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notesMasterIdLst>
    <p:notesMasterId r:id="rId35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ableStyles" Target="tableStyle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Clique para mover o slide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dt" idx="3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ftr" idx="3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77" name="PlaceHolder 6"/>
          <p:cNvSpPr>
            <a:spLocks noGrp="1"/>
          </p:cNvSpPr>
          <p:nvPr>
            <p:ph type="sldNum" idx="3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6D3F4D-BAEF-4D6B-9242-F9567FD702E3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FF0D2D-14E3-4965-9824-F85965CE85F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C35F334-37C3-41B2-98AD-CE96E0E19333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10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63A1DFE-C4EF-4A13-8A0A-85086E633CBD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94AB4F8-7432-4664-A803-D63C83C1CCC1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850C87-A863-4E53-B151-532A24743E41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9390F9A-24D1-4DBD-917B-14332F2F8AD8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14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627EDD9-FD8D-4C39-B295-A6D0A5DA0244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6A38D35-8554-4BC5-842C-0276495AD8AA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16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36DE485-B79E-43BA-B645-AE0BA887BAD2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17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9CE857D-9DAD-4392-8302-B7CC3D3BC647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25E3374-1726-4031-940F-15A8B17F3B87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19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42954EA-1BA2-4988-8639-C33776F5FD29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B570C8F-8435-410B-9F9D-0704BD219D66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20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02FC484-978B-41D3-AA07-346252F7D9A7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CF62BFE-C091-4A31-A70E-2F48D3A9A82C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2D13868-DB46-43EE-AC90-FD347A325A10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F24E8F6-B399-43DE-974C-29BBA73F2DE3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65C19D7-1268-47D1-82AE-2BA3C43920A8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0B3276-E211-46FF-975F-F342F61E8292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9B9D4E-0548-4EF7-B47F-F56A754F04E7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B288B3-3998-4C51-B51A-04745CECF3B9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EE1233-7B1F-44D0-BDE5-63959717D7D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D20FB2E-6D94-4040-8CB4-BDE5D0F701E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BA460230-A54B-4F26-A7E0-4A4B38CA60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F93F5496-944A-4C44-9F0D-2E158F3F91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4F089C-4BC1-49EA-8F81-9737014D6D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E97DB50-5F83-4C07-AE3F-416BB3E85A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3D57D82-0D4C-43DD-80C8-2E1CE440B75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CC49F92-8D1E-4526-A763-6F73D0AE31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0EAFD7A-96E6-468D-917B-75CBD9D18C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1041FB1-E31B-4AA7-B84C-F0AAC546822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3D9D06A-B430-4103-9041-31572447464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734E90C3-C178-4F9C-8A5C-0179B7DF47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7032B3-C0A8-4C95-9877-16D519E8D928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A73770-B77F-4A4F-8EA9-DD290829C797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311694-DA19-4DF9-93F5-576298CA68A9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icon to add picture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DC0B58-350C-446B-9D19-8A31A5688C25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52772F-6F46-4834-9FCA-9CBE52228EF9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67755C-79BD-4343-ABAB-3A760931100A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4E058D-934C-4F52-83DB-EF159AE82116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543960" y="191880"/>
            <a:ext cx="6858000" cy="986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500" b="1" strike="noStrike" spc="-1">
                <a:solidFill>
                  <a:schemeClr val="dk2"/>
                </a:solidFill>
                <a:latin typeface="Aptos Display"/>
              </a:rPr>
              <a:t>CLICK TO EDIT</a:t>
            </a:r>
            <a:br>
              <a:rPr sz="2500"/>
            </a:br>
            <a:r>
              <a:rPr lang="en-US" sz="2500" b="1" strike="noStrike" spc="-1">
                <a:solidFill>
                  <a:schemeClr val="dk2"/>
                </a:solidFill>
                <a:latin typeface="Aptos Display"/>
              </a:rPr>
              <a:t>MASTER TITLE STYLE</a:t>
            </a:r>
            <a:endParaRPr lang="en-US" sz="2500" b="0" strike="noStrike" spc="-1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9" name="Straight Connector 5"/>
          <p:cNvCxnSpPr/>
          <p:nvPr/>
        </p:nvCxnSpPr>
        <p:spPr>
          <a:xfrm>
            <a:off x="609120" y="1079640"/>
            <a:ext cx="1293480" cy="360"/>
          </a:xfrm>
          <a:prstGeom prst="straightConnector1">
            <a:avLst/>
          </a:prstGeom>
          <a:ln>
            <a:solidFill>
              <a:srgbClr val="156082"/>
            </a:solidFill>
          </a:ln>
        </p:spPr>
      </p:cxnSp>
      <p:sp>
        <p:nvSpPr>
          <p:cNvPr id="20" name="PlaceHolder 3"/>
          <p:cNvSpPr>
            <a:spLocks noGrp="1"/>
          </p:cNvSpPr>
          <p:nvPr>
            <p:ph type="ftr" idx="11"/>
          </p:nvPr>
        </p:nvSpPr>
        <p:spPr>
          <a:xfrm>
            <a:off x="16452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900" b="0" strike="noStrike" spc="-1">
                <a:solidFill>
                  <a:schemeClr val="lt1">
                    <a:lumMod val="75000"/>
                  </a:schemeClr>
                </a:solidFill>
                <a:latin typeface="Century Gothic"/>
                <a:ea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chemeClr val="lt1">
                    <a:lumMod val="75000"/>
                  </a:schemeClr>
                </a:solidFill>
                <a:latin typeface="Century Gothic"/>
                <a:ea typeface="Arial Narrow"/>
              </a:rPr>
              <a:t>&lt;rodapé&gt;</a:t>
            </a:r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" name="Picture 9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9936000" y="673200"/>
            <a:ext cx="1677960" cy="29232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9CC866-2350-408C-A808-469B3504EC43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A7D5F2-E2C1-431B-9DB4-55BDAD49764A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989AF3-0CA5-487F-99A0-0882FD9DB9D6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1" name="PlaceHolder 8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CCA9DC-C0C7-4F3C-8D9B-B3BDDEEF207E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FFB03A-48AE-4671-A287-D57A55B9DF9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9"/>
          <p:cNvPicPr/>
          <p:nvPr/>
        </p:nvPicPr>
        <p:blipFill>
          <a:blip r:embed="rId3"/>
          <a:srcRect l="23773" r="23351"/>
          <a:stretch/>
        </p:blipFill>
        <p:spPr>
          <a:xfrm>
            <a:off x="6739920" y="12240"/>
            <a:ext cx="5438880" cy="6857640"/>
          </a:xfrm>
          <a:prstGeom prst="rect">
            <a:avLst/>
          </a:prstGeom>
          <a:ln w="0">
            <a:noFill/>
          </a:ln>
        </p:spPr>
      </p:pic>
      <p:sp>
        <p:nvSpPr>
          <p:cNvPr id="79" name="TextBox 22"/>
          <p:cNvSpPr/>
          <p:nvPr/>
        </p:nvSpPr>
        <p:spPr>
          <a:xfrm>
            <a:off x="379440" y="4298040"/>
            <a:ext cx="5438880" cy="62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defTabSz="914400">
              <a:lnSpc>
                <a:spcPct val="100000"/>
              </a:lnSpc>
              <a:spcAft>
                <a:spcPts val="1199"/>
              </a:spcAft>
            </a:pPr>
            <a:r>
              <a:rPr lang="en-US" sz="3500" b="1" strike="noStrike" spc="-1">
                <a:solidFill>
                  <a:schemeClr val="lt1"/>
                </a:solidFill>
                <a:latin typeface="Aptos"/>
              </a:rPr>
              <a:t>Sistema de RH</a:t>
            </a:r>
            <a:endParaRPr lang="pt-BR" sz="35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0" name="Straight Connector 46"/>
          <p:cNvCxnSpPr/>
          <p:nvPr/>
        </p:nvCxnSpPr>
        <p:spPr>
          <a:xfrm>
            <a:off x="0" y="5569560"/>
            <a:ext cx="6194160" cy="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81" name="Straight Connector 47"/>
          <p:cNvCxnSpPr/>
          <p:nvPr/>
        </p:nvCxnSpPr>
        <p:spPr>
          <a:xfrm>
            <a:off x="167760" y="3544920"/>
            <a:ext cx="360" cy="331344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pic>
        <p:nvPicPr>
          <p:cNvPr id="82" name="Picture 4" descr="A logo of the pope's name&#10;&#10;AI-generated content may be incorrect."/>
          <p:cNvPicPr/>
          <p:nvPr/>
        </p:nvPicPr>
        <p:blipFill>
          <a:blip r:embed="rId4"/>
          <a:stretch/>
        </p:blipFill>
        <p:spPr>
          <a:xfrm>
            <a:off x="168120" y="212400"/>
            <a:ext cx="1294920" cy="1294920"/>
          </a:xfrm>
          <a:prstGeom prst="rect">
            <a:avLst/>
          </a:prstGeom>
          <a:ln w="0">
            <a:noFill/>
          </a:ln>
        </p:spPr>
      </p:pic>
      <p:cxnSp>
        <p:nvCxnSpPr>
          <p:cNvPr id="83" name="Straight Connector 1"/>
          <p:cNvCxnSpPr/>
          <p:nvPr/>
        </p:nvCxnSpPr>
        <p:spPr>
          <a:xfrm>
            <a:off x="6715080" y="0"/>
            <a:ext cx="360" cy="6858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5C7137B-8136-4B45-9F96-7864BF8EBE2C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10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 - overview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74" name="Rectangle 4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75" name="Retângulo: Cantos Arredondados 3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76" name="Retângulo: Cantos Arredondados 3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77" name="Rectangle 47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78" name="Picture 18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79" name="Slide Number Placeholder 46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36876B69-79A2-4D60-9BF8-F62C5C20C46F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10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Rectangle 48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1" name="TextBox 17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80" y="1314066"/>
            <a:ext cx="8596080" cy="648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2200" b="1" strike="noStrike" spc="-1" dirty="0">
                <a:solidFill>
                  <a:srgbClr val="FFFFFF"/>
                </a:solidFill>
                <a:latin typeface="Arial"/>
              </a:rPr>
              <a:t>Credenciamento de Usuário</a:t>
            </a:r>
            <a:endParaRPr lang="pt-BR" sz="22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Login com usuário e senha.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Opção de recuperação de senha.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Redirecionamento para o Dashboard principal.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2200" b="1" strike="noStrike" spc="-1" dirty="0">
                <a:solidFill>
                  <a:srgbClr val="FFFFFF"/>
                </a:solidFill>
                <a:latin typeface="Arial"/>
              </a:rPr>
              <a:t>Cadastro de Funcionários</a:t>
            </a:r>
            <a:endParaRPr lang="pt-BR" sz="22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Inserção de dados pessoais e profissionais.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Definição de salário, adicionais e benefícios.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Registro concluído em “Cadastrar Funcionário”.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91AAA3-7137-4239-961D-C1C3875DC3E7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11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 - overview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5" name="Rectangle 19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86" name="Retângulo: Cantos Arredondados 1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87" name="Retângulo: Cantos Arredondados 14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8" name="Rectangle 20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89" name="Picture 9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90" name="Slide Number Placeholder 19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E5A8FC26-56B7-4764-819A-AEF713BB5435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11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Rectangle 2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2" name="TextBox 2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10580" y="1008540"/>
            <a:ext cx="8596080" cy="648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pt-BR" sz="22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2200" b="1" strike="noStrike" spc="-1" dirty="0">
                <a:solidFill>
                  <a:srgbClr val="FFFFFF"/>
                </a:solidFill>
                <a:latin typeface="Arial"/>
              </a:rPr>
              <a:t>Controle de Horas</a:t>
            </a:r>
            <a:endParaRPr lang="pt-BR" sz="22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Registro e aprovação de horas normais e extras.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Possibilidade de lançamento manual.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Acompanhamento de horas pendentes e aprovadas.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2200" b="1" strike="noStrike" spc="-1" dirty="0">
                <a:solidFill>
                  <a:srgbClr val="FFFFFF"/>
                </a:solidFill>
                <a:latin typeface="Arial"/>
              </a:rPr>
              <a:t>Folha de Pagamento</a:t>
            </a:r>
            <a:endParaRPr lang="pt-BR" sz="22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Cálculo de salário bruto, líquido e descontos.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Processamento de folha com status por funcionário.</a:t>
            </a:r>
          </a:p>
          <a:p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1800" b="0" strike="noStrike" spc="-1" dirty="0">
                <a:solidFill>
                  <a:srgbClr val="FFFFFF"/>
                </a:solidFill>
                <a:latin typeface="Arial"/>
              </a:rPr>
              <a:t>Relatórios detalhados por colaborador (salário, adicionais, descontos e benefícios).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A4E98CB-9F34-4987-914B-BB98AFC963FF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12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 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96" name="Rectangle 1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97" name="Retângulo: Cantos Arredondados 1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98" name="Retângulo: Cantos Arredondados 1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99" name="Rectangle 17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00" name="Picture 8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01" name="Slide Number Placeholder 16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8A267B27-0896-464D-87E1-6DABFC6D77AE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12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Rectangle 18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3" name="TextBox 1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04" name="Picture 203"/>
          <p:cNvPicPr/>
          <p:nvPr/>
        </p:nvPicPr>
        <p:blipFill>
          <a:blip r:embed="rId4"/>
          <a:stretch/>
        </p:blipFill>
        <p:spPr>
          <a:xfrm>
            <a:off x="1059851" y="1235160"/>
            <a:ext cx="4247640" cy="46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92BF5AF-EBCB-403A-97BD-67A466CAC94D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13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 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07" name="Rectangle 49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08" name="Retângulo: Cantos Arredondados 3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09" name="Retângulo: Cantos Arredondados 34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10" name="Rectangle 50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11" name="Picture 20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12" name="Slide Number Placeholder 49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E31F782D-4DB0-4DEC-B887-CBA7596FA52F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13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Rectangle 5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4" name="TextBox 18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15" name="Picture 214"/>
          <p:cNvPicPr/>
          <p:nvPr/>
        </p:nvPicPr>
        <p:blipFill>
          <a:blip r:embed="rId4"/>
          <a:stretch/>
        </p:blipFill>
        <p:spPr>
          <a:xfrm>
            <a:off x="595671" y="1716840"/>
            <a:ext cx="6120171" cy="265851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176EED8-CE2D-4471-88EC-7C33E5ABB033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14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18" name="Rectangle 52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19" name="Retângulo: Cantos Arredondados 35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20" name="Retângulo: Cantos Arredondados 3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21" name="Rectangle 53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22" name="Picture 21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23" name="Slide Number Placeholder 52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7046E8DB-4765-4CE9-83BC-AA2D38AF2F40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14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Rectangle 54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5" name="TextBox 19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26" name="Picture 225"/>
          <p:cNvPicPr/>
          <p:nvPr/>
        </p:nvPicPr>
        <p:blipFill>
          <a:blip r:embed="rId4"/>
          <a:stretch/>
        </p:blipFill>
        <p:spPr>
          <a:xfrm>
            <a:off x="666720" y="1611149"/>
            <a:ext cx="5778217" cy="260787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 idx="5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4D5605A-608A-47F6-AA94-FEE6A653A1F3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15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29" name="Rectangle 55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30" name="Retângulo: Cantos Arredondados 3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31" name="Retângulo: Cantos Arredondados 3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2" name="Rectangle 56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33" name="Picture 22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34" name="Slide Number Placeholder 55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D10F0B34-5930-4680-B49E-4C82E5DCBC13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15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Rectangle 57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6" name="TextBox 20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37" name="Picture 236"/>
          <p:cNvPicPr/>
          <p:nvPr/>
        </p:nvPicPr>
        <p:blipFill>
          <a:blip r:embed="rId4"/>
          <a:stretch/>
        </p:blipFill>
        <p:spPr>
          <a:xfrm>
            <a:off x="590018" y="1599039"/>
            <a:ext cx="6715842" cy="291267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93556E1-1665-45CE-ADC4-594A66D87DA6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16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40" name="Rectangle 28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41" name="Retângulo: Cantos Arredondados 1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42" name="Retângulo: Cantos Arredondados 2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43" name="Rectangle 29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44" name="Picture 12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45" name="Slide Number Placeholder 28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A7408F5E-7AEC-404C-82FE-1135409B46E0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16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Rectangle 30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7" name="TextBox 5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48" name="Picture 247"/>
          <p:cNvPicPr/>
          <p:nvPr/>
        </p:nvPicPr>
        <p:blipFill>
          <a:blip r:embed="rId4"/>
          <a:stretch/>
        </p:blipFill>
        <p:spPr>
          <a:xfrm>
            <a:off x="719734" y="1845081"/>
            <a:ext cx="6586126" cy="323034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4C9E88C-0FB4-4E58-821A-8FCF37689148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17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1" name="Rectangle 31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52" name="Retângulo: Cantos Arredondados 2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53" name="Retângulo: Cantos Arredondados 2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4" name="Rectangle 32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55" name="Picture 13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56" name="Slide Number Placeholder 3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2C8D195C-3339-400B-88F9-FAFDA0D14018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17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Rectangle 33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8" name="TextBox 6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59" name="Picture 258"/>
          <p:cNvPicPr/>
          <p:nvPr/>
        </p:nvPicPr>
        <p:blipFill>
          <a:blip r:embed="rId4"/>
          <a:stretch/>
        </p:blipFill>
        <p:spPr>
          <a:xfrm>
            <a:off x="590679" y="1716840"/>
            <a:ext cx="6935839" cy="296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Num" idx="5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82BA832-EBB2-4CB3-A25D-D2FC5B0EC52A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18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2" name="Rectangle 34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63" name="Retângulo: Cantos Arredondados 2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64" name="Retângulo: Cantos Arredondados 24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5" name="Rectangle 35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66" name="Picture 14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67" name="Slide Number Placeholder 34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0308B7EF-39C9-4371-88F9-22F67B206E84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18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Rectangle 36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69" name="TextBox 7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70" name="Picture 269"/>
          <p:cNvPicPr/>
          <p:nvPr/>
        </p:nvPicPr>
        <p:blipFill>
          <a:blip r:embed="rId4"/>
          <a:stretch/>
        </p:blipFill>
        <p:spPr>
          <a:xfrm>
            <a:off x="814669" y="2089775"/>
            <a:ext cx="6404462" cy="267845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D84B3C1-9EBC-4A4C-95E1-BBA26756A7AD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19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73" name="Rectangle 37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74" name="Retângulo: Cantos Arredondados 25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75" name="Retângulo: Cantos Arredondados 2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76" name="Rectangle 38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77" name="Picture 15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78" name="Slide Number Placeholder 37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E617E24F-62A3-4091-B4F7-C4B1E981F9F5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19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Rectangle 39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0" name="TextBox 10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81" name="Picture 280"/>
          <p:cNvPicPr/>
          <p:nvPr/>
        </p:nvPicPr>
        <p:blipFill>
          <a:blip r:embed="rId4"/>
          <a:stretch/>
        </p:blipFill>
        <p:spPr>
          <a:xfrm>
            <a:off x="944596" y="1716840"/>
            <a:ext cx="6581922" cy="285065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CE1AC14-0C8C-45C7-8C46-9CDE8806E5F8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2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 Display"/>
              </a:rPr>
              <a:t>Introdução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pPr defTabSz="622440">
              <a:lnSpc>
                <a:spcPct val="150000"/>
              </a:lnSpc>
            </a:pPr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87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8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9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90" name="Picture 5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91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E235A0D0-B9F5-48CB-854F-690DA551B5CF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2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pPr defTabSz="622440">
              <a:lnSpc>
                <a:spcPct val="100000"/>
              </a:lnSpc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TextBox 15"/>
          <p:cNvSpPr/>
          <p:nvPr/>
        </p:nvSpPr>
        <p:spPr>
          <a:xfrm>
            <a:off x="165600" y="1483200"/>
            <a:ext cx="11055600" cy="301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marL="457200" indent="-457200" defTabSz="914400">
              <a:buClr>
                <a:srgbClr val="FFFFFF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chemeClr val="lt1"/>
                </a:solidFill>
                <a:latin typeface="Aptos Display"/>
                <a:ea typeface="Aptos"/>
              </a:rPr>
              <a:t>Propostas do projeto;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chemeClr val="lt1"/>
                </a:solidFill>
                <a:latin typeface="Aptos Display"/>
                <a:ea typeface="Aptos"/>
              </a:rPr>
              <a:t>Diagramas UML e cartões CRC;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chemeClr val="lt1"/>
                </a:solidFill>
                <a:latin typeface="Aptos Display"/>
                <a:ea typeface="Aptos"/>
              </a:rPr>
              <a:t>Planejamento de testes unitários;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chemeClr val="lt1"/>
                </a:solidFill>
                <a:latin typeface="Aptos Display"/>
                <a:ea typeface="Aptos"/>
              </a:rPr>
              <a:t>Wireframes;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Num" idx="5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B563EE7-2CA8-4AB2-9E97-193D470199B4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20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84" name="Rectangle 40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85" name="Retângulo: Cantos Arredondados 2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86" name="Retângulo: Cantos Arredondados 2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87" name="Rectangle 41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88" name="Picture 16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89" name="Slide Number Placeholder 40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F3B77395-D8C7-472F-BE5F-AC6D81201F94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20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Rectangle 42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91" name="TextBox 11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92" name="Picture 291"/>
          <p:cNvPicPr/>
          <p:nvPr/>
        </p:nvPicPr>
        <p:blipFill>
          <a:blip r:embed="rId4"/>
          <a:stretch/>
        </p:blipFill>
        <p:spPr>
          <a:xfrm>
            <a:off x="531761" y="2119635"/>
            <a:ext cx="6909058" cy="222646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Num" idx="5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FB46788-4D25-4FC9-8DCF-55EA07853BB2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21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95" name="Rectangle 43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96" name="Retângulo: Cantos Arredondados 2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97" name="Retângulo: Cantos Arredondados 3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98" name="Rectangle 44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99" name="Picture 17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300" name="Slide Number Placeholder 43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21305FF2-31E1-45E6-8A21-41F1AD99BCB9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21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Rectangle 45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02" name="TextBox 16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303" name="Picture 302"/>
          <p:cNvPicPr/>
          <p:nvPr/>
        </p:nvPicPr>
        <p:blipFill>
          <a:blip r:embed="rId4"/>
          <a:stretch/>
        </p:blipFill>
        <p:spPr>
          <a:xfrm>
            <a:off x="666720" y="1778040"/>
            <a:ext cx="6821829" cy="187384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1" descr="A logo of the pope's name&#10;&#10;AI-generated content may be incorrect."/>
          <p:cNvPicPr/>
          <p:nvPr/>
        </p:nvPicPr>
        <p:blipFill>
          <a:blip r:embed="rId2"/>
          <a:stretch/>
        </p:blipFill>
        <p:spPr>
          <a:xfrm>
            <a:off x="4614480" y="2067120"/>
            <a:ext cx="2723400" cy="2723400"/>
          </a:xfrm>
          <a:prstGeom prst="rect">
            <a:avLst/>
          </a:prstGeom>
          <a:ln w="0">
            <a:noFill/>
          </a:ln>
        </p:spPr>
      </p:pic>
      <p:sp>
        <p:nvSpPr>
          <p:cNvPr id="305" name="Title 2"/>
          <p:cNvSpPr/>
          <p:nvPr/>
        </p:nvSpPr>
        <p:spPr>
          <a:xfrm>
            <a:off x="1735560" y="4904640"/>
            <a:ext cx="8720280" cy="85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 b="0" strike="noStrike" spc="-1">
                <a:solidFill>
                  <a:schemeClr val="lt1"/>
                </a:solidFill>
                <a:latin typeface="Aptos Display"/>
              </a:rPr>
              <a:t>OBRIGADO</a:t>
            </a:r>
            <a:endParaRPr lang="pt-BR" sz="6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8257C7E-795A-47BE-92A8-7A3B233003B7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3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 Display"/>
              </a:rPr>
              <a:t>Diagrama UML: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96" name="Rectangle 1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97" name="Retângulo: Cantos Arredondados 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8" name="Retângulo: Cantos Arredondados 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99" name="Rectangle 2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00" name="Picture 2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01" name="Slide Number Placeholder 4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B0C83534-9C9A-4661-9100-F0456D12B9D2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3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/>
        </p:blipFill>
        <p:spPr>
          <a:xfrm>
            <a:off x="3123586" y="1270438"/>
            <a:ext cx="4154660" cy="5153048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B60F11-F0D0-4C81-A70A-34C2363DDBEF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4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 Display"/>
              </a:rPr>
              <a:t>Cartões CRC: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07" name="Retângulo: Cantos Arredondados 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8" name="Retângulo: Cantos Arredondados 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09" name="Rectangle 5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10" name="Picture 3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11" name="Slide Number Placeholder 7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A29D2C44-3329-41CE-A862-F4573544DD8A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4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Rectangle 8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4"/>
          <a:stretch/>
        </p:blipFill>
        <p:spPr>
          <a:xfrm>
            <a:off x="649440" y="1440000"/>
            <a:ext cx="6591598" cy="512178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78CCFD7-FD9F-4819-8905-22D3707921E4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5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 Display"/>
              </a:rPr>
              <a:t>Cartões CRC: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16" name="Rectangle 9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17" name="Retângulo: Cantos Arredondados 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8" name="Retângulo: Cantos Arredondados 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19" name="Rectangle 10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20" name="Picture 6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21" name="Slide Number Placeholder 10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FA6C95EC-EF44-4892-ACB6-7D386665F375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5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Rectangle 12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4"/>
          <a:stretch/>
        </p:blipFill>
        <p:spPr>
          <a:xfrm>
            <a:off x="1079999" y="1440000"/>
            <a:ext cx="5969729" cy="509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 idx="4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0F125C-24E7-4485-A830-E9FD304945B5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6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 Display"/>
              </a:rPr>
              <a:t>Cartões CRC: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26" name="Rectangle 13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27" name="Retângulo: Cantos Arredondados 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8" name="Retângulo: Cantos Arredondados 1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29" name="Rectangle 14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30" name="Picture 7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31" name="Slide Number Placeholder 13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8BA8D6C7-0E3C-47FD-BF15-0ADA7AB59937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6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Rectangle 15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4"/>
          <a:stretch/>
        </p:blipFill>
        <p:spPr>
          <a:xfrm>
            <a:off x="655920" y="1979999"/>
            <a:ext cx="6541220" cy="383086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F6490F3-A3CF-4616-88C3-F3EBE6DB4A32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7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 Display"/>
                <a:ea typeface="Aptos Display"/>
              </a:rPr>
              <a:t>Planejamento de Testes Unitários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6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pPr defTabSz="622440">
              <a:lnSpc>
                <a:spcPct val="150000"/>
              </a:lnSpc>
            </a:pPr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37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8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9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40" name="Picture 5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41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019EBC77-E448-4FF2-83CC-152D6EC761B7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7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pPr defTabSz="622440">
              <a:lnSpc>
                <a:spcPct val="100000"/>
              </a:lnSpc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3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44" name="TextBox 13"/>
          <p:cNvSpPr/>
          <p:nvPr/>
        </p:nvSpPr>
        <p:spPr>
          <a:xfrm>
            <a:off x="19332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lang="en-US" sz="2400" b="1" strike="noStrike" spc="-1">
                <a:solidFill>
                  <a:schemeClr val="lt1"/>
                </a:solidFill>
                <a:latin typeface="Aptos"/>
                <a:ea typeface="Aptos"/>
              </a:rPr>
              <a:t>Objetivo: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Box 14"/>
          <p:cNvSpPr/>
          <p:nvPr/>
        </p:nvSpPr>
        <p:spPr>
          <a:xfrm>
            <a:off x="388440" y="2134440"/>
            <a:ext cx="742572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200" b="0" strike="noStrike" spc="-1">
                <a:solidFill>
                  <a:schemeClr val="lt1"/>
                </a:solidFill>
                <a:latin typeface="Aptos"/>
                <a:ea typeface="Aptos"/>
              </a:rPr>
              <a:t>Garantir que cada unidade do código (métodos e funções) funcione isoladamente.</a:t>
            </a:r>
            <a:endParaRPr lang="pt-BR" sz="22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DEF73B2-6429-40E1-870A-FD42092125D6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8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 Display"/>
                <a:ea typeface="Aptos Display"/>
              </a:rPr>
              <a:t>Planejamento de Testes Unitários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48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pPr defTabSz="622440">
              <a:lnSpc>
                <a:spcPct val="150000"/>
              </a:lnSpc>
            </a:pPr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49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0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51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52" name="Picture 5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53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9A326C06-5D28-42E7-84FF-FE2E8A8506AF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8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pPr defTabSz="622440">
              <a:lnSpc>
                <a:spcPct val="100000"/>
              </a:lnSpc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5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56" name="TextBox 13"/>
          <p:cNvSpPr/>
          <p:nvPr/>
        </p:nvSpPr>
        <p:spPr>
          <a:xfrm>
            <a:off x="23580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lang="en-US" sz="2400" b="1" strike="noStrike" spc="-1">
                <a:solidFill>
                  <a:schemeClr val="lt1"/>
                </a:solidFill>
                <a:latin typeface="Aptos"/>
                <a:ea typeface="Aptos"/>
              </a:rPr>
              <a:t>Testes a serem implementados nas próximas Sprints: 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Box 14"/>
          <p:cNvSpPr/>
          <p:nvPr/>
        </p:nvSpPr>
        <p:spPr>
          <a:xfrm>
            <a:off x="388440" y="2134440"/>
            <a:ext cx="7425720" cy="52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1" strike="noStrike" spc="-1">
                <a:solidFill>
                  <a:schemeClr val="lt1"/>
                </a:solidFill>
                <a:latin typeface="Aptos"/>
                <a:ea typeface="Aptos"/>
              </a:rPr>
              <a:t>Cálculos de Salário:</a:t>
            </a: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 </a:t>
            </a:r>
            <a:br>
              <a:rPr sz="2000"/>
            </a:b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Testar o cálculo de salário por hora.</a:t>
            </a:r>
            <a:br>
              <a:rPr sz="2000"/>
            </a:b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 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1" strike="noStrike" spc="-1">
                <a:solidFill>
                  <a:schemeClr val="lt1"/>
                </a:solidFill>
                <a:latin typeface="Aptos"/>
                <a:ea typeface="Aptos"/>
              </a:rPr>
              <a:t> Adicionais:</a:t>
            </a:r>
            <a:br>
              <a:rPr sz="2000"/>
            </a:br>
            <a:r>
              <a:rPr lang="en-US" sz="2000" b="1" strike="noStrike" spc="-1">
                <a:solidFill>
                  <a:schemeClr val="lt1"/>
                </a:solidFill>
                <a:latin typeface="Aptos"/>
                <a:ea typeface="Aptos"/>
              </a:rPr>
              <a:t> </a:t>
            </a: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Validar o cálculo de periculosidade e  insalubridade.</a:t>
            </a:r>
            <a:br>
              <a:rPr sz="2000"/>
            </a:br>
            <a:r>
              <a:rPr lang="en-US" sz="2000" b="0" strike="noStrike" spc="-1">
                <a:solidFill>
                  <a:schemeClr val="lt1"/>
                </a:solidFill>
                <a:latin typeface="Aptos"/>
              </a:rPr>
              <a:t> 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1" strike="noStrike" spc="-1">
                <a:solidFill>
                  <a:schemeClr val="lt1"/>
                </a:solidFill>
                <a:latin typeface="Aptos"/>
                <a:ea typeface="Aptos"/>
              </a:rPr>
              <a:t>Benefícios: </a:t>
            </a:r>
            <a:br>
              <a:rPr sz="2000"/>
            </a:b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Verificar os cálculos de vale-transporte e vale-alimentação.</a:t>
            </a:r>
            <a:br>
              <a:rPr sz="2000"/>
            </a:br>
            <a:r>
              <a:rPr lang="en-US" sz="2000" b="0" strike="noStrike" spc="-1">
                <a:solidFill>
                  <a:schemeClr val="lt1"/>
                </a:solidFill>
                <a:latin typeface="Aptos"/>
              </a:rPr>
              <a:t> 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1" strike="noStrike" spc="-1">
                <a:solidFill>
                  <a:schemeClr val="lt1"/>
                </a:solidFill>
                <a:latin typeface="Aptos"/>
                <a:ea typeface="Aptos"/>
              </a:rPr>
              <a:t>Descontos: </a:t>
            </a:r>
            <a:br>
              <a:rPr sz="2000"/>
            </a:b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Validar a aplicação das regras de cálculo de INSS, FGTS e IRRF.</a:t>
            </a:r>
            <a:br>
              <a:rPr sz="2000"/>
            </a:br>
            <a:r>
              <a:rPr lang="en-US" sz="2000" b="0" strike="noStrike" spc="-1">
                <a:solidFill>
                  <a:schemeClr val="lt1"/>
                </a:solidFill>
                <a:latin typeface="Aptos"/>
              </a:rPr>
              <a:t> 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1" strike="noStrike" spc="-1">
                <a:solidFill>
                  <a:schemeClr val="lt1"/>
                </a:solidFill>
                <a:latin typeface="Aptos"/>
                <a:ea typeface="Aptos"/>
              </a:rPr>
              <a:t>Salário Líquido: </a:t>
            </a:r>
            <a:br>
              <a:rPr sz="2000"/>
            </a:b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Confirmar se o cálculo final do salário líquido está correto.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46FFD4-3B69-484F-8CB2-99F241DE1FEB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9</a:t>
            </a:fld>
            <a:endParaRPr lang="pt-BR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lt1"/>
                </a:solidFill>
                <a:latin typeface="Aptos"/>
                <a:ea typeface="Aptos Display"/>
              </a:rPr>
              <a:t>Testes Adicionais (Selenium)</a:t>
            </a: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0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pPr defTabSz="622440">
              <a:lnSpc>
                <a:spcPct val="150000"/>
              </a:lnSpc>
            </a:pPr>
            <a:endParaRPr lang="en-US" sz="2000" b="0" strike="noStrike" spc="-1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61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2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3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64" name="Picture 5" descr="A logo of the pope's name&#10;&#10;AI-generated content may be incorrect."/>
          <p:cNvPicPr/>
          <p:nvPr/>
        </p:nvPicPr>
        <p:blipFill>
          <a:blip r:embed="rId3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65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190B4C50-1452-41AF-A037-EDDA5235ABDE}" type="slidenum">
              <a:rPr lang="en-US" sz="1200" b="0" strike="noStrike" spc="-1">
                <a:solidFill>
                  <a:srgbClr val="9D9D9B"/>
                </a:solidFill>
                <a:latin typeface="Century Gothic"/>
              </a:rPr>
              <a:t>9</a:t>
            </a:fld>
            <a:endParaRPr lang="pt-BR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0" tIns="0" rIns="0" bIns="0" numCol="1" spcCol="1440" anchor="t">
            <a:noAutofit/>
          </a:bodyPr>
          <a:lstStyle/>
          <a:p>
            <a:pPr defTabSz="622440">
              <a:lnSpc>
                <a:spcPct val="100000"/>
              </a:lnSpc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7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8" name="TextBox 13"/>
          <p:cNvSpPr/>
          <p:nvPr/>
        </p:nvSpPr>
        <p:spPr>
          <a:xfrm>
            <a:off x="23580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lang="en-US" sz="2400" b="1" strike="noStrike" spc="-1">
                <a:solidFill>
                  <a:schemeClr val="lt1"/>
                </a:solidFill>
                <a:latin typeface="Aptos"/>
                <a:ea typeface="Aptos"/>
              </a:rPr>
              <a:t>Motivação 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Box 14"/>
          <p:cNvSpPr/>
          <p:nvPr/>
        </p:nvSpPr>
        <p:spPr>
          <a:xfrm>
            <a:off x="388440" y="2134440"/>
            <a:ext cx="742572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chemeClr val="lt1"/>
                </a:solidFill>
                <a:latin typeface="Aptos"/>
                <a:ea typeface="Aptos"/>
              </a:rPr>
              <a:t>Provar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  <a:ea typeface="Aptos"/>
              </a:rPr>
              <a:t> que a </a:t>
            </a:r>
            <a:r>
              <a:rPr lang="en-US" sz="2000" b="0" strike="noStrike" spc="-1" dirty="0" err="1">
                <a:solidFill>
                  <a:schemeClr val="lt1"/>
                </a:solidFill>
                <a:latin typeface="Aptos"/>
                <a:ea typeface="Aptos"/>
              </a:rPr>
              <a:t>integração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  <a:ea typeface="Aptos"/>
              </a:rPr>
              <a:t> entre o frontend e o backend </a:t>
            </a:r>
            <a:r>
              <a:rPr lang="en-US" sz="2000" b="0" strike="noStrike" spc="-1" dirty="0" err="1">
                <a:solidFill>
                  <a:schemeClr val="lt1"/>
                </a:solidFill>
                <a:latin typeface="Aptos"/>
                <a:ea typeface="Aptos"/>
              </a:rPr>
              <a:t>funciona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  <a:ea typeface="Aptos"/>
              </a:rPr>
              <a:t>, </a:t>
            </a:r>
            <a:r>
              <a:rPr lang="en-US" sz="2000" b="0" strike="noStrike" spc="-1" dirty="0" err="1">
                <a:solidFill>
                  <a:schemeClr val="lt1"/>
                </a:solidFill>
                <a:latin typeface="Aptos"/>
                <a:ea typeface="Aptos"/>
              </a:rPr>
              <a:t>simulando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  <a:ea typeface="Aptos"/>
              </a:rPr>
              <a:t> a jornada </a:t>
            </a:r>
            <a:r>
              <a:rPr lang="en-US" sz="2000" b="0" strike="noStrike" spc="-1" dirty="0" err="1">
                <a:solidFill>
                  <a:schemeClr val="lt1"/>
                </a:solidFill>
                <a:latin typeface="Aptos"/>
                <a:ea typeface="Aptos"/>
              </a:rPr>
              <a:t>completa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  <a:ea typeface="Aptos"/>
              </a:rPr>
              <a:t> do </a:t>
            </a:r>
            <a:r>
              <a:rPr lang="en-US" sz="2000" b="0" strike="noStrike" spc="-1" dirty="0" err="1">
                <a:solidFill>
                  <a:schemeClr val="lt1"/>
                </a:solidFill>
                <a:latin typeface="Aptos"/>
                <a:ea typeface="Aptos"/>
              </a:rPr>
              <a:t>usuário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  <a:ea typeface="Aptos"/>
              </a:rPr>
              <a:t>.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TextBox 8"/>
          <p:cNvSpPr/>
          <p:nvPr/>
        </p:nvSpPr>
        <p:spPr>
          <a:xfrm>
            <a:off x="222480" y="358020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lang="en-US" sz="2400" b="1" strike="noStrike" spc="-1">
                <a:solidFill>
                  <a:schemeClr val="lt1"/>
                </a:solidFill>
                <a:latin typeface="Aptos"/>
                <a:ea typeface="Aptos"/>
              </a:rPr>
              <a:t>Testes E2E com Selenium: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Box 12"/>
          <p:cNvSpPr/>
          <p:nvPr/>
        </p:nvSpPr>
        <p:spPr>
          <a:xfrm>
            <a:off x="375120" y="4179960"/>
            <a:ext cx="742572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numCol="1" spcCol="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Teste de Login;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Teste de navegação de paginas;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Aptos"/>
                <a:ea typeface="Aptos"/>
              </a:rPr>
              <a:t>Apresentação de informações para o user.</a:t>
            </a: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</a:majorFont>
      <a:minorFont>
        <a:latin typeface="Aptos" panose="020B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370</Words>
  <Application>Microsoft Office PowerPoint</Application>
  <PresentationFormat>Widescreen</PresentationFormat>
  <Paragraphs>139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Century Gothic</vt:lpstr>
      <vt:lpstr>Symbol</vt:lpstr>
      <vt:lpstr>Times New Roman</vt:lpstr>
      <vt:lpstr>Wingdings</vt:lpstr>
      <vt:lpstr>Wingdings,Sans-Serif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Introdução</vt:lpstr>
      <vt:lpstr>Diagrama UML:</vt:lpstr>
      <vt:lpstr>Cartões CRC:</vt:lpstr>
      <vt:lpstr>Cartões CRC:</vt:lpstr>
      <vt:lpstr>Cartões CRC:</vt:lpstr>
      <vt:lpstr>Planejamento de Testes Unitários</vt:lpstr>
      <vt:lpstr>Planejamento de Testes Unitários</vt:lpstr>
      <vt:lpstr>Testes Adicionais (Selenium)</vt:lpstr>
      <vt:lpstr>Wireframes - overview</vt:lpstr>
      <vt:lpstr>Wireframes - overview</vt:lpstr>
      <vt:lpstr>Wireframes </vt:lpstr>
      <vt:lpstr>Wireframes 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matheus barbosa</cp:lastModifiedBy>
  <cp:revision>78</cp:revision>
  <dcterms:created xsi:type="dcterms:W3CDTF">2025-09-10T20:35:39Z</dcterms:created>
  <dcterms:modified xsi:type="dcterms:W3CDTF">2025-09-13T15:51:34Z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