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B073C2-7365-4F40-A213-5D370145E5B3}"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319902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73C2-7365-4F40-A213-5D370145E5B3}"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392664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73C2-7365-4F40-A213-5D370145E5B3}"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26405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73C2-7365-4F40-A213-5D370145E5B3}"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1603033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73C2-7365-4F40-A213-5D370145E5B3}"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2241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73C2-7365-4F40-A213-5D370145E5B3}"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44291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073C2-7365-4F40-A213-5D370145E5B3}"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1281984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073C2-7365-4F40-A213-5D370145E5B3}"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14865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073C2-7365-4F40-A213-5D370145E5B3}"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163402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73C2-7365-4F40-A213-5D370145E5B3}" type="datetimeFigureOut">
              <a:rPr lang="en-IN" smtClean="0"/>
              <a:t>29-04-2023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97164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B073C2-7365-4F40-A213-5D370145E5B3}"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3162190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B073C2-7365-4F40-A213-5D370145E5B3}" type="datetimeFigureOut">
              <a:rPr lang="en-IN" smtClean="0"/>
              <a:t>29-04-2023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344565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B073C2-7365-4F40-A213-5D370145E5B3}" type="datetimeFigureOut">
              <a:rPr lang="en-IN" smtClean="0"/>
              <a:t>29-04-2023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244966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073C2-7365-4F40-A213-5D370145E5B3}" type="datetimeFigureOut">
              <a:rPr lang="en-IN" smtClean="0"/>
              <a:t>29-04-2023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264753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B073C2-7365-4F40-A213-5D370145E5B3}"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365856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073C2-7365-4F40-A213-5D370145E5B3}" type="datetimeFigureOut">
              <a:rPr lang="en-IN" smtClean="0"/>
              <a:t>29-04-2023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A8485E-C13F-488E-A4E9-CE4916CF335D}" type="slidenum">
              <a:rPr lang="en-IN" smtClean="0"/>
              <a:t>‹#›</a:t>
            </a:fld>
            <a:endParaRPr lang="en-IN"/>
          </a:p>
        </p:txBody>
      </p:sp>
    </p:spTree>
    <p:extLst>
      <p:ext uri="{BB962C8B-B14F-4D97-AF65-F5344CB8AC3E}">
        <p14:creationId xmlns:p14="http://schemas.microsoft.com/office/powerpoint/2010/main" val="84621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B073C2-7365-4F40-A213-5D370145E5B3}" type="datetimeFigureOut">
              <a:rPr lang="en-IN" smtClean="0"/>
              <a:t>29-04-2023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A8485E-C13F-488E-A4E9-CE4916CF335D}" type="slidenum">
              <a:rPr lang="en-IN" smtClean="0"/>
              <a:t>‹#›</a:t>
            </a:fld>
            <a:endParaRPr lang="en-IN"/>
          </a:p>
        </p:txBody>
      </p:sp>
    </p:spTree>
    <p:extLst>
      <p:ext uri="{BB962C8B-B14F-4D97-AF65-F5344CB8AC3E}">
        <p14:creationId xmlns:p14="http://schemas.microsoft.com/office/powerpoint/2010/main" val="91935419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CCF2-9F99-49E3-9DB9-75EC7007EE07}"/>
              </a:ext>
            </a:extLst>
          </p:cNvPr>
          <p:cNvSpPr>
            <a:spLocks noGrp="1"/>
          </p:cNvSpPr>
          <p:nvPr>
            <p:ph type="ctrTitle"/>
          </p:nvPr>
        </p:nvSpPr>
        <p:spPr/>
        <p:txBody>
          <a:bodyPr/>
          <a:lstStyle/>
          <a:p>
            <a:r>
              <a:rPr lang="en-US" dirty="0"/>
              <a:t>House Price Prediction </a:t>
            </a:r>
            <a:endParaRPr lang="en-IN" dirty="0"/>
          </a:p>
        </p:txBody>
      </p:sp>
    </p:spTree>
    <p:extLst>
      <p:ext uri="{BB962C8B-B14F-4D97-AF65-F5344CB8AC3E}">
        <p14:creationId xmlns:p14="http://schemas.microsoft.com/office/powerpoint/2010/main" val="4240016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E4AA-2B66-44AA-90F4-E062E9D48D44}"/>
              </a:ext>
            </a:extLst>
          </p:cNvPr>
          <p:cNvSpPr>
            <a:spLocks noGrp="1"/>
          </p:cNvSpPr>
          <p:nvPr>
            <p:ph type="title"/>
          </p:nvPr>
        </p:nvSpPr>
        <p:spPr/>
        <p:txBody>
          <a:bodyPr/>
          <a:lstStyle/>
          <a:p>
            <a:r>
              <a:rPr lang="en-US" dirty="0"/>
              <a:t>Tool used</a:t>
            </a:r>
            <a:endParaRPr lang="en-IN" dirty="0"/>
          </a:p>
        </p:txBody>
      </p:sp>
      <p:sp>
        <p:nvSpPr>
          <p:cNvPr id="3" name="Content Placeholder 2">
            <a:extLst>
              <a:ext uri="{FF2B5EF4-FFF2-40B4-BE49-F238E27FC236}">
                <a16:creationId xmlns:a16="http://schemas.microsoft.com/office/drawing/2014/main" id="{37E68B34-6D6A-40C5-B27A-DE1526716E47}"/>
              </a:ext>
            </a:extLst>
          </p:cNvPr>
          <p:cNvSpPr>
            <a:spLocks noGrp="1"/>
          </p:cNvSpPr>
          <p:nvPr>
            <p:ph idx="1"/>
          </p:nvPr>
        </p:nvSpPr>
        <p:spPr/>
        <p:txBody>
          <a:bodyPr/>
          <a:lstStyle/>
          <a:p>
            <a:r>
              <a:rPr lang="en-US" dirty="0"/>
              <a:t>PYTHON</a:t>
            </a:r>
          </a:p>
          <a:p>
            <a:r>
              <a:rPr lang="en-US" dirty="0"/>
              <a:t>GOOGLE COLLABATROY</a:t>
            </a:r>
          </a:p>
          <a:p>
            <a:r>
              <a:rPr lang="en-US" dirty="0"/>
              <a:t>KAGGLE DATASET</a:t>
            </a:r>
          </a:p>
          <a:p>
            <a:pPr marL="0" indent="0">
              <a:buNone/>
            </a:pPr>
            <a:endParaRPr lang="en-IN" dirty="0"/>
          </a:p>
        </p:txBody>
      </p:sp>
    </p:spTree>
    <p:extLst>
      <p:ext uri="{BB962C8B-B14F-4D97-AF65-F5344CB8AC3E}">
        <p14:creationId xmlns:p14="http://schemas.microsoft.com/office/powerpoint/2010/main" val="195430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E410-AAC6-4F4E-8E3D-EE576F323850}"/>
              </a:ext>
            </a:extLst>
          </p:cNvPr>
          <p:cNvSpPr>
            <a:spLocks noGrp="1"/>
          </p:cNvSpPr>
          <p:nvPr>
            <p:ph type="title"/>
          </p:nvPr>
        </p:nvSpPr>
        <p:spPr/>
        <p:txBody>
          <a:bodyPr/>
          <a:lstStyle/>
          <a:p>
            <a:r>
              <a:rPr lang="en-US" dirty="0"/>
              <a:t>HOW IT WORKS ?</a:t>
            </a:r>
            <a:endParaRPr lang="en-IN" dirty="0"/>
          </a:p>
        </p:txBody>
      </p:sp>
      <p:sp>
        <p:nvSpPr>
          <p:cNvPr id="3" name="Content Placeholder 2">
            <a:extLst>
              <a:ext uri="{FF2B5EF4-FFF2-40B4-BE49-F238E27FC236}">
                <a16:creationId xmlns:a16="http://schemas.microsoft.com/office/drawing/2014/main" id="{B4D99586-C436-42E9-9431-CA3DDFB39A7D}"/>
              </a:ext>
            </a:extLst>
          </p:cNvPr>
          <p:cNvSpPr>
            <a:spLocks noGrp="1"/>
          </p:cNvSpPr>
          <p:nvPr>
            <p:ph idx="1"/>
          </p:nvPr>
        </p:nvSpPr>
        <p:spPr>
          <a:xfrm>
            <a:off x="677334" y="2160590"/>
            <a:ext cx="8596668" cy="3929492"/>
          </a:xfrm>
        </p:spPr>
        <p:txBody>
          <a:bodyPr/>
          <a:lstStyle/>
          <a:p>
            <a:r>
              <a:rPr lang="en-US" sz="2400" dirty="0"/>
              <a:t>Collecting Data:- First step was to collect data we collected data from different sources &amp; merged together to form our training data set.</a:t>
            </a:r>
          </a:p>
          <a:p>
            <a:r>
              <a:rPr lang="en-US" sz="2400" dirty="0"/>
              <a:t>Then We Trained The module using machine learning algorithm which in this case is multiple linear regression.</a:t>
            </a:r>
          </a:p>
          <a:p>
            <a:r>
              <a:rPr lang="en-US" sz="2400" dirty="0"/>
              <a:t>Based on the generated graphs we predict the cost of the house</a:t>
            </a:r>
            <a:r>
              <a:rPr lang="en-US" dirty="0"/>
              <a:t>.</a:t>
            </a:r>
            <a:endParaRPr lang="en-IN" dirty="0"/>
          </a:p>
        </p:txBody>
      </p:sp>
    </p:spTree>
    <p:extLst>
      <p:ext uri="{BB962C8B-B14F-4D97-AF65-F5344CB8AC3E}">
        <p14:creationId xmlns:p14="http://schemas.microsoft.com/office/powerpoint/2010/main" val="77988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BA7B-38BF-4BFD-A3B6-0708709CD59A}"/>
              </a:ext>
            </a:extLst>
          </p:cNvPr>
          <p:cNvSpPr>
            <a:spLocks noGrp="1"/>
          </p:cNvSpPr>
          <p:nvPr>
            <p:ph type="title"/>
          </p:nvPr>
        </p:nvSpPr>
        <p:spPr>
          <a:xfrm>
            <a:off x="677334" y="609600"/>
            <a:ext cx="8596668" cy="713173"/>
          </a:xfrm>
        </p:spPr>
        <p:txBody>
          <a:bodyPr/>
          <a:lstStyle/>
          <a:p>
            <a:r>
              <a:rPr lang="en-US" dirty="0"/>
              <a:t>Result:-</a:t>
            </a:r>
            <a:endParaRPr lang="en-IN" dirty="0"/>
          </a:p>
        </p:txBody>
      </p:sp>
      <p:pic>
        <p:nvPicPr>
          <p:cNvPr id="5" name="Content Placeholder 4" descr="Chart&#10;&#10;Description automatically generated">
            <a:extLst>
              <a:ext uri="{FF2B5EF4-FFF2-40B4-BE49-F238E27FC236}">
                <a16:creationId xmlns:a16="http://schemas.microsoft.com/office/drawing/2014/main" id="{F4582AF1-3DF2-4FE9-88CB-E00FF86696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307" t="32990" r="18339" b="30697"/>
          <a:stretch/>
        </p:blipFill>
        <p:spPr>
          <a:xfrm>
            <a:off x="677334" y="1322773"/>
            <a:ext cx="5886449" cy="3124201"/>
          </a:xfrm>
        </p:spPr>
      </p:pic>
      <p:pic>
        <p:nvPicPr>
          <p:cNvPr id="7" name="Picture 6" descr="Graphical user interface, application&#10;&#10;Description automatically generated">
            <a:extLst>
              <a:ext uri="{FF2B5EF4-FFF2-40B4-BE49-F238E27FC236}">
                <a16:creationId xmlns:a16="http://schemas.microsoft.com/office/drawing/2014/main" id="{B95E6260-92C0-4DF9-9D5E-BB0D7AA25847}"/>
              </a:ext>
            </a:extLst>
          </p:cNvPr>
          <p:cNvPicPr>
            <a:picLocks noChangeAspect="1"/>
          </p:cNvPicPr>
          <p:nvPr/>
        </p:nvPicPr>
        <p:blipFill rotWithShape="1">
          <a:blip r:embed="rId3">
            <a:extLst>
              <a:ext uri="{28A0092B-C50C-407E-A947-70E740481C1C}">
                <a14:useLocalDpi xmlns:a14="http://schemas.microsoft.com/office/drawing/2010/main" val="0"/>
              </a:ext>
            </a:extLst>
          </a:blip>
          <a:srcRect l="38204" t="37926" r="20495" b="21362"/>
          <a:stretch/>
        </p:blipFill>
        <p:spPr>
          <a:xfrm>
            <a:off x="6648449" y="1733549"/>
            <a:ext cx="5035377" cy="2505075"/>
          </a:xfrm>
          <a:prstGeom prst="rect">
            <a:avLst/>
          </a:prstGeom>
        </p:spPr>
      </p:pic>
    </p:spTree>
    <p:extLst>
      <p:ext uri="{BB962C8B-B14F-4D97-AF65-F5344CB8AC3E}">
        <p14:creationId xmlns:p14="http://schemas.microsoft.com/office/powerpoint/2010/main" val="207600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2800-5543-4204-909E-05C2DCA468EE}"/>
              </a:ext>
            </a:extLst>
          </p:cNvPr>
          <p:cNvSpPr>
            <a:spLocks noGrp="1"/>
          </p:cNvSpPr>
          <p:nvPr>
            <p:ph type="title"/>
          </p:nvPr>
        </p:nvSpPr>
        <p:spPr>
          <a:xfrm>
            <a:off x="677334" y="609600"/>
            <a:ext cx="8596668" cy="371475"/>
          </a:xfrm>
        </p:spPr>
        <p:txBody>
          <a:bodyPr>
            <a:normAutofit fontScale="90000"/>
          </a:bodyPr>
          <a:lstStyle/>
          <a:p>
            <a:endParaRPr lang="en-IN" dirty="0"/>
          </a:p>
        </p:txBody>
      </p:sp>
      <p:pic>
        <p:nvPicPr>
          <p:cNvPr id="5" name="Content Placeholder 4" descr="Graphical user interface&#10;&#10;Description automatically generated">
            <a:extLst>
              <a:ext uri="{FF2B5EF4-FFF2-40B4-BE49-F238E27FC236}">
                <a16:creationId xmlns:a16="http://schemas.microsoft.com/office/drawing/2014/main" id="{28CFD0EA-D659-4570-B15A-424521481B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7271" t="31361" r="19689" b="19787"/>
          <a:stretch/>
        </p:blipFill>
        <p:spPr>
          <a:xfrm>
            <a:off x="208815" y="1304925"/>
            <a:ext cx="8868510" cy="5242893"/>
          </a:xfrm>
        </p:spPr>
      </p:pic>
    </p:spTree>
    <p:extLst>
      <p:ext uri="{BB962C8B-B14F-4D97-AF65-F5344CB8AC3E}">
        <p14:creationId xmlns:p14="http://schemas.microsoft.com/office/powerpoint/2010/main" val="117683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9F30A-819E-4E75-8F6D-BDD488B386AA}"/>
              </a:ext>
            </a:extLst>
          </p:cNvPr>
          <p:cNvSpPr>
            <a:spLocks noGrp="1"/>
          </p:cNvSpPr>
          <p:nvPr>
            <p:ph type="title"/>
          </p:nvPr>
        </p:nvSpPr>
        <p:spPr>
          <a:xfrm>
            <a:off x="677334" y="609600"/>
            <a:ext cx="8596668" cy="784194"/>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A0D23C5-73B0-472B-A56A-2D6B27E72BDD}"/>
              </a:ext>
            </a:extLst>
          </p:cNvPr>
          <p:cNvSpPr>
            <a:spLocks noGrp="1"/>
          </p:cNvSpPr>
          <p:nvPr>
            <p:ph idx="1"/>
          </p:nvPr>
        </p:nvSpPr>
        <p:spPr>
          <a:xfrm>
            <a:off x="677334" y="1802167"/>
            <a:ext cx="8596668" cy="4239195"/>
          </a:xfrm>
        </p:spPr>
        <p:txBody>
          <a:bodyPr/>
          <a:lstStyle/>
          <a:p>
            <a:pPr marL="342900" lvl="0" indent="-342900">
              <a:spcBef>
                <a:spcPts val="55"/>
              </a:spcBef>
              <a:spcAft>
                <a:spcPts val="0"/>
              </a:spcAft>
              <a:buFont typeface="Symbol" panose="05050102010706020507" pitchFamily="18" charset="2"/>
              <a:buChar char=""/>
            </a:pPr>
            <a:r>
              <a:rPr lang="en-IN" sz="1800" dirty="0">
                <a:effectLst/>
                <a:latin typeface="Arial MT"/>
                <a:ea typeface="Segoe UI" panose="020B0502040204020203" pitchFamily="34" charset="0"/>
              </a:rPr>
              <a:t>In conclusion, house price prediction is an important problem in real estate markets that can be addressed using machine learning models. By leveraging historical data and relevant features, such as location, size, and market trends, machine learning models can provide accurate predictions of house prices, which can be used by various stakeholders, including homebuyers, sellers, real estate agents, and investors.</a:t>
            </a:r>
          </a:p>
          <a:p>
            <a:pPr marL="342900" lvl="0" indent="-342900">
              <a:spcBef>
                <a:spcPts val="55"/>
              </a:spcBef>
              <a:spcAft>
                <a:spcPts val="0"/>
              </a:spcAft>
              <a:buFont typeface="Symbol" panose="05050102010706020507" pitchFamily="18" charset="2"/>
              <a:buChar char=""/>
            </a:pPr>
            <a:endParaRPr lang="en-IN" sz="1800" dirty="0">
              <a:effectLst/>
              <a:latin typeface="Segoe UI" panose="020B0502040204020203" pitchFamily="34" charset="0"/>
              <a:ea typeface="Segoe UI" panose="020B0502040204020203" pitchFamily="34" charset="0"/>
            </a:endParaRPr>
          </a:p>
          <a:p>
            <a:pPr marL="342900" lvl="0" indent="-342900">
              <a:spcBef>
                <a:spcPts val="55"/>
              </a:spcBef>
              <a:spcAft>
                <a:spcPts val="0"/>
              </a:spcAft>
              <a:buFont typeface="Symbol" panose="05050102010706020507" pitchFamily="18" charset="2"/>
              <a:buChar char=""/>
            </a:pPr>
            <a:r>
              <a:rPr lang="en-IN" sz="1800" dirty="0">
                <a:effectLst/>
                <a:latin typeface="Arial MT"/>
                <a:ea typeface="Segoe UI" panose="020B0502040204020203" pitchFamily="34" charset="0"/>
              </a:rPr>
              <a:t>The success of a house price prediction model depends on several factors, including the quality and quantity of data, the choice of features, the selection of a suitable machine learning model, and the appropriate training and validation procedures. Additionally, effective communication and collaboration with stakeholders are essential for ensuring that the model meets the specific needs and goals of the project.</a:t>
            </a:r>
            <a:endParaRPr lang="en-IN" sz="1800" dirty="0">
              <a:effectLst/>
              <a:latin typeface="Segoe UI" panose="020B0502040204020203" pitchFamily="34" charset="0"/>
              <a:ea typeface="Segoe UI" panose="020B0502040204020203" pitchFamily="34" charset="0"/>
            </a:endParaRPr>
          </a:p>
          <a:p>
            <a:endParaRPr lang="en-IN" dirty="0"/>
          </a:p>
        </p:txBody>
      </p:sp>
    </p:spTree>
    <p:extLst>
      <p:ext uri="{BB962C8B-B14F-4D97-AF65-F5344CB8AC3E}">
        <p14:creationId xmlns:p14="http://schemas.microsoft.com/office/powerpoint/2010/main" val="212411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7" name="Group 20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8" name="Straight Connector 20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2" name="Isosceles Triangle 21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6" name="Isosceles Triangle 21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7" name="Isosceles Triangle 21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76FD432-F560-470D-9B3C-F58F7C14593C}"/>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Group Members:-</a:t>
            </a:r>
          </a:p>
        </p:txBody>
      </p:sp>
      <p:sp>
        <p:nvSpPr>
          <p:cNvPr id="3" name="Content Placeholder 2">
            <a:extLst>
              <a:ext uri="{FF2B5EF4-FFF2-40B4-BE49-F238E27FC236}">
                <a16:creationId xmlns:a16="http://schemas.microsoft.com/office/drawing/2014/main" id="{0B073914-DEF2-4B35-B636-08DC47720897}"/>
              </a:ext>
            </a:extLst>
          </p:cNvPr>
          <p:cNvSpPr>
            <a:spLocks noGrp="1"/>
          </p:cNvSpPr>
          <p:nvPr>
            <p:ph type="body" idx="1"/>
          </p:nvPr>
        </p:nvSpPr>
        <p:spPr>
          <a:xfrm>
            <a:off x="5169305" y="4514445"/>
            <a:ext cx="4299666" cy="871042"/>
          </a:xfrm>
        </p:spPr>
        <p:txBody>
          <a:bodyPr vert="horz" lIns="91440" tIns="45720" rIns="91440" bIns="45720" rtlCol="0" anchor="t">
            <a:noAutofit/>
          </a:bodyPr>
          <a:lstStyle/>
          <a:p>
            <a:pPr>
              <a:lnSpc>
                <a:spcPct val="90000"/>
              </a:lnSpc>
            </a:pPr>
            <a:r>
              <a:rPr lang="en-US" sz="1800" dirty="0"/>
              <a:t>SEA138 Pratik Mulik</a:t>
            </a:r>
          </a:p>
          <a:p>
            <a:pPr>
              <a:lnSpc>
                <a:spcPct val="90000"/>
              </a:lnSpc>
            </a:pPr>
            <a:r>
              <a:rPr lang="en-US" sz="1800" dirty="0"/>
              <a:t>SEA142 Rohit </a:t>
            </a:r>
            <a:r>
              <a:rPr lang="en-US" sz="1800" dirty="0" err="1"/>
              <a:t>Zha</a:t>
            </a:r>
            <a:endParaRPr lang="en-US" sz="1800" dirty="0"/>
          </a:p>
          <a:p>
            <a:pPr>
              <a:lnSpc>
                <a:spcPct val="90000"/>
              </a:lnSpc>
            </a:pPr>
            <a:r>
              <a:rPr lang="en-US" sz="1800" dirty="0"/>
              <a:t>SEA148  Saurav Gupta</a:t>
            </a:r>
          </a:p>
        </p:txBody>
      </p:sp>
      <p:sp>
        <p:nvSpPr>
          <p:cNvPr id="219" name="Isosceles Triangle 218">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3" name="Picture 72">
            <a:extLst>
              <a:ext uri="{FF2B5EF4-FFF2-40B4-BE49-F238E27FC236}">
                <a16:creationId xmlns:a16="http://schemas.microsoft.com/office/drawing/2014/main" id="{E14C3938-D2A1-B8BD-39EE-106083FC0C08}"/>
              </a:ext>
            </a:extLst>
          </p:cNvPr>
          <p:cNvPicPr>
            <a:picLocks noChangeAspect="1"/>
          </p:cNvPicPr>
          <p:nvPr/>
        </p:nvPicPr>
        <p:blipFill rotWithShape="1">
          <a:blip r:embed="rId2"/>
          <a:srcRect l="9091" t="21302"/>
          <a:stretch/>
        </p:blipFill>
        <p:spPr>
          <a:xfrm>
            <a:off x="888604" y="1803045"/>
            <a:ext cx="3765692" cy="3259880"/>
          </a:xfrm>
          <a:prstGeom prst="rect">
            <a:avLst/>
          </a:prstGeom>
        </p:spPr>
      </p:pic>
    </p:spTree>
    <p:extLst>
      <p:ext uri="{BB962C8B-B14F-4D97-AF65-F5344CB8AC3E}">
        <p14:creationId xmlns:p14="http://schemas.microsoft.com/office/powerpoint/2010/main" val="85423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D371AE-BB55-4026-A8DB-7A0DDFD387AF}"/>
              </a:ext>
            </a:extLst>
          </p:cNvPr>
          <p:cNvSpPr>
            <a:spLocks noGrp="1"/>
          </p:cNvSpPr>
          <p:nvPr>
            <p:ph type="title"/>
          </p:nvPr>
        </p:nvSpPr>
        <p:spPr>
          <a:xfrm>
            <a:off x="1333502" y="609600"/>
            <a:ext cx="8596668" cy="1320800"/>
          </a:xfrm>
        </p:spPr>
        <p:txBody>
          <a:bodyPr>
            <a:normAutofit/>
          </a:bodyPr>
          <a:lstStyle/>
          <a:p>
            <a:r>
              <a:rPr lang="en-US" dirty="0"/>
              <a:t>Introduction</a:t>
            </a:r>
            <a:endParaRPr lang="en-IN" dirty="0"/>
          </a:p>
        </p:txBody>
      </p:sp>
      <p:sp>
        <p:nvSpPr>
          <p:cNvPr id="23"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0DB35B4-DB3C-4599-81FF-72FC4AE397D3}"/>
              </a:ext>
            </a:extLst>
          </p:cNvPr>
          <p:cNvSpPr>
            <a:spLocks noGrp="1"/>
          </p:cNvSpPr>
          <p:nvPr>
            <p:ph idx="1"/>
          </p:nvPr>
        </p:nvSpPr>
        <p:spPr>
          <a:xfrm>
            <a:off x="1333502" y="2160589"/>
            <a:ext cx="8596668" cy="3880773"/>
          </a:xfrm>
        </p:spPr>
        <p:txBody>
          <a:bodyPr>
            <a:normAutofit/>
          </a:bodyPr>
          <a:lstStyle/>
          <a:p>
            <a:r>
              <a:rPr lang="en-US" dirty="0"/>
              <a:t>Problems faced during buying a house: </a:t>
            </a:r>
          </a:p>
          <a:p>
            <a:pPr>
              <a:buFont typeface="+mj-lt"/>
              <a:buAutoNum type="arabicParenR"/>
            </a:pPr>
            <a:r>
              <a:rPr lang="en-US" dirty="0"/>
              <a:t>Buying a house is a stressful thing. </a:t>
            </a:r>
          </a:p>
          <a:p>
            <a:pPr>
              <a:buFont typeface="+mj-lt"/>
              <a:buAutoNum type="arabicParenR"/>
            </a:pPr>
            <a:r>
              <a:rPr lang="en-US" dirty="0"/>
              <a:t>Buyers are generally not aware of factors that influence the house prices.</a:t>
            </a:r>
          </a:p>
          <a:p>
            <a:pPr>
              <a:buFont typeface="+mj-lt"/>
              <a:buAutoNum type="arabicParenR"/>
            </a:pPr>
            <a:r>
              <a:rPr lang="en-US" dirty="0"/>
              <a:t>Many problems are faced during buying a house.</a:t>
            </a:r>
          </a:p>
          <a:p>
            <a:pPr>
              <a:buFont typeface="+mj-lt"/>
              <a:buAutoNum type="arabicParenR"/>
            </a:pPr>
            <a:r>
              <a:rPr lang="en-US" dirty="0"/>
              <a:t>Hence real estate agents are trusted with the communication between buyers and sellers as well as laying down a legal contract for the transfer. This just creates a middleman and increases the cost of houses.</a:t>
            </a:r>
          </a:p>
          <a:p>
            <a:pPr>
              <a:buFont typeface="+mj-lt"/>
              <a:buAutoNum type="arabicParenR"/>
            </a:pPr>
            <a:endParaRPr lang="en-IN"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54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D43E-5FB4-4B94-81A6-5AF6479E0ECF}"/>
              </a:ext>
            </a:extLst>
          </p:cNvPr>
          <p:cNvSpPr>
            <a:spLocks noGrp="1"/>
          </p:cNvSpPr>
          <p:nvPr>
            <p:ph type="title"/>
          </p:nvPr>
        </p:nvSpPr>
        <p:spPr>
          <a:xfrm>
            <a:off x="783866" y="67461"/>
            <a:ext cx="8596668" cy="846939"/>
          </a:xfrm>
        </p:spPr>
        <p:txBody>
          <a:bodyPr/>
          <a:lstStyle/>
          <a:p>
            <a:endParaRPr lang="en-IN" dirty="0"/>
          </a:p>
        </p:txBody>
      </p:sp>
      <p:sp>
        <p:nvSpPr>
          <p:cNvPr id="3" name="Content Placeholder 2">
            <a:extLst>
              <a:ext uri="{FF2B5EF4-FFF2-40B4-BE49-F238E27FC236}">
                <a16:creationId xmlns:a16="http://schemas.microsoft.com/office/drawing/2014/main" id="{05773AFD-4EE9-43C1-8BBD-371C87957C4D}"/>
              </a:ext>
            </a:extLst>
          </p:cNvPr>
          <p:cNvSpPr>
            <a:spLocks noGrp="1"/>
          </p:cNvSpPr>
          <p:nvPr>
            <p:ph idx="1"/>
          </p:nvPr>
        </p:nvSpPr>
        <p:spPr>
          <a:xfrm>
            <a:off x="730600" y="1225118"/>
            <a:ext cx="8596668" cy="4354607"/>
          </a:xfrm>
        </p:spPr>
        <p:txBody>
          <a:bodyPr/>
          <a:lstStyle/>
          <a:p>
            <a:r>
              <a:rPr lang="en-US" dirty="0"/>
              <a:t>They believe that it depends upon: </a:t>
            </a:r>
          </a:p>
          <a:p>
            <a:pPr>
              <a:buFont typeface="+mj-lt"/>
              <a:buAutoNum type="arabicParenR"/>
            </a:pPr>
            <a:r>
              <a:rPr lang="en-US" dirty="0"/>
              <a:t>The square foot area</a:t>
            </a:r>
          </a:p>
          <a:p>
            <a:pPr>
              <a:buFont typeface="+mj-lt"/>
              <a:buAutoNum type="arabicParenR"/>
            </a:pPr>
            <a:r>
              <a:rPr lang="en-US" dirty="0"/>
              <a:t>Neighbourhood</a:t>
            </a:r>
          </a:p>
          <a:p>
            <a:pPr>
              <a:buFont typeface="+mj-lt"/>
              <a:buAutoNum type="arabicParenR"/>
            </a:pPr>
            <a:r>
              <a:rPr lang="en-US" dirty="0"/>
              <a:t>The no. of bedrooms</a:t>
            </a:r>
          </a:p>
          <a:p>
            <a:pPr>
              <a:buFont typeface="+mj-lt"/>
              <a:buAutoNum type="arabicParenR"/>
            </a:pPr>
            <a:endParaRPr lang="en-US" dirty="0"/>
          </a:p>
          <a:p>
            <a:pPr>
              <a:buFont typeface="Wingdings" panose="05000000000000000000" pitchFamily="2" charset="2"/>
              <a:buChar char="§"/>
            </a:pPr>
            <a:r>
              <a:rPr lang="en-US" dirty="0"/>
              <a:t>But it depends upon many factors also……such as:</a:t>
            </a:r>
          </a:p>
          <a:p>
            <a:pPr>
              <a:buFont typeface="+mj-lt"/>
              <a:buAutoNum type="arabicParenR"/>
            </a:pPr>
            <a:r>
              <a:rPr lang="en-US" dirty="0"/>
              <a:t>No. of storage</a:t>
            </a:r>
          </a:p>
          <a:p>
            <a:pPr>
              <a:buFont typeface="+mj-lt"/>
              <a:buAutoNum type="arabicParenR"/>
            </a:pPr>
            <a:r>
              <a:rPr lang="en-US" dirty="0"/>
              <a:t>Area outside the house</a:t>
            </a:r>
          </a:p>
          <a:p>
            <a:pPr>
              <a:buFont typeface="+mj-lt"/>
              <a:buAutoNum type="arabicParenR"/>
            </a:pPr>
            <a:r>
              <a:rPr lang="en-US" dirty="0"/>
              <a:t>Rooms on one floor</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45336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0FBE-7491-420C-9392-9B2A93D71001}"/>
              </a:ext>
            </a:extLst>
          </p:cNvPr>
          <p:cNvSpPr>
            <a:spLocks noGrp="1"/>
          </p:cNvSpPr>
          <p:nvPr>
            <p:ph type="title"/>
          </p:nvPr>
        </p:nvSpPr>
        <p:spPr/>
        <p:txBody>
          <a:bodyPr/>
          <a:lstStyle/>
          <a:p>
            <a:r>
              <a:rPr lang="en-US" dirty="0"/>
              <a:t>Project summary</a:t>
            </a:r>
            <a:endParaRPr lang="en-IN" dirty="0"/>
          </a:p>
        </p:txBody>
      </p:sp>
      <p:sp>
        <p:nvSpPr>
          <p:cNvPr id="3" name="Content Placeholder 2">
            <a:extLst>
              <a:ext uri="{FF2B5EF4-FFF2-40B4-BE49-F238E27FC236}">
                <a16:creationId xmlns:a16="http://schemas.microsoft.com/office/drawing/2014/main" id="{7C969CE2-87AB-44FA-8D51-76176949F6FC}"/>
              </a:ext>
            </a:extLst>
          </p:cNvPr>
          <p:cNvSpPr>
            <a:spLocks noGrp="1"/>
          </p:cNvSpPr>
          <p:nvPr>
            <p:ph idx="1"/>
          </p:nvPr>
        </p:nvSpPr>
        <p:spPr/>
        <p:txBody>
          <a:bodyPr/>
          <a:lstStyle/>
          <a:p>
            <a:r>
              <a:rPr lang="en-US" dirty="0"/>
              <a:t>Our project is a machine learning app, based on  certain specification of your future home it will try to guess the most accurate price.</a:t>
            </a:r>
          </a:p>
          <a:p>
            <a:r>
              <a:rPr lang="en-US" dirty="0"/>
              <a:t>Information such as state, city, area, stores.</a:t>
            </a:r>
          </a:p>
          <a:p>
            <a:endParaRPr lang="en-IN" dirty="0"/>
          </a:p>
          <a:p>
            <a:pPr marL="0" indent="0">
              <a:buNone/>
            </a:pPr>
            <a:endParaRPr lang="en-IN" dirty="0"/>
          </a:p>
        </p:txBody>
      </p:sp>
    </p:spTree>
    <p:extLst>
      <p:ext uri="{BB962C8B-B14F-4D97-AF65-F5344CB8AC3E}">
        <p14:creationId xmlns:p14="http://schemas.microsoft.com/office/powerpoint/2010/main" val="3576900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DC17B-B393-4A22-95C9-DFFD444A7717}"/>
              </a:ext>
            </a:extLst>
          </p:cNvPr>
          <p:cNvSpPr>
            <a:spLocks noGrp="1"/>
          </p:cNvSpPr>
          <p:nvPr>
            <p:ph type="title"/>
          </p:nvPr>
        </p:nvSpPr>
        <p:spPr/>
        <p:txBody>
          <a:bodyPr/>
          <a:lstStyle/>
          <a:p>
            <a:r>
              <a:rPr lang="en-US" dirty="0"/>
              <a:t>Technology Used</a:t>
            </a:r>
            <a:br>
              <a:rPr lang="en-US" dirty="0"/>
            </a:br>
            <a:endParaRPr lang="en-IN" dirty="0"/>
          </a:p>
        </p:txBody>
      </p:sp>
      <p:sp>
        <p:nvSpPr>
          <p:cNvPr id="3" name="Content Placeholder 2">
            <a:extLst>
              <a:ext uri="{FF2B5EF4-FFF2-40B4-BE49-F238E27FC236}">
                <a16:creationId xmlns:a16="http://schemas.microsoft.com/office/drawing/2014/main" id="{21465E74-6236-441B-9047-4A8A60E0735C}"/>
              </a:ext>
            </a:extLst>
          </p:cNvPr>
          <p:cNvSpPr>
            <a:spLocks noGrp="1"/>
          </p:cNvSpPr>
          <p:nvPr>
            <p:ph idx="1"/>
          </p:nvPr>
        </p:nvSpPr>
        <p:spPr/>
        <p:txBody>
          <a:bodyPr/>
          <a:lstStyle/>
          <a:p>
            <a:pPr marL="0" indent="0">
              <a:buNone/>
            </a:pPr>
            <a:r>
              <a:rPr lang="en-US" dirty="0"/>
              <a:t>1</a:t>
            </a:r>
            <a:r>
              <a:rPr lang="en-IN" dirty="0"/>
              <a:t>. Machine learning: </a:t>
            </a:r>
          </a:p>
          <a:p>
            <a:pPr>
              <a:buFont typeface="Wingdings" panose="05000000000000000000" pitchFamily="2" charset="2"/>
              <a:buChar char="Ø"/>
            </a:pPr>
            <a:r>
              <a:rPr lang="en-IN" dirty="0"/>
              <a:t>Tom Mitchell provides explained: “A computer programme is said to learn from experience E with respect to class of tasks T and performance measure P, if its performance at tasks in T, as measured by P, improves with experience E.”</a:t>
            </a:r>
          </a:p>
          <a:p>
            <a:pPr>
              <a:buFont typeface="Wingdings" panose="05000000000000000000" pitchFamily="2" charset="2"/>
              <a:buChar char="Ø"/>
            </a:pPr>
            <a:r>
              <a:rPr lang="en-IN" dirty="0"/>
              <a:t>Example: Playing checkers.</a:t>
            </a:r>
          </a:p>
          <a:p>
            <a:pPr>
              <a:buFont typeface="Wingdings" panose="05000000000000000000" pitchFamily="2" charset="2"/>
              <a:buChar char="Ø"/>
            </a:pPr>
            <a:r>
              <a:rPr lang="en-IN" dirty="0"/>
              <a:t>E = The experience of playing many games of checkers</a:t>
            </a:r>
          </a:p>
          <a:p>
            <a:pPr>
              <a:buFont typeface="Wingdings" panose="05000000000000000000" pitchFamily="2" charset="2"/>
              <a:buChar char="Ø"/>
            </a:pPr>
            <a:r>
              <a:rPr lang="en-IN" dirty="0"/>
              <a:t>T = The task of playing checkers.</a:t>
            </a:r>
          </a:p>
          <a:p>
            <a:pPr>
              <a:buFont typeface="Wingdings" panose="05000000000000000000" pitchFamily="2" charset="2"/>
              <a:buChar char="Ø"/>
            </a:pPr>
            <a:r>
              <a:rPr lang="en-IN" dirty="0"/>
              <a:t>P = The probability that the programme will win the next game.</a:t>
            </a:r>
          </a:p>
        </p:txBody>
      </p:sp>
    </p:spTree>
    <p:extLst>
      <p:ext uri="{BB962C8B-B14F-4D97-AF65-F5344CB8AC3E}">
        <p14:creationId xmlns:p14="http://schemas.microsoft.com/office/powerpoint/2010/main" val="174094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1B75-3C22-4D09-A5F9-CDA4B9B2EE3A}"/>
              </a:ext>
            </a:extLst>
          </p:cNvPr>
          <p:cNvSpPr>
            <a:spLocks noGrp="1"/>
          </p:cNvSpPr>
          <p:nvPr>
            <p:ph type="title"/>
          </p:nvPr>
        </p:nvSpPr>
        <p:spPr/>
        <p:txBody>
          <a:bodyPr>
            <a:normAutofit fontScale="90000"/>
          </a:bodyPr>
          <a:lstStyle/>
          <a:p>
            <a:r>
              <a:rPr lang="en-US" dirty="0"/>
              <a:t>Example</a:t>
            </a:r>
            <a:br>
              <a:rPr lang="en-US" dirty="0"/>
            </a:br>
            <a:br>
              <a:rPr lang="en-US" dirty="0"/>
            </a:br>
            <a:r>
              <a:rPr lang="en-US" sz="2200" dirty="0">
                <a:solidFill>
                  <a:schemeClr val="tx1">
                    <a:lumMod val="85000"/>
                    <a:lumOff val="15000"/>
                  </a:schemeClr>
                </a:solidFill>
              </a:rPr>
              <a:t>Predicting whether the given object is pen or pencil??</a:t>
            </a:r>
            <a:br>
              <a:rPr lang="en-IN" dirty="0">
                <a:solidFill>
                  <a:schemeClr val="tx1">
                    <a:lumMod val="85000"/>
                    <a:lumOff val="15000"/>
                  </a:schemeClr>
                </a:solidFill>
              </a:rPr>
            </a:b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27FE0B26-1B08-4757-B3F6-FD5E1E2ECEFF}"/>
              </a:ext>
            </a:extLst>
          </p:cNvPr>
          <p:cNvSpPr>
            <a:spLocks noGrp="1"/>
          </p:cNvSpPr>
          <p:nvPr>
            <p:ph idx="1"/>
          </p:nvPr>
        </p:nvSpPr>
        <p:spPr/>
        <p:txBody>
          <a:bodyPr/>
          <a:lstStyle/>
          <a:p>
            <a:r>
              <a:rPr lang="en-US" dirty="0"/>
              <a:t>E = The experience of predicting many pens and pencil. </a:t>
            </a:r>
          </a:p>
          <a:p>
            <a:r>
              <a:rPr lang="en-US" dirty="0"/>
              <a:t>T = The task of predict pen or pencil</a:t>
            </a:r>
          </a:p>
          <a:p>
            <a:r>
              <a:rPr lang="en-US" dirty="0"/>
              <a:t>P = The probability that of whether it is a pen or pencil</a:t>
            </a:r>
            <a:endParaRPr lang="en-IN" dirty="0"/>
          </a:p>
        </p:txBody>
      </p:sp>
    </p:spTree>
    <p:extLst>
      <p:ext uri="{BB962C8B-B14F-4D97-AF65-F5344CB8AC3E}">
        <p14:creationId xmlns:p14="http://schemas.microsoft.com/office/powerpoint/2010/main" val="3956422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2C1C-DC3E-421F-ADEB-88F9886AA058}"/>
              </a:ext>
            </a:extLst>
          </p:cNvPr>
          <p:cNvSpPr>
            <a:spLocks noGrp="1"/>
          </p:cNvSpPr>
          <p:nvPr>
            <p:ph type="title"/>
          </p:nvPr>
        </p:nvSpPr>
        <p:spPr/>
        <p:txBody>
          <a:bodyPr>
            <a:normAutofit/>
          </a:bodyPr>
          <a:lstStyle/>
          <a:p>
            <a:r>
              <a:rPr lang="en-US" sz="1800" dirty="0">
                <a:solidFill>
                  <a:schemeClr val="tx1">
                    <a:lumMod val="85000"/>
                    <a:lumOff val="15000"/>
                  </a:schemeClr>
                </a:solidFill>
              </a:rPr>
              <a:t>In general, any machine learning problem can be assigned to one of two broad classification: </a:t>
            </a:r>
            <a:br>
              <a:rPr lang="en-US" sz="1800" dirty="0">
                <a:solidFill>
                  <a:schemeClr val="tx1">
                    <a:lumMod val="85000"/>
                    <a:lumOff val="15000"/>
                  </a:schemeClr>
                </a:solidFill>
              </a:rPr>
            </a:br>
            <a:r>
              <a:rPr lang="en-US" sz="1800" dirty="0">
                <a:solidFill>
                  <a:schemeClr val="tx1">
                    <a:lumMod val="85000"/>
                    <a:lumOff val="15000"/>
                  </a:schemeClr>
                </a:solidFill>
              </a:rPr>
              <a:t>Supervised learning and unsupervised learning.</a:t>
            </a:r>
            <a:endParaRPr lang="en-IN" sz="1800"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4AB36172-1FCB-4508-A7ED-558BA2EFA681}"/>
              </a:ext>
            </a:extLst>
          </p:cNvPr>
          <p:cNvSpPr>
            <a:spLocks noGrp="1"/>
          </p:cNvSpPr>
          <p:nvPr>
            <p:ph idx="1"/>
          </p:nvPr>
        </p:nvSpPr>
        <p:spPr/>
        <p:txBody>
          <a:bodyPr/>
          <a:lstStyle/>
          <a:p>
            <a:r>
              <a:rPr lang="en-US" b="1" u="sng" dirty="0"/>
              <a:t>Supervised Learning:- </a:t>
            </a:r>
          </a:p>
          <a:p>
            <a:pPr>
              <a:buFont typeface="+mj-lt"/>
              <a:buAutoNum type="arabicParenR"/>
            </a:pPr>
            <a:r>
              <a:rPr lang="en-US" dirty="0"/>
              <a:t>In supervised learning, we are given a data set and already know what our correct output should look like, having the idea that there is relationship between the input and the output. Supervised learning problems are categorized into “regression” and “classification problem. </a:t>
            </a:r>
          </a:p>
          <a:p>
            <a:pPr>
              <a:buFont typeface="+mj-lt"/>
              <a:buAutoNum type="arabicParenR"/>
            </a:pPr>
            <a:r>
              <a:rPr lang="en-US" dirty="0"/>
              <a:t>In a regression problem, we are trying to predict results within a continuous, output, meaning that we are trying to map input variables to some continuous function.</a:t>
            </a:r>
          </a:p>
          <a:p>
            <a:pPr>
              <a:buFont typeface="+mj-lt"/>
              <a:buAutoNum type="arabicParenR"/>
            </a:pPr>
            <a:r>
              <a:rPr lang="en-US" sz="1800" dirty="0">
                <a:solidFill>
                  <a:schemeClr val="tx1">
                    <a:lumMod val="85000"/>
                    <a:lumOff val="15000"/>
                  </a:schemeClr>
                </a:solidFill>
              </a:rPr>
              <a:t>In a classification problem, we are instead trying to predict results in a discrete output. In other words, we are trying to map input variables into discrete categories.</a:t>
            </a:r>
            <a:endParaRPr lang="en-IN" dirty="0"/>
          </a:p>
        </p:txBody>
      </p:sp>
    </p:spTree>
    <p:extLst>
      <p:ext uri="{BB962C8B-B14F-4D97-AF65-F5344CB8AC3E}">
        <p14:creationId xmlns:p14="http://schemas.microsoft.com/office/powerpoint/2010/main" val="76152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F008-70B7-4957-B9CC-82E218F4AEDF}"/>
              </a:ext>
            </a:extLst>
          </p:cNvPr>
          <p:cNvSpPr>
            <a:spLocks noGrp="1"/>
          </p:cNvSpPr>
          <p:nvPr>
            <p:ph type="title"/>
          </p:nvPr>
        </p:nvSpPr>
        <p:spPr/>
        <p:txBody>
          <a:bodyPr>
            <a:normAutofit/>
          </a:bodyPr>
          <a:lstStyle/>
          <a:p>
            <a:r>
              <a:rPr lang="en-US" sz="2400" b="1" u="sng" dirty="0">
                <a:solidFill>
                  <a:schemeClr val="tx1">
                    <a:lumMod val="85000"/>
                    <a:lumOff val="15000"/>
                  </a:schemeClr>
                </a:solidFill>
              </a:rPr>
              <a:t>Unsupervised Learning:-</a:t>
            </a:r>
            <a:endParaRPr lang="en-IN" sz="2400" b="1" u="sng"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6B82C85F-71A4-47A2-B473-F7C8019A49F0}"/>
              </a:ext>
            </a:extLst>
          </p:cNvPr>
          <p:cNvSpPr>
            <a:spLocks noGrp="1"/>
          </p:cNvSpPr>
          <p:nvPr>
            <p:ph idx="1"/>
          </p:nvPr>
        </p:nvSpPr>
        <p:spPr/>
        <p:txBody>
          <a:bodyPr/>
          <a:lstStyle/>
          <a:p>
            <a:r>
              <a:rPr lang="en-US" dirty="0"/>
              <a:t>Unsupervised learning allows us to approach problems with little or no idea what our results look like. We can derive structure from data where we don’t necessarily know the effect of the variables. We can derive this structure by clustering the data based on relationship among the variables in the data. With unsupervised learning there is no feedback based on the prediction results.</a:t>
            </a:r>
            <a:endParaRPr lang="en-IN" dirty="0"/>
          </a:p>
        </p:txBody>
      </p:sp>
    </p:spTree>
    <p:extLst>
      <p:ext uri="{BB962C8B-B14F-4D97-AF65-F5344CB8AC3E}">
        <p14:creationId xmlns:p14="http://schemas.microsoft.com/office/powerpoint/2010/main" val="6073266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15</TotalTime>
  <Words>726</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MT</vt:lpstr>
      <vt:lpstr>Segoe UI</vt:lpstr>
      <vt:lpstr>Symbol</vt:lpstr>
      <vt:lpstr>Trebuchet MS</vt:lpstr>
      <vt:lpstr>Wingdings</vt:lpstr>
      <vt:lpstr>Wingdings 3</vt:lpstr>
      <vt:lpstr>Facet</vt:lpstr>
      <vt:lpstr>House Price Prediction </vt:lpstr>
      <vt:lpstr>Group Members:-</vt:lpstr>
      <vt:lpstr>Introduction</vt:lpstr>
      <vt:lpstr>PowerPoint Presentation</vt:lpstr>
      <vt:lpstr>Project summary</vt:lpstr>
      <vt:lpstr>Technology Used </vt:lpstr>
      <vt:lpstr>Example  Predicting whether the given object is pen or pencil?? </vt:lpstr>
      <vt:lpstr>In general, any machine learning problem can be assigned to one of two broad classification:  Supervised learning and unsupervised learning.</vt:lpstr>
      <vt:lpstr>Unsupervised Learning:-</vt:lpstr>
      <vt:lpstr>Tool used</vt:lpstr>
      <vt:lpstr>HOW IT WORKS ?</vt:lpstr>
      <vt:lpstr>Result:-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dc:title>
  <dc:creator>Pratik Mulik</dc:creator>
  <cp:lastModifiedBy>Pratik Mulik</cp:lastModifiedBy>
  <cp:revision>1</cp:revision>
  <dcterms:created xsi:type="dcterms:W3CDTF">2023-04-28T21:18:05Z</dcterms:created>
  <dcterms:modified xsi:type="dcterms:W3CDTF">2023-04-28T21:33:11Z</dcterms:modified>
</cp:coreProperties>
</file>