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6879-4164-4C4A-BEF3-28E6D40274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BE9D1E-6B8B-4464-8597-7F5151FC858D}">
      <dgm:prSet/>
      <dgm:spPr/>
      <dgm:t>
        <a:bodyPr/>
        <a:lstStyle/>
        <a:p>
          <a:r>
            <a:rPr lang="en-US" u="sng"/>
            <a:t>RFM analysis</a:t>
          </a:r>
          <a:endParaRPr lang="en-US"/>
        </a:p>
      </dgm:t>
    </dgm:pt>
    <dgm:pt modelId="{3C9BE825-1BED-4859-9B34-30A90EAB1E83}" type="parTrans" cxnId="{06B78C0B-0535-445D-80E0-0FADD2650AFA}">
      <dgm:prSet/>
      <dgm:spPr/>
      <dgm:t>
        <a:bodyPr/>
        <a:lstStyle/>
        <a:p>
          <a:endParaRPr lang="en-US"/>
        </a:p>
      </dgm:t>
    </dgm:pt>
    <dgm:pt modelId="{85251A6C-D411-401C-92C4-27C62F2AF3C4}" type="sibTrans" cxnId="{06B78C0B-0535-445D-80E0-0FADD2650AFA}">
      <dgm:prSet/>
      <dgm:spPr/>
      <dgm:t>
        <a:bodyPr/>
        <a:lstStyle/>
        <a:p>
          <a:endParaRPr lang="en-US"/>
        </a:p>
      </dgm:t>
    </dgm:pt>
    <dgm:pt modelId="{3F41E21A-00E8-4050-8797-1DF0B2ADCDA6}">
      <dgm:prSet/>
      <dgm:spPr/>
      <dgm:t>
        <a:bodyPr/>
        <a:lstStyle/>
        <a:p>
          <a:r>
            <a:rPr lang="en-US"/>
            <a:t>Lifetime Recency: How recently a customer has made a purchase</a:t>
          </a:r>
        </a:p>
      </dgm:t>
    </dgm:pt>
    <dgm:pt modelId="{675F8BAB-7C44-4E59-AC27-46D1E1E03C34}" type="parTrans" cxnId="{D7FEEADE-D1E8-4468-8187-1BB1E4031319}">
      <dgm:prSet/>
      <dgm:spPr/>
      <dgm:t>
        <a:bodyPr/>
        <a:lstStyle/>
        <a:p>
          <a:endParaRPr lang="en-US"/>
        </a:p>
      </dgm:t>
    </dgm:pt>
    <dgm:pt modelId="{0BF7DD9A-7FC2-4094-A615-6B5FFA007EA2}" type="sibTrans" cxnId="{D7FEEADE-D1E8-4468-8187-1BB1E4031319}">
      <dgm:prSet/>
      <dgm:spPr/>
      <dgm:t>
        <a:bodyPr/>
        <a:lstStyle/>
        <a:p>
          <a:endParaRPr lang="en-US"/>
        </a:p>
      </dgm:t>
    </dgm:pt>
    <dgm:pt modelId="{23E1773A-DB2D-4BEB-966B-3E79151C8AEC}">
      <dgm:prSet/>
      <dgm:spPr/>
      <dgm:t>
        <a:bodyPr/>
        <a:lstStyle/>
        <a:p>
          <a:r>
            <a:rPr lang="en-US"/>
            <a:t>Lifetime Frequency: How often a customer makes purchases</a:t>
          </a:r>
        </a:p>
      </dgm:t>
    </dgm:pt>
    <dgm:pt modelId="{F1A1EE65-0271-4BA5-90C5-26300EE210EC}" type="parTrans" cxnId="{A3F48469-B19E-4DA4-BF29-455677DBFCFE}">
      <dgm:prSet/>
      <dgm:spPr/>
      <dgm:t>
        <a:bodyPr/>
        <a:lstStyle/>
        <a:p>
          <a:endParaRPr lang="en-US"/>
        </a:p>
      </dgm:t>
    </dgm:pt>
    <dgm:pt modelId="{8A9F3D43-1094-45FD-B338-9820389F2DEF}" type="sibTrans" cxnId="{A3F48469-B19E-4DA4-BF29-455677DBFCFE}">
      <dgm:prSet/>
      <dgm:spPr/>
      <dgm:t>
        <a:bodyPr/>
        <a:lstStyle/>
        <a:p>
          <a:endParaRPr lang="en-US"/>
        </a:p>
      </dgm:t>
    </dgm:pt>
    <dgm:pt modelId="{CA1E18E3-CE6C-4154-BFC7-32A2848CC12E}">
      <dgm:prSet/>
      <dgm:spPr/>
      <dgm:t>
        <a:bodyPr/>
        <a:lstStyle/>
        <a:p>
          <a:r>
            <a:rPr lang="en-US"/>
            <a:t>Lifetime Monetary: How much a customer spends on purchases</a:t>
          </a:r>
        </a:p>
      </dgm:t>
    </dgm:pt>
    <dgm:pt modelId="{62BEA221-65F2-4DB7-8B37-CEDE3E6018BE}" type="parTrans" cxnId="{5EF939D8-8DAF-42E2-A105-4225894509D5}">
      <dgm:prSet/>
      <dgm:spPr/>
      <dgm:t>
        <a:bodyPr/>
        <a:lstStyle/>
        <a:p>
          <a:endParaRPr lang="en-US"/>
        </a:p>
      </dgm:t>
    </dgm:pt>
    <dgm:pt modelId="{D72553E6-40C3-411C-9238-3BB9C56CBB09}" type="sibTrans" cxnId="{5EF939D8-8DAF-42E2-A105-4225894509D5}">
      <dgm:prSet/>
      <dgm:spPr/>
      <dgm:t>
        <a:bodyPr/>
        <a:lstStyle/>
        <a:p>
          <a:endParaRPr lang="en-US"/>
        </a:p>
      </dgm:t>
    </dgm:pt>
    <dgm:pt modelId="{D63D405B-6771-4EF4-B58C-330902096DC2}">
      <dgm:prSet/>
      <dgm:spPr/>
      <dgm:t>
        <a:bodyPr/>
        <a:lstStyle/>
        <a:p>
          <a:r>
            <a:rPr lang="en-US" u="sng" dirty="0"/>
            <a:t>K-means clustering</a:t>
          </a:r>
          <a:r>
            <a:rPr lang="en-US" dirty="0"/>
            <a:t> </a:t>
          </a:r>
        </a:p>
      </dgm:t>
    </dgm:pt>
    <dgm:pt modelId="{F3B88785-78B9-4F48-BC24-1952527E89B5}" type="parTrans" cxnId="{8EEBDFE4-FE24-4AD6-A4D3-D557822B86C8}">
      <dgm:prSet/>
      <dgm:spPr/>
      <dgm:t>
        <a:bodyPr/>
        <a:lstStyle/>
        <a:p>
          <a:endParaRPr lang="en-US"/>
        </a:p>
      </dgm:t>
    </dgm:pt>
    <dgm:pt modelId="{186C54E7-9B9B-463C-A752-83B1BD7E8962}" type="sibTrans" cxnId="{8EEBDFE4-FE24-4AD6-A4D3-D557822B86C8}">
      <dgm:prSet/>
      <dgm:spPr/>
      <dgm:t>
        <a:bodyPr/>
        <a:lstStyle/>
        <a:p>
          <a:endParaRPr lang="en-US"/>
        </a:p>
      </dgm:t>
    </dgm:pt>
    <dgm:pt modelId="{F744E7C3-FACD-4A4B-9677-894563BC3079}">
      <dgm:prSet/>
      <dgm:spPr/>
      <dgm:t>
        <a:bodyPr/>
        <a:lstStyle/>
        <a:p>
          <a:r>
            <a:rPr lang="en-US"/>
            <a:t>Involves grouping customers based on similarity in their purchase behavior, such as the frequency and recency of their purchases.</a:t>
          </a:r>
        </a:p>
      </dgm:t>
    </dgm:pt>
    <dgm:pt modelId="{9CA9094D-3079-4FD8-A7C4-453178EF57A4}" type="parTrans" cxnId="{24DC612D-28E6-4DEF-AE0B-813A6DA77A4D}">
      <dgm:prSet/>
      <dgm:spPr/>
      <dgm:t>
        <a:bodyPr/>
        <a:lstStyle/>
        <a:p>
          <a:endParaRPr lang="en-US"/>
        </a:p>
      </dgm:t>
    </dgm:pt>
    <dgm:pt modelId="{D768A292-0FDB-4FF0-B63E-F004ED2E645C}" type="sibTrans" cxnId="{24DC612D-28E6-4DEF-AE0B-813A6DA77A4D}">
      <dgm:prSet/>
      <dgm:spPr/>
      <dgm:t>
        <a:bodyPr/>
        <a:lstStyle/>
        <a:p>
          <a:endParaRPr lang="en-US"/>
        </a:p>
      </dgm:t>
    </dgm:pt>
    <dgm:pt modelId="{33677739-6CBB-4E4D-916B-C44D338393F9}">
      <dgm:prSet/>
      <dgm:spPr/>
      <dgm:t>
        <a:bodyPr/>
        <a:lstStyle/>
        <a:p>
          <a:r>
            <a:rPr lang="en-US"/>
            <a:t>Once customer segments are identified based on their purchase behavior, we can tailor our promotion and marketing strategies to target these segments more effectively. </a:t>
          </a:r>
        </a:p>
      </dgm:t>
    </dgm:pt>
    <dgm:pt modelId="{433D1B3E-0CBD-45FB-83AD-4DE975834E41}" type="parTrans" cxnId="{CA4B3768-F980-4DFA-BF35-74BC0B2AE72B}">
      <dgm:prSet/>
      <dgm:spPr/>
      <dgm:t>
        <a:bodyPr/>
        <a:lstStyle/>
        <a:p>
          <a:endParaRPr lang="en-US"/>
        </a:p>
      </dgm:t>
    </dgm:pt>
    <dgm:pt modelId="{7D04900A-7CA2-4D86-BB6B-9393532C37D8}" type="sibTrans" cxnId="{CA4B3768-F980-4DFA-BF35-74BC0B2AE72B}">
      <dgm:prSet/>
      <dgm:spPr/>
      <dgm:t>
        <a:bodyPr/>
        <a:lstStyle/>
        <a:p>
          <a:endParaRPr lang="en-US"/>
        </a:p>
      </dgm:t>
    </dgm:pt>
    <dgm:pt modelId="{405214ED-D045-448F-8358-D256F466A327}" type="pres">
      <dgm:prSet presAssocID="{17B86879-4164-4C4A-BEF3-28E6D40274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7E60A9-8AD6-4E1B-98AC-8509A1F3B292}" type="pres">
      <dgm:prSet presAssocID="{5DBE9D1E-6B8B-4464-8597-7F5151FC858D}" presName="hierRoot1" presStyleCnt="0"/>
      <dgm:spPr/>
    </dgm:pt>
    <dgm:pt modelId="{6F8A5B43-692C-4679-9ED2-527323F9776F}" type="pres">
      <dgm:prSet presAssocID="{5DBE9D1E-6B8B-4464-8597-7F5151FC858D}" presName="composite" presStyleCnt="0"/>
      <dgm:spPr/>
    </dgm:pt>
    <dgm:pt modelId="{A0ADFDFE-D015-47DE-8107-3F6B852113FD}" type="pres">
      <dgm:prSet presAssocID="{5DBE9D1E-6B8B-4464-8597-7F5151FC858D}" presName="background" presStyleLbl="node0" presStyleIdx="0" presStyleCnt="3"/>
      <dgm:spPr/>
    </dgm:pt>
    <dgm:pt modelId="{24B01C29-C774-4AEF-B9D3-86ECB068D205}" type="pres">
      <dgm:prSet presAssocID="{5DBE9D1E-6B8B-4464-8597-7F5151FC858D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707F5B-F856-433F-9D7E-7048E1053E8E}" type="pres">
      <dgm:prSet presAssocID="{5DBE9D1E-6B8B-4464-8597-7F5151FC858D}" presName="hierChild2" presStyleCnt="0"/>
      <dgm:spPr/>
    </dgm:pt>
    <dgm:pt modelId="{B97137C5-69F6-47B6-878D-242E88B7B49C}" type="pres">
      <dgm:prSet presAssocID="{675F8BAB-7C44-4E59-AC27-46D1E1E03C34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8126D5F-BC41-4B13-916F-7FA63C441719}" type="pres">
      <dgm:prSet presAssocID="{3F41E21A-00E8-4050-8797-1DF0B2ADCDA6}" presName="hierRoot2" presStyleCnt="0"/>
      <dgm:spPr/>
    </dgm:pt>
    <dgm:pt modelId="{E31EA56D-CFC5-41A2-AC65-1664270E59A4}" type="pres">
      <dgm:prSet presAssocID="{3F41E21A-00E8-4050-8797-1DF0B2ADCDA6}" presName="composite2" presStyleCnt="0"/>
      <dgm:spPr/>
    </dgm:pt>
    <dgm:pt modelId="{4F09F309-D6AE-43A5-B72C-7DDC0E1E38CD}" type="pres">
      <dgm:prSet presAssocID="{3F41E21A-00E8-4050-8797-1DF0B2ADCDA6}" presName="background2" presStyleLbl="node2" presStyleIdx="0" presStyleCnt="4"/>
      <dgm:spPr/>
    </dgm:pt>
    <dgm:pt modelId="{716E5B24-81A4-457E-BC6D-42B86BE22920}" type="pres">
      <dgm:prSet presAssocID="{3F41E21A-00E8-4050-8797-1DF0B2ADCDA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A57A4-52A8-4737-A52D-F1BDFE12F458}" type="pres">
      <dgm:prSet presAssocID="{3F41E21A-00E8-4050-8797-1DF0B2ADCDA6}" presName="hierChild3" presStyleCnt="0"/>
      <dgm:spPr/>
    </dgm:pt>
    <dgm:pt modelId="{10C238A5-8CC6-4FED-B388-1D9027C2D290}" type="pres">
      <dgm:prSet presAssocID="{F1A1EE65-0271-4BA5-90C5-26300EE210EC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BFE7617-AE28-4DB5-BCA9-6D646F2D96CE}" type="pres">
      <dgm:prSet presAssocID="{23E1773A-DB2D-4BEB-966B-3E79151C8AEC}" presName="hierRoot2" presStyleCnt="0"/>
      <dgm:spPr/>
    </dgm:pt>
    <dgm:pt modelId="{26384775-39B9-49D3-851D-F63371F634F9}" type="pres">
      <dgm:prSet presAssocID="{23E1773A-DB2D-4BEB-966B-3E79151C8AEC}" presName="composite2" presStyleCnt="0"/>
      <dgm:spPr/>
    </dgm:pt>
    <dgm:pt modelId="{A82362BE-A4A9-4921-BFEE-367D3EF4654E}" type="pres">
      <dgm:prSet presAssocID="{23E1773A-DB2D-4BEB-966B-3E79151C8AEC}" presName="background2" presStyleLbl="node2" presStyleIdx="1" presStyleCnt="4"/>
      <dgm:spPr/>
    </dgm:pt>
    <dgm:pt modelId="{0B4BCCE7-6284-4698-BD2B-2E30DC3142C9}" type="pres">
      <dgm:prSet presAssocID="{23E1773A-DB2D-4BEB-966B-3E79151C8AE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26AA5-9CE4-427C-BCFB-DB187DAF09CE}" type="pres">
      <dgm:prSet presAssocID="{23E1773A-DB2D-4BEB-966B-3E79151C8AEC}" presName="hierChild3" presStyleCnt="0"/>
      <dgm:spPr/>
    </dgm:pt>
    <dgm:pt modelId="{88A8F376-78F7-498E-A997-762DED87DC79}" type="pres">
      <dgm:prSet presAssocID="{62BEA221-65F2-4DB7-8B37-CEDE3E6018B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E668DB85-515E-4D07-8D50-8283654D0E63}" type="pres">
      <dgm:prSet presAssocID="{CA1E18E3-CE6C-4154-BFC7-32A2848CC12E}" presName="hierRoot2" presStyleCnt="0"/>
      <dgm:spPr/>
    </dgm:pt>
    <dgm:pt modelId="{737200E7-C122-4C67-94A7-F5CC6AA12F74}" type="pres">
      <dgm:prSet presAssocID="{CA1E18E3-CE6C-4154-BFC7-32A2848CC12E}" presName="composite2" presStyleCnt="0"/>
      <dgm:spPr/>
    </dgm:pt>
    <dgm:pt modelId="{7D13596A-482F-4AD7-A632-96F5C07BC69E}" type="pres">
      <dgm:prSet presAssocID="{CA1E18E3-CE6C-4154-BFC7-32A2848CC12E}" presName="background2" presStyleLbl="node2" presStyleIdx="2" presStyleCnt="4"/>
      <dgm:spPr/>
    </dgm:pt>
    <dgm:pt modelId="{EC38DE71-BA1E-41AB-ABEC-67F23036DEE0}" type="pres">
      <dgm:prSet presAssocID="{CA1E18E3-CE6C-4154-BFC7-32A2848CC12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5A47B-A451-4A1B-80C8-ED0739FB3728}" type="pres">
      <dgm:prSet presAssocID="{CA1E18E3-CE6C-4154-BFC7-32A2848CC12E}" presName="hierChild3" presStyleCnt="0"/>
      <dgm:spPr/>
    </dgm:pt>
    <dgm:pt modelId="{C81E19E2-5715-4969-95E9-8DE0619ADAB1}" type="pres">
      <dgm:prSet presAssocID="{D63D405B-6771-4EF4-B58C-330902096DC2}" presName="hierRoot1" presStyleCnt="0"/>
      <dgm:spPr/>
    </dgm:pt>
    <dgm:pt modelId="{B6D6A1D2-DCC8-41A7-80BD-E14C18E19049}" type="pres">
      <dgm:prSet presAssocID="{D63D405B-6771-4EF4-B58C-330902096DC2}" presName="composite" presStyleCnt="0"/>
      <dgm:spPr/>
    </dgm:pt>
    <dgm:pt modelId="{5AA48A2A-59C3-40CF-A3A9-8571A3EBB7C3}" type="pres">
      <dgm:prSet presAssocID="{D63D405B-6771-4EF4-B58C-330902096DC2}" presName="background" presStyleLbl="node0" presStyleIdx="1" presStyleCnt="3"/>
      <dgm:spPr/>
    </dgm:pt>
    <dgm:pt modelId="{69EE4296-0809-4F76-995B-68D85F372033}" type="pres">
      <dgm:prSet presAssocID="{D63D405B-6771-4EF4-B58C-330902096DC2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37877-1968-4F21-BF2E-F509B71BBE06}" type="pres">
      <dgm:prSet presAssocID="{D63D405B-6771-4EF4-B58C-330902096DC2}" presName="hierChild2" presStyleCnt="0"/>
      <dgm:spPr/>
    </dgm:pt>
    <dgm:pt modelId="{B5F55A30-A18C-4236-AF29-5279EB4C375C}" type="pres">
      <dgm:prSet presAssocID="{9CA9094D-3079-4FD8-A7C4-453178EF57A4}" presName="Name10" presStyleLbl="parChTrans1D2" presStyleIdx="3" presStyleCnt="4"/>
      <dgm:spPr/>
      <dgm:t>
        <a:bodyPr/>
        <a:lstStyle/>
        <a:p>
          <a:endParaRPr lang="en-US"/>
        </a:p>
      </dgm:t>
    </dgm:pt>
    <dgm:pt modelId="{68055BEC-DFB0-4A13-BC50-D8AD4048679E}" type="pres">
      <dgm:prSet presAssocID="{F744E7C3-FACD-4A4B-9677-894563BC3079}" presName="hierRoot2" presStyleCnt="0"/>
      <dgm:spPr/>
    </dgm:pt>
    <dgm:pt modelId="{B472DBE7-EA80-4B0B-8DD5-1FB6DDE99CE3}" type="pres">
      <dgm:prSet presAssocID="{F744E7C3-FACD-4A4B-9677-894563BC3079}" presName="composite2" presStyleCnt="0"/>
      <dgm:spPr/>
    </dgm:pt>
    <dgm:pt modelId="{3A3AC482-71F8-4943-8F7A-8E371C139E4A}" type="pres">
      <dgm:prSet presAssocID="{F744E7C3-FACD-4A4B-9677-894563BC3079}" presName="background2" presStyleLbl="node2" presStyleIdx="3" presStyleCnt="4"/>
      <dgm:spPr/>
    </dgm:pt>
    <dgm:pt modelId="{30B4EFF9-8178-4D85-8A45-CA5C10A72F66}" type="pres">
      <dgm:prSet presAssocID="{F744E7C3-FACD-4A4B-9677-894563BC3079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85008-4356-49BA-BD39-6CDBE2902146}" type="pres">
      <dgm:prSet presAssocID="{F744E7C3-FACD-4A4B-9677-894563BC3079}" presName="hierChild3" presStyleCnt="0"/>
      <dgm:spPr/>
    </dgm:pt>
    <dgm:pt modelId="{DBD15E18-ED93-4B92-988A-2A16138DC496}" type="pres">
      <dgm:prSet presAssocID="{33677739-6CBB-4E4D-916B-C44D338393F9}" presName="hierRoot1" presStyleCnt="0"/>
      <dgm:spPr/>
    </dgm:pt>
    <dgm:pt modelId="{5013324A-FF67-49C3-9506-3FE1AE44D908}" type="pres">
      <dgm:prSet presAssocID="{33677739-6CBB-4E4D-916B-C44D338393F9}" presName="composite" presStyleCnt="0"/>
      <dgm:spPr/>
    </dgm:pt>
    <dgm:pt modelId="{43F689A4-9C53-4EAA-A06A-3B53E41FE93D}" type="pres">
      <dgm:prSet presAssocID="{33677739-6CBB-4E4D-916B-C44D338393F9}" presName="background" presStyleLbl="node0" presStyleIdx="2" presStyleCnt="3"/>
      <dgm:spPr/>
    </dgm:pt>
    <dgm:pt modelId="{1F5AA930-B0F1-4E69-A99B-73EC7FC57F61}" type="pres">
      <dgm:prSet presAssocID="{33677739-6CBB-4E4D-916B-C44D338393F9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096B30-32BD-442C-8D8F-7A3F9457CA18}" type="pres">
      <dgm:prSet presAssocID="{33677739-6CBB-4E4D-916B-C44D338393F9}" presName="hierChild2" presStyleCnt="0"/>
      <dgm:spPr/>
    </dgm:pt>
  </dgm:ptLst>
  <dgm:cxnLst>
    <dgm:cxn modelId="{D2E80544-F610-49DC-AD17-4068D9867E77}" type="presOf" srcId="{F1A1EE65-0271-4BA5-90C5-26300EE210EC}" destId="{10C238A5-8CC6-4FED-B388-1D9027C2D290}" srcOrd="0" destOrd="0" presId="urn:microsoft.com/office/officeart/2005/8/layout/hierarchy1"/>
    <dgm:cxn modelId="{7E008B97-455F-4431-8D58-1DEDF790C499}" type="presOf" srcId="{3F41E21A-00E8-4050-8797-1DF0B2ADCDA6}" destId="{716E5B24-81A4-457E-BC6D-42B86BE22920}" srcOrd="0" destOrd="0" presId="urn:microsoft.com/office/officeart/2005/8/layout/hierarchy1"/>
    <dgm:cxn modelId="{965EB4DB-E846-4E60-9810-BCD5D2A0C68C}" type="presOf" srcId="{33677739-6CBB-4E4D-916B-C44D338393F9}" destId="{1F5AA930-B0F1-4E69-A99B-73EC7FC57F61}" srcOrd="0" destOrd="0" presId="urn:microsoft.com/office/officeart/2005/8/layout/hierarchy1"/>
    <dgm:cxn modelId="{62F31B7A-EB26-4B85-ABF6-23215E36E29A}" type="presOf" srcId="{23E1773A-DB2D-4BEB-966B-3E79151C8AEC}" destId="{0B4BCCE7-6284-4698-BD2B-2E30DC3142C9}" srcOrd="0" destOrd="0" presId="urn:microsoft.com/office/officeart/2005/8/layout/hierarchy1"/>
    <dgm:cxn modelId="{A3F48469-B19E-4DA4-BF29-455677DBFCFE}" srcId="{5DBE9D1E-6B8B-4464-8597-7F5151FC858D}" destId="{23E1773A-DB2D-4BEB-966B-3E79151C8AEC}" srcOrd="1" destOrd="0" parTransId="{F1A1EE65-0271-4BA5-90C5-26300EE210EC}" sibTransId="{8A9F3D43-1094-45FD-B338-9820389F2DEF}"/>
    <dgm:cxn modelId="{F1699A52-1A7C-45D4-B680-C94C34F7C373}" type="presOf" srcId="{17B86879-4164-4C4A-BEF3-28E6D402743E}" destId="{405214ED-D045-448F-8358-D256F466A327}" srcOrd="0" destOrd="0" presId="urn:microsoft.com/office/officeart/2005/8/layout/hierarchy1"/>
    <dgm:cxn modelId="{8EEBDFE4-FE24-4AD6-A4D3-D557822B86C8}" srcId="{17B86879-4164-4C4A-BEF3-28E6D402743E}" destId="{D63D405B-6771-4EF4-B58C-330902096DC2}" srcOrd="1" destOrd="0" parTransId="{F3B88785-78B9-4F48-BC24-1952527E89B5}" sibTransId="{186C54E7-9B9B-463C-A752-83B1BD7E8962}"/>
    <dgm:cxn modelId="{067B4D42-D809-4CF9-81CC-7C94EF68B748}" type="presOf" srcId="{D63D405B-6771-4EF4-B58C-330902096DC2}" destId="{69EE4296-0809-4F76-995B-68D85F372033}" srcOrd="0" destOrd="0" presId="urn:microsoft.com/office/officeart/2005/8/layout/hierarchy1"/>
    <dgm:cxn modelId="{CA4B3768-F980-4DFA-BF35-74BC0B2AE72B}" srcId="{17B86879-4164-4C4A-BEF3-28E6D402743E}" destId="{33677739-6CBB-4E4D-916B-C44D338393F9}" srcOrd="2" destOrd="0" parTransId="{433D1B3E-0CBD-45FB-83AD-4DE975834E41}" sibTransId="{7D04900A-7CA2-4D86-BB6B-9393532C37D8}"/>
    <dgm:cxn modelId="{220D85FF-DC72-46A0-910E-3706B607CE77}" type="presOf" srcId="{675F8BAB-7C44-4E59-AC27-46D1E1E03C34}" destId="{B97137C5-69F6-47B6-878D-242E88B7B49C}" srcOrd="0" destOrd="0" presId="urn:microsoft.com/office/officeart/2005/8/layout/hierarchy1"/>
    <dgm:cxn modelId="{5EF939D8-8DAF-42E2-A105-4225894509D5}" srcId="{5DBE9D1E-6B8B-4464-8597-7F5151FC858D}" destId="{CA1E18E3-CE6C-4154-BFC7-32A2848CC12E}" srcOrd="2" destOrd="0" parTransId="{62BEA221-65F2-4DB7-8B37-CEDE3E6018BE}" sibTransId="{D72553E6-40C3-411C-9238-3BB9C56CBB09}"/>
    <dgm:cxn modelId="{D7FEEADE-D1E8-4468-8187-1BB1E4031319}" srcId="{5DBE9D1E-6B8B-4464-8597-7F5151FC858D}" destId="{3F41E21A-00E8-4050-8797-1DF0B2ADCDA6}" srcOrd="0" destOrd="0" parTransId="{675F8BAB-7C44-4E59-AC27-46D1E1E03C34}" sibTransId="{0BF7DD9A-7FC2-4094-A615-6B5FFA007EA2}"/>
    <dgm:cxn modelId="{4B537A6B-D77F-4258-9080-140DFBD39947}" type="presOf" srcId="{F744E7C3-FACD-4A4B-9677-894563BC3079}" destId="{30B4EFF9-8178-4D85-8A45-CA5C10A72F66}" srcOrd="0" destOrd="0" presId="urn:microsoft.com/office/officeart/2005/8/layout/hierarchy1"/>
    <dgm:cxn modelId="{9628AD94-32AD-4687-B89A-64492E56304E}" type="presOf" srcId="{9CA9094D-3079-4FD8-A7C4-453178EF57A4}" destId="{B5F55A30-A18C-4236-AF29-5279EB4C375C}" srcOrd="0" destOrd="0" presId="urn:microsoft.com/office/officeart/2005/8/layout/hierarchy1"/>
    <dgm:cxn modelId="{24DC612D-28E6-4DEF-AE0B-813A6DA77A4D}" srcId="{D63D405B-6771-4EF4-B58C-330902096DC2}" destId="{F744E7C3-FACD-4A4B-9677-894563BC3079}" srcOrd="0" destOrd="0" parTransId="{9CA9094D-3079-4FD8-A7C4-453178EF57A4}" sibTransId="{D768A292-0FDB-4FF0-B63E-F004ED2E645C}"/>
    <dgm:cxn modelId="{F0324A5B-39DF-41ED-A8ED-A9E554A0FE13}" type="presOf" srcId="{5DBE9D1E-6B8B-4464-8597-7F5151FC858D}" destId="{24B01C29-C774-4AEF-B9D3-86ECB068D205}" srcOrd="0" destOrd="0" presId="urn:microsoft.com/office/officeart/2005/8/layout/hierarchy1"/>
    <dgm:cxn modelId="{ED7770FF-DF3A-44B3-B54B-E824F09897BF}" type="presOf" srcId="{CA1E18E3-CE6C-4154-BFC7-32A2848CC12E}" destId="{EC38DE71-BA1E-41AB-ABEC-67F23036DEE0}" srcOrd="0" destOrd="0" presId="urn:microsoft.com/office/officeart/2005/8/layout/hierarchy1"/>
    <dgm:cxn modelId="{06B78C0B-0535-445D-80E0-0FADD2650AFA}" srcId="{17B86879-4164-4C4A-BEF3-28E6D402743E}" destId="{5DBE9D1E-6B8B-4464-8597-7F5151FC858D}" srcOrd="0" destOrd="0" parTransId="{3C9BE825-1BED-4859-9B34-30A90EAB1E83}" sibTransId="{85251A6C-D411-401C-92C4-27C62F2AF3C4}"/>
    <dgm:cxn modelId="{099C3D53-A164-40AA-97D5-28E16868E1AB}" type="presOf" srcId="{62BEA221-65F2-4DB7-8B37-CEDE3E6018BE}" destId="{88A8F376-78F7-498E-A997-762DED87DC79}" srcOrd="0" destOrd="0" presId="urn:microsoft.com/office/officeart/2005/8/layout/hierarchy1"/>
    <dgm:cxn modelId="{7F5E21FA-1909-4291-94C8-6A7F0AA95893}" type="presParOf" srcId="{405214ED-D045-448F-8358-D256F466A327}" destId="{597E60A9-8AD6-4E1B-98AC-8509A1F3B292}" srcOrd="0" destOrd="0" presId="urn:microsoft.com/office/officeart/2005/8/layout/hierarchy1"/>
    <dgm:cxn modelId="{2C4B17E5-07B1-4453-930C-875C02BA87AB}" type="presParOf" srcId="{597E60A9-8AD6-4E1B-98AC-8509A1F3B292}" destId="{6F8A5B43-692C-4679-9ED2-527323F9776F}" srcOrd="0" destOrd="0" presId="urn:microsoft.com/office/officeart/2005/8/layout/hierarchy1"/>
    <dgm:cxn modelId="{620F9C69-FE03-4218-A8C2-6C7098C99710}" type="presParOf" srcId="{6F8A5B43-692C-4679-9ED2-527323F9776F}" destId="{A0ADFDFE-D015-47DE-8107-3F6B852113FD}" srcOrd="0" destOrd="0" presId="urn:microsoft.com/office/officeart/2005/8/layout/hierarchy1"/>
    <dgm:cxn modelId="{31EF3A03-231B-4DCF-BA5D-A8F5853D3DC4}" type="presParOf" srcId="{6F8A5B43-692C-4679-9ED2-527323F9776F}" destId="{24B01C29-C774-4AEF-B9D3-86ECB068D205}" srcOrd="1" destOrd="0" presId="urn:microsoft.com/office/officeart/2005/8/layout/hierarchy1"/>
    <dgm:cxn modelId="{8A9DAE93-F0A4-40EF-8F6A-C5970A1E549E}" type="presParOf" srcId="{597E60A9-8AD6-4E1B-98AC-8509A1F3B292}" destId="{FB707F5B-F856-433F-9D7E-7048E1053E8E}" srcOrd="1" destOrd="0" presId="urn:microsoft.com/office/officeart/2005/8/layout/hierarchy1"/>
    <dgm:cxn modelId="{F27239DE-8885-4649-BD35-9557FF73AEA0}" type="presParOf" srcId="{FB707F5B-F856-433F-9D7E-7048E1053E8E}" destId="{B97137C5-69F6-47B6-878D-242E88B7B49C}" srcOrd="0" destOrd="0" presId="urn:microsoft.com/office/officeart/2005/8/layout/hierarchy1"/>
    <dgm:cxn modelId="{7199F0E6-51AB-4163-BA03-D6D54A3EDB9E}" type="presParOf" srcId="{FB707F5B-F856-433F-9D7E-7048E1053E8E}" destId="{58126D5F-BC41-4B13-916F-7FA63C441719}" srcOrd="1" destOrd="0" presId="urn:microsoft.com/office/officeart/2005/8/layout/hierarchy1"/>
    <dgm:cxn modelId="{C9082331-D118-4D47-AD8E-2B832C54DAF1}" type="presParOf" srcId="{58126D5F-BC41-4B13-916F-7FA63C441719}" destId="{E31EA56D-CFC5-41A2-AC65-1664270E59A4}" srcOrd="0" destOrd="0" presId="urn:microsoft.com/office/officeart/2005/8/layout/hierarchy1"/>
    <dgm:cxn modelId="{EAC5BEBD-566E-4892-921F-681ECC2997EA}" type="presParOf" srcId="{E31EA56D-CFC5-41A2-AC65-1664270E59A4}" destId="{4F09F309-D6AE-43A5-B72C-7DDC0E1E38CD}" srcOrd="0" destOrd="0" presId="urn:microsoft.com/office/officeart/2005/8/layout/hierarchy1"/>
    <dgm:cxn modelId="{84BD1F25-4C43-40A8-8352-0C07AC6A03BD}" type="presParOf" srcId="{E31EA56D-CFC5-41A2-AC65-1664270E59A4}" destId="{716E5B24-81A4-457E-BC6D-42B86BE22920}" srcOrd="1" destOrd="0" presId="urn:microsoft.com/office/officeart/2005/8/layout/hierarchy1"/>
    <dgm:cxn modelId="{318641C3-D085-4D0F-B1BF-CC6498E9D851}" type="presParOf" srcId="{58126D5F-BC41-4B13-916F-7FA63C441719}" destId="{808A57A4-52A8-4737-A52D-F1BDFE12F458}" srcOrd="1" destOrd="0" presId="urn:microsoft.com/office/officeart/2005/8/layout/hierarchy1"/>
    <dgm:cxn modelId="{204E288F-5591-47D1-B158-4D66608ED102}" type="presParOf" srcId="{FB707F5B-F856-433F-9D7E-7048E1053E8E}" destId="{10C238A5-8CC6-4FED-B388-1D9027C2D290}" srcOrd="2" destOrd="0" presId="urn:microsoft.com/office/officeart/2005/8/layout/hierarchy1"/>
    <dgm:cxn modelId="{F7D85E22-E3F6-474B-AAFC-7792CA80A8F5}" type="presParOf" srcId="{FB707F5B-F856-433F-9D7E-7048E1053E8E}" destId="{5BFE7617-AE28-4DB5-BCA9-6D646F2D96CE}" srcOrd="3" destOrd="0" presId="urn:microsoft.com/office/officeart/2005/8/layout/hierarchy1"/>
    <dgm:cxn modelId="{41A58A8B-6591-482C-A28A-6674F2AAAB91}" type="presParOf" srcId="{5BFE7617-AE28-4DB5-BCA9-6D646F2D96CE}" destId="{26384775-39B9-49D3-851D-F63371F634F9}" srcOrd="0" destOrd="0" presId="urn:microsoft.com/office/officeart/2005/8/layout/hierarchy1"/>
    <dgm:cxn modelId="{93E2EBC8-21A7-4C2A-8165-C1FFAA0E86D9}" type="presParOf" srcId="{26384775-39B9-49D3-851D-F63371F634F9}" destId="{A82362BE-A4A9-4921-BFEE-367D3EF4654E}" srcOrd="0" destOrd="0" presId="urn:microsoft.com/office/officeart/2005/8/layout/hierarchy1"/>
    <dgm:cxn modelId="{B0FA4511-C6D2-49F1-9C38-5222B29195F4}" type="presParOf" srcId="{26384775-39B9-49D3-851D-F63371F634F9}" destId="{0B4BCCE7-6284-4698-BD2B-2E30DC3142C9}" srcOrd="1" destOrd="0" presId="urn:microsoft.com/office/officeart/2005/8/layout/hierarchy1"/>
    <dgm:cxn modelId="{C8434A55-FFFB-4FFA-9921-C34CCEDDEC19}" type="presParOf" srcId="{5BFE7617-AE28-4DB5-BCA9-6D646F2D96CE}" destId="{82126AA5-9CE4-427C-BCFB-DB187DAF09CE}" srcOrd="1" destOrd="0" presId="urn:microsoft.com/office/officeart/2005/8/layout/hierarchy1"/>
    <dgm:cxn modelId="{B9BFD052-E35B-49A8-9B8E-2C1507496337}" type="presParOf" srcId="{FB707F5B-F856-433F-9D7E-7048E1053E8E}" destId="{88A8F376-78F7-498E-A997-762DED87DC79}" srcOrd="4" destOrd="0" presId="urn:microsoft.com/office/officeart/2005/8/layout/hierarchy1"/>
    <dgm:cxn modelId="{FF272A36-958C-4C11-8700-BF764AAD9DAA}" type="presParOf" srcId="{FB707F5B-F856-433F-9D7E-7048E1053E8E}" destId="{E668DB85-515E-4D07-8D50-8283654D0E63}" srcOrd="5" destOrd="0" presId="urn:microsoft.com/office/officeart/2005/8/layout/hierarchy1"/>
    <dgm:cxn modelId="{4006CAAA-5063-4ED9-8116-61ED82A58CFF}" type="presParOf" srcId="{E668DB85-515E-4D07-8D50-8283654D0E63}" destId="{737200E7-C122-4C67-94A7-F5CC6AA12F74}" srcOrd="0" destOrd="0" presId="urn:microsoft.com/office/officeart/2005/8/layout/hierarchy1"/>
    <dgm:cxn modelId="{EC768659-0D84-45C7-87D7-71C51F99FBB0}" type="presParOf" srcId="{737200E7-C122-4C67-94A7-F5CC6AA12F74}" destId="{7D13596A-482F-4AD7-A632-96F5C07BC69E}" srcOrd="0" destOrd="0" presId="urn:microsoft.com/office/officeart/2005/8/layout/hierarchy1"/>
    <dgm:cxn modelId="{B3AA777F-F860-4EDE-9866-D88494E78AA9}" type="presParOf" srcId="{737200E7-C122-4C67-94A7-F5CC6AA12F74}" destId="{EC38DE71-BA1E-41AB-ABEC-67F23036DEE0}" srcOrd="1" destOrd="0" presId="urn:microsoft.com/office/officeart/2005/8/layout/hierarchy1"/>
    <dgm:cxn modelId="{909AC7BA-41D1-4BC5-A03C-F82517650B26}" type="presParOf" srcId="{E668DB85-515E-4D07-8D50-8283654D0E63}" destId="{C375A47B-A451-4A1B-80C8-ED0739FB3728}" srcOrd="1" destOrd="0" presId="urn:microsoft.com/office/officeart/2005/8/layout/hierarchy1"/>
    <dgm:cxn modelId="{2269FEE4-F128-4785-92F1-EA721E09A1C7}" type="presParOf" srcId="{405214ED-D045-448F-8358-D256F466A327}" destId="{C81E19E2-5715-4969-95E9-8DE0619ADAB1}" srcOrd="1" destOrd="0" presId="urn:microsoft.com/office/officeart/2005/8/layout/hierarchy1"/>
    <dgm:cxn modelId="{2F013972-3712-4620-84C3-CF02D9ECB2C8}" type="presParOf" srcId="{C81E19E2-5715-4969-95E9-8DE0619ADAB1}" destId="{B6D6A1D2-DCC8-41A7-80BD-E14C18E19049}" srcOrd="0" destOrd="0" presId="urn:microsoft.com/office/officeart/2005/8/layout/hierarchy1"/>
    <dgm:cxn modelId="{6522B575-5AE6-42B3-A88E-F74227845CCF}" type="presParOf" srcId="{B6D6A1D2-DCC8-41A7-80BD-E14C18E19049}" destId="{5AA48A2A-59C3-40CF-A3A9-8571A3EBB7C3}" srcOrd="0" destOrd="0" presId="urn:microsoft.com/office/officeart/2005/8/layout/hierarchy1"/>
    <dgm:cxn modelId="{0A4EF4BA-9F04-474C-B1EB-7C789C59B729}" type="presParOf" srcId="{B6D6A1D2-DCC8-41A7-80BD-E14C18E19049}" destId="{69EE4296-0809-4F76-995B-68D85F372033}" srcOrd="1" destOrd="0" presId="urn:microsoft.com/office/officeart/2005/8/layout/hierarchy1"/>
    <dgm:cxn modelId="{3AD04926-837F-4C9B-9F73-0247FEE68C06}" type="presParOf" srcId="{C81E19E2-5715-4969-95E9-8DE0619ADAB1}" destId="{01C37877-1968-4F21-BF2E-F509B71BBE06}" srcOrd="1" destOrd="0" presId="urn:microsoft.com/office/officeart/2005/8/layout/hierarchy1"/>
    <dgm:cxn modelId="{C4814649-E08D-4BC8-9236-914557862F90}" type="presParOf" srcId="{01C37877-1968-4F21-BF2E-F509B71BBE06}" destId="{B5F55A30-A18C-4236-AF29-5279EB4C375C}" srcOrd="0" destOrd="0" presId="urn:microsoft.com/office/officeart/2005/8/layout/hierarchy1"/>
    <dgm:cxn modelId="{658163A0-51A3-422E-AE38-1BDE33E161DA}" type="presParOf" srcId="{01C37877-1968-4F21-BF2E-F509B71BBE06}" destId="{68055BEC-DFB0-4A13-BC50-D8AD4048679E}" srcOrd="1" destOrd="0" presId="urn:microsoft.com/office/officeart/2005/8/layout/hierarchy1"/>
    <dgm:cxn modelId="{DF9B3E3E-6A94-48D4-90F4-F5CD496EFA34}" type="presParOf" srcId="{68055BEC-DFB0-4A13-BC50-D8AD4048679E}" destId="{B472DBE7-EA80-4B0B-8DD5-1FB6DDE99CE3}" srcOrd="0" destOrd="0" presId="urn:microsoft.com/office/officeart/2005/8/layout/hierarchy1"/>
    <dgm:cxn modelId="{0B57BEBE-7EAB-4538-868C-731DE736299C}" type="presParOf" srcId="{B472DBE7-EA80-4B0B-8DD5-1FB6DDE99CE3}" destId="{3A3AC482-71F8-4943-8F7A-8E371C139E4A}" srcOrd="0" destOrd="0" presId="urn:microsoft.com/office/officeart/2005/8/layout/hierarchy1"/>
    <dgm:cxn modelId="{DDD9758A-04ED-48DD-B1CB-781CFF212000}" type="presParOf" srcId="{B472DBE7-EA80-4B0B-8DD5-1FB6DDE99CE3}" destId="{30B4EFF9-8178-4D85-8A45-CA5C10A72F66}" srcOrd="1" destOrd="0" presId="urn:microsoft.com/office/officeart/2005/8/layout/hierarchy1"/>
    <dgm:cxn modelId="{7BB73D7D-8BA5-4FC2-9788-EB7080010622}" type="presParOf" srcId="{68055BEC-DFB0-4A13-BC50-D8AD4048679E}" destId="{D9D85008-4356-49BA-BD39-6CDBE2902146}" srcOrd="1" destOrd="0" presId="urn:microsoft.com/office/officeart/2005/8/layout/hierarchy1"/>
    <dgm:cxn modelId="{6C28BAA7-A563-4E9E-B1F8-E08D738B2872}" type="presParOf" srcId="{405214ED-D045-448F-8358-D256F466A327}" destId="{DBD15E18-ED93-4B92-988A-2A16138DC496}" srcOrd="2" destOrd="0" presId="urn:microsoft.com/office/officeart/2005/8/layout/hierarchy1"/>
    <dgm:cxn modelId="{D61B366D-6F25-4735-967F-3D35EF014F0D}" type="presParOf" srcId="{DBD15E18-ED93-4B92-988A-2A16138DC496}" destId="{5013324A-FF67-49C3-9506-3FE1AE44D908}" srcOrd="0" destOrd="0" presId="urn:microsoft.com/office/officeart/2005/8/layout/hierarchy1"/>
    <dgm:cxn modelId="{6A1DF409-F8F8-4DDA-9EAC-32589B44BE63}" type="presParOf" srcId="{5013324A-FF67-49C3-9506-3FE1AE44D908}" destId="{43F689A4-9C53-4EAA-A06A-3B53E41FE93D}" srcOrd="0" destOrd="0" presId="urn:microsoft.com/office/officeart/2005/8/layout/hierarchy1"/>
    <dgm:cxn modelId="{C1583106-FCC5-464A-9833-A85611D7D3FD}" type="presParOf" srcId="{5013324A-FF67-49C3-9506-3FE1AE44D908}" destId="{1F5AA930-B0F1-4E69-A99B-73EC7FC57F61}" srcOrd="1" destOrd="0" presId="urn:microsoft.com/office/officeart/2005/8/layout/hierarchy1"/>
    <dgm:cxn modelId="{834502F1-4ABF-41E4-A5D2-83D9121DE393}" type="presParOf" srcId="{DBD15E18-ED93-4B92-988A-2A16138DC496}" destId="{B3096B30-32BD-442C-8D8F-7A3F9457CA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55A30-A18C-4236-AF29-5279EB4C375C}">
      <dsp:nvSpPr>
        <dsp:cNvPr id="0" name=""/>
        <dsp:cNvSpPr/>
      </dsp:nvSpPr>
      <dsp:spPr>
        <a:xfrm>
          <a:off x="7586678" y="1242081"/>
          <a:ext cx="91440" cy="532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8F376-78F7-498E-A997-762DED87DC79}">
      <dsp:nvSpPr>
        <dsp:cNvPr id="0" name=""/>
        <dsp:cNvSpPr/>
      </dsp:nvSpPr>
      <dsp:spPr>
        <a:xfrm>
          <a:off x="3156929" y="1242081"/>
          <a:ext cx="2237734" cy="53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869"/>
              </a:lnTo>
              <a:lnTo>
                <a:pt x="2237734" y="362869"/>
              </a:lnTo>
              <a:lnTo>
                <a:pt x="2237734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238A5-8CC6-4FED-B388-1D9027C2D290}">
      <dsp:nvSpPr>
        <dsp:cNvPr id="0" name=""/>
        <dsp:cNvSpPr/>
      </dsp:nvSpPr>
      <dsp:spPr>
        <a:xfrm>
          <a:off x="3111209" y="1242081"/>
          <a:ext cx="91440" cy="532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37C5-69F6-47B6-878D-242E88B7B49C}">
      <dsp:nvSpPr>
        <dsp:cNvPr id="0" name=""/>
        <dsp:cNvSpPr/>
      </dsp:nvSpPr>
      <dsp:spPr>
        <a:xfrm>
          <a:off x="919194" y="1242081"/>
          <a:ext cx="2237734" cy="532479"/>
        </a:xfrm>
        <a:custGeom>
          <a:avLst/>
          <a:gdLst/>
          <a:ahLst/>
          <a:cxnLst/>
          <a:rect l="0" t="0" r="0" b="0"/>
          <a:pathLst>
            <a:path>
              <a:moveTo>
                <a:pt x="2237734" y="0"/>
              </a:moveTo>
              <a:lnTo>
                <a:pt x="2237734" y="362869"/>
              </a:lnTo>
              <a:lnTo>
                <a:pt x="0" y="362869"/>
              </a:lnTo>
              <a:lnTo>
                <a:pt x="0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FDFE-D015-47DE-8107-3F6B852113FD}">
      <dsp:nvSpPr>
        <dsp:cNvPr id="0" name=""/>
        <dsp:cNvSpPr/>
      </dsp:nvSpPr>
      <dsp:spPr>
        <a:xfrm>
          <a:off x="2241492" y="79477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01C29-C774-4AEF-B9D3-86ECB068D205}">
      <dsp:nvSpPr>
        <dsp:cNvPr id="0" name=""/>
        <dsp:cNvSpPr/>
      </dsp:nvSpPr>
      <dsp:spPr>
        <a:xfrm>
          <a:off x="2444922" y="272735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u="sng" kern="1200"/>
            <a:t>RFM analysis</a:t>
          </a:r>
          <a:endParaRPr lang="en-US" sz="1000" kern="1200"/>
        </a:p>
      </dsp:txBody>
      <dsp:txXfrm>
        <a:off x="2478974" y="306787"/>
        <a:ext cx="1762769" cy="1094500"/>
      </dsp:txXfrm>
    </dsp:sp>
    <dsp:sp modelId="{4F09F309-D6AE-43A5-B72C-7DDC0E1E38CD}">
      <dsp:nvSpPr>
        <dsp:cNvPr id="0" name=""/>
        <dsp:cNvSpPr/>
      </dsp:nvSpPr>
      <dsp:spPr>
        <a:xfrm>
          <a:off x="3757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5B24-81A4-457E-BC6D-42B86BE22920}">
      <dsp:nvSpPr>
        <dsp:cNvPr id="0" name=""/>
        <dsp:cNvSpPr/>
      </dsp:nvSpPr>
      <dsp:spPr>
        <a:xfrm>
          <a:off x="207187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Lifetime Recency: How recently a customer has made a purchase</a:t>
          </a:r>
        </a:p>
      </dsp:txBody>
      <dsp:txXfrm>
        <a:off x="241239" y="2001872"/>
        <a:ext cx="1762769" cy="1094500"/>
      </dsp:txXfrm>
    </dsp:sp>
    <dsp:sp modelId="{A82362BE-A4A9-4921-BFEE-367D3EF4654E}">
      <dsp:nvSpPr>
        <dsp:cNvPr id="0" name=""/>
        <dsp:cNvSpPr/>
      </dsp:nvSpPr>
      <dsp:spPr>
        <a:xfrm>
          <a:off x="2241492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BCCE7-6284-4698-BD2B-2E30DC3142C9}">
      <dsp:nvSpPr>
        <dsp:cNvPr id="0" name=""/>
        <dsp:cNvSpPr/>
      </dsp:nvSpPr>
      <dsp:spPr>
        <a:xfrm>
          <a:off x="2444922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Lifetime Frequency: How often a customer makes purchases</a:t>
          </a:r>
        </a:p>
      </dsp:txBody>
      <dsp:txXfrm>
        <a:off x="2478974" y="2001872"/>
        <a:ext cx="1762769" cy="1094500"/>
      </dsp:txXfrm>
    </dsp:sp>
    <dsp:sp modelId="{7D13596A-482F-4AD7-A632-96F5C07BC69E}">
      <dsp:nvSpPr>
        <dsp:cNvPr id="0" name=""/>
        <dsp:cNvSpPr/>
      </dsp:nvSpPr>
      <dsp:spPr>
        <a:xfrm>
          <a:off x="4479226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8DE71-BA1E-41AB-ABEC-67F23036DEE0}">
      <dsp:nvSpPr>
        <dsp:cNvPr id="0" name=""/>
        <dsp:cNvSpPr/>
      </dsp:nvSpPr>
      <dsp:spPr>
        <a:xfrm>
          <a:off x="4682657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Lifetime Monetary: How much a customer spends on purchases</a:t>
          </a:r>
        </a:p>
      </dsp:txBody>
      <dsp:txXfrm>
        <a:off x="4716709" y="2001872"/>
        <a:ext cx="1762769" cy="1094500"/>
      </dsp:txXfrm>
    </dsp:sp>
    <dsp:sp modelId="{5AA48A2A-59C3-40CF-A3A9-8571A3EBB7C3}">
      <dsp:nvSpPr>
        <dsp:cNvPr id="0" name=""/>
        <dsp:cNvSpPr/>
      </dsp:nvSpPr>
      <dsp:spPr>
        <a:xfrm>
          <a:off x="6716961" y="79477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E4296-0809-4F76-995B-68D85F372033}">
      <dsp:nvSpPr>
        <dsp:cNvPr id="0" name=""/>
        <dsp:cNvSpPr/>
      </dsp:nvSpPr>
      <dsp:spPr>
        <a:xfrm>
          <a:off x="6920392" y="272735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u="sng" kern="1200" dirty="0"/>
            <a:t>K-means clustering</a:t>
          </a:r>
          <a:r>
            <a:rPr lang="en-US" sz="1000" kern="1200" dirty="0"/>
            <a:t> </a:t>
          </a:r>
        </a:p>
      </dsp:txBody>
      <dsp:txXfrm>
        <a:off x="6954444" y="306787"/>
        <a:ext cx="1762769" cy="1094500"/>
      </dsp:txXfrm>
    </dsp:sp>
    <dsp:sp modelId="{3A3AC482-71F8-4943-8F7A-8E371C139E4A}">
      <dsp:nvSpPr>
        <dsp:cNvPr id="0" name=""/>
        <dsp:cNvSpPr/>
      </dsp:nvSpPr>
      <dsp:spPr>
        <a:xfrm>
          <a:off x="6716961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EFF9-8178-4D85-8A45-CA5C10A72F66}">
      <dsp:nvSpPr>
        <dsp:cNvPr id="0" name=""/>
        <dsp:cNvSpPr/>
      </dsp:nvSpPr>
      <dsp:spPr>
        <a:xfrm>
          <a:off x="6920392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Involves grouping customers based on similarity in their purchase behavior, such as the frequency and recency of their purchases.</a:t>
          </a:r>
        </a:p>
      </dsp:txBody>
      <dsp:txXfrm>
        <a:off x="6954444" y="2001872"/>
        <a:ext cx="1762769" cy="1094500"/>
      </dsp:txXfrm>
    </dsp:sp>
    <dsp:sp modelId="{43F689A4-9C53-4EAA-A06A-3B53E41FE93D}">
      <dsp:nvSpPr>
        <dsp:cNvPr id="0" name=""/>
        <dsp:cNvSpPr/>
      </dsp:nvSpPr>
      <dsp:spPr>
        <a:xfrm>
          <a:off x="8954696" y="79477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AA930-B0F1-4E69-A99B-73EC7FC57F61}">
      <dsp:nvSpPr>
        <dsp:cNvPr id="0" name=""/>
        <dsp:cNvSpPr/>
      </dsp:nvSpPr>
      <dsp:spPr>
        <a:xfrm>
          <a:off x="9158126" y="272735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Once customer segments are identified based on their purchase behavior, we can tailor our promotion and marketing strategies to target these segments more effectively. </a:t>
          </a:r>
        </a:p>
      </dsp:txBody>
      <dsp:txXfrm>
        <a:off x="9192178" y="306787"/>
        <a:ext cx="1762769" cy="109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A5E37-D398-66F6-AA5A-917CC0982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0825E3-8F34-F38B-7463-4F39738E9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70BCA6-9757-50B4-3AA5-837768B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76BEAF-4D80-EE0A-5E99-2116DFBC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53E563-FEDB-98B1-CF89-4BB68ECD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CB0DA-5EB7-97ED-7C9F-6A7D4641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9CCC96-9D79-08C3-08B0-3D537A12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6C4C39-D73E-DE86-CF8F-BDA6EA78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43EF58-BF77-C888-E9E7-D09AD77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74AC31-65C4-9A4D-1E6B-897D009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8B1510-81E3-5D1F-5133-FAB244B1B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89E0B1-339F-F431-2663-8B944767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9E3D2C-2905-1229-13BF-90294D2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2D9F8-BF13-E8F6-2A04-F1736835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01886-A25A-CA0F-31ED-72DA319B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03261-7A2A-1A20-1FD2-2405EB76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C4F60-1138-CFBB-34B7-0EEAFB62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990DDC-11BD-883A-37FA-AAD7EA9F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5E8E3-363D-BE7C-186D-5241674C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3190F6-71DC-DA26-FB04-B53D0C0F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C8091-A375-E165-EA17-DF6FC40A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1C986D-2808-36C0-1C35-EF930F84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249AB4-6D3D-C501-9E4C-8CBFC4AA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ADA977-8970-22A0-52EA-07E0D765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7C26A7-10DB-47F0-B33C-4A5AB955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ED181-A0D3-7046-7CB6-B64F8D58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715562-BFB8-D203-CAFD-F450316F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3D8D36-A96B-2F53-73EF-57DE6D3BD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8EA4A7-27FF-4F23-E241-4D01EEF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C920EC-C468-BB47-442B-3FD483C5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DCFAE9-348B-E79A-CB94-571DFD4B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6A53B-2C1E-596A-4F9C-3FDEAC5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C0AEBC-C970-AF2F-AFFF-E0EFE3F0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76D550-7809-D34F-A80C-60E019B4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C1DA11-0C77-EFC7-E62A-868CF00C8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DCEEE-9289-309E-9C85-2B8EDAFA3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59E31-099A-0C70-D05D-33124315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7FAFEF-BED0-B3C8-6153-14F9164E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04848C-F74E-9411-6BAA-E79E751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2EDDF-020E-B50E-12A8-A708F29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653D0E-18D0-7749-961F-4D518D88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9D2591-13FF-7CD0-8AAB-3D85AB98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9F9DB2-96BD-939A-42B7-E3352D7F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5F36FC-9F3E-5C4A-A087-BC968B07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CFDEE5-9BEC-8738-9D61-D4B27662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793B07-5A0B-5191-7BB7-B7A87066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275D9-C49E-283D-B4DA-C95C4EB9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4A145B-8063-FC3D-69F8-F09BEFED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125132-F9F6-C2A6-22A9-C9F368A0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4B05D7-244D-8BFD-9AD4-D5456A7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7F08B4-45EA-86FF-3FB2-A77657C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11D0B8-C793-2065-C072-E12C85FF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ADCDE-9084-1909-178E-99066B6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A3892F-9DA1-751D-9334-73B94BAC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F5271D-A4DF-7702-E1C1-D047FF14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4882DE-F208-C723-C675-D1012CD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572E3F-9644-6295-F152-B5713C7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1C73C1-557C-EC9E-2B16-366176E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720C40-02CC-827D-CB0E-938E6C89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BD1483-C69F-D59E-4D17-20AB0026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09A89-04EF-1821-CA96-12AC238E4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E01CE4-69AA-5C59-D4A7-34723305F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E814B5-20B4-20E3-1F2F-6810D464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DDC13-453D-5EF0-36FB-A16D90A8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- Segment Customers based on Purchase History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48DF7A-6818-F816-E3F4-BCA00B9F0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Problem Statement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A leading women’s fashion retailer in the US has around 80 stores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Its main customer targeting happens through mailed catalogs the conversion of which is less than 1%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It aims to streamline its promotion strategy by targeting the right customer groups to improve conversion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Given the customer and purchase data, you need to segment these customers based on their purchase history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Data Description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Purchase Data – Last 1-year purchase details at customer-product level.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Customer Data – Customer history including details around their lifetime spend, frequency, mailing details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xmlns="" id="{F5A5F1D7-F0D0-4687-9BD3-CA6A0714C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946E1-D469-438A-CE46-B1742AED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Aggregate the revenue and quantity at customer level for relevant time period along with the reason of time period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B7CB0A-66D2-A03C-4973-B5733771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To aggregate revenue and quantity at the customer level, we need to first identify the relevant time period for analysis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Monthly</a:t>
            </a:r>
            <a:r>
              <a:rPr lang="en-US" sz="1400" dirty="0"/>
              <a:t>: </a:t>
            </a:r>
            <a:endParaRPr lang="en-US" sz="1400" dirty="0" smtClean="0"/>
          </a:p>
          <a:p>
            <a:r>
              <a:rPr lang="en-US" sz="1400" dirty="0" smtClean="0"/>
              <a:t>Aggregating </a:t>
            </a:r>
            <a:r>
              <a:rPr lang="en-US" sz="1400" dirty="0"/>
              <a:t>the data at the </a:t>
            </a:r>
            <a:r>
              <a:rPr lang="en-US" sz="1400" dirty="0" smtClean="0"/>
              <a:t>monthly </a:t>
            </a:r>
            <a:r>
              <a:rPr lang="en-US" sz="1400" dirty="0"/>
              <a:t>level can provide insights into trends </a:t>
            </a:r>
            <a:r>
              <a:rPr lang="en-US" sz="1400" dirty="0" smtClean="0"/>
              <a:t>over </a:t>
            </a:r>
            <a:r>
              <a:rPr lang="en-US" sz="1400" dirty="0"/>
              <a:t>time and seasonal variations</a:t>
            </a:r>
            <a:r>
              <a:rPr lang="en-US" sz="1400" dirty="0" smtClean="0"/>
              <a:t>.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Increasing trend</a:t>
            </a:r>
            <a:r>
              <a:rPr lang="en-US" sz="1400" dirty="0" smtClean="0"/>
              <a:t> of sales seen from Feb – May</a:t>
            </a:r>
          </a:p>
          <a:p>
            <a:r>
              <a:rPr lang="en-US" sz="1400" dirty="0" smtClean="0"/>
              <a:t>Highest sales in August month !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Quarterly</a:t>
            </a:r>
            <a:r>
              <a:rPr lang="en-US" sz="1400" dirty="0"/>
              <a:t>: </a:t>
            </a:r>
            <a:endParaRPr lang="en-US" sz="1400" dirty="0" smtClean="0"/>
          </a:p>
          <a:p>
            <a:r>
              <a:rPr lang="en-US" sz="1400" dirty="0" smtClean="0"/>
              <a:t>Aggregating </a:t>
            </a:r>
            <a:r>
              <a:rPr lang="en-US" sz="1400" dirty="0"/>
              <a:t>the data at the quarterly </a:t>
            </a:r>
            <a:r>
              <a:rPr lang="en-US" sz="1400" dirty="0" smtClean="0"/>
              <a:t>level </a:t>
            </a:r>
            <a:r>
              <a:rPr lang="en-US" sz="1400" dirty="0"/>
              <a:t>can provide a higher-level view of </a:t>
            </a:r>
            <a:r>
              <a:rPr lang="en-US" sz="1400" dirty="0" smtClean="0"/>
              <a:t>performance </a:t>
            </a:r>
            <a:r>
              <a:rPr lang="en-US" sz="1400" dirty="0"/>
              <a:t>and may be useful for reporting </a:t>
            </a:r>
            <a:r>
              <a:rPr lang="en-US" sz="1400" dirty="0" smtClean="0"/>
              <a:t>purposes</a:t>
            </a:r>
          </a:p>
          <a:p>
            <a:r>
              <a:rPr lang="en-US" sz="1400" dirty="0" smtClean="0"/>
              <a:t>Increasing Trend seen from </a:t>
            </a:r>
            <a:r>
              <a:rPr lang="en-US" sz="1400" dirty="0" smtClean="0">
                <a:solidFill>
                  <a:srgbClr val="00B050"/>
                </a:solidFill>
              </a:rPr>
              <a:t>Q1 to Q3</a:t>
            </a:r>
            <a:r>
              <a:rPr lang="en-US" sz="1400" dirty="0" smtClean="0"/>
              <a:t>, post that a steep </a:t>
            </a:r>
            <a:r>
              <a:rPr lang="en-US" sz="1400" dirty="0" smtClean="0">
                <a:solidFill>
                  <a:srgbClr val="FF0000"/>
                </a:solidFill>
              </a:rPr>
              <a:t>decline</a:t>
            </a:r>
            <a:r>
              <a:rPr lang="en-US" sz="1400" dirty="0" smtClean="0"/>
              <a:t> is observed as one </a:t>
            </a:r>
            <a:r>
              <a:rPr lang="en-US" sz="1400" dirty="0" smtClean="0">
                <a:solidFill>
                  <a:srgbClr val="FF0000"/>
                </a:solidFill>
              </a:rPr>
              <a:t>approached Q4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E822698-3AB9-4D1B-5A97-48DEF1B9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51" y="754398"/>
            <a:ext cx="3968954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36E1C63-4DA7-2785-0FF7-7748FB1C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74" y="3641803"/>
            <a:ext cx="3854648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F5A5F1D7-F0D0-4687-9BD3-CA6A0714C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FB4B4-B646-CDF0-E6CF-E4064672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37AD2-EA8A-4CB8-F3B6-51B8B5C0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305531"/>
            <a:ext cx="5364475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Customer Level Recency, Monetary, Frequency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8CEC58-4315-E386-9A56-40508BD8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22" y="3668138"/>
            <a:ext cx="5033077" cy="2381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80C1391-BEF8-C4C5-7C06-6A8F1206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76" y="873940"/>
            <a:ext cx="4600924" cy="21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2F19F4-FE70-43DC-856F-2CE5F521D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E5C8D-986D-43AE-2EBE-19511B16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89BCF-B723-AC5C-7D14-ABE4D49A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Inter Quartile Range(IQR) was used to check outliers in Lifetime_Recency, Lifetime_Monetary and Lifetime_Frequency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Also used data transformation technique to handle the outliers</a:t>
            </a:r>
          </a:p>
          <a:p>
            <a:r>
              <a:rPr lang="en-US" sz="1800" dirty="0"/>
              <a:t>Example – For Lifetime_Frequency, log of original values is used as a transformed set to make sure all values are in range</a:t>
            </a:r>
          </a:p>
          <a:p>
            <a:r>
              <a:rPr lang="en-US" sz="1800" dirty="0"/>
              <a:t>This has the effect of compressing large values and expanding small values. Helps to reduce the impact of outliers and make the distribution more symmetrical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95ECC94-3D5E-46A7-A7A1-DE807E156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549738-9961-462D-81B7-4A7A44691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0EE581-C237-F92C-E3FB-F41AC617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1495061"/>
            <a:ext cx="4305905" cy="100580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C33CC0-F993-15C6-B440-53A11CD8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56" y="4622801"/>
            <a:ext cx="4305905" cy="11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8D31E1B-0407-4223-9642-0B642CBF5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A0566-8A25-0486-C061-094585E0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6F08CC-ACF5-C6D9-4554-84890F4C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Data scaling done using </a:t>
            </a:r>
            <a:r>
              <a:rPr lang="en-US" sz="1700" b="1" dirty="0"/>
              <a:t>StandardScaler</a:t>
            </a:r>
          </a:p>
          <a:p>
            <a:r>
              <a:rPr lang="en-US" sz="1700" dirty="0"/>
              <a:t>If data features are not on the same scale, some features with larger values can dominate the distance calculation, which can result in the algorithm assigning more weight to those features</a:t>
            </a:r>
          </a:p>
          <a:p>
            <a:r>
              <a:rPr lang="en-US" sz="1700" dirty="0"/>
              <a:t>As a result, the clustering results may be biased towards the features with larger values.</a:t>
            </a:r>
          </a:p>
          <a:p>
            <a:r>
              <a:rPr lang="en-US" sz="1700" dirty="0"/>
              <a:t>By using StandardScaler to scale the data, all the features will be transformed to a common scale</a:t>
            </a:r>
          </a:p>
          <a:p>
            <a:r>
              <a:rPr lang="en-US" sz="1700" dirty="0"/>
              <a:t>This ensures that each feature is given equal importance in the distance calculation and the clustering results are not biased towards any feature</a:t>
            </a:r>
          </a:p>
          <a:p>
            <a:endParaRPr lang="en-US" sz="1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0E96339-907C-46C3-99AC-31179B6F0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64308B-B563-F92B-7D94-9B52783B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24" y="1909721"/>
            <a:ext cx="4283056" cy="36966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8D31E1B-0407-4223-9642-0B642CBF5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4ECC4-BE0C-D1C7-4D6E-939B17F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424227-519F-646D-CD8F-637BCCC8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Choose the number of clusters (k) that the algorithm should find</a:t>
            </a:r>
          </a:p>
          <a:p>
            <a:r>
              <a:rPr lang="en-US" sz="1800" dirty="0"/>
              <a:t> We use “Elbow method” to identify optimal number of clusters</a:t>
            </a:r>
          </a:p>
          <a:p>
            <a:r>
              <a:rPr lang="en-US" sz="1800" dirty="0"/>
              <a:t>[2,3,4,5,6,7,8] clusters given as input, hence calculate Within Cluster Square Sum “WCSS”</a:t>
            </a:r>
          </a:p>
          <a:p>
            <a:r>
              <a:rPr lang="en-US" sz="1800" dirty="0"/>
              <a:t>Here it comes out as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0E96339-907C-46C3-99AC-31179B6F0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415E61-5E07-5D4F-ACD8-8AF59637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19" y="3166036"/>
            <a:ext cx="4121362" cy="2883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D634800-EE60-73CF-F798-4DAC052C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40" y="708406"/>
            <a:ext cx="477627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8D31E1B-0407-4223-9642-0B642CBF5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E8E2C-B8FE-31CA-59D7-977E5A7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Silhouette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602FE-66B4-5768-2E44-02EAD9DF2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silhouette score ranges from -1 to 1</a:t>
            </a:r>
          </a:p>
          <a:p>
            <a:r>
              <a:rPr lang="en-US" sz="1500" dirty="0"/>
              <a:t> a score closer to 1 -&gt; data point is well matched to its assigned cluster </a:t>
            </a:r>
          </a:p>
          <a:p>
            <a:r>
              <a:rPr lang="en-US" sz="1500" dirty="0"/>
              <a:t>score closer to -1 -&gt; data point is poorly matched to its assigned cluster and better matched to other clusters. </a:t>
            </a:r>
          </a:p>
          <a:p>
            <a:r>
              <a:rPr lang="en-US" sz="1500" dirty="0"/>
              <a:t>score of 0 -&gt; the data point is equally matched to both its assigned cluster and other clusters.</a:t>
            </a:r>
          </a:p>
          <a:p>
            <a:r>
              <a:rPr lang="en-US" sz="1500" dirty="0"/>
              <a:t>Silhouette score = ( b - a) / max(a, b) </a:t>
            </a:r>
          </a:p>
          <a:p>
            <a:pPr marL="457200" lvl="1" indent="0">
              <a:buNone/>
            </a:pPr>
            <a:r>
              <a:rPr lang="en-US" sz="1500" dirty="0"/>
              <a:t>a -&gt; mean distance between a data point and all other data points in the same cluster</a:t>
            </a:r>
          </a:p>
          <a:p>
            <a:pPr marL="457200" lvl="1" indent="0">
              <a:buNone/>
            </a:pPr>
            <a:r>
              <a:rPr lang="en-US" sz="1500" dirty="0"/>
              <a:t>b -&gt; mean distance between a data point and all data points in the nearest neighboring cluster.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0E96339-907C-46C3-99AC-31179B6F0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EC9426-0747-E004-036A-DE37271F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40" y="713906"/>
            <a:ext cx="5347280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4FE2C3-D911-7665-0181-DF88FE9A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99" y="3367112"/>
            <a:ext cx="4692891" cy="17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8D31E1B-0407-4223-9642-0B642CBF5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5C43B-41DC-C94A-209E-D8908364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Final Model, with Clusters k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EFDEA-188A-75B1-3700-502EFB1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standard K-means algorithm randomly initializes the cluster centroids. </a:t>
            </a:r>
          </a:p>
          <a:p>
            <a:r>
              <a:rPr lang="en-US" sz="1800" dirty="0"/>
              <a:t>This can lead to suboptimal results, as the algorithm may get stuck in a local minimum. </a:t>
            </a:r>
          </a:p>
          <a:p>
            <a:r>
              <a:rPr lang="en-US" sz="1800" dirty="0" err="1"/>
              <a:t>Kmeans</a:t>
            </a:r>
            <a:r>
              <a:rPr lang="en-US" sz="1800" dirty="0"/>
              <a:t>++, aims to avoid problem by using a smarter initialization method</a:t>
            </a:r>
          </a:p>
          <a:p>
            <a:r>
              <a:rPr lang="en-US" sz="1800" dirty="0"/>
              <a:t>Also improves performance of K-means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0E96339-907C-46C3-99AC-31179B6F0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283AA2-8934-98B5-E03A-51C8FBD1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1" y="434624"/>
            <a:ext cx="5400850" cy="1874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C7E3AA8-30DC-6752-B5F2-1C5C0D41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91" y="1990772"/>
            <a:ext cx="5207268" cy="2828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A04409B-CCDD-ECD3-8B19-D18740F0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04" y="4853357"/>
            <a:ext cx="4216617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85861AFF-3522-4704-9245-9C78B69458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465147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DFF57-E206-E63E-5CFB-238CC5C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2" y="873940"/>
            <a:ext cx="3951525" cy="1035781"/>
          </a:xfrm>
        </p:spPr>
        <p:txBody>
          <a:bodyPr anchor="ctr">
            <a:normAutofit/>
          </a:bodyPr>
          <a:lstStyle/>
          <a:p>
            <a:r>
              <a:rPr lang="en-US" sz="3200" b="1"/>
              <a:t>Cluster Statistics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D8FBDE3-2B3E-68FE-47E7-E36822BB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2524721"/>
            <a:ext cx="3943993" cy="367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Based on customer purchase history and cluster analysis we have 4 segments</a:t>
            </a:r>
          </a:p>
          <a:p>
            <a:pPr lvl="1"/>
            <a:r>
              <a:rPr lang="en-US" sz="1600" u="sng" dirty="0"/>
              <a:t>cluster 0</a:t>
            </a:r>
            <a:r>
              <a:rPr lang="en-US" sz="1600" dirty="0"/>
              <a:t> -&gt; Low Lifetime Monetary, Low Lifetime Frequency, and High Lifetime Recency</a:t>
            </a:r>
          </a:p>
          <a:p>
            <a:pPr lvl="1"/>
            <a:r>
              <a:rPr lang="en-US" sz="1600" u="sng" dirty="0"/>
              <a:t>cluster 1</a:t>
            </a:r>
            <a:r>
              <a:rPr lang="en-US" sz="1600" dirty="0"/>
              <a:t> -&gt; High Lifetime Monetary, High Lifetime Frequency, and Low Lifetime Recency</a:t>
            </a:r>
          </a:p>
          <a:p>
            <a:pPr lvl="1"/>
            <a:r>
              <a:rPr lang="en-US" sz="1600" u="sng" dirty="0"/>
              <a:t>cluster 2</a:t>
            </a:r>
            <a:r>
              <a:rPr lang="en-US" sz="1600" dirty="0"/>
              <a:t> -&gt; A higher Lifetime Monetary, Low Lifetime Frequency, Low Lifetime Recency</a:t>
            </a:r>
          </a:p>
          <a:p>
            <a:pPr lvl="1"/>
            <a:r>
              <a:rPr lang="en-US" sz="1600" u="sng" dirty="0"/>
              <a:t>cluster 3 </a:t>
            </a:r>
            <a:r>
              <a:rPr lang="en-US" sz="1600" dirty="0"/>
              <a:t>-&gt; Low Lifetime Monetary, High Lifetime Frequency, Low Lifetime Recency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F909CAE-F41A-4061-A316-864DC2A710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27222" y="650055"/>
            <a:ext cx="5526578" cy="5634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47D765B-3617-AB67-60D1-BB61416C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6" y="873940"/>
            <a:ext cx="2597704" cy="1774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96EBD11-3288-B0BC-C29E-D1BD2C7F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714" y="929606"/>
            <a:ext cx="2177086" cy="1774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031C021-B113-5AD0-D522-ADDDA479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71" y="4655156"/>
            <a:ext cx="2495829" cy="871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41F4F87-C996-BD24-B52D-9EB6468C0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616" y="2947016"/>
            <a:ext cx="5050968" cy="14647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2A29E-FA7A-C9B0-0513-A9023650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10462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Segment Description, Customer Characteristics + Promo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B5A20A-515B-FC56-E91D-9712265A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93914"/>
            <a:ext cx="12032974" cy="5744816"/>
          </a:xfrm>
        </p:spPr>
        <p:txBody>
          <a:bodyPr>
            <a:normAutofit fontScale="77500" lnSpcReduction="20000"/>
          </a:bodyPr>
          <a:lstStyle/>
          <a:p>
            <a:r>
              <a:rPr lang="en-US" sz="2200" u="sng" dirty="0"/>
              <a:t>Cluster 0 - Low Lifetime Monetary, Low Lifetime Frequency, and High Lifetime Recency</a:t>
            </a:r>
          </a:p>
          <a:p>
            <a:pPr lvl="1"/>
            <a:r>
              <a:rPr lang="en-US" sz="1800" dirty="0"/>
              <a:t>Customers here have a low purchasing power and make infrequent purchases. </a:t>
            </a:r>
          </a:p>
          <a:p>
            <a:pPr lvl="1"/>
            <a:r>
              <a:rPr lang="en-US" sz="1800" dirty="0"/>
              <a:t>Price-sensitive customers and often look for discounts and deals</a:t>
            </a:r>
          </a:p>
          <a:p>
            <a:pPr lvl="1"/>
            <a:r>
              <a:rPr lang="en-US" sz="1800" dirty="0"/>
              <a:t>Promotions that offer discounts, special deals, and free samples can be effective in attracting these customers and increasing revenue</a:t>
            </a:r>
          </a:p>
          <a:p>
            <a:r>
              <a:rPr lang="en-US" sz="2200" u="sng" dirty="0"/>
              <a:t>Cluster 1 - High Lifetime Monetary, High Lifetime Frequency, and Low Lifetime Recency</a:t>
            </a:r>
          </a:p>
          <a:p>
            <a:pPr lvl="1"/>
            <a:r>
              <a:rPr lang="en-US" sz="1800" dirty="0"/>
              <a:t>Customers here have high purchasing power and make frequent purchases </a:t>
            </a:r>
          </a:p>
          <a:p>
            <a:pPr lvl="1"/>
            <a:r>
              <a:rPr lang="en-US" sz="1800" dirty="0"/>
              <a:t>Providing them with early access to new products or limited-time offers to create a sense of exclusivity and urgency</a:t>
            </a:r>
          </a:p>
          <a:p>
            <a:pPr lvl="1"/>
            <a:r>
              <a:rPr lang="en-US" sz="1800" dirty="0"/>
              <a:t>Less sensitive to price and value quality over price - Offering free shipping or other perks to encourage them to make larger purchases.</a:t>
            </a:r>
          </a:p>
          <a:p>
            <a:pPr lvl="1"/>
            <a:r>
              <a:rPr lang="en-US" sz="1800" dirty="0"/>
              <a:t>Promotions that focus on quality products, loyalty programs, and referral incentives can be effective in retaining these customers and increasing revenue</a:t>
            </a:r>
          </a:p>
          <a:p>
            <a:r>
              <a:rPr lang="en-US" sz="2200" u="sng" dirty="0"/>
              <a:t>Cluster 2 - A higher Lifetime Monetary, Low Lifetime Frequency, Low Lifetime Recency</a:t>
            </a:r>
          </a:p>
          <a:p>
            <a:pPr lvl="1"/>
            <a:r>
              <a:rPr lang="en-US" sz="1800" dirty="0"/>
              <a:t>Customers here have purchasing power but are of conservative nature</a:t>
            </a:r>
          </a:p>
          <a:p>
            <a:pPr lvl="1"/>
            <a:r>
              <a:rPr lang="en-US" sz="1800" dirty="0"/>
              <a:t>Aim to Increase frequency by encouraging customers to make repeat purchases by offering loyalty programs, discounts, and promotions on subsequent purchases</a:t>
            </a:r>
          </a:p>
          <a:p>
            <a:pPr lvl="1"/>
            <a:r>
              <a:rPr lang="en-US" sz="1800" dirty="0"/>
              <a:t>Aim to Increase recency by encouraging customers to make purchases more frequently, reminding them about the benefits of the product and the promotions that are currently available</a:t>
            </a:r>
          </a:p>
          <a:p>
            <a:pPr lvl="1"/>
            <a:r>
              <a:rPr lang="en-US" sz="1800" dirty="0"/>
              <a:t>Sensitive to price, lookout for something valuable for long term in good amount </a:t>
            </a:r>
          </a:p>
          <a:p>
            <a:pPr lvl="1"/>
            <a:r>
              <a:rPr lang="en-US" sz="1800" dirty="0"/>
              <a:t>Use personalized marketing campaigns to target with tailored messaging and promotions.</a:t>
            </a:r>
          </a:p>
          <a:p>
            <a:r>
              <a:rPr lang="en-US" sz="2200" u="sng" dirty="0"/>
              <a:t>Cluster 3 - Low Lifetime Monetary, High Lifetime Frequency, Low Lifetime Recency (Potential High Value Future)</a:t>
            </a:r>
          </a:p>
          <a:p>
            <a:pPr lvl="1"/>
            <a:r>
              <a:rPr lang="en-US" sz="1800" dirty="0"/>
              <a:t>Aim on increasing the Lifetime Monetary value</a:t>
            </a:r>
          </a:p>
          <a:p>
            <a:pPr lvl="1"/>
            <a:r>
              <a:rPr lang="en-US" sz="1800" dirty="0"/>
              <a:t>Offering incentives to spend more, discounts on higher value purchases or rewards for reaching certain spending milestones</a:t>
            </a:r>
          </a:p>
          <a:p>
            <a:pPr lvl="1"/>
            <a:r>
              <a:rPr lang="en-US" sz="1800" dirty="0"/>
              <a:t>Targeted marketing campaigns could be used to encourage customers to try higher priced products or to purchase complementary items to increase overall spend</a:t>
            </a:r>
          </a:p>
          <a:p>
            <a:pPr lvl="1"/>
            <a:r>
              <a:rPr lang="en-US" sz="1800" dirty="0"/>
              <a:t>Offer loyalty programs in this cluster to encourage repeat purchases and increase their Lifetime Recency value</a:t>
            </a:r>
          </a:p>
          <a:p>
            <a:pPr lvl="1"/>
            <a:r>
              <a:rPr lang="en-US" sz="1800" dirty="0"/>
              <a:t>This could help to build a stronger relationship with these customers and increase the likelihood of them becoming high value customers over time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7063A-A21D-047C-CE0A-B3B4078B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Proposed Solution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DB548D3-7B4C-7A9D-AA0B-685A56723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53717"/>
              </p:ext>
            </p:extLst>
          </p:nvPr>
        </p:nvGraphicFramePr>
        <p:xfrm>
          <a:off x="904602" y="3017519"/>
          <a:ext cx="10992758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5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922F19F4-FE70-43DC-856F-2CE5F521D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B8E84-99E5-D5FA-0300-C596605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E01B7E-B171-7E40-7E85-BD157809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Customer data</a:t>
            </a:r>
          </a:p>
          <a:p>
            <a:pPr lvl="1"/>
            <a:r>
              <a:rPr lang="en-US" sz="1100"/>
              <a:t>Customer ID</a:t>
            </a:r>
          </a:p>
          <a:p>
            <a:pPr lvl="1"/>
            <a:r>
              <a:rPr lang="en-US" sz="1100"/>
              <a:t>Date</a:t>
            </a:r>
          </a:p>
          <a:p>
            <a:pPr lvl="1"/>
            <a:r>
              <a:rPr lang="en-US" sz="1100"/>
              <a:t>Product</a:t>
            </a:r>
          </a:p>
          <a:p>
            <a:pPr lvl="1"/>
            <a:r>
              <a:rPr lang="en-US" sz="1100"/>
              <a:t>Units</a:t>
            </a:r>
          </a:p>
          <a:p>
            <a:pPr lvl="1"/>
            <a:r>
              <a:rPr lang="en-US" sz="1100"/>
              <a:t>Amount</a:t>
            </a:r>
          </a:p>
          <a:p>
            <a:pPr lvl="1"/>
            <a:r>
              <a:rPr lang="en-US" sz="1100"/>
              <a:t>Cost</a:t>
            </a:r>
          </a:p>
          <a:p>
            <a:pPr lvl="1"/>
            <a:r>
              <a:rPr lang="en-US" sz="1100"/>
              <a:t>Channel</a:t>
            </a:r>
          </a:p>
          <a:p>
            <a:pPr lvl="1"/>
            <a:r>
              <a:rPr lang="en-US" sz="1100"/>
              <a:t>Store          </a:t>
            </a:r>
          </a:p>
          <a:p>
            <a:pPr marL="0" indent="0">
              <a:buNone/>
            </a:pPr>
            <a:r>
              <a:rPr lang="en-US" sz="1100"/>
              <a:t>Purchase data</a:t>
            </a:r>
          </a:p>
          <a:p>
            <a:pPr lvl="1"/>
            <a:r>
              <a:rPr lang="en-US" sz="1100"/>
              <a:t>Customer ID</a:t>
            </a:r>
          </a:p>
          <a:p>
            <a:pPr lvl="1"/>
            <a:r>
              <a:rPr lang="en-US" sz="1100"/>
              <a:t>Mail Deliverable</a:t>
            </a:r>
          </a:p>
          <a:p>
            <a:pPr lvl="1"/>
            <a:r>
              <a:rPr lang="en-US" sz="1100"/>
              <a:t>Lifetime Recency</a:t>
            </a:r>
          </a:p>
          <a:p>
            <a:pPr lvl="1"/>
            <a:r>
              <a:rPr lang="en-US" sz="1100"/>
              <a:t>Lifetime Frequency</a:t>
            </a:r>
          </a:p>
          <a:p>
            <a:pPr lvl="1"/>
            <a:r>
              <a:rPr lang="en-US" sz="1100"/>
              <a:t>Lifetime Monetary</a:t>
            </a:r>
          </a:p>
          <a:p>
            <a:pPr lvl="1"/>
            <a:r>
              <a:rPr lang="en-US" sz="1100"/>
              <a:t>Closest store distance</a:t>
            </a:r>
          </a:p>
          <a:p>
            <a:endParaRPr lang="en-US" sz="110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xmlns="" id="{395ECC94-3D5E-46A7-A7A1-DE807E156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137816-9ABB-6179-2C33-8E9AB110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220049"/>
            <a:ext cx="4305905" cy="15608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549738-9961-462D-81B7-4A7A44691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3A4F80-520B-D47D-9227-8FBB654F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361687"/>
            <a:ext cx="4305905" cy="10011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xmlns="" id="{922F19F4-FE70-43DC-856F-2CE5F521D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DB634-99C4-E498-9EC1-DF276F16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Data Preprocessing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C73E6-4705-8D0B-F77C-7B06EE73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Customer data </a:t>
            </a:r>
          </a:p>
          <a:p>
            <a:pPr>
              <a:buFontTx/>
              <a:buChar char="-"/>
            </a:pPr>
            <a:r>
              <a:rPr lang="en-US" sz="1800"/>
              <a:t>Missing values found in ‘Closest store distance column’</a:t>
            </a:r>
          </a:p>
          <a:p>
            <a:pPr>
              <a:buFontTx/>
              <a:buChar char="-"/>
            </a:pPr>
            <a:r>
              <a:rPr lang="en-US" sz="1800"/>
              <a:t>2841, nearly 1.4% of missing entries</a:t>
            </a:r>
          </a:p>
          <a:p>
            <a:pPr>
              <a:buFontTx/>
              <a:buChar char="-"/>
            </a:pPr>
            <a:r>
              <a:rPr lang="en-US" sz="1800"/>
              <a:t>Missing values imputed using mean = 43.91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95ECC94-3D5E-46A7-A7A1-DE807E156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241E4B-73EE-2541-A2FA-D4DEB820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864812"/>
            <a:ext cx="4305905" cy="2271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E549738-9961-462D-81B7-4A7A44691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6DF85-142E-195B-0F7E-576AE5CB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731948"/>
            <a:ext cx="4305905" cy="22606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9A74D-3E90-E08F-90DC-7BEF84B9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0350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Purchase</a:t>
            </a:r>
            <a:r>
              <a:rPr lang="en-US" sz="2100" b="1" u="sng" dirty="0"/>
              <a:t> Data</a:t>
            </a:r>
            <a:r>
              <a:rPr lang="en-US" sz="2100" dirty="0"/>
              <a:t> - </a:t>
            </a:r>
            <a:r>
              <a:rPr lang="en-US" sz="2000" dirty="0"/>
              <a:t>No missing values in purchase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Data inconsistencies observed</a:t>
            </a:r>
          </a:p>
          <a:p>
            <a:pPr lvl="1"/>
            <a:r>
              <a:rPr lang="en-US" sz="2200" u="sng" dirty="0"/>
              <a:t>Store</a:t>
            </a:r>
            <a:r>
              <a:rPr lang="en-US" sz="2200" dirty="0"/>
              <a:t> – Store number are in integer values; ‘~’ value present at occasions</a:t>
            </a:r>
          </a:p>
          <a:p>
            <a:pPr lvl="2"/>
            <a:r>
              <a:rPr lang="en-US" sz="2200" dirty="0"/>
              <a:t>Rectification – </a:t>
            </a:r>
            <a:r>
              <a:rPr lang="en-US" sz="2200" b="1" dirty="0"/>
              <a:t>Replace ‘~’ by ‘999’</a:t>
            </a:r>
            <a:r>
              <a:rPr lang="en-US" sz="2200" dirty="0"/>
              <a:t>, convert to integer datatype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Also found below stores numbers were missing – 4,8,78. Its is safe to assume that raw data had ‘~’ in place of 4,8,78. Which are now replaced by 999</a:t>
            </a:r>
          </a:p>
          <a:p>
            <a:pPr lvl="2"/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u="sng" dirty="0"/>
              <a:t>Date</a:t>
            </a:r>
            <a:r>
              <a:rPr lang="en-US" sz="2200" dirty="0"/>
              <a:t> – values as object data type should be date type</a:t>
            </a:r>
          </a:p>
          <a:p>
            <a:pPr lvl="2"/>
            <a:r>
              <a:rPr lang="en-US" sz="2200" dirty="0"/>
              <a:t>Rectification – Use </a:t>
            </a:r>
            <a:r>
              <a:rPr lang="en-US" sz="2200" dirty="0" err="1"/>
              <a:t>pd.datetime</a:t>
            </a:r>
            <a:r>
              <a:rPr lang="en-US" sz="2200" dirty="0"/>
              <a:t>() to get proper datetime datatype</a:t>
            </a:r>
          </a:p>
          <a:p>
            <a:pPr marL="914400" lvl="2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976066-7A8C-6D29-BA7A-379F03A1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9" y="2127240"/>
            <a:ext cx="7469632" cy="60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CEDCBD-21DC-116A-14C9-52427238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35" y="3552789"/>
            <a:ext cx="5506245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5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2F19F4-FE70-43DC-856F-2CE5F521D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108F3-326F-B1FA-685E-773506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673461"/>
          </a:xfrm>
        </p:spPr>
        <p:txBody>
          <a:bodyPr anchor="ctr">
            <a:noAutofit/>
          </a:bodyPr>
          <a:lstStyle/>
          <a:p>
            <a:r>
              <a:rPr lang="en-US" sz="2800" b="1" dirty="0"/>
              <a:t>Merge Customer and Purchase data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66EBF9-B4B2-E54C-27A7-0E3BAD2C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For EDA purposes we combine both data sets using common column </a:t>
            </a:r>
          </a:p>
          <a:p>
            <a:r>
              <a:rPr lang="en-US" sz="1700" dirty="0"/>
              <a:t>‘Customer  ID’</a:t>
            </a:r>
          </a:p>
          <a:p>
            <a:r>
              <a:rPr lang="en-US" sz="1700" dirty="0"/>
              <a:t>An inner join is performed to merge the datasets</a:t>
            </a:r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New columns Month, Quarter, Year are procured using Date column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95ECC94-3D5E-46A7-A7A1-DE807E156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BDB09E-A658-53A5-5517-58CA3513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40" y="1209045"/>
            <a:ext cx="4952961" cy="15849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549738-9961-462D-81B7-4A7A44691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FEFD6B-F61D-07B0-E6F2-73816931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334775"/>
            <a:ext cx="4305905" cy="105494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2F19F4-FE70-43DC-856F-2CE5F521D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EC88-18AF-96B2-55CF-FF1B99E7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Variable Analysis -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95F1-208C-B9D1-A066-4F06EA41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u="sng" dirty="0"/>
              <a:t>8 distinct Product categories identified</a:t>
            </a:r>
          </a:p>
          <a:p>
            <a:r>
              <a:rPr lang="en-US" sz="1500" dirty="0"/>
              <a:t>APPAREL stands 1</a:t>
            </a:r>
            <a:r>
              <a:rPr lang="en-US" sz="1500" baseline="30000" dirty="0"/>
              <a:t>st</a:t>
            </a:r>
            <a:r>
              <a:rPr lang="en-US" sz="1500" dirty="0"/>
              <a:t> in terms of quantity purchased</a:t>
            </a:r>
          </a:p>
          <a:p>
            <a:pPr marL="0" indent="0">
              <a:buNone/>
            </a:pPr>
            <a:r>
              <a:rPr lang="en-US" sz="1500" dirty="0"/>
              <a:t>followed by BEAUTY Products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u="sng" dirty="0"/>
              <a:t>Revenue by Product </a:t>
            </a:r>
          </a:p>
          <a:p>
            <a:r>
              <a:rPr lang="en-US" sz="1500" dirty="0"/>
              <a:t>Evidently, more than 60% of revenue can be </a:t>
            </a:r>
          </a:p>
          <a:p>
            <a:pPr marL="0" indent="0">
              <a:buNone/>
            </a:pPr>
            <a:r>
              <a:rPr lang="en-US" sz="1500" dirty="0"/>
              <a:t>attributed to Apparel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95ECC94-3D5E-46A7-A7A1-DE807E156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549738-9961-462D-81B7-4A7A44691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957248-BB1F-736B-DE00-B5BEB91A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05" y="751132"/>
            <a:ext cx="3576513" cy="231717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F91712-6515-E0D4-C5D2-D5917BCD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0" y="3520443"/>
            <a:ext cx="4360091" cy="26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22F19F4-FE70-43DC-856F-2CE5F521D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4C499-F44B-E1A5-CC44-50203918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Variable Analysis -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AA0A6F-9208-DFD5-DC6C-1C07E651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u="sng" dirty="0"/>
              <a:t>Two Channels identified – POS sales and Internet</a:t>
            </a:r>
          </a:p>
          <a:p>
            <a:pPr lvl="1"/>
            <a:r>
              <a:rPr lang="en-US" sz="1700" dirty="0"/>
              <a:t>The transaction volume was found to be approximately equal in the both the channels, 50% each</a:t>
            </a:r>
          </a:p>
          <a:p>
            <a:endParaRPr lang="en-US" sz="1700" dirty="0"/>
          </a:p>
          <a:p>
            <a:r>
              <a:rPr lang="en-US" sz="1700" u="sng" dirty="0"/>
              <a:t>Monthly Sales/Revenue By Channel</a:t>
            </a:r>
          </a:p>
          <a:p>
            <a:pPr lvl="1"/>
            <a:r>
              <a:rPr lang="en-US" sz="1700" dirty="0"/>
              <a:t>Even though equal transaction count was</a:t>
            </a:r>
          </a:p>
          <a:p>
            <a:pPr marL="457200" lvl="1" indent="0">
              <a:buNone/>
            </a:pPr>
            <a:r>
              <a:rPr lang="en-US" sz="1700" dirty="0"/>
              <a:t>inferred , we can see for majority sales,</a:t>
            </a:r>
          </a:p>
          <a:p>
            <a:pPr marL="457200" lvl="1" indent="0">
              <a:buNone/>
            </a:pPr>
            <a:r>
              <a:rPr lang="en-US" sz="1700" dirty="0"/>
              <a:t>Internet was preferred channel, compared</a:t>
            </a:r>
          </a:p>
          <a:p>
            <a:pPr marL="457200" lvl="1" indent="0">
              <a:buNone/>
            </a:pPr>
            <a:r>
              <a:rPr lang="en-US" sz="1700" dirty="0"/>
              <a:t>to visiting the store and buying</a:t>
            </a:r>
          </a:p>
          <a:p>
            <a:pPr lvl="1"/>
            <a:r>
              <a:rPr lang="en-US" sz="1700" dirty="0"/>
              <a:t>Spike in both instances can be attributed to email catalogue promotional activity</a:t>
            </a:r>
          </a:p>
          <a:p>
            <a:pPr lvl="1"/>
            <a:r>
              <a:rPr lang="en-US" sz="1700" dirty="0"/>
              <a:t>This can be attributed to the mean store </a:t>
            </a:r>
          </a:p>
          <a:p>
            <a:pPr marL="457200" lvl="1" indent="0">
              <a:buNone/>
            </a:pPr>
            <a:r>
              <a:rPr lang="en-US" sz="1700" dirty="0"/>
              <a:t>distance which is approx. </a:t>
            </a:r>
            <a:r>
              <a:rPr lang="en-US" sz="1700" dirty="0" smtClean="0"/>
              <a:t>43.91 </a:t>
            </a:r>
            <a:r>
              <a:rPr lang="en-US" sz="1700" dirty="0"/>
              <a:t>miles or kms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95ECC94-3D5E-46A7-A7A1-DE807E156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E549738-9961-462D-81B7-4A7A44691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4B2E19-DE53-67FD-CA3C-BB4D68E4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640" y="1090242"/>
            <a:ext cx="4305905" cy="145431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7EDD7F-0331-7733-F690-6CECD002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18" y="3385463"/>
            <a:ext cx="4647350" cy="26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8449E-7ED7-EC8C-6B0B-D14BB5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27" y="52078"/>
            <a:ext cx="10515600" cy="697506"/>
          </a:xfrm>
        </p:spPr>
        <p:txBody>
          <a:bodyPr>
            <a:normAutofit/>
          </a:bodyPr>
          <a:lstStyle/>
          <a:p>
            <a:pPr algn="ctr"/>
            <a:r>
              <a:rPr lang="en-US" sz="2800" b="1"/>
              <a:t>Customer Targeting – Mail catalogues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427DB-D4EB-5A07-C937-1F639C48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3" y="650240"/>
            <a:ext cx="11787808" cy="6018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	 Mail catalogue delivered – Yes		 		   Mail catalogue delivered – No</a:t>
            </a:r>
          </a:p>
          <a:p>
            <a:pPr lvl="8"/>
            <a:r>
              <a:rPr lang="en-US" dirty="0"/>
              <a:t>          		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major downfall is seen when Targeting is not done via mail catalogues ,transactions volume via Internet is down by more than </a:t>
            </a:r>
            <a:r>
              <a:rPr lang="en-US" sz="1800" dirty="0">
                <a:solidFill>
                  <a:srgbClr val="FF0000"/>
                </a:solidFill>
              </a:rPr>
              <a:t>4</a:t>
            </a:r>
            <a:r>
              <a:rPr lang="en-US" sz="1800" dirty="0" smtClean="0">
                <a:solidFill>
                  <a:srgbClr val="FF0000"/>
                </a:solidFill>
              </a:rPr>
              <a:t>0</a:t>
            </a:r>
            <a:r>
              <a:rPr lang="en-US" sz="1800" dirty="0">
                <a:solidFill>
                  <a:srgbClr val="FF0000"/>
                </a:solidFill>
              </a:rPr>
              <a:t>%</a:t>
            </a:r>
          </a:p>
          <a:p>
            <a:pPr marL="0" indent="0">
              <a:buNone/>
            </a:pPr>
            <a:r>
              <a:rPr lang="en-US" sz="1800" u="sng" dirty="0"/>
              <a:t>Monthly Email Catalogue delivery trend</a:t>
            </a:r>
          </a:p>
          <a:p>
            <a:r>
              <a:rPr lang="en-US" sz="1800" dirty="0" smtClean="0"/>
              <a:t>More than </a:t>
            </a:r>
            <a:r>
              <a:rPr lang="en-US" sz="1800" dirty="0" smtClean="0">
                <a:solidFill>
                  <a:srgbClr val="00B050"/>
                </a:solidFill>
              </a:rPr>
              <a:t>60k customers reached </a:t>
            </a:r>
            <a:r>
              <a:rPr lang="en-US" sz="1800" dirty="0" smtClean="0"/>
              <a:t>via email catalogues delivered</a:t>
            </a:r>
          </a:p>
          <a:p>
            <a:r>
              <a:rPr lang="en-US" sz="1800" dirty="0" smtClean="0"/>
              <a:t>Spike </a:t>
            </a:r>
            <a:r>
              <a:rPr lang="en-US" sz="1800" dirty="0"/>
              <a:t>seen has resulted in a positive way, the trend is</a:t>
            </a:r>
          </a:p>
          <a:p>
            <a:pPr marL="0" indent="0">
              <a:buNone/>
            </a:pPr>
            <a:r>
              <a:rPr lang="en-US" sz="1800" dirty="0"/>
              <a:t>analogous with sales </a:t>
            </a:r>
            <a:r>
              <a:rPr lang="en-US" sz="1800" dirty="0" smtClean="0"/>
              <a:t>in August month</a:t>
            </a:r>
            <a:endParaRPr lang="en-US" sz="1800" dirty="0"/>
          </a:p>
          <a:p>
            <a:r>
              <a:rPr lang="en-US" sz="1800" dirty="0"/>
              <a:t>This should be continued with more effort, expecting to 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ee </a:t>
            </a:r>
            <a:r>
              <a:rPr lang="en-US" sz="1800" dirty="0"/>
              <a:t>an uptick in Internet transactions and hence sales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CA0C3B-FB6A-329A-3BD7-98CEE748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2" y="1018304"/>
            <a:ext cx="4291455" cy="2241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5955C00-B8C3-ACDA-C260-AC4631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14" y="1097817"/>
            <a:ext cx="4537613" cy="216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A7214E3-9ED2-27E2-3FF1-4C7985DA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19" y="4287521"/>
            <a:ext cx="4785361" cy="23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1472</Words>
  <Application>Microsoft Office PowerPoint</Application>
  <PresentationFormat>Custom</PresentationFormat>
  <Paragraphs>176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Case Study - Segment Customers based on Purchase History </vt:lpstr>
      <vt:lpstr>Proposed Solution</vt:lpstr>
      <vt:lpstr>Data Overview</vt:lpstr>
      <vt:lpstr>Data Preprocessing and Cleaning</vt:lpstr>
      <vt:lpstr>PowerPoint Presentation</vt:lpstr>
      <vt:lpstr>Merge Customer and Purchase data for EDA</vt:lpstr>
      <vt:lpstr>Variable Analysis - Product</vt:lpstr>
      <vt:lpstr>Variable Analysis - Channel</vt:lpstr>
      <vt:lpstr>Customer Targeting – Mail catalogues</vt:lpstr>
      <vt:lpstr>Aggregate the revenue and quantity at customer level for relevant time period along with the reason of time period selection</vt:lpstr>
      <vt:lpstr>Data For Segmentation</vt:lpstr>
      <vt:lpstr>Outlier Handling</vt:lpstr>
      <vt:lpstr>Data Scaling</vt:lpstr>
      <vt:lpstr>K-means Clustering </vt:lpstr>
      <vt:lpstr>Silhouette analysis</vt:lpstr>
      <vt:lpstr>Final Model, with Clusters k = 4</vt:lpstr>
      <vt:lpstr>Cluster Statistics</vt:lpstr>
      <vt:lpstr>Segment Description, Customer Characteristics + Promo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Segment Customers based on Purchase History </dc:title>
  <dc:creator>Neeraj Mendhekar, Pranjal</dc:creator>
  <cp:lastModifiedBy>Windows User</cp:lastModifiedBy>
  <cp:revision>10</cp:revision>
  <dcterms:created xsi:type="dcterms:W3CDTF">2023-04-09T07:25:31Z</dcterms:created>
  <dcterms:modified xsi:type="dcterms:W3CDTF">2023-04-09T13:12:55Z</dcterms:modified>
</cp:coreProperties>
</file>