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95" r:id="rId4"/>
    <p:sldId id="259" r:id="rId5"/>
    <p:sldId id="296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  <p:sldId id="270" r:id="rId18"/>
    <p:sldId id="297" r:id="rId19"/>
    <p:sldId id="272" r:id="rId20"/>
    <p:sldId id="273" r:id="rId21"/>
    <p:sldId id="274" r:id="rId22"/>
    <p:sldId id="275" r:id="rId23"/>
    <p:sldId id="276" r:id="rId24"/>
    <p:sldId id="277" r:id="rId25"/>
    <p:sldId id="271" r:id="rId26"/>
    <p:sldId id="278" r:id="rId27"/>
    <p:sldId id="281" r:id="rId28"/>
    <p:sldId id="279" r:id="rId29"/>
    <p:sldId id="286" r:id="rId30"/>
    <p:sldId id="282" r:id="rId31"/>
    <p:sldId id="284" r:id="rId32"/>
    <p:sldId id="285" r:id="rId33"/>
    <p:sldId id="283" r:id="rId34"/>
    <p:sldId id="299" r:id="rId35"/>
    <p:sldId id="298" r:id="rId36"/>
    <p:sldId id="280" r:id="rId37"/>
    <p:sldId id="300" r:id="rId38"/>
    <p:sldId id="287" r:id="rId39"/>
    <p:sldId id="288" r:id="rId40"/>
    <p:sldId id="301" r:id="rId41"/>
    <p:sldId id="289" r:id="rId42"/>
    <p:sldId id="302" r:id="rId43"/>
    <p:sldId id="290" r:id="rId44"/>
    <p:sldId id="291" r:id="rId45"/>
    <p:sldId id="303" r:id="rId46"/>
    <p:sldId id="292" r:id="rId47"/>
    <p:sldId id="294" r:id="rId48"/>
    <p:sldId id="304" r:id="rId49"/>
    <p:sldId id="29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DE7"/>
    <a:srgbClr val="20F2F3"/>
    <a:srgbClr val="20D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7" autoAdjust="0"/>
  </p:normalViewPr>
  <p:slideViewPr>
    <p:cSldViewPr snapToGrid="0" snapToObjects="1">
      <p:cViewPr>
        <p:scale>
          <a:sx n="105" d="100"/>
          <a:sy n="105" d="100"/>
        </p:scale>
        <p:origin x="-688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06A-A905-694C-A6E8-CEC315D28254}" type="datetimeFigureOut">
              <a:rPr lang="en-US" smtClean="0"/>
              <a:t>3/9/14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AC4F-E9C4-174C-8DF6-16087C8E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7F4D-18ED-9746-8672-E0F11BC5C766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450D-CA08-FD44-B4B7-1662A5C5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package.json</a:t>
            </a:r>
            <a:r>
              <a:rPr lang="en-US" dirty="0" smtClean="0"/>
              <a:t> and </a:t>
            </a:r>
            <a:r>
              <a:rPr lang="en-US" dirty="0" err="1" smtClean="0"/>
              <a:t>bower.json</a:t>
            </a:r>
            <a:r>
              <a:rPr lang="en-US" dirty="0" smtClean="0"/>
              <a:t>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untjs/grunt-contrib-ja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CCDE7"/>
                </a:solidFill>
                <a:effectLst/>
              </a:rPr>
              <a:t>ng-bootcamp</a:t>
            </a:r>
            <a:endParaRPr lang="en-US" dirty="0">
              <a:solidFill>
                <a:srgbClr val="1CCDE7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3059" y="751344"/>
            <a:ext cx="609790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"mean-boilerplate"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"version"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"0.0.1"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"dependencies"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"express"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"~3.4.3"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 err="1">
                <a:solidFill>
                  <a:srgbClr val="F92672"/>
                </a:solidFill>
                <a:latin typeface="Menlo"/>
              </a:rPr>
              <a:t>lodash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"~2.4.1"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"~3.5.5"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"mongoose-unique-validator"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"~0.3.0"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-mongo"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"~0.4.0"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-local"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ejs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"~0.8.4"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devDependencies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"~0.4.1"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jshint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"~0.7.1"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watch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"~0.5.2"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8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345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mkdir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touch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package.json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</a:t>
            </a: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 express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4176299"/>
            <a:ext cx="7770813" cy="1949863"/>
          </a:xfrm>
        </p:spPr>
        <p:txBody>
          <a:bodyPr/>
          <a:lstStyle/>
          <a:p>
            <a:r>
              <a:rPr lang="en-US" dirty="0" smtClean="0"/>
              <a:t>Global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-g my-global-dependency</a:t>
            </a:r>
          </a:p>
          <a:p>
            <a:pPr lvl="1"/>
            <a:r>
              <a:rPr lang="en-US" dirty="0" smtClean="0"/>
              <a:t>installs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npm</a:t>
            </a:r>
            <a:r>
              <a:rPr lang="en-US" dirty="0"/>
              <a:t>/lib/</a:t>
            </a:r>
            <a:r>
              <a:rPr lang="en-US" dirty="0" err="1"/>
              <a:t>node_modules</a:t>
            </a:r>
            <a:r>
              <a:rPr lang="en-US" dirty="0" smtClean="0"/>
              <a:t>/ </a:t>
            </a:r>
          </a:p>
          <a:p>
            <a:r>
              <a:rPr lang="en-US" dirty="0" smtClean="0"/>
              <a:t>Local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my-local-dependency</a:t>
            </a:r>
          </a:p>
          <a:p>
            <a:pPr lvl="1"/>
            <a:r>
              <a:rPr lang="en-US" dirty="0" smtClean="0"/>
              <a:t>Installs to ./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lightweight API tier</a:t>
            </a:r>
          </a:p>
          <a:p>
            <a:r>
              <a:rPr lang="en-US" dirty="0" smtClean="0"/>
              <a:t>Familiar language and constructs for front-end developers</a:t>
            </a:r>
          </a:p>
          <a:p>
            <a:r>
              <a:rPr lang="en-US" dirty="0" smtClean="0"/>
              <a:t>Platform for many front-end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4" name="Picture 3" descr="bullet-bower.e18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3130530"/>
            <a:ext cx="1016000" cy="1016000"/>
          </a:xfrm>
          <a:prstGeom prst="rect">
            <a:avLst/>
          </a:prstGeom>
        </p:spPr>
      </p:pic>
      <p:pic>
        <p:nvPicPr>
          <p:cNvPr id="5" name="Picture 4" descr="bullet-grunt.0c5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4537886"/>
            <a:ext cx="1016000" cy="1016000"/>
          </a:xfrm>
          <a:prstGeom prst="rect">
            <a:avLst/>
          </a:prstGeom>
        </p:spPr>
      </p:pic>
      <p:pic>
        <p:nvPicPr>
          <p:cNvPr id="6" name="Picture 5" descr="bullet-yo.f6f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1718142"/>
            <a:ext cx="10160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167" y="2010587"/>
            <a:ext cx="251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– Project scaffolding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9167" y="3455924"/>
            <a:ext cx="367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Bower – Dependency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9167" y="4859624"/>
            <a:ext cx="26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 – Task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Grunt build configuration</a:t>
            </a:r>
          </a:p>
          <a:p>
            <a:r>
              <a:rPr lang="en-US" dirty="0" smtClean="0"/>
              <a:t>Specify Bower dependencies</a:t>
            </a:r>
          </a:p>
          <a:p>
            <a:r>
              <a:rPr lang="en-US" dirty="0" smtClean="0"/>
              <a:t>Generators for many different frameworks</a:t>
            </a:r>
          </a:p>
          <a:p>
            <a:pPr lvl="1"/>
            <a:r>
              <a:rPr lang="en-US" dirty="0" smtClean="0"/>
              <a:t>Node + Express, Backbone, Angular, </a:t>
            </a:r>
            <a:r>
              <a:rPr lang="en-US" dirty="0" err="1" smtClean="0"/>
              <a:t>jQuery</a:t>
            </a:r>
            <a:r>
              <a:rPr lang="en-US" dirty="0" smtClean="0"/>
              <a:t> Plugin, etc.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4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Manage JS, CSS/SASS/LESS, HTML dependencies</a:t>
            </a:r>
          </a:p>
          <a:p>
            <a:r>
              <a:rPr lang="en-US" dirty="0" smtClean="0"/>
              <a:t>Similar to NPM</a:t>
            </a:r>
          </a:p>
          <a:p>
            <a:pPr lvl="1"/>
            <a:r>
              <a:rPr lang="en-US" dirty="0" smtClean="0"/>
              <a:t>Package metadata specified in a </a:t>
            </a:r>
            <a:r>
              <a:rPr lang="en-US" dirty="0" err="1" smtClean="0"/>
              <a:t>bower.json</a:t>
            </a:r>
            <a:r>
              <a:rPr lang="en-US" dirty="0" smtClean="0"/>
              <a:t> file (name, author, 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r>
              <a:rPr lang="en-US" dirty="0" smtClean="0"/>
              <a:t>Automate repetitive tasks for front-end or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Large plugin ecosystem</a:t>
            </a:r>
          </a:p>
          <a:p>
            <a:pPr lvl="1"/>
            <a:r>
              <a:rPr lang="en-US" dirty="0" smtClean="0"/>
              <a:t>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unit testing, hinting/</a:t>
            </a:r>
            <a:r>
              <a:rPr lang="en-US" dirty="0" err="1" smtClean="0"/>
              <a:t>linting</a:t>
            </a:r>
            <a:r>
              <a:rPr lang="en-US" dirty="0" smtClean="0"/>
              <a:t>, LESS/SASS/</a:t>
            </a:r>
            <a:r>
              <a:rPr lang="en-US" dirty="0" err="1" smtClean="0"/>
              <a:t>CoffeeScript</a:t>
            </a:r>
            <a:r>
              <a:rPr lang="en-US" dirty="0" smtClean="0"/>
              <a:t> pre-processing, image optimization,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 in client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220" y="1550894"/>
            <a:ext cx="845661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within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ng-bootcamp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/client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install -g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--save-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generator-angular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Answer No to the Bootstrap SASS option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Leave all other options selected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If install fails/stalls, kill with CTRL+C, re-run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 install &amp;&amp; bower install</a:t>
            </a: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endParaRPr lang="en-US" dirty="0" smtClean="0">
              <a:solidFill>
                <a:srgbClr val="B7E776"/>
              </a:solidFill>
              <a:latin typeface="Menlo"/>
            </a:endParaRP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angular:view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myview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B7E776"/>
                </a:solidFill>
                <a:latin typeface="Menlo"/>
              </a:rPr>
              <a:t>## 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restart grunt serve task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</a:t>
            </a:r>
            <a:r>
              <a:rPr lang="en-US" dirty="0">
                <a:solidFill>
                  <a:srgbClr val="B7E776"/>
                </a:solidFill>
                <a:latin typeface="Menlo"/>
              </a:rPr>
              <a:t># Edit app/views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app/scripts/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app.js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, replace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 with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393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Dependencies (none)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(grunt + grunt tasks)</a:t>
            </a:r>
          </a:p>
          <a:p>
            <a:pPr lvl="1"/>
            <a:r>
              <a:rPr lang="en-US" dirty="0" smtClean="0"/>
              <a:t>grunt-cli: command line tool, allows grunt to be run with module-specific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Yo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Grunt</a:t>
            </a:r>
          </a:p>
          <a:p>
            <a:pPr marL="0" indent="0">
              <a:buNone/>
            </a:pPr>
            <a:r>
              <a:rPr lang="en-US" sz="3600" dirty="0"/>
              <a:t>Bower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Bootstrap</a:t>
            </a:r>
          </a:p>
          <a:p>
            <a:pPr marL="0" indent="0">
              <a:buNone/>
            </a:pPr>
            <a:r>
              <a:rPr lang="en-US" sz="3600" dirty="0"/>
              <a:t>LESS</a:t>
            </a:r>
          </a:p>
          <a:p>
            <a:pPr marL="0" indent="0">
              <a:buNone/>
            </a:pPr>
            <a:r>
              <a:rPr lang="en-US" sz="3600" dirty="0" smtClean="0"/>
              <a:t>Jade</a:t>
            </a:r>
          </a:p>
          <a:p>
            <a:pPr marL="0" indent="0">
              <a:buNone/>
            </a:pPr>
            <a:r>
              <a:rPr lang="en-US" sz="3600" dirty="0" smtClean="0"/>
              <a:t>Express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62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bower.json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 dependencies (angular + libraries, bootstrap,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(used for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require(‘load-grunt-tasks’)(grunt);</a:t>
            </a:r>
          </a:p>
          <a:p>
            <a:pPr lvl="1"/>
            <a:r>
              <a:rPr lang="en-US" dirty="0" smtClean="0"/>
              <a:t>Loads all Grunt tasks specified in the module’s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grunt.initConfg</a:t>
            </a:r>
            <a:r>
              <a:rPr lang="en-US" dirty="0" smtClean="0"/>
              <a:t>({…});</a:t>
            </a:r>
          </a:p>
          <a:p>
            <a:pPr lvl="1"/>
            <a:r>
              <a:rPr lang="en-US" dirty="0" smtClean="0"/>
              <a:t>Configures each of the grunt tasks loaded in the previous step</a:t>
            </a:r>
          </a:p>
          <a:p>
            <a:pPr lvl="1"/>
            <a:r>
              <a:rPr lang="en-US" dirty="0" smtClean="0"/>
              <a:t>Each task can have multiple configurations (build, compile, etc.)</a:t>
            </a:r>
          </a:p>
          <a:p>
            <a:r>
              <a:rPr lang="en-US" dirty="0" err="1" smtClean="0"/>
              <a:t>grunt.registerTask</a:t>
            </a:r>
            <a:r>
              <a:rPr lang="en-US" dirty="0" smtClean="0"/>
              <a:t>(</a:t>
            </a:r>
            <a:r>
              <a:rPr lang="en-US" dirty="0" err="1" smtClean="0"/>
              <a:t>taskName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Alias task lists</a:t>
            </a:r>
          </a:p>
          <a:p>
            <a:r>
              <a:rPr lang="en-US" dirty="0" err="1" smtClean="0"/>
              <a:t>grunt.registerMultitask</a:t>
            </a:r>
            <a:r>
              <a:rPr lang="en-US" dirty="0" smtClean="0"/>
              <a:t>(</a:t>
            </a:r>
            <a:r>
              <a:rPr lang="en-US" dirty="0" err="1" smtClean="0"/>
              <a:t>taskName</a:t>
            </a:r>
            <a:r>
              <a:rPr lang="en-US" dirty="0" smtClean="0"/>
              <a:t>, [description, ] </a:t>
            </a:r>
            <a:r>
              <a:rPr lang="en-US" dirty="0" err="1" smtClean="0"/>
              <a:t>taskFunction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a new task which may have multiple configurations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 # runs default task</a:t>
            </a:r>
          </a:p>
          <a:p>
            <a:r>
              <a:rPr lang="en-US" dirty="0" smtClean="0"/>
              <a:t>grunt </a:t>
            </a:r>
            <a:r>
              <a:rPr lang="en-US" dirty="0" err="1" smtClean="0"/>
              <a:t>jshint</a:t>
            </a:r>
            <a:r>
              <a:rPr lang="en-US" dirty="0" smtClean="0"/>
              <a:t>  # runs all configurations of the lint task</a:t>
            </a:r>
          </a:p>
          <a:p>
            <a:r>
              <a:rPr lang="en-US" dirty="0" smtClean="0"/>
              <a:t>grunt </a:t>
            </a:r>
            <a:r>
              <a:rPr lang="en-US" dirty="0" err="1" smtClean="0"/>
              <a:t>jshint:test</a:t>
            </a:r>
            <a:r>
              <a:rPr lang="en-US" dirty="0" smtClean="0"/>
              <a:t>  # runs test configuration of the </a:t>
            </a:r>
            <a:r>
              <a:rPr lang="en-US" dirty="0" err="1" smtClean="0"/>
              <a:t>jshint</a:t>
            </a:r>
            <a:r>
              <a:rPr lang="en-US" dirty="0" smtClean="0"/>
              <a:t>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151526"/>
          </a:xfrm>
        </p:spPr>
        <p:txBody>
          <a:bodyPr/>
          <a:lstStyle/>
          <a:p>
            <a:r>
              <a:rPr lang="en-US" dirty="0" smtClean="0"/>
              <a:t>CSS preprocessor (compiles to CSS)</a:t>
            </a:r>
          </a:p>
          <a:p>
            <a:r>
              <a:rPr lang="en-US" dirty="0" smtClean="0"/>
              <a:t>Allows for variables, </a:t>
            </a:r>
            <a:r>
              <a:rPr lang="en-US" dirty="0" err="1" smtClean="0"/>
              <a:t>mixins</a:t>
            </a:r>
            <a:r>
              <a:rPr lang="en-US" dirty="0" smtClean="0"/>
              <a:t>, functions, selector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1362" y="2002102"/>
            <a:ext cx="65719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panel-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default-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#ECECEC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@panel-inverse-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#444444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20px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panel-default:extend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default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panel-inverse:extend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inverse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Bootstrap LESS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Bootstrap dependency via Bower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/>
              <a:t>Setup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 smtClean="0"/>
              <a:t>Configure watch on LESS files</a:t>
            </a:r>
          </a:p>
        </p:txBody>
      </p:sp>
    </p:spTree>
    <p:extLst>
      <p:ext uri="{BB962C8B-B14F-4D97-AF65-F5344CB8AC3E}">
        <p14:creationId xmlns:p14="http://schemas.microsoft.com/office/powerpoint/2010/main" val="113532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Bower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878" y="2360913"/>
            <a:ext cx="5882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bower 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–save bootstrap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608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samples to </a:t>
            </a:r>
            <a:r>
              <a:rPr lang="en-US" dirty="0" err="1" smtClean="0"/>
              <a:t>myview.html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2464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&lt;p&gt;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-default"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Primary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-success"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Success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-info"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Info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-warning"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Warning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-danger"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Danger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-link"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Link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/p&gt;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70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app.less</a:t>
            </a:r>
            <a:r>
              <a:rPr lang="en-US" dirty="0" smtClean="0"/>
              <a:t> and </a:t>
            </a:r>
            <a:r>
              <a:rPr lang="en-US" dirty="0" err="1" smtClean="0"/>
              <a:t>variables.less</a:t>
            </a:r>
            <a:r>
              <a:rPr lang="en-US" dirty="0" smtClean="0"/>
              <a:t> within app/styles folder</a:t>
            </a:r>
          </a:p>
          <a:p>
            <a:r>
              <a:rPr lang="en-US" dirty="0" smtClean="0"/>
              <a:t>Import bootstrap </a:t>
            </a:r>
            <a:r>
              <a:rPr lang="en-US" dirty="0" err="1" smtClean="0"/>
              <a:t>stylesheets</a:t>
            </a:r>
            <a:r>
              <a:rPr lang="en-US" dirty="0" smtClean="0"/>
              <a:t> and our custom </a:t>
            </a:r>
            <a:r>
              <a:rPr lang="en-US" dirty="0" err="1" smtClean="0"/>
              <a:t>variables.less</a:t>
            </a:r>
            <a:r>
              <a:rPr lang="en-US" dirty="0" smtClean="0"/>
              <a:t> into </a:t>
            </a:r>
            <a:r>
              <a:rPr lang="en-US" dirty="0" err="1" smtClean="0"/>
              <a:t>main.less</a:t>
            </a:r>
            <a:endParaRPr lang="en-US" dirty="0" smtClean="0"/>
          </a:p>
          <a:p>
            <a:r>
              <a:rPr lang="en-US" dirty="0" smtClean="0"/>
              <a:t>Importing individual components allows us to override the LESS variables, and also only chose the necessary pieces (i.e. grid, buttons,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7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14561" y="130572"/>
            <a:ext cx="4925861" cy="661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variables and </a:t>
            </a:r>
            <a:r>
              <a:rPr lang="en-US" sz="800" dirty="0" err="1">
                <a:solidFill>
                  <a:srgbClr val="75715E"/>
                </a:solidFill>
                <a:latin typeface="Menlo"/>
              </a:rPr>
              <a:t>mixins</a:t>
            </a:r>
            <a:endParaRPr lang="en-US" sz="800" dirty="0">
              <a:solidFill>
                <a:srgbClr val="75715E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mixins.less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Our custom variables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Reset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normalize.less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print.less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CSS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scaffolding.less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type.less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code.less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grid.less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forms.less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buttons.less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Components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/bootstrap/less/component-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animations.less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glyphicons.less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dropdowns.less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/bootstrap/less/button-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/bootstrap/less/input-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navbar.less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breadcrumbs.less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pagination.less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pager.less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labels.less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badges.less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jumbotron.less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thumbnails.less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alerts.less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/progress-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media.less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/list-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group.less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panels.less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wells.less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close.less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Components w/ JavaScript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modals.less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  <a:endParaRPr lang="en-US" sz="800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sz="800" dirty="0" smtClean="0">
                <a:solidFill>
                  <a:srgbClr val="75715E"/>
                </a:solidFill>
                <a:latin typeface="Menlo"/>
              </a:rPr>
              <a:t>@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tooltip.less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popovers.less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carousel.less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Utility Classes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/bootstrap/less/responsive-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9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9557" y="1869141"/>
            <a:ext cx="584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--save-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contrib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-less</a:t>
            </a:r>
          </a:p>
        </p:txBody>
      </p:sp>
    </p:spTree>
    <p:extLst>
      <p:ext uri="{BB962C8B-B14F-4D97-AF65-F5344CB8AC3E}">
        <p14:creationId xmlns:p14="http://schemas.microsoft.com/office/powerpoint/2010/main" val="174899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425" y="1919615"/>
            <a:ext cx="8340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build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files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".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tmp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/styles/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app.css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"&lt;%=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%&gt;/styles/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app.less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,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781" y="5815575"/>
            <a:ext cx="602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grunt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less # can also run grunt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less:build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711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Build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16054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registerTask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'build'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clean:dist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bower-install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’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useminPrepare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concurrent:dist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autoprefixer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concat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 err="1">
                <a:solidFill>
                  <a:srgbClr val="E6DB74"/>
                </a:solidFill>
                <a:latin typeface="Menlo"/>
              </a:rPr>
              <a:t>ngmin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copy:dist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cdnify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cssmin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uglify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rev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usemin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htmlmin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Watch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36" y="2029524"/>
            <a:ext cx="7367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>
                <a:solidFill>
                  <a:srgbClr val="A6E22E"/>
                </a:solidFill>
                <a:latin typeface="Menlo"/>
              </a:rPr>
              <a:t>watch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  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files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'&lt;%=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%&gt;/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/{,*/}*.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tasks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main.css</a:t>
            </a:r>
            <a:r>
              <a:rPr lang="en-US" dirty="0" smtClean="0"/>
              <a:t> with </a:t>
            </a:r>
            <a:r>
              <a:rPr lang="en-US" dirty="0" err="1" smtClean="0"/>
              <a:t>app.css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grunt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runt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6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Bootstrap color scheme by defining the following colors in </a:t>
            </a:r>
            <a:r>
              <a:rPr lang="en-US" dirty="0" err="1" smtClean="0"/>
              <a:t>variables.less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@brand-primary</a:t>
            </a:r>
          </a:p>
          <a:p>
            <a:pPr lvl="1"/>
            <a:r>
              <a:rPr lang="en-US" dirty="0" smtClean="0"/>
              <a:t>@brand-success</a:t>
            </a:r>
          </a:p>
          <a:p>
            <a:pPr lvl="1"/>
            <a:r>
              <a:rPr lang="en-US" dirty="0" smtClean="0"/>
              <a:t>@brand-info</a:t>
            </a:r>
          </a:p>
          <a:p>
            <a:pPr lvl="1"/>
            <a:r>
              <a:rPr lang="en-US" dirty="0" smtClean="0"/>
              <a:t>@brand-warning</a:t>
            </a:r>
          </a:p>
          <a:p>
            <a:pPr lvl="1"/>
            <a:r>
              <a:rPr lang="en-US" dirty="0" smtClean="0"/>
              <a:t>@brand-danger</a:t>
            </a:r>
          </a:p>
          <a:p>
            <a:r>
              <a:rPr lang="en-US" dirty="0" smtClean="0"/>
              <a:t>Look at changes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–f day-0/step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150"/>
            <a:ext cx="7770813" cy="1157756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352" y="2891920"/>
            <a:ext cx="3589424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92672"/>
                </a:solidFill>
                <a:latin typeface="Menlo"/>
              </a:rPr>
              <a:t>doctype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html</a:t>
            </a:r>
          </a:p>
          <a:p>
            <a:r>
              <a:rPr lang="en-US" sz="1200" dirty="0">
                <a:solidFill>
                  <a:srgbClr val="F92672"/>
                </a:solidFill>
                <a:latin typeface="Menlo"/>
              </a:rPr>
              <a:t>html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head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title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= </a:t>
            </a:r>
            <a:r>
              <a:rPr lang="en-US" sz="1200" dirty="0" err="1">
                <a:solidFill>
                  <a:srgbClr val="F8F8F2"/>
                </a:solidFill>
                <a:latin typeface="Menlo"/>
              </a:rPr>
              <a:t>pageTitle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script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'text/</a:t>
            </a:r>
            <a:r>
              <a:rPr lang="en-US" sz="12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).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(foo) {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bar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1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960050"/>
                </a:solidFill>
                <a:latin typeface="Menlo"/>
              </a:rPr>
              <a:t>+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5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960050"/>
                </a:solidFill>
                <a:latin typeface="Menlo"/>
              </a:rPr>
              <a:t>}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body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h1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Jade - node template engine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#</a:t>
            </a:r>
            <a:r>
              <a:rPr lang="en-US" sz="1200" dirty="0" err="1">
                <a:solidFill>
                  <a:srgbClr val="A6E22E"/>
                </a:solidFill>
                <a:latin typeface="Menlo"/>
              </a:rPr>
              <a:t>container.col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F8F8F2"/>
                </a:solidFill>
                <a:latin typeface="Menlo"/>
              </a:rPr>
              <a:t>youAreUsingJade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p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You are amazing</a:t>
            </a:r>
          </a:p>
          <a:p>
            <a:r>
              <a:rPr lang="hu-HU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hu-HU" sz="1200" dirty="0">
                <a:solidFill>
                  <a:srgbClr val="F92672"/>
                </a:solidFill>
                <a:latin typeface="Menlo"/>
              </a:rPr>
              <a:t>else</a:t>
            </a:r>
            <a:endParaRPr lang="hu-HU" sz="1200" dirty="0">
              <a:solidFill>
                <a:srgbClr val="F8F8F2"/>
              </a:solidFill>
              <a:latin typeface="Menlo"/>
            </a:endParaRP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2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it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!</a:t>
            </a: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i-FI" sz="12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.</a:t>
            </a: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200" dirty="0">
                <a:solidFill>
                  <a:srgbClr val="F92672"/>
                </a:solidFill>
                <a:latin typeface="Menlo"/>
              </a:rPr>
              <a:t>Jade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is a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terse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and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simple</a:t>
            </a:r>
            <a:endParaRPr lang="fi-FI" sz="1200" dirty="0">
              <a:solidFill>
                <a:srgbClr val="F8F8F2"/>
              </a:solidFill>
              <a:latin typeface="Menlo"/>
            </a:endParaRP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200" dirty="0" err="1">
                <a:solidFill>
                  <a:srgbClr val="F92672"/>
                </a:solidFill>
                <a:latin typeface="Menlo"/>
              </a:rPr>
              <a:t>templating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language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with a</a:t>
            </a: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200" dirty="0" err="1">
                <a:solidFill>
                  <a:srgbClr val="F92672"/>
                </a:solidFill>
                <a:latin typeface="Menlo"/>
              </a:rPr>
              <a:t>strong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focus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performance</a:t>
            </a:r>
            <a:endParaRPr lang="fi-FI" sz="1200" dirty="0">
              <a:solidFill>
                <a:srgbClr val="F8F8F2"/>
              </a:solidFill>
              <a:latin typeface="Menlo"/>
            </a:endParaRPr>
          </a:p>
          <a:p>
            <a:r>
              <a:rPr lang="fi-FI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200" dirty="0">
                <a:solidFill>
                  <a:srgbClr val="F92672"/>
                </a:solidFill>
                <a:latin typeface="Menlo"/>
              </a:rPr>
              <a:t>and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powerful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F8F8F2"/>
                </a:solidFill>
                <a:latin typeface="Menlo"/>
              </a:rPr>
              <a:t>features</a:t>
            </a:r>
            <a:r>
              <a:rPr lang="fi-FI" sz="1200" dirty="0">
                <a:solidFill>
                  <a:srgbClr val="F8F8F2"/>
                </a:solidFill>
                <a:latin typeface="Menlo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170" y="2525774"/>
            <a:ext cx="4572000" cy="43396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Jade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"text/</a:t>
            </a:r>
            <a:r>
              <a:rPr lang="en-US" sz="12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foo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&lt;/script&gt;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&lt;body&gt;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Jade - node template engine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200" dirty="0">
                <a:solidFill>
                  <a:srgbClr val="E6DB74"/>
                </a:solidFill>
                <a:latin typeface="Menlo"/>
              </a:rPr>
              <a:t>"col"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&lt;p&gt;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You are amazing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&lt;p&gt;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Jade is a terse and simple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F8F8F2"/>
                </a:solidFill>
                <a:latin typeface="Menlo"/>
              </a:rPr>
              <a:t>templating</a:t>
            </a:r>
            <a:r>
              <a:rPr lang="en-US" sz="1200" dirty="0">
                <a:solidFill>
                  <a:srgbClr val="F8F8F2"/>
                </a:solidFill>
                <a:latin typeface="Menlo"/>
              </a:rPr>
              <a:t> language with a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strong focus on performance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  and powerful features.</a:t>
            </a: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2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  <a:p>
            <a:r>
              <a:rPr lang="en-US" sz="1200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sz="12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89815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myviews.html</a:t>
            </a:r>
            <a:r>
              <a:rPr lang="en-US" dirty="0"/>
              <a:t> to </a:t>
            </a:r>
            <a:r>
              <a:rPr lang="en-US" dirty="0" err="1"/>
              <a:t>myviews.jade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myviews.html</a:t>
            </a:r>
            <a:r>
              <a:rPr lang="en-US" dirty="0"/>
              <a:t> – the Jade compilation will overwrite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-jade (as </a:t>
            </a:r>
            <a:r>
              <a:rPr lang="en-US" dirty="0" err="1" smtClean="0"/>
              <a:t>dev</a:t>
            </a:r>
            <a:r>
              <a:rPr lang="en-US" dirty="0" smtClean="0"/>
              <a:t> dependency)</a:t>
            </a:r>
          </a:p>
          <a:p>
            <a:r>
              <a:rPr lang="en-US" dirty="0" smtClean="0"/>
              <a:t>Configure jade task</a:t>
            </a:r>
          </a:p>
          <a:p>
            <a:pPr lvl="1"/>
            <a:r>
              <a:rPr lang="en-US" dirty="0">
                <a:hlinkClick r:id="rId2"/>
              </a:rPr>
              <a:t>https://github.com/gruntjs/grunt-contrib-</a:t>
            </a:r>
            <a:r>
              <a:rPr lang="en-US" dirty="0" smtClean="0">
                <a:hlinkClick r:id="rId2"/>
              </a:rPr>
              <a:t>jade</a:t>
            </a:r>
            <a:endParaRPr lang="en-US" dirty="0" smtClean="0"/>
          </a:p>
          <a:p>
            <a:pPr lvl="1"/>
            <a:r>
              <a:rPr lang="en-US" dirty="0" smtClean="0"/>
              <a:t>Use static </a:t>
            </a:r>
            <a:r>
              <a:rPr lang="en-US" dirty="0"/>
              <a:t>file mapping of  "app/views/</a:t>
            </a:r>
            <a:r>
              <a:rPr lang="en-US" dirty="0" err="1"/>
              <a:t>myview.html":"app</a:t>
            </a:r>
            <a:r>
              <a:rPr lang="en-US" dirty="0"/>
              <a:t>/views/</a:t>
            </a:r>
            <a:r>
              <a:rPr lang="en-US" dirty="0" err="1"/>
              <a:t>myview.jade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Configure watch task</a:t>
            </a:r>
          </a:p>
          <a:p>
            <a:r>
              <a:rPr lang="en-US" dirty="0" smtClean="0"/>
              <a:t>Configure build task</a:t>
            </a:r>
          </a:p>
        </p:txBody>
      </p:sp>
    </p:spTree>
    <p:extLst>
      <p:ext uri="{BB962C8B-B14F-4D97-AF65-F5344CB8AC3E}">
        <p14:creationId xmlns:p14="http://schemas.microsoft.com/office/powerpoint/2010/main" val="290466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developer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scaffolding</a:t>
            </a:r>
          </a:p>
          <a:p>
            <a:r>
              <a:rPr lang="en-US" dirty="0" smtClean="0"/>
              <a:t>Minimizing boilerplate code</a:t>
            </a:r>
          </a:p>
          <a:p>
            <a:r>
              <a:rPr lang="en-US" dirty="0" smtClean="0"/>
              <a:t>Managing dependencies</a:t>
            </a:r>
          </a:p>
          <a:p>
            <a:r>
              <a:rPr lang="en-US" dirty="0" smtClean="0"/>
              <a:t>Optimizing resources for the web</a:t>
            </a:r>
          </a:p>
          <a:p>
            <a:r>
              <a:rPr lang="en-US" dirty="0" smtClean="0"/>
              <a:t>Automating build and compilation</a:t>
            </a:r>
          </a:p>
          <a:p>
            <a:r>
              <a:rPr lang="en-US" dirty="0" smtClean="0"/>
              <a:t>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0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Provides routing layer, HTTP helpers (redirection, caching, </a:t>
            </a:r>
            <a:r>
              <a:rPr lang="en-US" dirty="0" err="1" smtClean="0"/>
              <a:t>etc</a:t>
            </a:r>
            <a:r>
              <a:rPr lang="en-US" dirty="0" smtClean="0"/>
              <a:t>), pluggable view </a:t>
            </a:r>
            <a:r>
              <a:rPr lang="en-US" dirty="0" err="1" smtClean="0"/>
              <a:t>templating</a:t>
            </a:r>
            <a:r>
              <a:rPr lang="en-US" dirty="0" smtClean="0"/>
              <a:t> (Jade, Mustache, etc.), middleware via Connect (session support, </a:t>
            </a:r>
            <a:r>
              <a:rPr lang="en-US" dirty="0" err="1" smtClean="0"/>
              <a:t>auth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Great for building lightweight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</a:t>
            </a:r>
            <a:r>
              <a:rPr lang="en-US" dirty="0" err="1" smtClean="0"/>
              <a:t>ng-bootcamp</a:t>
            </a:r>
            <a:r>
              <a:rPr lang="en-US" dirty="0" smtClean="0"/>
              <a:t>/server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23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66" y="1752425"/>
            <a:ext cx="889028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bodyParser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'/hello'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'Page not found!!!'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'Listening on port %d'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address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</a:t>
            </a:r>
            <a:r>
              <a:rPr lang="en-US" dirty="0" err="1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912" y="1918774"/>
            <a:ext cx="631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message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Hello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0173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8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 in Separate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046" y="155089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user.json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9045" y="3956505"/>
            <a:ext cx="591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	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29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970864"/>
          </a:xfrm>
        </p:spPr>
        <p:txBody>
          <a:bodyPr/>
          <a:lstStyle/>
          <a:p>
            <a:r>
              <a:rPr lang="en-US" dirty="0" smtClean="0"/>
              <a:t>Dynamic Responses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477" y="4829068"/>
            <a:ext cx="804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66D9EF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'/user/:username'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params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 not found."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70935"/>
            <a:ext cx="453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users.json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"Phil"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"MacCart"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anonymous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}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45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</a:t>
            </a:r>
            <a:r>
              <a:rPr lang="en-US" dirty="0" smtClean="0"/>
              <a:t>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2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 based on Google’s V8 engine</a:t>
            </a:r>
          </a:p>
          <a:p>
            <a:r>
              <a:rPr lang="en-US" dirty="0" smtClean="0"/>
              <a:t>Event-driven, non-blocking I/O</a:t>
            </a:r>
          </a:p>
          <a:p>
            <a:pPr lvl="1"/>
            <a:r>
              <a:rPr lang="en-US" dirty="0" smtClean="0"/>
              <a:t>All I/O (network requests, file reads/writes) delegated to the OS</a:t>
            </a:r>
          </a:p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Huge ecosystem of pluggable modules</a:t>
            </a:r>
          </a:p>
          <a:p>
            <a:pPr lvl="1"/>
            <a:r>
              <a:rPr lang="en-US" dirty="0" smtClean="0"/>
              <a:t>Import/export using </a:t>
            </a:r>
            <a:r>
              <a:rPr lang="en-US" dirty="0" err="1" smtClean="0"/>
              <a:t>CommonJS</a:t>
            </a:r>
            <a:r>
              <a:rPr lang="en-US" dirty="0" smtClean="0"/>
              <a:t> module syntax</a:t>
            </a:r>
          </a:p>
        </p:txBody>
      </p:sp>
    </p:spTree>
    <p:extLst>
      <p:ext uri="{BB962C8B-B14F-4D97-AF65-F5344CB8AC3E}">
        <p14:creationId xmlns:p14="http://schemas.microsoft.com/office/powerpoint/2010/main" val="3354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: server/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7306" y="37529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7053" y="3503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937" y="1720840"/>
            <a:ext cx="864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request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writeHead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'Content-Type'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'text/plain'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World\n'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'Server running at http://localhost:8000/'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day-0/step</a:t>
            </a:r>
            <a:r>
              <a:rPr lang="en-US" dirty="0" smtClean="0"/>
              <a:t>-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Node Modules – small packages aimed at performing simple tasks</a:t>
            </a:r>
          </a:p>
          <a:p>
            <a:pPr lvl="1"/>
            <a:r>
              <a:rPr lang="en-US" dirty="0" smtClean="0"/>
              <a:t>net, http, </a:t>
            </a:r>
            <a:r>
              <a:rPr lang="en-US" dirty="0" err="1" smtClean="0"/>
              <a:t>fs</a:t>
            </a:r>
            <a:r>
              <a:rPr lang="en-US" dirty="0" smtClean="0"/>
              <a:t>, underscore, </a:t>
            </a:r>
            <a:r>
              <a:rPr lang="en-US" dirty="0" err="1" smtClean="0"/>
              <a:t>lodash</a:t>
            </a:r>
            <a:r>
              <a:rPr lang="en-US" dirty="0" smtClean="0"/>
              <a:t>, express, coffee-script</a:t>
            </a:r>
          </a:p>
          <a:p>
            <a:r>
              <a:rPr lang="en-US" dirty="0" smtClean="0"/>
              <a:t>Module metadata contained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 name, author, version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and runtime dependencies</a:t>
            </a:r>
          </a:p>
          <a:p>
            <a:r>
              <a:rPr lang="en-US" dirty="0" smtClean="0"/>
              <a:t>Global </a:t>
            </a:r>
            <a:r>
              <a:rPr lang="en-US" dirty="0" err="1" smtClean="0"/>
              <a:t>depenencies</a:t>
            </a:r>
            <a:r>
              <a:rPr lang="en-US" dirty="0" smtClean="0"/>
              <a:t> (</a:t>
            </a:r>
            <a:r>
              <a:rPr lang="en-US" dirty="0" err="1" smtClean="0"/>
              <a:t>npm</a:t>
            </a:r>
            <a:r>
              <a:rPr lang="en-US" dirty="0" smtClean="0"/>
              <a:t> install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1130</TotalTime>
  <Words>2937</Words>
  <Application>Microsoft Macintosh PowerPoint</Application>
  <PresentationFormat>On-screen Show (4:3)</PresentationFormat>
  <Paragraphs>428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Story</vt:lpstr>
      <vt:lpstr>ng-bootcamp</vt:lpstr>
      <vt:lpstr>Topics</vt:lpstr>
      <vt:lpstr>Git Repo</vt:lpstr>
      <vt:lpstr>Automating the developer workflow</vt:lpstr>
      <vt:lpstr>Checkpoint</vt:lpstr>
      <vt:lpstr>NodeJS</vt:lpstr>
      <vt:lpstr>NodeJS: server/server.js</vt:lpstr>
      <vt:lpstr>Checkpoint</vt:lpstr>
      <vt:lpstr>NPM</vt:lpstr>
      <vt:lpstr>PowerPoint Presentation</vt:lpstr>
      <vt:lpstr>Installing dependencies</vt:lpstr>
      <vt:lpstr>Why NodeJS?</vt:lpstr>
      <vt:lpstr>Yeoman</vt:lpstr>
      <vt:lpstr>Yo</vt:lpstr>
      <vt:lpstr>Bower</vt:lpstr>
      <vt:lpstr>Grunt</vt:lpstr>
      <vt:lpstr>Example (run in client dir)</vt:lpstr>
      <vt:lpstr>Checkpoint</vt:lpstr>
      <vt:lpstr>package.json</vt:lpstr>
      <vt:lpstr>bower.json</vt:lpstr>
      <vt:lpstr>Gruntfile.js</vt:lpstr>
      <vt:lpstr>Running Grunt Tasks</vt:lpstr>
      <vt:lpstr>LESS</vt:lpstr>
      <vt:lpstr>LESS</vt:lpstr>
      <vt:lpstr>Add Bootstrap LESS Dependency</vt:lpstr>
      <vt:lpstr>Add Bower Dependency</vt:lpstr>
      <vt:lpstr>Setup Stylesheets</vt:lpstr>
      <vt:lpstr>Setup Stylesheets</vt:lpstr>
      <vt:lpstr>PowerPoint Presentation</vt:lpstr>
      <vt:lpstr>Install grunt-contrib-less Task</vt:lpstr>
      <vt:lpstr>Configure grunt-contrib-less Task</vt:lpstr>
      <vt:lpstr>Configure Build Task</vt:lpstr>
      <vt:lpstr>Configure Watch Task</vt:lpstr>
      <vt:lpstr>Update index.html</vt:lpstr>
      <vt:lpstr>Restart grunt serve</vt:lpstr>
      <vt:lpstr>Setup Stylesheets</vt:lpstr>
      <vt:lpstr>Checkpoint</vt:lpstr>
      <vt:lpstr>Jade</vt:lpstr>
      <vt:lpstr>Jade</vt:lpstr>
      <vt:lpstr>Checkpoint</vt:lpstr>
      <vt:lpstr>Express</vt:lpstr>
      <vt:lpstr>Express</vt:lpstr>
      <vt:lpstr>server/server.js</vt:lpstr>
      <vt:lpstr>Sending JSON</vt:lpstr>
      <vt:lpstr>Checkpoint</vt:lpstr>
      <vt:lpstr>Define Data in Separate Module</vt:lpstr>
      <vt:lpstr>Dynamic Responses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ng-bootcamp</dc:title>
  <dc:creator>Phil MacCart</dc:creator>
  <cp:lastModifiedBy>Phil MacCart</cp:lastModifiedBy>
  <cp:revision>140</cp:revision>
  <dcterms:created xsi:type="dcterms:W3CDTF">2014-03-08T21:14:00Z</dcterms:created>
  <dcterms:modified xsi:type="dcterms:W3CDTF">2014-03-09T16:11:45Z</dcterms:modified>
</cp:coreProperties>
</file>