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sldIdLst>
    <p:sldId id="257" r:id="rId2"/>
    <p:sldId id="258" r:id="rId3"/>
    <p:sldId id="271" r:id="rId4"/>
    <p:sldId id="261" r:id="rId5"/>
    <p:sldId id="262" r:id="rId6"/>
    <p:sldId id="259" r:id="rId7"/>
    <p:sldId id="263" r:id="rId8"/>
    <p:sldId id="260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3" r:id="rId17"/>
    <p:sldId id="268" r:id="rId18"/>
    <p:sldId id="274" r:id="rId19"/>
    <p:sldId id="275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76" r:id="rId28"/>
    <p:sldId id="284" r:id="rId29"/>
    <p:sldId id="286" r:id="rId30"/>
    <p:sldId id="287" r:id="rId31"/>
    <p:sldId id="288" r:id="rId32"/>
    <p:sldId id="289" r:id="rId33"/>
    <p:sldId id="291" r:id="rId34"/>
    <p:sldId id="292" r:id="rId35"/>
    <p:sldId id="299" r:id="rId36"/>
    <p:sldId id="293" r:id="rId37"/>
    <p:sldId id="295" r:id="rId38"/>
    <p:sldId id="294" r:id="rId39"/>
    <p:sldId id="296" r:id="rId40"/>
    <p:sldId id="298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4" autoAdjust="0"/>
  </p:normalViewPr>
  <p:slideViewPr>
    <p:cSldViewPr snapToGrid="0" snapToObjects="1">
      <p:cViewPr varScale="1">
        <p:scale>
          <a:sx n="122" d="100"/>
          <a:sy n="122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D36DD-CC4D-8742-B7E5-FB0839B43893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7BAA-259C-4C41-917A-37D7D83A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BAA-259C-4C41-917A-37D7D83A72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BAA-259C-4C41-917A-37D7D83A7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Route/provider/$routeProvid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volok/6/ed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bootstra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sbin.com/xuwaz/8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nav</a:t>
            </a:r>
            <a:r>
              <a:rPr lang="en-US" dirty="0" smtClean="0"/>
              <a:t> element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Shrink window until menu collapses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resources retrieved with a </a:t>
            </a:r>
            <a:r>
              <a:rPr lang="en-US" dirty="0" smtClean="0">
                <a:solidFill>
                  <a:srgbClr val="86CE24"/>
                </a:solidFill>
              </a:rPr>
              <a:t>single page request </a:t>
            </a:r>
            <a:r>
              <a:rPr lang="en-US" dirty="0" smtClean="0"/>
              <a:t>(or dynamically as needed)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Dynamic page updates</a:t>
            </a:r>
            <a:r>
              <a:rPr lang="en-US" dirty="0" smtClean="0"/>
              <a:t> give perception of multi-page app</a:t>
            </a:r>
          </a:p>
          <a:p>
            <a:r>
              <a:rPr lang="en-US" dirty="0" smtClean="0"/>
              <a:t>Pages addressable either by using the </a:t>
            </a:r>
            <a:r>
              <a:rPr lang="en-US" dirty="0" smtClean="0">
                <a:solidFill>
                  <a:srgbClr val="86CE24"/>
                </a:solidFill>
              </a:rPr>
              <a:t>hash fragment identifier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86CE24"/>
                </a:solidFill>
              </a:rPr>
              <a:t>HTML5 </a:t>
            </a:r>
            <a:r>
              <a:rPr lang="en-US" dirty="0" err="1" smtClean="0">
                <a:solidFill>
                  <a:srgbClr val="86CE24"/>
                </a:solidFill>
              </a:rPr>
              <a:t>pushState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replaceState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Ex: http://</a:t>
            </a:r>
            <a:r>
              <a:rPr lang="en-US" dirty="0" err="1" smtClean="0"/>
              <a:t>www.myapp.com</a:t>
            </a:r>
            <a:r>
              <a:rPr lang="en-US" dirty="0" smtClean="0"/>
              <a:t>/#/page1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>
                <a:solidFill>
                  <a:srgbClr val="86CE24"/>
                </a:solidFill>
              </a:rPr>
              <a:t>ngRoute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module (defined in angular-</a:t>
            </a:r>
            <a:r>
              <a:rPr lang="en-US" dirty="0" err="1" smtClean="0"/>
              <a:t>route.js</a:t>
            </a:r>
            <a:r>
              <a:rPr lang="en-US" dirty="0" smtClean="0"/>
              <a:t> script)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r>
              <a:rPr lang="en-US" dirty="0">
                <a:solidFill>
                  <a:srgbClr val="86CE24"/>
                </a:solidFill>
              </a:rPr>
              <a:t> </a:t>
            </a:r>
            <a:r>
              <a:rPr lang="en-US" dirty="0" smtClean="0"/>
              <a:t>allows configurations of routes to use</a:t>
            </a:r>
          </a:p>
          <a:p>
            <a:pPr lvl="1"/>
            <a:r>
              <a:rPr lang="en-US" dirty="0" smtClean="0"/>
              <a:t>Configure path to match, template to load, controller to instantiate</a:t>
            </a:r>
          </a:p>
          <a:p>
            <a:r>
              <a:rPr lang="en-US" dirty="0" smtClean="0"/>
              <a:t>$route service handles deep-linking URLs to controllers and templates, firing events on route changes</a:t>
            </a:r>
          </a:p>
          <a:p>
            <a:pPr lvl="1"/>
            <a:r>
              <a:rPr lang="en-US" dirty="0" smtClean="0">
                <a:solidFill>
                  <a:srgbClr val="86CE24"/>
                </a:solidFill>
              </a:rPr>
              <a:t>Most work handled implicitly by the </a:t>
            </a:r>
            <a:r>
              <a:rPr lang="en-US" dirty="0" err="1" smtClean="0">
                <a:solidFill>
                  <a:srgbClr val="86CE24"/>
                </a:solidFill>
              </a:rPr>
              <a:t>ngView</a:t>
            </a:r>
            <a:r>
              <a:rPr lang="en-US" dirty="0" smtClean="0">
                <a:solidFill>
                  <a:srgbClr val="86CE24"/>
                </a:solidFill>
              </a:rPr>
              <a:t> directive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Ng-view </a:t>
            </a:r>
            <a:r>
              <a:rPr lang="en-US" dirty="0" smtClean="0"/>
              <a:t>directive specifies insertion point of templates configured with the </a:t>
            </a:r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4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 Review: every service has a </a:t>
            </a:r>
            <a:r>
              <a:rPr lang="en-US" dirty="0" smtClean="0">
                <a:solidFill>
                  <a:srgbClr val="86CE24"/>
                </a:solidFill>
              </a:rPr>
              <a:t>corresponding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Provider implicitly created </a:t>
            </a:r>
            <a:r>
              <a:rPr lang="en-US" dirty="0" smtClean="0"/>
              <a:t>when defining services with </a:t>
            </a:r>
            <a:r>
              <a:rPr lang="en-US" dirty="0" err="1" smtClean="0"/>
              <a:t>module.factory</a:t>
            </a:r>
            <a:r>
              <a:rPr lang="en-US" dirty="0" smtClean="0"/>
              <a:t>(), </a:t>
            </a:r>
            <a:r>
              <a:rPr lang="en-US" dirty="0" err="1" smtClean="0"/>
              <a:t>module.service</a:t>
            </a:r>
            <a:r>
              <a:rPr lang="en-US" dirty="0" smtClean="0"/>
              <a:t>(), </a:t>
            </a:r>
            <a:r>
              <a:rPr lang="en-US" dirty="0" err="1" smtClean="0"/>
              <a:t>module.value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Providers can also expose configuration functionality</a:t>
            </a:r>
          </a:p>
          <a:p>
            <a:r>
              <a:rPr lang="en-US" dirty="0" smtClean="0"/>
              <a:t>Applications have </a:t>
            </a:r>
            <a:r>
              <a:rPr lang="en-US" dirty="0" smtClean="0">
                <a:solidFill>
                  <a:srgbClr val="86CE24"/>
                </a:solidFill>
              </a:rPr>
              <a:t>configuration blocks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86CE24"/>
                </a:solidFill>
              </a:rPr>
              <a:t>run blocks</a:t>
            </a:r>
          </a:p>
          <a:p>
            <a:r>
              <a:rPr lang="en-US" dirty="0" smtClean="0"/>
              <a:t>Providers are </a:t>
            </a:r>
            <a:r>
              <a:rPr lang="en-US" dirty="0" smtClean="0">
                <a:solidFill>
                  <a:srgbClr val="86CE24"/>
                </a:solidFill>
              </a:rPr>
              <a:t>available during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86CE24"/>
                </a:solidFill>
              </a:rPr>
              <a:t>NOT during run blocks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Use the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 to configure the providers before they instantiate the services!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routeProvider.when</a:t>
            </a:r>
            <a:r>
              <a:rPr lang="en-US" dirty="0" smtClean="0">
                <a:solidFill>
                  <a:srgbClr val="86CE24"/>
                </a:solidFill>
              </a:rPr>
              <a:t>(path, route)</a:t>
            </a:r>
          </a:p>
          <a:p>
            <a:pPr lvl="1"/>
            <a:r>
              <a:rPr lang="en-US" dirty="0" smtClean="0"/>
              <a:t>When path is matched against $</a:t>
            </a:r>
            <a:r>
              <a:rPr lang="en-US" dirty="0" err="1" smtClean="0"/>
              <a:t>location.path</a:t>
            </a:r>
            <a:r>
              <a:rPr lang="en-US" dirty="0" smtClean="0"/>
              <a:t>, load the route</a:t>
            </a:r>
          </a:p>
          <a:p>
            <a:pPr lvl="1"/>
            <a:r>
              <a:rPr lang="en-US" dirty="0" smtClean="0"/>
              <a:t>route:</a:t>
            </a:r>
          </a:p>
          <a:p>
            <a:pPr lvl="2"/>
            <a:r>
              <a:rPr lang="en-US" dirty="0" smtClean="0"/>
              <a:t>template/</a:t>
            </a:r>
            <a:r>
              <a:rPr lang="en-US" dirty="0" err="1" smtClean="0"/>
              <a:t>templateUrl</a:t>
            </a:r>
            <a:r>
              <a:rPr lang="en-US" dirty="0" smtClean="0"/>
              <a:t>: template to be used by </a:t>
            </a:r>
            <a:r>
              <a:rPr lang="en-US" dirty="0" err="1" smtClean="0"/>
              <a:t>ng</a:t>
            </a:r>
            <a:r>
              <a:rPr lang="en-US" dirty="0" smtClean="0"/>
              <a:t>-view directives</a:t>
            </a:r>
          </a:p>
          <a:p>
            <a:pPr lvl="2"/>
            <a:r>
              <a:rPr lang="en-US" dirty="0" smtClean="0"/>
              <a:t>controller: controller to instantiate and associate to the template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routeProvider.otherwise</a:t>
            </a:r>
            <a:r>
              <a:rPr lang="en-US" dirty="0" smtClean="0">
                <a:solidFill>
                  <a:srgbClr val="86CE24"/>
                </a:solidFill>
              </a:rPr>
              <a:t>(route)</a:t>
            </a:r>
          </a:p>
          <a:p>
            <a:pPr lvl="1"/>
            <a:r>
              <a:rPr lang="en-US" dirty="0" smtClean="0"/>
              <a:t>Default route </a:t>
            </a:r>
            <a:r>
              <a:rPr lang="en-US" dirty="0" err="1" smtClean="0"/>
              <a:t>config</a:t>
            </a:r>
            <a:r>
              <a:rPr lang="en-US" dirty="0" smtClean="0"/>
              <a:t> to load (usually a redirect)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ngRoute</a:t>
            </a:r>
            <a:r>
              <a:rPr lang="en-US" dirty="0">
                <a:hlinkClick r:id="rId2"/>
              </a:rPr>
              <a:t>/provider/$</a:t>
            </a:r>
            <a:r>
              <a:rPr lang="en-US" dirty="0" err="1">
                <a:hlinkClick r:id="rId2"/>
              </a:rPr>
              <a:t>routeProvider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routes for dashboard, account, and billing pages</a:t>
            </a:r>
          </a:p>
          <a:p>
            <a:pPr lvl="1"/>
            <a:r>
              <a:rPr lang="en-US" dirty="0" smtClean="0"/>
              <a:t>Use existing controllers and templates</a:t>
            </a:r>
          </a:p>
          <a:p>
            <a:r>
              <a:rPr lang="en-US" dirty="0" smtClean="0"/>
              <a:t>Default to /dashboard route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-view directive to main container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6CE24"/>
                </a:solidFill>
              </a:rPr>
              <a:t>src</a:t>
            </a:r>
            <a:r>
              <a:rPr lang="en-US" dirty="0" smtClean="0">
                <a:solidFill>
                  <a:srgbClr val="86CE24"/>
                </a:solidFill>
              </a:rPr>
              <a:t>/app/</a:t>
            </a:r>
            <a:r>
              <a:rPr lang="en-US" dirty="0" err="1" smtClean="0">
                <a:solidFill>
                  <a:srgbClr val="86CE24"/>
                </a:solidFill>
              </a:rPr>
              <a:t>app.js</a:t>
            </a:r>
            <a:endParaRPr lang="en-US" dirty="0" smtClean="0">
              <a:solidFill>
                <a:srgbClr val="86CE24"/>
              </a:solidFill>
            </a:endParaRPr>
          </a:p>
          <a:p>
            <a:pPr lvl="1"/>
            <a:r>
              <a:rPr lang="en-US" dirty="0" smtClean="0"/>
              <a:t>main app bootstrap code</a:t>
            </a:r>
          </a:p>
          <a:p>
            <a:pPr lvl="1"/>
            <a:r>
              <a:rPr lang="en-US" dirty="0" smtClean="0"/>
              <a:t>Require all dependencies (3</a:t>
            </a:r>
            <a:r>
              <a:rPr lang="en-US" baseline="30000" dirty="0" smtClean="0"/>
              <a:t>rd</a:t>
            </a:r>
            <a:r>
              <a:rPr lang="en-US" dirty="0" smtClean="0"/>
              <a:t> party libs, page modules)</a:t>
            </a:r>
          </a:p>
          <a:p>
            <a:r>
              <a:rPr lang="en-US" dirty="0" err="1" smtClean="0">
                <a:solidFill>
                  <a:srgbClr val="86CE24"/>
                </a:solidFill>
              </a:rPr>
              <a:t>src</a:t>
            </a:r>
            <a:r>
              <a:rPr lang="en-US" dirty="0" smtClean="0">
                <a:solidFill>
                  <a:srgbClr val="86CE24"/>
                </a:solidFill>
              </a:rPr>
              <a:t>/app/dashboard, </a:t>
            </a:r>
            <a:r>
              <a:rPr lang="en-US" dirty="0" err="1" smtClean="0">
                <a:solidFill>
                  <a:srgbClr val="86CE24"/>
                </a:solidFill>
              </a:rPr>
              <a:t>src</a:t>
            </a:r>
            <a:r>
              <a:rPr lang="en-US" dirty="0" smtClean="0">
                <a:solidFill>
                  <a:srgbClr val="86CE24"/>
                </a:solidFill>
              </a:rPr>
              <a:t>/app/billing, </a:t>
            </a:r>
            <a:r>
              <a:rPr lang="en-US" dirty="0" err="1" smtClean="0">
                <a:solidFill>
                  <a:srgbClr val="86CE24"/>
                </a:solidFill>
              </a:rPr>
              <a:t>src</a:t>
            </a:r>
            <a:r>
              <a:rPr lang="en-US" dirty="0" smtClean="0">
                <a:solidFill>
                  <a:srgbClr val="86CE24"/>
                </a:solidFill>
              </a:rPr>
              <a:t>/app/account</a:t>
            </a:r>
          </a:p>
          <a:p>
            <a:pPr lvl="1"/>
            <a:r>
              <a:rPr lang="en-US" dirty="0" smtClean="0"/>
              <a:t>Top-level pages (standalone modules)</a:t>
            </a:r>
          </a:p>
          <a:p>
            <a:r>
              <a:rPr lang="en-US" dirty="0" err="1" smtClean="0">
                <a:solidFill>
                  <a:srgbClr val="86CE24"/>
                </a:solidFill>
              </a:rPr>
              <a:t>src</a:t>
            </a:r>
            <a:r>
              <a:rPr lang="en-US" dirty="0" smtClean="0">
                <a:solidFill>
                  <a:srgbClr val="86CE24"/>
                </a:solidFill>
              </a:rPr>
              <a:t>/common</a:t>
            </a:r>
          </a:p>
          <a:p>
            <a:pPr lvl="1"/>
            <a:r>
              <a:rPr lang="en-US" dirty="0" smtClean="0"/>
              <a:t>Shared modules, services, directives, filters, etc. used on all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allows for </a:t>
            </a:r>
            <a:r>
              <a:rPr lang="en-US" dirty="0" smtClean="0">
                <a:solidFill>
                  <a:srgbClr val="86CE24"/>
                </a:solidFill>
              </a:rPr>
              <a:t>URL-based routing</a:t>
            </a:r>
          </a:p>
          <a:p>
            <a:r>
              <a:rPr lang="en-US" dirty="0" smtClean="0"/>
              <a:t>Only allows for </a:t>
            </a:r>
            <a:r>
              <a:rPr lang="en-US" dirty="0" smtClean="0">
                <a:solidFill>
                  <a:srgbClr val="86CE24"/>
                </a:solidFill>
              </a:rPr>
              <a:t>single template/controller per route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No nested views</a:t>
            </a:r>
          </a:p>
        </p:txBody>
      </p:sp>
    </p:spTree>
    <p:extLst>
      <p:ext uri="{BB962C8B-B14F-4D97-AF65-F5344CB8AC3E}">
        <p14:creationId xmlns:p14="http://schemas.microsoft.com/office/powerpoint/2010/main" val="51315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State-based </a:t>
            </a:r>
            <a:r>
              <a:rPr lang="en-US" dirty="0" smtClean="0"/>
              <a:t>routing library</a:t>
            </a:r>
          </a:p>
          <a:p>
            <a:pPr lvl="1"/>
            <a:r>
              <a:rPr lang="en-US" dirty="0" smtClean="0"/>
              <a:t>Views based on state name rather than URL path</a:t>
            </a:r>
          </a:p>
          <a:p>
            <a:r>
              <a:rPr lang="en-US" dirty="0" smtClean="0"/>
              <a:t>Allows for </a:t>
            </a:r>
            <a:r>
              <a:rPr lang="en-US" dirty="0" smtClean="0">
                <a:solidFill>
                  <a:srgbClr val="86CE24"/>
                </a:solidFill>
              </a:rPr>
              <a:t>multiple and named views</a:t>
            </a:r>
          </a:p>
          <a:p>
            <a:pPr lvl="1"/>
            <a:r>
              <a:rPr lang="en-US" dirty="0" smtClean="0"/>
              <a:t>Insert many small templates for each state</a:t>
            </a:r>
          </a:p>
          <a:p>
            <a:r>
              <a:rPr lang="en-US" dirty="0" smtClean="0"/>
              <a:t>Define </a:t>
            </a:r>
            <a:r>
              <a:rPr lang="en-US" dirty="0" smtClean="0">
                <a:solidFill>
                  <a:srgbClr val="86CE24"/>
                </a:solidFill>
              </a:rPr>
              <a:t>nested views</a:t>
            </a:r>
          </a:p>
          <a:p>
            <a:pPr lvl="1"/>
            <a:r>
              <a:rPr lang="en-US" dirty="0" smtClean="0"/>
              <a:t>Arrange states in a hierarchy, build up granular views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AngularUI</a:t>
            </a:r>
            <a:endParaRPr lang="en-US" dirty="0" smtClean="0"/>
          </a:p>
          <a:p>
            <a:r>
              <a:rPr lang="en-US" dirty="0" smtClean="0"/>
              <a:t>UI Bootstrap</a:t>
            </a:r>
          </a:p>
          <a:p>
            <a:r>
              <a:rPr lang="en-US" dirty="0" smtClean="0"/>
              <a:t>UI Router</a:t>
            </a:r>
          </a:p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86CE24"/>
                </a:solidFill>
              </a:rPr>
              <a:t>angular-</a:t>
            </a:r>
            <a:r>
              <a:rPr lang="en-US" dirty="0" err="1" smtClean="0">
                <a:solidFill>
                  <a:srgbClr val="86CE24"/>
                </a:solidFill>
              </a:rPr>
              <a:t>ui</a:t>
            </a:r>
            <a:r>
              <a:rPr lang="en-US" dirty="0" smtClean="0">
                <a:solidFill>
                  <a:srgbClr val="86CE24"/>
                </a:solidFill>
              </a:rPr>
              <a:t>-router </a:t>
            </a:r>
            <a:r>
              <a:rPr lang="en-US" dirty="0" smtClean="0"/>
              <a:t>with bower</a:t>
            </a:r>
          </a:p>
          <a:p>
            <a:r>
              <a:rPr lang="en-US" dirty="0" smtClean="0"/>
              <a:t>Include </a:t>
            </a:r>
            <a:r>
              <a:rPr lang="en-US" dirty="0" smtClean="0">
                <a:solidFill>
                  <a:srgbClr val="86CE24"/>
                </a:solidFill>
              </a:rPr>
              <a:t>angular-</a:t>
            </a:r>
            <a:r>
              <a:rPr lang="en-US" dirty="0" err="1" smtClean="0">
                <a:solidFill>
                  <a:srgbClr val="86CE24"/>
                </a:solidFill>
              </a:rPr>
              <a:t>ui</a:t>
            </a:r>
            <a:r>
              <a:rPr lang="en-US" dirty="0" smtClean="0">
                <a:solidFill>
                  <a:srgbClr val="86CE24"/>
                </a:solidFill>
              </a:rPr>
              <a:t>-router/release/angular-</a:t>
            </a:r>
            <a:r>
              <a:rPr lang="en-US" dirty="0" err="1" smtClean="0">
                <a:solidFill>
                  <a:srgbClr val="86CE24"/>
                </a:solidFill>
              </a:rPr>
              <a:t>ui</a:t>
            </a:r>
            <a:r>
              <a:rPr lang="en-US" dirty="0" smtClean="0">
                <a:solidFill>
                  <a:srgbClr val="86CE24"/>
                </a:solidFill>
              </a:rPr>
              <a:t>-</a:t>
            </a:r>
            <a:r>
              <a:rPr lang="en-US" dirty="0" err="1" smtClean="0">
                <a:solidFill>
                  <a:srgbClr val="86CE24"/>
                </a:solidFill>
              </a:rPr>
              <a:t>router.js</a:t>
            </a:r>
            <a:r>
              <a:rPr lang="en-US" dirty="0" smtClean="0"/>
              <a:t> in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>
                <a:solidFill>
                  <a:srgbClr val="86CE24"/>
                </a:solidFill>
              </a:rPr>
              <a:t>ui.router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dependency in app module</a:t>
            </a:r>
          </a:p>
        </p:txBody>
      </p:sp>
    </p:spTree>
    <p:extLst>
      <p:ext uri="{BB962C8B-B14F-4D97-AF65-F5344CB8AC3E}">
        <p14:creationId xmlns:p14="http://schemas.microsoft.com/office/powerpoint/2010/main" val="157998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 smtClean="0">
                <a:solidFill>
                  <a:srgbClr val="86CE24"/>
                </a:solidFill>
              </a:rPr>
              <a:t>configuration of states </a:t>
            </a:r>
            <a:r>
              <a:rPr lang="en-US" dirty="0" smtClean="0"/>
              <a:t>(similar to $</a:t>
            </a:r>
            <a:r>
              <a:rPr lang="en-US" dirty="0" err="1" smtClean="0"/>
              <a:t>routeProvider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stateProvider.state</a:t>
            </a:r>
            <a:r>
              <a:rPr lang="en-US" dirty="0" smtClean="0"/>
              <a:t>(</a:t>
            </a:r>
            <a:r>
              <a:rPr lang="en-US" dirty="0" err="1" smtClean="0"/>
              <a:t>stateName</a:t>
            </a:r>
            <a:r>
              <a:rPr lang="en-US" dirty="0" smtClean="0"/>
              <a:t>, </a:t>
            </a:r>
            <a:r>
              <a:rPr lang="en-US" dirty="0" err="1" smtClean="0"/>
              <a:t>stateConfigObj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86CE24"/>
                </a:solidFill>
              </a:rPr>
              <a:t>stateConfigObj</a:t>
            </a:r>
            <a:endParaRPr lang="en-US" dirty="0" smtClean="0">
              <a:solidFill>
                <a:srgbClr val="86CE24"/>
              </a:solidFill>
            </a:endParaRPr>
          </a:p>
          <a:p>
            <a:pPr lvl="1"/>
            <a:r>
              <a:rPr lang="en-US" dirty="0" err="1" smtClean="0">
                <a:solidFill>
                  <a:srgbClr val="86CE24"/>
                </a:solidFill>
              </a:rPr>
              <a:t>url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err="1" smtClean="0"/>
              <a:t>location.path</a:t>
            </a:r>
            <a:r>
              <a:rPr lang="en-US" dirty="0" smtClean="0"/>
              <a:t> to match</a:t>
            </a:r>
          </a:p>
          <a:p>
            <a:pPr lvl="1"/>
            <a:r>
              <a:rPr lang="en-US" dirty="0" err="1" smtClean="0">
                <a:solidFill>
                  <a:srgbClr val="86CE24"/>
                </a:solidFill>
              </a:rPr>
              <a:t>templateUrl</a:t>
            </a:r>
            <a:r>
              <a:rPr lang="en-US" dirty="0" smtClean="0"/>
              <a:t>: template to load</a:t>
            </a:r>
          </a:p>
          <a:p>
            <a:pPr lvl="1"/>
            <a:r>
              <a:rPr lang="en-US" dirty="0" smtClean="0">
                <a:solidFill>
                  <a:srgbClr val="86CE24"/>
                </a:solidFill>
              </a:rPr>
              <a:t>controller</a:t>
            </a:r>
            <a:r>
              <a:rPr lang="en-US" dirty="0" smtClean="0"/>
              <a:t>: controller to instantiate and attach to template</a:t>
            </a:r>
          </a:p>
          <a:p>
            <a:pPr lvl="2"/>
            <a:r>
              <a:rPr lang="en-US" dirty="0" smtClean="0"/>
              <a:t>Template or template URL is required for a controller to be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 smtClean="0"/>
              <a:t>urlRouterProvider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smtClean="0">
                <a:solidFill>
                  <a:srgbClr val="86CE24"/>
                </a:solidFill>
              </a:rPr>
              <a:t>URL-based ru</a:t>
            </a:r>
            <a:r>
              <a:rPr lang="en-US" dirty="0" smtClean="0"/>
              <a:t>les, </a:t>
            </a:r>
            <a:r>
              <a:rPr lang="en-US" dirty="0" smtClean="0"/>
              <a:t>including </a:t>
            </a:r>
            <a:r>
              <a:rPr lang="en-US" dirty="0" smtClean="0"/>
              <a:t>a default route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stateProvider</a:t>
            </a:r>
            <a:r>
              <a:rPr lang="en-US" dirty="0" smtClean="0">
                <a:solidFill>
                  <a:srgbClr val="86CE24"/>
                </a:solidFill>
              </a:rPr>
              <a:t> implicitly uses </a:t>
            </a:r>
            <a:r>
              <a:rPr lang="en-US" dirty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urlRouterProvider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when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provided on the state configuration on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09" y="657379"/>
            <a:ext cx="819022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app.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/app/dashboard/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'billing'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.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account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/app/account/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otherwise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9919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where templates should be inserted based on the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987" y="3111444"/>
            <a:ext cx="544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0673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usage of </a:t>
            </a:r>
            <a:r>
              <a:rPr lang="en-US" dirty="0" err="1" smtClean="0"/>
              <a:t>ngRoute</a:t>
            </a:r>
            <a:r>
              <a:rPr lang="en-US" dirty="0" smtClean="0"/>
              <a:t> with </a:t>
            </a:r>
            <a:r>
              <a:rPr lang="en-US" dirty="0" err="1" smtClean="0"/>
              <a:t>ui.router</a:t>
            </a:r>
            <a:endParaRPr lang="en-US" dirty="0" smtClean="0"/>
          </a:p>
          <a:p>
            <a:r>
              <a:rPr lang="en-US" dirty="0" smtClean="0"/>
              <a:t>Install angular-</a:t>
            </a:r>
            <a:r>
              <a:rPr lang="en-US" dirty="0" err="1" smtClean="0"/>
              <a:t>ui</a:t>
            </a:r>
            <a:r>
              <a:rPr lang="en-US" dirty="0" smtClean="0"/>
              <a:t>-router with bower</a:t>
            </a:r>
          </a:p>
          <a:p>
            <a:r>
              <a:rPr lang="en-US" dirty="0" smtClean="0"/>
              <a:t>Load on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/>
              <a:t>ui.router</a:t>
            </a:r>
            <a:r>
              <a:rPr lang="en-US" dirty="0" smtClean="0"/>
              <a:t> as app module dependency</a:t>
            </a:r>
          </a:p>
          <a:p>
            <a:r>
              <a:rPr lang="en-US" dirty="0" smtClean="0"/>
              <a:t>Configure states using $</a:t>
            </a:r>
            <a:r>
              <a:rPr lang="en-US" dirty="0" err="1" smtClean="0"/>
              <a:t>stateProvider</a:t>
            </a:r>
            <a:endParaRPr lang="en-US" dirty="0" smtClean="0"/>
          </a:p>
          <a:p>
            <a:r>
              <a:rPr lang="en-US" dirty="0" smtClean="0"/>
              <a:t>Configure default route with $</a:t>
            </a:r>
            <a:r>
              <a:rPr lang="en-US" dirty="0" err="1" smtClean="0"/>
              <a:t>urlRouterProvider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ng</a:t>
            </a:r>
            <a:r>
              <a:rPr lang="en-US" dirty="0" smtClean="0"/>
              <a:t>-view directive with </a:t>
            </a:r>
            <a:r>
              <a:rPr lang="en-US" dirty="0" err="1" smtClean="0"/>
              <a:t>ui</a:t>
            </a:r>
            <a:r>
              <a:rPr lang="en-US" dirty="0" smtClean="0"/>
              <a:t>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day-5/step-2</a:t>
            </a:r>
          </a:p>
          <a:p>
            <a:r>
              <a:rPr lang="en-US" dirty="0" smtClean="0"/>
              <a:t>(need to do a bower install in the client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dirty="0" smtClean="0"/>
              <a:t>Pages based </a:t>
            </a:r>
            <a:r>
              <a:rPr lang="en-US" dirty="0"/>
              <a:t>on </a:t>
            </a:r>
            <a:r>
              <a:rPr lang="en-US" dirty="0">
                <a:solidFill>
                  <a:srgbClr val="86CE24"/>
                </a:solidFill>
              </a:rPr>
              <a:t>state name </a:t>
            </a:r>
            <a:r>
              <a:rPr lang="en-US" dirty="0"/>
              <a:t>rather than URL </a:t>
            </a:r>
            <a:r>
              <a:rPr lang="en-US" dirty="0" smtClean="0"/>
              <a:t>path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Associate names to states</a:t>
            </a:r>
          </a:p>
          <a:p>
            <a:pPr lvl="1"/>
            <a:r>
              <a:rPr lang="en-US" dirty="0" smtClean="0"/>
              <a:t>Optionally associate a URL as well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Triggering a state</a:t>
            </a:r>
          </a:p>
          <a:p>
            <a:pPr lvl="1"/>
            <a:r>
              <a:rPr lang="en-US" dirty="0" smtClean="0"/>
              <a:t>Navigate by URL</a:t>
            </a:r>
          </a:p>
          <a:p>
            <a:pPr lvl="1"/>
            <a:r>
              <a:rPr lang="en-US" dirty="0" smtClean="0"/>
              <a:t>Programmatically </a:t>
            </a:r>
            <a:r>
              <a:rPr lang="en-US" dirty="0"/>
              <a:t>using the $state </a:t>
            </a:r>
            <a:r>
              <a:rPr lang="en-US" dirty="0" smtClean="0"/>
              <a:t>service: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 smtClean="0">
                <a:latin typeface="Menlo Regular"/>
                <a:cs typeface="Menlo Regular"/>
              </a:rPr>
              <a:t>state.go</a:t>
            </a:r>
            <a:r>
              <a:rPr lang="en-US" dirty="0" smtClean="0">
                <a:latin typeface="Menlo Regular"/>
                <a:cs typeface="Menlo Regular"/>
              </a:rPr>
              <a:t>(‘dashboard’)</a:t>
            </a:r>
          </a:p>
          <a:p>
            <a:pPr lvl="1"/>
            <a:r>
              <a:rPr lang="en-US" dirty="0" smtClean="0"/>
              <a:t>Using directives: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&lt;a </a:t>
            </a:r>
            <a:r>
              <a:rPr lang="en-US" dirty="0" err="1" smtClean="0">
                <a:latin typeface="Menlo Regular"/>
                <a:cs typeface="Menlo Regular"/>
              </a:rPr>
              <a:t>ui-sref</a:t>
            </a:r>
            <a:r>
              <a:rPr lang="en-US" dirty="0" smtClean="0">
                <a:latin typeface="Menlo Regular"/>
                <a:cs typeface="Menlo Regular"/>
              </a:rPr>
              <a:t>=“dashboard”&gt;Dashboard&lt;/a&gt;</a:t>
            </a:r>
          </a:p>
          <a:p>
            <a:r>
              <a:rPr lang="en-US" dirty="0" smtClean="0">
                <a:cs typeface="Menlo Regular"/>
              </a:rPr>
              <a:t>If URL is defined on a </a:t>
            </a:r>
            <a:r>
              <a:rPr lang="en-US" dirty="0" smtClean="0">
                <a:cs typeface="Menlo Regular"/>
              </a:rPr>
              <a:t>state,</a:t>
            </a:r>
            <a:r>
              <a:rPr lang="en-US" dirty="0" smtClean="0">
                <a:solidFill>
                  <a:srgbClr val="86CE24"/>
                </a:solidFill>
                <a:cs typeface="Menlo Regular"/>
              </a:rPr>
              <a:t> </a:t>
            </a:r>
            <a:r>
              <a:rPr lang="en-US" dirty="0" smtClean="0">
                <a:solidFill>
                  <a:srgbClr val="86CE24"/>
                </a:solidFill>
                <a:cs typeface="Menlo Regular"/>
              </a:rPr>
              <a:t>location path will automatically be updated</a:t>
            </a:r>
            <a:endParaRPr lang="en-US" dirty="0">
              <a:solidFill>
                <a:srgbClr val="86CE24"/>
              </a:solidFill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0045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links to use </a:t>
            </a:r>
            <a:r>
              <a:rPr lang="en-US" dirty="0" err="1" smtClean="0"/>
              <a:t>ui-sref</a:t>
            </a:r>
            <a:r>
              <a:rPr lang="en-US" dirty="0" smtClean="0"/>
              <a:t>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day-5/step-3</a:t>
            </a:r>
          </a:p>
        </p:txBody>
      </p:sp>
    </p:spTree>
    <p:extLst>
      <p:ext uri="{BB962C8B-B14F-4D97-AF65-F5344CB8AC3E}">
        <p14:creationId xmlns:p14="http://schemas.microsoft.com/office/powerpoint/2010/main" val="8619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checkout -f day-5/step-0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day-5/client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open localhost:3000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5176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Named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</a:t>
            </a:r>
            <a:r>
              <a:rPr lang="en-US" dirty="0" smtClean="0">
                <a:solidFill>
                  <a:srgbClr val="86CE24"/>
                </a:solidFill>
              </a:rPr>
              <a:t>multiple named </a:t>
            </a:r>
            <a:r>
              <a:rPr lang="en-US" dirty="0" err="1" smtClean="0">
                <a:solidFill>
                  <a:srgbClr val="86CE24"/>
                </a:solidFill>
              </a:rPr>
              <a:t>templateUrls</a:t>
            </a:r>
            <a:r>
              <a:rPr lang="en-US" dirty="0" smtClean="0">
                <a:solidFill>
                  <a:srgbClr val="86CE24"/>
                </a:solidFill>
              </a:rPr>
              <a:t> and controllers </a:t>
            </a:r>
            <a:r>
              <a:rPr lang="en-US" dirty="0" smtClean="0"/>
              <a:t>on a single state, rather than just a single template and controller per </a:t>
            </a:r>
            <a:r>
              <a:rPr lang="en-US" dirty="0" smtClean="0"/>
              <a:t>state</a:t>
            </a:r>
            <a:endParaRPr lang="en-US" dirty="0" smtClean="0"/>
          </a:p>
          <a:p>
            <a:r>
              <a:rPr lang="en-US" dirty="0" smtClean="0"/>
              <a:t>Views configured as </a:t>
            </a:r>
            <a:r>
              <a:rPr lang="en-US" dirty="0" smtClean="0">
                <a:solidFill>
                  <a:srgbClr val="86CE24"/>
                </a:solidFill>
              </a:rPr>
              <a:t>properties of a “views” object</a:t>
            </a:r>
            <a:r>
              <a:rPr lang="en-US" dirty="0" smtClean="0"/>
              <a:t> on the state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>
                <a:solidFill>
                  <a:srgbClr val="86CE24"/>
                </a:solidFill>
              </a:rPr>
              <a:t>ui</a:t>
            </a:r>
            <a:r>
              <a:rPr lang="en-US" dirty="0" smtClean="0">
                <a:solidFill>
                  <a:srgbClr val="86CE24"/>
                </a:solidFill>
              </a:rPr>
              <a:t>-view directive </a:t>
            </a:r>
            <a:r>
              <a:rPr lang="en-US" dirty="0" smtClean="0"/>
              <a:t>accepts a name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26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 err="1">
                <a:solidFill>
                  <a:srgbClr val="A6E22E"/>
                </a:solidFill>
                <a:latin typeface="Menlo"/>
              </a:rPr>
              <a:t>views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: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sidebar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dashboard-sidebar.html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DashboardSidebarCtrl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endParaRPr lang="da-DK" dirty="0">
              <a:solidFill>
                <a:srgbClr val="F8F8F2"/>
              </a:solidFill>
              <a:latin typeface="Menlo"/>
            </a:endParaRP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},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665012"/>
            <a:ext cx="77802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"row"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"col-sm-3"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"sidebar"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"col-sm-9"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ui-view=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 err="1">
                <a:solidFill>
                  <a:srgbClr val="E6DB74"/>
                </a:solidFill>
                <a:latin typeface="Menlo"/>
              </a:rPr>
              <a:t>main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&gt;&lt;/div&gt;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nl-NL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named sidebar and main views to </a:t>
            </a:r>
            <a:r>
              <a:rPr lang="en-US" dirty="0" err="1" smtClean="0"/>
              <a:t>index.html</a:t>
            </a:r>
            <a:r>
              <a:rPr lang="en-US" dirty="0" smtClean="0"/>
              <a:t> (with </a:t>
            </a:r>
            <a:r>
              <a:rPr lang="en-US" dirty="0" err="1" smtClean="0"/>
              <a:t>ui</a:t>
            </a:r>
            <a:r>
              <a:rPr lang="en-US" dirty="0" smtClean="0"/>
              <a:t>-view directives)</a:t>
            </a:r>
          </a:p>
          <a:p>
            <a:r>
              <a:rPr lang="en-US" dirty="0" smtClean="0"/>
              <a:t>Configure sidebar and main named views to the dashboard page</a:t>
            </a:r>
          </a:p>
          <a:p>
            <a:r>
              <a:rPr lang="en-US" dirty="0" smtClean="0"/>
              <a:t>Add contacts, profile, and about links to the sidebar (don’t link this anywhere yet)</a:t>
            </a:r>
          </a:p>
        </p:txBody>
      </p:sp>
    </p:spTree>
    <p:extLst>
      <p:ext uri="{BB962C8B-B14F-4D97-AF65-F5344CB8AC3E}">
        <p14:creationId xmlns:p14="http://schemas.microsoft.com/office/powerpoint/2010/main" val="16201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day-5/step-4</a:t>
            </a:r>
          </a:p>
        </p:txBody>
      </p:sp>
    </p:spTree>
    <p:extLst>
      <p:ext uri="{BB962C8B-B14F-4D97-AF65-F5344CB8AC3E}">
        <p14:creationId xmlns:p14="http://schemas.microsoft.com/office/powerpoint/2010/main" val="20843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86CE24"/>
                </a:solidFill>
              </a:rPr>
              <a:t>States can be nested</a:t>
            </a:r>
            <a:r>
              <a:rPr lang="en-US" dirty="0" smtClean="0"/>
              <a:t> within each other using ‘dot notation’ in state name (other ways exist as well)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a child state is activated, all parent states are also activated</a:t>
            </a:r>
          </a:p>
          <a:p>
            <a:r>
              <a:rPr lang="en-US" dirty="0" smtClean="0"/>
              <a:t>Child templates will be inserted into </a:t>
            </a:r>
            <a:r>
              <a:rPr lang="en-US" dirty="0" err="1" smtClean="0">
                <a:solidFill>
                  <a:srgbClr val="86CE24"/>
                </a:solidFill>
              </a:rPr>
              <a:t>ui</a:t>
            </a:r>
            <a:r>
              <a:rPr lang="en-US" dirty="0" smtClean="0">
                <a:solidFill>
                  <a:srgbClr val="86CE24"/>
                </a:solidFill>
              </a:rPr>
              <a:t>-view directives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86CE24"/>
                </a:solidFill>
              </a:rPr>
              <a:t>immediate parent template</a:t>
            </a:r>
          </a:p>
          <a:p>
            <a:pPr lvl="1"/>
            <a:r>
              <a:rPr lang="en-US" dirty="0" smtClean="0"/>
              <a:t>Won’t be inserted if the parent does not have a </a:t>
            </a:r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</a:p>
          <a:p>
            <a:r>
              <a:rPr lang="en-US" dirty="0" smtClean="0"/>
              <a:t>Possible to declare parent states </a:t>
            </a:r>
            <a:r>
              <a:rPr lang="en-US" dirty="0" smtClean="0">
                <a:solidFill>
                  <a:srgbClr val="86CE24"/>
                </a:solidFill>
              </a:rPr>
              <a:t>abstract</a:t>
            </a:r>
          </a:p>
          <a:p>
            <a:pPr lvl="1"/>
            <a:r>
              <a:rPr lang="en-US" dirty="0" smtClean="0"/>
              <a:t>Prevents navigation to parent state</a:t>
            </a:r>
          </a:p>
          <a:p>
            <a:pPr lvl="1"/>
            <a:r>
              <a:rPr lang="en-US" dirty="0" smtClean="0"/>
              <a:t>Use case: parent template would only contain boilerplate markup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00" y="2582651"/>
            <a:ext cx="5424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dashboard.profile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</p:txBody>
      </p:sp>
    </p:spTree>
    <p:extLst>
      <p:ext uri="{BB962C8B-B14F-4D97-AF65-F5344CB8AC3E}">
        <p14:creationId xmlns:p14="http://schemas.microsoft.com/office/powerpoint/2010/main" val="255416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Scope inheritance</a:t>
            </a:r>
            <a:r>
              <a:rPr lang="en-US" dirty="0" smtClean="0"/>
              <a:t> provided for free</a:t>
            </a: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rgbClr val="86CE24"/>
                </a:solidFill>
              </a:rPr>
              <a:t>Only get inheritance if the views are hierarchical</a:t>
            </a:r>
          </a:p>
          <a:p>
            <a:pPr lvl="1"/>
            <a:r>
              <a:rPr lang="en-US" dirty="0" smtClean="0"/>
              <a:t>Scope inheritance not provided just because the states are nested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contacts, profile, and about states as children of the dashboard state</a:t>
            </a:r>
          </a:p>
          <a:p>
            <a:pPr lvl="1"/>
            <a:r>
              <a:rPr lang="en-US" dirty="0" smtClean="0"/>
              <a:t>Add state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app.js</a:t>
            </a:r>
            <a:endParaRPr lang="en-US" dirty="0" smtClean="0"/>
          </a:p>
          <a:p>
            <a:pPr lvl="1"/>
            <a:r>
              <a:rPr lang="en-US" dirty="0" smtClean="0"/>
              <a:t>Add templates for each</a:t>
            </a:r>
          </a:p>
          <a:p>
            <a:pPr lvl="1"/>
            <a:r>
              <a:rPr lang="en-US" dirty="0" smtClean="0"/>
              <a:t>Add controllers for contacts and profile</a:t>
            </a:r>
          </a:p>
          <a:p>
            <a:r>
              <a:rPr lang="en-US" dirty="0" smtClean="0"/>
              <a:t>Update sidebar links to point to appropriate states</a:t>
            </a:r>
          </a:p>
          <a:p>
            <a:r>
              <a:rPr lang="en-US" dirty="0" smtClean="0"/>
              <a:t>Add create account flow to account page</a:t>
            </a:r>
          </a:p>
        </p:txBody>
      </p:sp>
    </p:spTree>
    <p:extLst>
      <p:ext uri="{BB962C8B-B14F-4D97-AF65-F5344CB8AC3E}">
        <p14:creationId xmlns:p14="http://schemas.microsoft.com/office/powerpoint/2010/main" val="3618326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day-5/step-5</a:t>
            </a:r>
          </a:p>
          <a:p>
            <a:r>
              <a:rPr lang="en-US" dirty="0" smtClean="0"/>
              <a:t>NOTE: account module has preferred structure for a top-level page</a:t>
            </a:r>
          </a:p>
          <a:p>
            <a:pPr lvl="1"/>
            <a:r>
              <a:rPr lang="en-US" dirty="0" smtClean="0"/>
              <a:t>account module defines all relevant routes and loads dependencies</a:t>
            </a:r>
          </a:p>
          <a:p>
            <a:pPr lvl="1"/>
            <a:r>
              <a:rPr lang="en-US" dirty="0" smtClean="0"/>
              <a:t>Main app module can just load the account module and let </a:t>
            </a:r>
            <a:r>
              <a:rPr lang="en-US" smtClean="0"/>
              <a:t>configure itself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474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Build phase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Preprocessing of LESS/SASS, Jade (if being used)</a:t>
            </a:r>
          </a:p>
          <a:p>
            <a:pPr lvl="1"/>
            <a:r>
              <a:rPr lang="en-US" dirty="0" smtClean="0"/>
              <a:t>Compile partial views to JavaScript</a:t>
            </a:r>
          </a:p>
          <a:p>
            <a:pPr lvl="1"/>
            <a:r>
              <a:rPr lang="en-US" dirty="0" smtClean="0"/>
              <a:t>Sprite generation, image pre-processing</a:t>
            </a:r>
          </a:p>
          <a:p>
            <a:pPr lvl="1"/>
            <a:r>
              <a:rPr lang="en-US" dirty="0" smtClean="0"/>
              <a:t>Lint, run unit tests</a:t>
            </a:r>
          </a:p>
          <a:p>
            <a:pPr lvl="1"/>
            <a:r>
              <a:rPr lang="en-US" dirty="0" smtClean="0"/>
              <a:t>Copy all resources to build folder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Compile phase</a:t>
            </a:r>
          </a:p>
          <a:p>
            <a:pPr lvl="1"/>
            <a:r>
              <a:rPr lang="en-US" dirty="0" smtClean="0"/>
              <a:t>Concatenation/</a:t>
            </a:r>
            <a:r>
              <a:rPr lang="en-US" dirty="0" err="1" smtClean="0"/>
              <a:t>minification</a:t>
            </a:r>
            <a:r>
              <a:rPr lang="en-US" dirty="0" smtClean="0"/>
              <a:t> of JS/CSS resources</a:t>
            </a:r>
          </a:p>
          <a:p>
            <a:pPr lvl="1"/>
            <a:r>
              <a:rPr lang="en-US" dirty="0" smtClean="0"/>
              <a:t>Copy all resources to compile folder</a:t>
            </a:r>
          </a:p>
        </p:txBody>
      </p:sp>
    </p:spTree>
    <p:extLst>
      <p:ext uri="{BB962C8B-B14F-4D97-AF65-F5344CB8AC3E}">
        <p14:creationId xmlns:p14="http://schemas.microsoft.com/office/powerpoint/2010/main" val="3151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html2js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all </a:t>
            </a:r>
            <a:r>
              <a:rPr lang="en-US" dirty="0" err="1" smtClean="0"/>
              <a:t>templateUrls</a:t>
            </a:r>
            <a:r>
              <a:rPr lang="en-US" dirty="0" smtClean="0"/>
              <a:t> were loaded via AJAX call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html2js Grunt task</a:t>
            </a:r>
            <a:r>
              <a:rPr lang="en-US" dirty="0" smtClean="0"/>
              <a:t> transforms HTML into a JS string, stores string in </a:t>
            </a:r>
            <a:r>
              <a:rPr lang="en-US" dirty="0" err="1" smtClean="0">
                <a:solidFill>
                  <a:srgbClr val="86CE24"/>
                </a:solidFill>
              </a:rPr>
              <a:t>Angular’s</a:t>
            </a:r>
            <a:r>
              <a:rPr lang="en-US" dirty="0" smtClean="0">
                <a:solidFill>
                  <a:srgbClr val="86CE24"/>
                </a:solidFill>
              </a:rPr>
              <a:t> $</a:t>
            </a:r>
            <a:r>
              <a:rPr lang="en-US" dirty="0" err="1" smtClean="0">
                <a:solidFill>
                  <a:srgbClr val="86CE24"/>
                </a:solidFill>
              </a:rPr>
              <a:t>templateCache</a:t>
            </a:r>
            <a:r>
              <a:rPr lang="en-US" dirty="0" smtClean="0"/>
              <a:t> with the path to the file as the name</a:t>
            </a:r>
          </a:p>
          <a:p>
            <a:r>
              <a:rPr lang="en-US" dirty="0" smtClean="0"/>
              <a:t>When Angular finds a </a:t>
            </a:r>
            <a:r>
              <a:rPr lang="en-US" dirty="0" err="1" smtClean="0"/>
              <a:t>templateUrl</a:t>
            </a:r>
            <a:r>
              <a:rPr lang="en-US" dirty="0" smtClean="0"/>
              <a:t>, it first checks the template cache for the template before attempting to load it asynchronously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UI framework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rgbClr val="86CE24"/>
                </a:solidFill>
              </a:rPr>
              <a:t>responsive web applications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</a:t>
            </a:r>
            <a:r>
              <a:rPr lang="en-US" dirty="0" smtClean="0"/>
              <a:t> for grids, forms, buttons, typography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 + markup </a:t>
            </a:r>
            <a:r>
              <a:rPr lang="en-US" dirty="0" smtClean="0"/>
              <a:t>for </a:t>
            </a:r>
            <a:r>
              <a:rPr lang="en-US" dirty="0" err="1" smtClean="0"/>
              <a:t>navbars</a:t>
            </a:r>
            <a:r>
              <a:rPr lang="en-US" dirty="0" smtClean="0"/>
              <a:t>, button groups, bread crumbs, panels, etc.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JS</a:t>
            </a:r>
            <a:r>
              <a:rPr lang="en-US" dirty="0" smtClean="0"/>
              <a:t> for collapsible panels/accordions, dropdowns, carousels, dismissible alerts, tabs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getbootstrap.com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8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dependency injection safe for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Transforms inferred dependencies into inline array 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5970" y="2961868"/>
            <a:ext cx="6170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 smtClean="0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 smtClean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5970" y="5053869"/>
            <a:ext cx="7684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211718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day-5/step-6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smtClean="0"/>
              <a:t>bower install</a:t>
            </a:r>
          </a:p>
          <a:p>
            <a:pPr lvl="1"/>
            <a:r>
              <a:rPr lang="en-US" dirty="0" smtClean="0"/>
              <a:t>grunt watch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restart node server (CTRL+C to kill, then ‘node </a:t>
            </a:r>
            <a:r>
              <a:rPr lang="en-US" dirty="0" err="1" smtClean="0"/>
              <a:t>server.js</a:t>
            </a:r>
            <a:r>
              <a:rPr lang="en-US" dirty="0" smtClean="0"/>
              <a:t>’ to 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components require </a:t>
            </a:r>
            <a:r>
              <a:rPr lang="en-US" dirty="0" smtClean="0">
                <a:solidFill>
                  <a:srgbClr val="86CE24"/>
                </a:solidFill>
              </a:rPr>
              <a:t>Bootstrap JS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86CE24"/>
                </a:solidFill>
              </a:rPr>
              <a:t>jQuery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Created either by markup or by JS</a:t>
            </a:r>
          </a:p>
          <a:p>
            <a:r>
              <a:rPr lang="en-US" dirty="0" smtClean="0"/>
              <a:t>Example: collapse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volok</a:t>
            </a:r>
            <a:r>
              <a:rPr lang="en-US" dirty="0">
                <a:hlinkClick r:id="rId2"/>
              </a:rPr>
              <a:t>/6/</a:t>
            </a:r>
            <a:r>
              <a:rPr lang="en-US" dirty="0" smtClean="0">
                <a:hlinkClick r:id="rId2"/>
              </a:rPr>
              <a:t>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3</a:t>
            </a:r>
            <a:r>
              <a:rPr lang="en-US" baseline="30000" dirty="0" smtClean="0">
                <a:solidFill>
                  <a:srgbClr val="86CE24"/>
                </a:solidFill>
              </a:rPr>
              <a:t>rd</a:t>
            </a:r>
            <a:r>
              <a:rPr lang="en-US" dirty="0" smtClean="0">
                <a:solidFill>
                  <a:srgbClr val="86CE24"/>
                </a:solidFill>
              </a:rPr>
              <a:t> party add-ons </a:t>
            </a:r>
            <a:r>
              <a:rPr lang="en-US" dirty="0" smtClean="0"/>
              <a:t>for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UI-Bootstrap </a:t>
            </a:r>
            <a:r>
              <a:rPr lang="en-US" dirty="0" smtClean="0"/>
              <a:t>– 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UI-Router </a:t>
            </a:r>
            <a:r>
              <a:rPr lang="en-US" dirty="0" smtClean="0"/>
              <a:t>– state-based routing, nested views</a:t>
            </a:r>
          </a:p>
          <a:p>
            <a:r>
              <a:rPr lang="en-US" dirty="0" smtClean="0"/>
              <a:t>UI-</a:t>
            </a:r>
            <a:r>
              <a:rPr lang="en-US" dirty="0" err="1" smtClean="0"/>
              <a:t>Utils</a:t>
            </a:r>
            <a:r>
              <a:rPr lang="en-US" dirty="0" smtClean="0"/>
              <a:t> – misc. add-ons and 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passthrough</a:t>
            </a:r>
            <a:r>
              <a:rPr lang="en-US" dirty="0" smtClean="0"/>
              <a:t>, format, scroll fix,</a:t>
            </a:r>
          </a:p>
          <a:p>
            <a:r>
              <a:rPr lang="en-US" dirty="0" smtClean="0"/>
              <a:t>UI-Modules – wrappers for other widgets</a:t>
            </a:r>
          </a:p>
          <a:p>
            <a:pPr lvl="1"/>
            <a:r>
              <a:rPr lang="en-US" dirty="0" smtClean="0"/>
              <a:t>Calendar, Google Maps, Tiny MCE editor,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9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17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"target1"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"target2"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"target3"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"btnCollapse3"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Collapse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3805374"/>
            <a:ext cx="52924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'#btnCollapse3'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click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'#target3'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'toggle'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130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Native </a:t>
            </a:r>
            <a:r>
              <a:rPr lang="en-US" dirty="0" err="1" smtClean="0">
                <a:solidFill>
                  <a:srgbClr val="86CE24"/>
                </a:solidFill>
              </a:rPr>
              <a:t>AngularJS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No dependencies (!!!)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jQuery</a:t>
            </a:r>
            <a:r>
              <a:rPr lang="en-US" dirty="0" smtClean="0"/>
              <a:t>, no Bootstrap JS</a:t>
            </a:r>
          </a:p>
          <a:p>
            <a:r>
              <a:rPr lang="en-US" dirty="0" smtClean="0"/>
              <a:t>Ports of almost all Bootstrap JS components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scrollspy</a:t>
            </a:r>
            <a:r>
              <a:rPr lang="en-US" dirty="0" smtClean="0"/>
              <a:t> plugin</a:t>
            </a:r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/bootstrap/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http://jsbin.com/xuwaz/8/edit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756" y="1392900"/>
            <a:ext cx="84364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 = !collapse1"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 = !collapse2"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 = !collapse3"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()"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Toggle All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756" y="4549676"/>
            <a:ext cx="6034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myApp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ui.bootstrap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'collapse1'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'collapse2'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forEach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}</a:t>
            </a:r>
            <a:r>
              <a:rPr lang="ro-RO" sz="1600" dirty="0" smtClean="0">
                <a:solidFill>
                  <a:srgbClr val="F8F8F2"/>
                </a:solidFill>
                <a:latin typeface="Menlo"/>
              </a:rPr>
              <a:t>;</a:t>
            </a:r>
            <a:endParaRPr lang="ro-RO" sz="1600" dirty="0">
              <a:solidFill>
                <a:srgbClr val="F8F8F2"/>
              </a:solidFill>
              <a:latin typeface="Menlo"/>
            </a:endParaRP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98554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845</TotalTime>
  <Words>2397</Words>
  <Application>Microsoft Macintosh PowerPoint</Application>
  <PresentationFormat>On-screen Show (4:3)</PresentationFormat>
  <Paragraphs>295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ng-bootcamp</vt:lpstr>
      <vt:lpstr> ng-bootcamp</vt:lpstr>
      <vt:lpstr>Topics </vt:lpstr>
      <vt:lpstr>Getting Started</vt:lpstr>
      <vt:lpstr>Bootstrap</vt:lpstr>
      <vt:lpstr>Bootstrap</vt:lpstr>
      <vt:lpstr>Angular UI</vt:lpstr>
      <vt:lpstr>PowerPoint Presentation</vt:lpstr>
      <vt:lpstr>UI-Bootstrap</vt:lpstr>
      <vt:lpstr>http://jsbin.com/xuwaz/8/edit</vt:lpstr>
      <vt:lpstr>Example</vt:lpstr>
      <vt:lpstr>Single Page Application</vt:lpstr>
      <vt:lpstr>Angular Routing</vt:lpstr>
      <vt:lpstr>$routeProvider </vt:lpstr>
      <vt:lpstr>$routeProvider</vt:lpstr>
      <vt:lpstr>// TODO</vt:lpstr>
      <vt:lpstr>Checkpoint</vt:lpstr>
      <vt:lpstr>App Structure</vt:lpstr>
      <vt:lpstr>Angular Route</vt:lpstr>
      <vt:lpstr>UI Router</vt:lpstr>
      <vt:lpstr>Installation</vt:lpstr>
      <vt:lpstr>$stateProvider</vt:lpstr>
      <vt:lpstr>$urlRouterProvider</vt:lpstr>
      <vt:lpstr>PowerPoint Presentation</vt:lpstr>
      <vt:lpstr>ui-view directive</vt:lpstr>
      <vt:lpstr>// TODO</vt:lpstr>
      <vt:lpstr>Checkpoint</vt:lpstr>
      <vt:lpstr>State-based Routing</vt:lpstr>
      <vt:lpstr>// TODO</vt:lpstr>
      <vt:lpstr>Checkpoint</vt:lpstr>
      <vt:lpstr>Multiple Named Views</vt:lpstr>
      <vt:lpstr>PowerPoint Presentation</vt:lpstr>
      <vt:lpstr>// TODO</vt:lpstr>
      <vt:lpstr>Checkpoint</vt:lpstr>
      <vt:lpstr>Nested States and Views</vt:lpstr>
      <vt:lpstr>Nested States and Views</vt:lpstr>
      <vt:lpstr>// TODO</vt:lpstr>
      <vt:lpstr>Checkpoint</vt:lpstr>
      <vt:lpstr>Build Process</vt:lpstr>
      <vt:lpstr>html2js</vt:lpstr>
      <vt:lpstr>ngmin</vt:lpstr>
      <vt:lpstr>Running the Build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105</cp:revision>
  <dcterms:created xsi:type="dcterms:W3CDTF">2014-04-08T01:27:05Z</dcterms:created>
  <dcterms:modified xsi:type="dcterms:W3CDTF">2014-04-08T15:46:06Z</dcterms:modified>
</cp:coreProperties>
</file>