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sldIdLst>
    <p:sldId id="306" r:id="rId2"/>
    <p:sldId id="307" r:id="rId3"/>
    <p:sldId id="283" r:id="rId4"/>
    <p:sldId id="263" r:id="rId5"/>
    <p:sldId id="297" r:id="rId6"/>
    <p:sldId id="292" r:id="rId7"/>
    <p:sldId id="293" r:id="rId8"/>
    <p:sldId id="295" r:id="rId9"/>
    <p:sldId id="310" r:id="rId10"/>
    <p:sldId id="308" r:id="rId11"/>
    <p:sldId id="294" r:id="rId12"/>
    <p:sldId id="285" r:id="rId13"/>
    <p:sldId id="264" r:id="rId14"/>
    <p:sldId id="265" r:id="rId15"/>
    <p:sldId id="276" r:id="rId16"/>
    <p:sldId id="291" r:id="rId17"/>
    <p:sldId id="284" r:id="rId18"/>
    <p:sldId id="311" r:id="rId19"/>
    <p:sldId id="312" r:id="rId20"/>
    <p:sldId id="313" r:id="rId21"/>
    <p:sldId id="314" r:id="rId22"/>
    <p:sldId id="315" r:id="rId23"/>
    <p:sldId id="286" r:id="rId24"/>
    <p:sldId id="287" r:id="rId25"/>
    <p:sldId id="288" r:id="rId26"/>
    <p:sldId id="289" r:id="rId27"/>
    <p:sldId id="298" r:id="rId28"/>
    <p:sldId id="316" r:id="rId29"/>
    <p:sldId id="317" r:id="rId30"/>
    <p:sldId id="318" r:id="rId31"/>
    <p:sldId id="320" r:id="rId32"/>
    <p:sldId id="321" r:id="rId33"/>
    <p:sldId id="319" r:id="rId34"/>
    <p:sldId id="322" r:id="rId35"/>
    <p:sldId id="323" r:id="rId36"/>
    <p:sldId id="324" r:id="rId37"/>
    <p:sldId id="32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04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Ng-controller:</a:t>
            </a:r>
            <a:r>
              <a:rPr lang="en-US" baseline="0" dirty="0" smtClean="0"/>
              <a:t> instantiates controller, creates new $scope</a:t>
            </a:r>
          </a:p>
          <a:p>
            <a:r>
              <a:rPr lang="en-US" baseline="0" dirty="0" smtClean="0"/>
              <a:t>Angular MVC: Model = $scope properties, view = template, controller =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fenir/1/ed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keluq/2/edi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behat/1/edi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keluq/4/edi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333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085744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 smtClean="0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 smtClean="0">
                <a:solidFill>
                  <a:srgbClr val="E6DB74"/>
                </a:solidFill>
                <a:latin typeface="Menlo"/>
              </a:rPr>
              <a:t> | </a:t>
            </a:r>
            <a:r>
              <a:rPr lang="de-DE" dirty="0" err="1" smtClean="0">
                <a:solidFill>
                  <a:srgbClr val="E6DB74"/>
                </a:solidFill>
                <a:latin typeface="Menlo"/>
              </a:rPr>
              <a:t>orderBy</a:t>
            </a:r>
            <a:r>
              <a:rPr lang="de-DE" dirty="0" smtClean="0">
                <a:solidFill>
                  <a:srgbClr val="E6DB74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de-DE" dirty="0" err="1" smtClean="0">
                <a:solidFill>
                  <a:srgbClr val="E6DB74"/>
                </a:solidFill>
                <a:latin typeface="Menlo"/>
              </a:rPr>
              <a:t>name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de-DE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}}: {{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39570"/>
            <a:ext cx="73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Date()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23470"/>
            <a:ext cx="757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Date: {{now |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date:'MMM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yyyy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94135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list of items to the $scope</a:t>
            </a:r>
          </a:p>
          <a:p>
            <a:r>
              <a:rPr lang="en-US" dirty="0" smtClean="0"/>
              <a:t>Use an </a:t>
            </a:r>
            <a:r>
              <a:rPr lang="en-US" dirty="0" err="1" smtClean="0"/>
              <a:t>ng</a:t>
            </a:r>
            <a:r>
              <a:rPr lang="en-US" dirty="0" smtClean="0"/>
              <a:t>-repeat directive to display the items</a:t>
            </a:r>
          </a:p>
          <a:p>
            <a:r>
              <a:rPr lang="en-US" dirty="0" smtClean="0"/>
              <a:t>Use the ‘</a:t>
            </a:r>
            <a:r>
              <a:rPr lang="en-US" dirty="0" err="1" smtClean="0"/>
              <a:t>orderBy</a:t>
            </a:r>
            <a:r>
              <a:rPr lang="en-US" dirty="0" smtClean="0"/>
              <a:t>’ filter to sort the items by one of their properties</a:t>
            </a:r>
          </a:p>
        </p:txBody>
      </p:sp>
    </p:spTree>
    <p:extLst>
      <p:ext uri="{BB962C8B-B14F-4D97-AF65-F5344CB8AC3E}">
        <p14:creationId xmlns:p14="http://schemas.microsoft.com/office/powerpoint/2010/main" val="266735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</a:t>
            </a:r>
            <a:r>
              <a:rPr lang="en-US" dirty="0" smtClean="0"/>
              <a:t>-2/</a:t>
            </a:r>
            <a:r>
              <a:rPr lang="en-US" dirty="0"/>
              <a:t>step</a:t>
            </a:r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6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binding</a:t>
            </a:r>
            <a:r>
              <a:rPr lang="en-US" dirty="0"/>
              <a:t>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&lt;div&gt;{{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}}&lt;/div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dirty="0" smtClean="0"/>
              <a:t>Two-way bindings allow DOM elements to update scope properties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 - binds input value to a property on the scope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&lt;input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-model=“</a:t>
            </a:r>
            <a:r>
              <a:rPr lang="en-US" dirty="0" err="1" smtClean="0">
                <a:latin typeface="Menlo Regular"/>
                <a:cs typeface="Menlo Regular"/>
              </a:rPr>
              <a:t>model.user.firstName</a:t>
            </a:r>
            <a:r>
              <a:rPr lang="en-US" dirty="0" smtClean="0">
                <a:latin typeface="Menlo Regular"/>
                <a:cs typeface="Menlo Regular"/>
              </a:rPr>
              <a:t>” /&gt;</a:t>
            </a:r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&lt;span&gt;Hello, 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}}!&lt;/span&gt;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38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references can be added to the scope, referenced as callbacks for events</a:t>
            </a:r>
          </a:p>
          <a:p>
            <a:r>
              <a:rPr lang="en-US" dirty="0" smtClean="0"/>
              <a:t>Functions can accept scope properties as parameters</a:t>
            </a:r>
            <a:endParaRPr lang="en-US" dirty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&lt;button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-click=“</a:t>
            </a:r>
            <a:r>
              <a:rPr lang="en-US" dirty="0" err="1" smtClean="0">
                <a:latin typeface="Menlo Regular"/>
                <a:cs typeface="Menlo Regular"/>
              </a:rPr>
              <a:t>handleThis</a:t>
            </a:r>
            <a:r>
              <a:rPr lang="en-US" dirty="0" smtClean="0">
                <a:latin typeface="Menlo Regular"/>
                <a:cs typeface="Menlo Regular"/>
              </a:rPr>
              <a:t>(model)”&gt;Click me!&lt;/button&gt;</a:t>
            </a:r>
          </a:p>
          <a:p>
            <a:r>
              <a:rPr lang="en-US" dirty="0" smtClean="0"/>
              <a:t>Angular event handlers vs. native DOM event handlers</a:t>
            </a:r>
          </a:p>
          <a:p>
            <a:pPr lvl="1"/>
            <a:r>
              <a:rPr lang="en-US" dirty="0" smtClean="0"/>
              <a:t>Functions on the $scope</a:t>
            </a:r>
          </a:p>
          <a:p>
            <a:pPr lvl="1"/>
            <a:r>
              <a:rPr lang="en-US" dirty="0" smtClean="0"/>
              <a:t>Can accept $scope properties as parameters</a:t>
            </a:r>
          </a:p>
          <a:p>
            <a:pPr lvl="1"/>
            <a:r>
              <a:rPr lang="en-US" dirty="0" smtClean="0"/>
              <a:t>Executed within Angular execution 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90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input that is bound to a scope property with </a:t>
            </a:r>
            <a:r>
              <a:rPr lang="en-US" dirty="0" err="1" smtClean="0"/>
              <a:t>ng</a:t>
            </a:r>
            <a:r>
              <a:rPr lang="en-US" dirty="0" smtClean="0"/>
              <a:t>-model directive</a:t>
            </a:r>
          </a:p>
          <a:p>
            <a:r>
              <a:rPr lang="en-US" dirty="0" smtClean="0"/>
              <a:t>Display the property on the page</a:t>
            </a:r>
          </a:p>
          <a:p>
            <a:r>
              <a:rPr lang="en-US" dirty="0" smtClean="0"/>
              <a:t>Add a button that increments a counter, and display the counter on the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</a:t>
            </a:r>
            <a:r>
              <a:rPr lang="en-US" dirty="0" smtClean="0"/>
              <a:t>-2/</a:t>
            </a:r>
            <a:r>
              <a:rPr lang="en-US" dirty="0"/>
              <a:t>step</a:t>
            </a:r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Angular uses dirty checking, notifies watchers of changes</a:t>
            </a:r>
          </a:p>
          <a:p>
            <a:r>
              <a:rPr lang="en-US" dirty="0" smtClean="0"/>
              <a:t>Watchers respond to model updates (update DOM, update other properties on model)</a:t>
            </a:r>
          </a:p>
          <a:p>
            <a:r>
              <a:rPr lang="en-US" dirty="0" smtClean="0"/>
              <a:t>Watchers can also change model, so the loop runs until model stabilizes </a:t>
            </a:r>
            <a:endParaRPr lang="en-US" dirty="0"/>
          </a:p>
        </p:txBody>
      </p:sp>
      <p:pic>
        <p:nvPicPr>
          <p:cNvPr id="8" name="Picture 7" descr="concepts-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1760538"/>
            <a:ext cx="4437888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scope.$apply</a:t>
            </a:r>
            <a:r>
              <a:rPr lang="en-US" dirty="0" smtClean="0"/>
              <a:t> and $</a:t>
            </a:r>
            <a:r>
              <a:rPr lang="en-US" dirty="0" err="1" smtClean="0"/>
              <a:t>scope.$digest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bugs:</a:t>
            </a:r>
          </a:p>
          <a:p>
            <a:pPr lvl="1"/>
            <a:r>
              <a:rPr lang="en-US" dirty="0" smtClean="0"/>
              <a:t>Non-Angular event updates the $scope (</a:t>
            </a:r>
            <a:r>
              <a:rPr lang="en-US" dirty="0" err="1" smtClean="0"/>
              <a:t>jQuery</a:t>
            </a:r>
            <a:r>
              <a:rPr lang="en-US" dirty="0" smtClean="0"/>
              <a:t> AJAX call, native browser event, </a:t>
            </a:r>
            <a:r>
              <a:rPr lang="en-US" dirty="0" err="1" smtClean="0"/>
              <a:t>setTimeout</a:t>
            </a:r>
            <a:r>
              <a:rPr lang="en-US" dirty="0" smtClean="0"/>
              <a:t>/</a:t>
            </a:r>
            <a:r>
              <a:rPr lang="en-US" dirty="0" err="1" smtClean="0"/>
              <a:t>setInterval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Angular Services/Directives!!!</a:t>
            </a:r>
          </a:p>
          <a:p>
            <a:pPr lvl="1"/>
            <a:r>
              <a:rPr lang="en-US" dirty="0" smtClean="0"/>
              <a:t>$http, </a:t>
            </a:r>
            <a:r>
              <a:rPr lang="en-US" dirty="0" err="1" smtClean="0"/>
              <a:t>ng</a:t>
            </a:r>
            <a:r>
              <a:rPr lang="en-US" dirty="0" smtClean="0"/>
              <a:t>-click, </a:t>
            </a:r>
            <a:r>
              <a:rPr lang="en-US" dirty="0" err="1" smtClean="0"/>
              <a:t>ng</a:t>
            </a:r>
            <a:r>
              <a:rPr lang="en-US" dirty="0" smtClean="0"/>
              <a:t>-blur, $timeout, $interval</a:t>
            </a:r>
          </a:p>
          <a:p>
            <a:r>
              <a:rPr lang="en-US" dirty="0"/>
              <a:t>$</a:t>
            </a:r>
            <a:r>
              <a:rPr lang="en-US" dirty="0" err="1"/>
              <a:t>scope.$digest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otify watchers of CURRENT SCOPE and CHILDREN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scope.$apply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Execute function in context of $scope, run $</a:t>
            </a:r>
            <a:r>
              <a:rPr lang="en-US" dirty="0" err="1" smtClean="0"/>
              <a:t>rootScope.digest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068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(won’t update watchers)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449" y="2358705"/>
            <a:ext cx="84701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IntervalController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setInterval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31027" y="6488668"/>
            <a:ext cx="310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fenir</a:t>
            </a:r>
            <a:r>
              <a:rPr lang="en-US" dirty="0">
                <a:hlinkClick r:id="rId2"/>
              </a:rPr>
              <a:t>/1/edit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626128" y="4403839"/>
            <a:ext cx="913955" cy="819043"/>
          </a:xfrm>
          <a:prstGeom prst="ellipse">
            <a:avLst/>
          </a:prstGeom>
          <a:noFill/>
          <a:ln w="28575" cmpd="sng">
            <a:solidFill>
              <a:srgbClr val="86CE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(using $</a:t>
            </a:r>
            <a:r>
              <a:rPr lang="en-US" dirty="0" err="1" smtClean="0"/>
              <a:t>scope.$digest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509" y="2345308"/>
            <a:ext cx="85419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IntervalController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setInterval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  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// notify only current scope and children</a:t>
            </a:r>
          </a:p>
          <a:p>
            <a:r>
              <a:rPr lang="ro-RO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ro-RO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ro-RO" dirty="0">
                <a:solidFill>
                  <a:srgbClr val="F8F8F2"/>
                </a:solidFill>
                <a:latin typeface="Menlo"/>
              </a:rPr>
              <a:t>.</a:t>
            </a:r>
            <a:r>
              <a:rPr lang="ro-RO" dirty="0">
                <a:solidFill>
                  <a:srgbClr val="A6E22E"/>
                </a:solidFill>
                <a:latin typeface="Menlo"/>
              </a:rPr>
              <a:t>digest</a:t>
            </a:r>
            <a:r>
              <a:rPr lang="ro-RO" dirty="0">
                <a:solidFill>
                  <a:srgbClr val="F8F8F2"/>
                </a:solidFill>
                <a:latin typeface="Menlo"/>
              </a:rPr>
              <a:t>(); </a:t>
            </a:r>
          </a:p>
          <a:p>
            <a:r>
              <a:rPr lang="ro-RO" dirty="0">
                <a:solidFill>
                  <a:srgbClr val="F8F8F2"/>
                </a:solidFill>
                <a:latin typeface="Menlo"/>
              </a:rPr>
              <a:t>    }, </a:t>
            </a:r>
            <a:r>
              <a:rPr lang="ro-RO" dirty="0">
                <a:solidFill>
                  <a:srgbClr val="AE81FF"/>
                </a:solidFill>
                <a:latin typeface="Menlo"/>
              </a:rPr>
              <a:t>1000</a:t>
            </a:r>
            <a:r>
              <a:rPr lang="ro-R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ro-RO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3106" y="6488668"/>
            <a:ext cx="3202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keluq</a:t>
            </a:r>
            <a:r>
              <a:rPr lang="en-US" dirty="0">
                <a:hlinkClick r:id="rId2"/>
              </a:rPr>
              <a:t>/2/edit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8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(using $</a:t>
            </a:r>
            <a:r>
              <a:rPr lang="en-US" dirty="0" err="1" smtClean="0"/>
              <a:t>scope.$apply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469" y="2225490"/>
            <a:ext cx="829946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IntervalController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setInterval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	/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perform $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digest cycle from $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rootScope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apply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2067" y="6488668"/>
            <a:ext cx="3225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behat</a:t>
            </a:r>
            <a:r>
              <a:rPr lang="en-US" dirty="0">
                <a:hlinkClick r:id="rId2"/>
              </a:rPr>
              <a:t>/1/edit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1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(using $timeout service)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191" y="2502489"/>
            <a:ext cx="84312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’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IntervalController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$interval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$interval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6420" y="6485973"/>
            <a:ext cx="3202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keluq</a:t>
            </a:r>
            <a:r>
              <a:rPr lang="en-US" dirty="0">
                <a:hlinkClick r:id="rId2"/>
              </a:rPr>
              <a:t>/4/edit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 directive (or </a:t>
            </a:r>
            <a:r>
              <a:rPr lang="en-US" dirty="0" err="1" smtClean="0"/>
              <a:t>ng</a:t>
            </a:r>
            <a:r>
              <a:rPr lang="en-US" dirty="0" smtClean="0"/>
              <a:t>-form) creates instance of </a:t>
            </a:r>
            <a:r>
              <a:rPr lang="en-US" dirty="0" err="1" smtClean="0"/>
              <a:t>FormController</a:t>
            </a:r>
            <a:endParaRPr lang="en-US" dirty="0" smtClean="0"/>
          </a:p>
          <a:p>
            <a:r>
              <a:rPr lang="en-US" dirty="0" smtClean="0"/>
              <a:t>Provides validation services</a:t>
            </a:r>
          </a:p>
          <a:p>
            <a:pPr lvl="1"/>
            <a:r>
              <a:rPr lang="en-US" dirty="0" smtClean="0"/>
              <a:t>CSS Classes applied based on form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-invalid, </a:t>
            </a:r>
            <a:r>
              <a:rPr lang="en-US" dirty="0" err="1" smtClean="0"/>
              <a:t>ng</a:t>
            </a:r>
            <a:r>
              <a:rPr lang="en-US" dirty="0" smtClean="0"/>
              <a:t>-pristine,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Menlo Regular"/>
                <a:cs typeface="Menlo Regular"/>
              </a:rPr>
              <a:t>novalidate</a:t>
            </a:r>
            <a:r>
              <a:rPr lang="en-US" dirty="0" smtClean="0"/>
              <a:t> attribute on </a:t>
            </a:r>
            <a:r>
              <a:rPr lang="en-US" dirty="0" smtClean="0">
                <a:latin typeface="Menlo Regular"/>
                <a:cs typeface="Menlo Regular"/>
              </a:rPr>
              <a:t>&lt;form&gt;</a:t>
            </a:r>
            <a:r>
              <a:rPr lang="en-US" dirty="0" smtClean="0"/>
              <a:t> element to disable native browser validation</a:t>
            </a:r>
          </a:p>
          <a:p>
            <a:r>
              <a:rPr lang="en-US" dirty="0" smtClean="0"/>
              <a:t>Allows for nesting of forms (nesting </a:t>
            </a:r>
            <a:r>
              <a:rPr lang="en-US" dirty="0" err="1" smtClean="0"/>
              <a:t>ng</a:t>
            </a:r>
            <a:r>
              <a:rPr lang="en-US" dirty="0" smtClean="0"/>
              <a:t>-form directives)</a:t>
            </a:r>
          </a:p>
          <a:p>
            <a:r>
              <a:rPr lang="en-US" dirty="0" smtClean="0"/>
              <a:t>Publishes form and inputs to the scope by using name attributes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-submit: binds to submit event of form</a:t>
            </a:r>
          </a:p>
        </p:txBody>
      </p:sp>
    </p:spTree>
    <p:extLst>
      <p:ext uri="{BB962C8B-B14F-4D97-AF65-F5344CB8AC3E}">
        <p14:creationId xmlns:p14="http://schemas.microsoft.com/office/powerpoint/2010/main" val="401652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directives augment existing input functionality</a:t>
            </a:r>
          </a:p>
          <a:p>
            <a:pPr lvl="1"/>
            <a:r>
              <a:rPr lang="en-US" dirty="0" smtClean="0"/>
              <a:t>Provide validation directives</a:t>
            </a:r>
          </a:p>
          <a:p>
            <a:pPr lvl="1"/>
            <a:r>
              <a:rPr lang="en-US" dirty="0" smtClean="0"/>
              <a:t>Bind values to input states (ex: checkboxes)</a:t>
            </a:r>
          </a:p>
          <a:p>
            <a:r>
              <a:rPr lang="en-US" dirty="0" smtClean="0"/>
              <a:t>Support for most HTML5 input styles</a:t>
            </a:r>
          </a:p>
          <a:p>
            <a:pPr lvl="1"/>
            <a:r>
              <a:rPr lang="en-US" dirty="0" smtClean="0"/>
              <a:t>date, </a:t>
            </a:r>
            <a:r>
              <a:rPr lang="en-US" dirty="0" err="1" smtClean="0"/>
              <a:t>dateTimeLocal</a:t>
            </a:r>
            <a:r>
              <a:rPr lang="en-US" dirty="0" smtClean="0"/>
              <a:t>, email, month, number, </a:t>
            </a:r>
            <a:r>
              <a:rPr lang="en-US" dirty="0" err="1" smtClean="0"/>
              <a:t>url</a:t>
            </a:r>
            <a:r>
              <a:rPr lang="en-US" dirty="0" smtClean="0"/>
              <a:t>, week</a:t>
            </a:r>
          </a:p>
          <a:p>
            <a:r>
              <a:rPr lang="en-US" dirty="0" smtClean="0"/>
              <a:t>Custom validation directives</a:t>
            </a:r>
          </a:p>
          <a:p>
            <a:pPr lvl="1"/>
            <a:r>
              <a:rPr lang="en-US" dirty="0" smtClean="0"/>
              <a:t>required, pattern, </a:t>
            </a:r>
            <a:r>
              <a:rPr lang="en-US" dirty="0" err="1" smtClean="0"/>
              <a:t>minlength</a:t>
            </a:r>
            <a:r>
              <a:rPr lang="en-US" dirty="0" smtClean="0"/>
              <a:t>, </a:t>
            </a:r>
            <a:r>
              <a:rPr lang="en-US" dirty="0" err="1" smtClean="0"/>
              <a:t>maxlength</a:t>
            </a:r>
            <a:r>
              <a:rPr lang="en-US" dirty="0" smtClean="0"/>
              <a:t>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0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60" y="855225"/>
            <a:ext cx="91488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&lt;form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name=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-submit=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submitForm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)"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novalidate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first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last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&lt;button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submit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-disabled=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.$invalid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&gt;Create 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&lt;/form&gt;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698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controller for form example (</a:t>
            </a:r>
            <a:r>
              <a:rPr lang="en-US" dirty="0" err="1" smtClean="0"/>
              <a:t>MyFormController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form element with inputs for first and last name</a:t>
            </a:r>
          </a:p>
          <a:p>
            <a:r>
              <a:rPr lang="en-US" dirty="0" smtClean="0"/>
              <a:t>Add handler for submit event</a:t>
            </a:r>
          </a:p>
          <a:p>
            <a:pPr lvl="1"/>
            <a:r>
              <a:rPr lang="en-US" dirty="0" smtClean="0"/>
              <a:t>Accept first and last name as arguments</a:t>
            </a:r>
          </a:p>
          <a:p>
            <a:pPr lvl="1"/>
            <a:r>
              <a:rPr lang="en-US" dirty="0" smtClean="0"/>
              <a:t>Display message indicating the user was added</a:t>
            </a:r>
          </a:p>
          <a:p>
            <a:r>
              <a:rPr lang="en-US" dirty="0" smtClean="0"/>
              <a:t>Style input based on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 +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r>
              <a:rPr lang="en-US" dirty="0" smtClean="0"/>
              <a:t>Enable button based 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9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</a:t>
            </a:r>
            <a:r>
              <a:rPr lang="en-US" dirty="0" smtClean="0"/>
              <a:t>-2/step-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83558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Models: $scope</a:t>
            </a:r>
          </a:p>
          <a:p>
            <a:pPr lvl="1"/>
            <a:r>
              <a:rPr lang="en-US" dirty="0" smtClean="0"/>
              <a:t>Glue between controllers and views</a:t>
            </a:r>
          </a:p>
          <a:p>
            <a:r>
              <a:rPr lang="en-US" dirty="0" smtClean="0"/>
              <a:t>Views: templates (HTML, Jade, etc.)</a:t>
            </a:r>
          </a:p>
          <a:p>
            <a:pPr lvl="1"/>
            <a:r>
              <a:rPr lang="en-US" dirty="0" smtClean="0"/>
              <a:t>Bindings to scope properties and functions</a:t>
            </a:r>
          </a:p>
          <a:p>
            <a:r>
              <a:rPr lang="en-US" dirty="0" smtClean="0"/>
              <a:t>Controllers: constructor functions</a:t>
            </a:r>
          </a:p>
          <a:p>
            <a:pPr lvl="1"/>
            <a:r>
              <a:rPr lang="en-US" dirty="0" smtClean="0"/>
              <a:t>Injected with dependencies via </a:t>
            </a:r>
            <a:r>
              <a:rPr lang="en-US" dirty="0" err="1" smtClean="0"/>
              <a:t>Angular’s</a:t>
            </a:r>
            <a:r>
              <a:rPr lang="en-US" dirty="0" smtClean="0"/>
              <a:t> DI framework</a:t>
            </a:r>
          </a:p>
          <a:p>
            <a:pPr lvl="1"/>
            <a:r>
              <a:rPr lang="en-US" dirty="0" smtClean="0"/>
              <a:t>Prepare the scope for display by templates</a:t>
            </a:r>
          </a:p>
        </p:txBody>
      </p:sp>
    </p:spTree>
    <p:extLst>
      <p:ext uri="{BB962C8B-B14F-4D97-AF65-F5344CB8AC3E}">
        <p14:creationId xmlns:p14="http://schemas.microsoft.com/office/powerpoint/2010/main" val="4253798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Substitutable objects that are wired together using dependency injection.</a:t>
            </a:r>
          </a:p>
          <a:p>
            <a:r>
              <a:rPr lang="en-US" dirty="0" smtClean="0"/>
              <a:t>Used to share and organize code across the app</a:t>
            </a:r>
          </a:p>
          <a:p>
            <a:r>
              <a:rPr lang="en-US" dirty="0" smtClean="0"/>
              <a:t>Built-in services:</a:t>
            </a:r>
          </a:p>
          <a:p>
            <a:pPr lvl="1"/>
            <a:r>
              <a:rPr lang="en-US" dirty="0" smtClean="0"/>
              <a:t>$http, $q, $</a:t>
            </a:r>
            <a:r>
              <a:rPr lang="en-US" dirty="0" err="1" smtClean="0"/>
              <a:t>templateCache</a:t>
            </a:r>
            <a:r>
              <a:rPr lang="en-US" dirty="0" smtClean="0"/>
              <a:t>, $window, $document, $timeout, $interval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8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Menlo Regular"/>
                <a:cs typeface="Menlo Regular"/>
              </a:rPr>
              <a:t>git</a:t>
            </a:r>
            <a:r>
              <a:rPr lang="en-US" dirty="0">
                <a:latin typeface="Menlo Regular"/>
                <a:cs typeface="Menlo Regular"/>
              </a:rPr>
              <a:t> checkout -f day</a:t>
            </a:r>
            <a:r>
              <a:rPr lang="en-US" dirty="0" smtClean="0">
                <a:latin typeface="Menlo Regular"/>
                <a:cs typeface="Menlo Regular"/>
              </a:rPr>
              <a:t>-2/</a:t>
            </a:r>
            <a:r>
              <a:rPr lang="en-US" dirty="0">
                <a:latin typeface="Menlo Regular"/>
                <a:cs typeface="Menlo Regular"/>
              </a:rPr>
              <a:t>step</a:t>
            </a:r>
            <a:r>
              <a:rPr lang="en-US" dirty="0" smtClean="0">
                <a:latin typeface="Menlo Regular"/>
                <a:cs typeface="Menlo Regular"/>
              </a:rPr>
              <a:t>-0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day-2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-g karma-cli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bower install</a:t>
            </a:r>
          </a:p>
          <a:p>
            <a:r>
              <a:rPr lang="en-US" dirty="0" smtClean="0"/>
              <a:t>Open day-2/</a:t>
            </a:r>
            <a:r>
              <a:rPr lang="en-US" dirty="0" err="1" smtClean="0"/>
              <a:t>index.html</a:t>
            </a:r>
            <a:r>
              <a:rPr lang="en-US" dirty="0" smtClean="0"/>
              <a:t> in a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9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make HTTP requests using either </a:t>
            </a:r>
            <a:r>
              <a:rPr lang="en-US" dirty="0" err="1" smtClean="0"/>
              <a:t>XMLHttpRequest</a:t>
            </a:r>
            <a:r>
              <a:rPr lang="en-US" dirty="0" smtClean="0"/>
              <a:t> or JSONP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-like semantics</a:t>
            </a:r>
          </a:p>
          <a:p>
            <a:r>
              <a:rPr lang="en-US" dirty="0" smtClean="0"/>
              <a:t>No callbacks – returns promises instead (based on $q service)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71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963" y="1795074"/>
            <a:ext cx="693738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AjaxController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method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'GET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then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data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'Error fetching users.'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75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Representations of future objects</a:t>
            </a:r>
          </a:p>
          <a:p>
            <a:r>
              <a:rPr lang="en-US" dirty="0" smtClean="0"/>
              <a:t>Promises are fulfilled with a value, or rejected with an error/reason</a:t>
            </a:r>
          </a:p>
          <a:p>
            <a:r>
              <a:rPr lang="en-US" dirty="0"/>
              <a:t>Chainable</a:t>
            </a:r>
            <a:endParaRPr lang="en-US" dirty="0" smtClean="0"/>
          </a:p>
          <a:p>
            <a:r>
              <a:rPr lang="en-US" dirty="0" smtClean="0"/>
              <a:t>Promises have </a:t>
            </a:r>
            <a:r>
              <a:rPr lang="en-US" dirty="0" smtClean="0">
                <a:latin typeface="Menlo Regular"/>
                <a:cs typeface="Menlo Regular"/>
              </a:rPr>
              <a:t>.then(fulfilled, rejected)</a:t>
            </a:r>
            <a:r>
              <a:rPr lang="en-US" dirty="0" smtClean="0"/>
              <a:t> method that takes in a </a:t>
            </a:r>
            <a:r>
              <a:rPr lang="en-US" dirty="0" smtClean="0">
                <a:latin typeface="Menlo Regular"/>
                <a:cs typeface="Menlo Regular"/>
              </a:rPr>
              <a:t>fulfilled</a:t>
            </a:r>
            <a:r>
              <a:rPr lang="en-US" dirty="0" smtClean="0"/>
              <a:t> callback and a </a:t>
            </a:r>
            <a:r>
              <a:rPr lang="en-US" dirty="0" smtClean="0">
                <a:latin typeface="Menlo Regular"/>
                <a:cs typeface="Menlo Regular"/>
              </a:rPr>
              <a:t>rejected</a:t>
            </a:r>
            <a:r>
              <a:rPr lang="en-US" dirty="0" smtClean="0"/>
              <a:t> callback, and returns a new promise (thus becoming chainable)</a:t>
            </a:r>
          </a:p>
          <a:p>
            <a:r>
              <a:rPr lang="en-US" dirty="0" smtClean="0"/>
              <a:t>Either the </a:t>
            </a:r>
            <a:r>
              <a:rPr lang="en-US" dirty="0" smtClean="0">
                <a:latin typeface="Menlo Regular"/>
                <a:cs typeface="Menlo Regular"/>
              </a:rPr>
              <a:t>fulfilled</a:t>
            </a:r>
            <a:r>
              <a:rPr lang="en-US" dirty="0" smtClean="0"/>
              <a:t> or </a:t>
            </a:r>
            <a:r>
              <a:rPr lang="en-US" dirty="0" smtClean="0">
                <a:latin typeface="Menlo Regular"/>
                <a:cs typeface="Menlo Regular"/>
              </a:rPr>
              <a:t>rejected</a:t>
            </a:r>
            <a:r>
              <a:rPr lang="en-US" dirty="0" smtClean="0"/>
              <a:t> callbacks will be called as soon as a value is available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33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File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0709" y="3154868"/>
            <a:ext cx="4896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server.js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'connect'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connect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createServer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connect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__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dirname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0709" y="2506948"/>
            <a:ext cx="44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--save-</a:t>
            </a:r>
            <a:r>
              <a:rPr lang="en-US" dirty="0" err="1" smtClean="0">
                <a:latin typeface="Menlo Regular"/>
                <a:cs typeface="Menlo Regular"/>
              </a:rPr>
              <a:t>dev</a:t>
            </a:r>
            <a:r>
              <a:rPr lang="en-US" dirty="0" smtClean="0">
                <a:latin typeface="Menlo Regular"/>
                <a:cs typeface="Menlo Regular"/>
              </a:rPr>
              <a:t> connect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0709" y="5032683"/>
            <a:ext cx="44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node </a:t>
            </a:r>
            <a:r>
              <a:rPr lang="en-US" dirty="0" err="1" smtClean="0">
                <a:latin typeface="Menlo Regular"/>
                <a:cs typeface="Menlo Regular"/>
              </a:rPr>
              <a:t>server.js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377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users.json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280" y="2808431"/>
            <a:ext cx="8282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"Phil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"pmaccart1"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"Jon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"Smith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"pmaccart2"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"Phil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"Jones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3093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963" y="503780"/>
            <a:ext cx="693738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AjaxController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method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'GET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then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data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'Error fetching users.'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7963" y="3886757"/>
            <a:ext cx="74283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&lt;/h2&gt;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AjaxController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&lt;h4&gt;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&lt;/h4&gt;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-repeat=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 in users"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user.username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}}: {{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user.first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+ ' ' +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user.last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&lt;/li&gt;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13769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server.js</a:t>
            </a:r>
            <a:r>
              <a:rPr lang="en-US" dirty="0" smtClean="0"/>
              <a:t> as a static file server</a:t>
            </a:r>
          </a:p>
          <a:p>
            <a:r>
              <a:rPr lang="en-US" dirty="0" smtClean="0"/>
              <a:t>Add data/</a:t>
            </a:r>
            <a:r>
              <a:rPr lang="en-US" dirty="0" err="1" smtClean="0"/>
              <a:t>users.json</a:t>
            </a:r>
            <a:r>
              <a:rPr lang="en-US" dirty="0" smtClean="0"/>
              <a:t> for mock data</a:t>
            </a:r>
          </a:p>
          <a:p>
            <a:r>
              <a:rPr lang="en-US" dirty="0" smtClean="0"/>
              <a:t>Add a new </a:t>
            </a:r>
            <a:r>
              <a:rPr lang="en-US" dirty="0" err="1" smtClean="0"/>
              <a:t>AjaxController</a:t>
            </a:r>
            <a:r>
              <a:rPr lang="en-US" dirty="0" smtClean="0"/>
              <a:t> that takes in the $http service</a:t>
            </a:r>
          </a:p>
          <a:p>
            <a:r>
              <a:rPr lang="en-US" dirty="0" smtClean="0"/>
              <a:t>Fetch the data/</a:t>
            </a:r>
            <a:r>
              <a:rPr lang="en-US" dirty="0" err="1" smtClean="0"/>
              <a:t>users.json</a:t>
            </a:r>
            <a:r>
              <a:rPr lang="en-US" dirty="0" smtClean="0"/>
              <a:t> data </a:t>
            </a:r>
          </a:p>
          <a:p>
            <a:r>
              <a:rPr lang="en-US" dirty="0" smtClean="0"/>
              <a:t>Display the users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5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</a:t>
            </a:r>
            <a:r>
              <a:rPr lang="en-US" dirty="0" smtClean="0"/>
              <a:t>-2/</a:t>
            </a:r>
            <a:r>
              <a:rPr lang="en-US" smtClean="0"/>
              <a:t>step</a:t>
            </a:r>
            <a:r>
              <a:rPr lang="en-US" smtClean="0"/>
              <a:t>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6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Markers on DOM elements notifying </a:t>
            </a:r>
            <a:r>
              <a:rPr lang="en-US" dirty="0" err="1" smtClean="0"/>
              <a:t>Angular’s</a:t>
            </a:r>
            <a:r>
              <a:rPr lang="en-US" dirty="0" smtClean="0"/>
              <a:t> compiler to attach behavior</a:t>
            </a:r>
          </a:p>
          <a:p>
            <a:pPr lvl="1"/>
            <a:r>
              <a:rPr lang="en-US" dirty="0" smtClean="0"/>
              <a:t>Compile: attach event handling</a:t>
            </a:r>
          </a:p>
          <a:p>
            <a:pPr lvl="1"/>
            <a:r>
              <a:rPr lang="en-US" dirty="0" smtClean="0"/>
              <a:t>Only source of JS -&gt; DOM interactions!</a:t>
            </a:r>
          </a:p>
          <a:p>
            <a:r>
              <a:rPr lang="en-US" dirty="0" smtClean="0"/>
              <a:t>Naming Standards:  Camel-case in JS, hyphenated when using in markup</a:t>
            </a:r>
          </a:p>
          <a:p>
            <a:pPr marL="0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angular.directive</a:t>
            </a:r>
            <a:r>
              <a:rPr lang="en-US" dirty="0" smtClean="0">
                <a:latin typeface="Menlo Regular"/>
                <a:cs typeface="Menlo Regular"/>
              </a:rPr>
              <a:t>(‘</a:t>
            </a:r>
            <a:r>
              <a:rPr lang="en-US" dirty="0" err="1" smtClean="0">
                <a:latin typeface="Menlo Regular"/>
                <a:cs typeface="Menlo Regular"/>
              </a:rPr>
              <a:t>ngController</a:t>
            </a:r>
            <a:r>
              <a:rPr lang="en-US" dirty="0" smtClean="0">
                <a:latin typeface="Menlo Regular"/>
                <a:cs typeface="Menlo Regular"/>
              </a:rPr>
              <a:t>’, function() { … });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-controller=“</a:t>
            </a:r>
            <a:r>
              <a:rPr lang="en-US" dirty="0" err="1" smtClean="0">
                <a:latin typeface="Menlo Regular"/>
                <a:cs typeface="Menlo Regular"/>
              </a:rPr>
              <a:t>MyController</a:t>
            </a:r>
            <a:r>
              <a:rPr lang="en-US" dirty="0" smtClean="0">
                <a:latin typeface="Menlo Regular"/>
                <a:cs typeface="Menlo Regular"/>
              </a:rPr>
              <a:t>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6473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-app – indicates module to bootstrap app</a:t>
            </a:r>
          </a:p>
          <a:p>
            <a:r>
              <a:rPr lang="en-US" dirty="0" err="1"/>
              <a:t>ng</a:t>
            </a:r>
            <a:r>
              <a:rPr lang="en-US" dirty="0"/>
              <a:t>-controller – instantiates controller, attaches to view</a:t>
            </a:r>
          </a:p>
          <a:p>
            <a:r>
              <a:rPr lang="en-US" dirty="0" err="1"/>
              <a:t>ng</a:t>
            </a:r>
            <a:r>
              <a:rPr lang="en-US" dirty="0"/>
              <a:t>-repeat – iterates over array/object, creating new scope and view for each </a:t>
            </a:r>
            <a:r>
              <a:rPr lang="en-US" dirty="0" smtClean="0"/>
              <a:t>item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</a:t>
            </a:r>
            <a:endParaRPr lang="en-US" dirty="0"/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</a:t>
            </a:r>
          </a:p>
          <a:p>
            <a:r>
              <a:rPr lang="en-US" dirty="0" err="1"/>
              <a:t>ng</a:t>
            </a:r>
            <a:r>
              <a:rPr lang="en-US" dirty="0"/>
              <a:t>-class, </a:t>
            </a:r>
            <a:r>
              <a:rPr lang="en-US" dirty="0" err="1"/>
              <a:t>ng-href</a:t>
            </a:r>
            <a:r>
              <a:rPr lang="en-US" dirty="0"/>
              <a:t>, </a:t>
            </a:r>
            <a:r>
              <a:rPr lang="en-US" dirty="0" err="1"/>
              <a:t>ng-src</a:t>
            </a:r>
            <a:r>
              <a:rPr lang="en-US" dirty="0"/>
              <a:t> vs. class,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for iterating over a collection</a:t>
            </a:r>
          </a:p>
          <a:p>
            <a:r>
              <a:rPr lang="en-US" dirty="0" smtClean="0"/>
              <a:t>Renders a template once per item</a:t>
            </a:r>
          </a:p>
          <a:p>
            <a:r>
              <a:rPr lang="en-US" dirty="0" smtClean="0"/>
              <a:t>Each template instance gets its own scope:</a:t>
            </a:r>
          </a:p>
          <a:p>
            <a:pPr lvl="1"/>
            <a:r>
              <a:rPr lang="en-US" dirty="0" smtClean="0"/>
              <a:t>Item value</a:t>
            </a:r>
          </a:p>
          <a:p>
            <a:pPr lvl="1"/>
            <a:r>
              <a:rPr lang="en-US" dirty="0" smtClean="0"/>
              <a:t>$index (number)</a:t>
            </a:r>
          </a:p>
          <a:p>
            <a:pPr lvl="1"/>
            <a:r>
              <a:rPr lang="en-US" dirty="0" smtClean="0"/>
              <a:t>$first, $middle, $last, $even, $odd (</a:t>
            </a:r>
            <a:r>
              <a:rPr lang="en-US" dirty="0" err="1" smtClean="0"/>
              <a:t>booleans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9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225" y="11953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79824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}}: 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value of an expression for display</a:t>
            </a:r>
          </a:p>
          <a:p>
            <a:pPr lvl="1"/>
            <a:r>
              <a:rPr lang="en-US" dirty="0" smtClean="0"/>
              <a:t>Can be used for object to string transformations, or for filtering lists of values</a:t>
            </a:r>
          </a:p>
          <a:p>
            <a:r>
              <a:rPr lang="en-US" dirty="0" smtClean="0"/>
              <a:t>Take in a value, return a value</a:t>
            </a:r>
          </a:p>
          <a:p>
            <a:r>
              <a:rPr lang="en-US" dirty="0" smtClean="0"/>
              <a:t>Built in: date, currency, filter,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lowercase, number, </a:t>
            </a:r>
            <a:r>
              <a:rPr lang="en-US" dirty="0" err="1" smtClean="0"/>
              <a:t>orderBy</a:t>
            </a:r>
            <a:r>
              <a:rPr lang="en-US" dirty="0" smtClean="0"/>
              <a:t>, uppercase</a:t>
            </a:r>
          </a:p>
        </p:txBody>
      </p:sp>
    </p:spTree>
    <p:extLst>
      <p:ext uri="{BB962C8B-B14F-4D97-AF65-F5344CB8AC3E}">
        <p14:creationId xmlns:p14="http://schemas.microsoft.com/office/powerpoint/2010/main" val="228565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075" y="1796441"/>
            <a:ext cx="889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expression_to_filter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| filterName:arg1:arg2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:argN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2358479"/>
            <a:ext cx="7770813" cy="3767683"/>
          </a:xfrm>
        </p:spPr>
        <p:txBody>
          <a:bodyPr/>
          <a:lstStyle/>
          <a:p>
            <a:r>
              <a:rPr lang="en-US" dirty="0"/>
              <a:t>Date Filter: </a:t>
            </a:r>
            <a:endParaRPr lang="en-US" dirty="0" smtClean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expression </a:t>
            </a:r>
            <a:r>
              <a:rPr lang="en-US" dirty="0">
                <a:latin typeface="Menlo Regular"/>
                <a:cs typeface="Menlo Regular"/>
              </a:rPr>
              <a:t>| </a:t>
            </a:r>
            <a:r>
              <a:rPr lang="en-US" dirty="0" err="1">
                <a:latin typeface="Menlo Regular"/>
                <a:cs typeface="Menlo Regular"/>
              </a:rPr>
              <a:t>date:format</a:t>
            </a:r>
            <a:endParaRPr lang="en-US" dirty="0">
              <a:latin typeface="Menlo Regular"/>
              <a:cs typeface="Menlo Regular"/>
            </a:endParaRPr>
          </a:p>
          <a:p>
            <a:r>
              <a:rPr lang="en-US" dirty="0"/>
              <a:t>Order By Filter: </a:t>
            </a:r>
            <a:endParaRPr lang="en-US" dirty="0" smtClean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expression </a:t>
            </a:r>
            <a:r>
              <a:rPr lang="en-US" dirty="0">
                <a:latin typeface="Menlo Regular"/>
                <a:cs typeface="Menlo Regular"/>
              </a:rPr>
              <a:t>| </a:t>
            </a:r>
            <a:r>
              <a:rPr lang="en-US" dirty="0" err="1" smtClean="0">
                <a:latin typeface="Menlo Regular"/>
                <a:cs typeface="Menlo Regular"/>
              </a:rPr>
              <a:t>orderBy:property:reverse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662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-day-0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4815</TotalTime>
  <Words>2175</Words>
  <Application>Microsoft Macintosh PowerPoint</Application>
  <PresentationFormat>On-screen Show (4:3)</PresentationFormat>
  <Paragraphs>262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ng-bootcamp-day-0</vt:lpstr>
      <vt:lpstr> ng-bootcamp</vt:lpstr>
      <vt:lpstr>PowerPoint Presentation</vt:lpstr>
      <vt:lpstr>Checkpoint</vt:lpstr>
      <vt:lpstr>Directives</vt:lpstr>
      <vt:lpstr>Built-In Directives</vt:lpstr>
      <vt:lpstr>ng-repeat Directive</vt:lpstr>
      <vt:lpstr>PowerPoint Presentation</vt:lpstr>
      <vt:lpstr>Filters</vt:lpstr>
      <vt:lpstr>Filter Syntax</vt:lpstr>
      <vt:lpstr>PowerPoint Presentation</vt:lpstr>
      <vt:lpstr>// TODO</vt:lpstr>
      <vt:lpstr>Checkpoint</vt:lpstr>
      <vt:lpstr>Two-Way Data Binding</vt:lpstr>
      <vt:lpstr>Event Directives</vt:lpstr>
      <vt:lpstr>// TODO</vt:lpstr>
      <vt:lpstr>Checkpoint</vt:lpstr>
      <vt:lpstr>Two-Way Data Binding</vt:lpstr>
      <vt:lpstr>$scope.$apply and $scope.$digest</vt:lpstr>
      <vt:lpstr>Example (won’t update watchers)</vt:lpstr>
      <vt:lpstr>Example (using $scope.$digest())</vt:lpstr>
      <vt:lpstr>Example (using $scope.$apply(fn))</vt:lpstr>
      <vt:lpstr>Example (using $timeout service)</vt:lpstr>
      <vt:lpstr>Forms</vt:lpstr>
      <vt:lpstr>Inputs</vt:lpstr>
      <vt:lpstr>PowerPoint Presentation</vt:lpstr>
      <vt:lpstr>// TODO</vt:lpstr>
      <vt:lpstr>Checkpoint</vt:lpstr>
      <vt:lpstr>Recap</vt:lpstr>
      <vt:lpstr>Services</vt:lpstr>
      <vt:lpstr>$http</vt:lpstr>
      <vt:lpstr>PowerPoint Presentation</vt:lpstr>
      <vt:lpstr>Promises</vt:lpstr>
      <vt:lpstr>Simple File Server</vt:lpstr>
      <vt:lpstr>data/users.json</vt:lpstr>
      <vt:lpstr>PowerPoint Presentation</vt:lpstr>
      <vt:lpstr>// TODO</vt:lpstr>
      <vt:lpstr>Checkpoint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241</cp:revision>
  <dcterms:created xsi:type="dcterms:W3CDTF">2014-03-01T15:24:30Z</dcterms:created>
  <dcterms:modified xsi:type="dcterms:W3CDTF">2014-03-20T04:39:34Z</dcterms:modified>
</cp:coreProperties>
</file>