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sldIdLst>
    <p:sldId id="256" r:id="rId2"/>
    <p:sldId id="275" r:id="rId3"/>
    <p:sldId id="302" r:id="rId4"/>
    <p:sldId id="257" r:id="rId5"/>
    <p:sldId id="320" r:id="rId6"/>
    <p:sldId id="324" r:id="rId7"/>
    <p:sldId id="292" r:id="rId8"/>
    <p:sldId id="293" r:id="rId9"/>
    <p:sldId id="295" r:id="rId10"/>
    <p:sldId id="280" r:id="rId11"/>
    <p:sldId id="296" r:id="rId12"/>
    <p:sldId id="298" r:id="rId13"/>
    <p:sldId id="294" r:id="rId14"/>
    <p:sldId id="268" r:id="rId15"/>
    <p:sldId id="282" r:id="rId16"/>
    <p:sldId id="299" r:id="rId17"/>
    <p:sldId id="300" r:id="rId18"/>
    <p:sldId id="301" r:id="rId19"/>
    <p:sldId id="303" r:id="rId20"/>
    <p:sldId id="309" r:id="rId21"/>
    <p:sldId id="304" r:id="rId22"/>
    <p:sldId id="305" r:id="rId23"/>
    <p:sldId id="306" r:id="rId24"/>
    <p:sldId id="307" r:id="rId25"/>
    <p:sldId id="308" r:id="rId26"/>
    <p:sldId id="279" r:id="rId27"/>
    <p:sldId id="278" r:id="rId28"/>
    <p:sldId id="281" r:id="rId29"/>
    <p:sldId id="310" r:id="rId30"/>
    <p:sldId id="323" r:id="rId31"/>
    <p:sldId id="311" r:id="rId32"/>
    <p:sldId id="312" r:id="rId33"/>
    <p:sldId id="314" r:id="rId34"/>
    <p:sldId id="313" r:id="rId35"/>
    <p:sldId id="315" r:id="rId36"/>
    <p:sldId id="316" r:id="rId37"/>
    <p:sldId id="317" r:id="rId38"/>
    <p:sldId id="318" r:id="rId39"/>
    <p:sldId id="321" r:id="rId40"/>
    <p:sldId id="322" r:id="rId41"/>
    <p:sldId id="319" r:id="rId42"/>
    <p:sldId id="276" r:id="rId43"/>
    <p:sldId id="266" r:id="rId44"/>
    <p:sldId id="273" r:id="rId45"/>
    <p:sldId id="28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72" autoAdjust="0"/>
  </p:normalViewPr>
  <p:slideViewPr>
    <p:cSldViewPr snapToGrid="0" snapToObjects="1">
      <p:cViewPr>
        <p:scale>
          <a:sx n="106" d="100"/>
          <a:sy n="106" d="100"/>
        </p:scale>
        <p:origin x="-66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back to this later on later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Revisit this now</a:t>
            </a:r>
            <a:r>
              <a:rPr lang="en-US" baseline="0" dirty="0" smtClean="0"/>
              <a:t> that we’ve covered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function/angular.modu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type/angular.Modul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ependency_injecti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ngular/angular.js/wiki/Understanding-Dependency-Injec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ser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yifip/17/ed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becek/2/edi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guide/module%23recommended-setup" TargetMode="External"/><Relationship Id="rId3" Type="http://schemas.openxmlformats.org/officeDocument/2006/relationships/hyperlink" Target="https://google-styleguide.googlecode.com/svn/trunk/angularjs-google-style.html%23module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echonest.com/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related application functionality</a:t>
            </a:r>
          </a:p>
          <a:p>
            <a:pPr lvl="1"/>
            <a:r>
              <a:rPr lang="en-US" dirty="0" smtClean="0"/>
              <a:t>Should be able to package a module and ship independently of other components</a:t>
            </a:r>
          </a:p>
          <a:p>
            <a:r>
              <a:rPr lang="en-US" dirty="0" smtClean="0"/>
              <a:t>Expose functions for registering controllers, directives, services, constants, values</a:t>
            </a:r>
          </a:p>
          <a:p>
            <a:r>
              <a:rPr lang="en-US" dirty="0" smtClean="0"/>
              <a:t>Can require other modules as dependencies</a:t>
            </a:r>
          </a:p>
        </p:txBody>
      </p:sp>
    </p:spTree>
    <p:extLst>
      <p:ext uri="{BB962C8B-B14F-4D97-AF65-F5344CB8AC3E}">
        <p14:creationId xmlns:p14="http://schemas.microsoft.com/office/powerpoint/2010/main" val="21674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Creating/Retrieving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new module:</a:t>
            </a:r>
          </a:p>
          <a:p>
            <a:pPr marL="349250" lvl="1" indent="0">
              <a:buNone/>
            </a:pP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[]);</a:t>
            </a:r>
          </a:p>
          <a:p>
            <a:r>
              <a:rPr lang="en-US" dirty="0"/>
              <a:t>Retrieving an existing module: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latin typeface="Menlo Regular"/>
                <a:cs typeface="Menlo Regular"/>
              </a:rPr>
              <a:t>)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  <a:endParaRPr lang="en-US" dirty="0">
              <a:latin typeface="Menlo Regular"/>
              <a:cs typeface="Menlo Regular"/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/function/</a:t>
            </a:r>
            <a:r>
              <a:rPr lang="en-US" dirty="0" err="1">
                <a:hlinkClick r:id="rId2"/>
              </a:rPr>
              <a:t>angular.module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1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.controller method on module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://docs.angularjs.org/api/ng/type/</a:t>
            </a:r>
            <a:r>
              <a:rPr lang="en-US" dirty="0" smtClean="0">
                <a:hlinkClick r:id="rId2"/>
              </a:rPr>
              <a:t>angular.Module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310" y="3425076"/>
            <a:ext cx="710434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Register controller '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' on the new module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4355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a “Main”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“main” method in </a:t>
            </a:r>
            <a:r>
              <a:rPr lang="en-US" dirty="0" err="1" smtClean="0"/>
              <a:t>AngularJS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</a:t>
            </a:r>
            <a:r>
              <a:rPr lang="en-US" dirty="0" smtClean="0"/>
              <a:t>-app directive to declaratively specify how app should 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446" y="3400051"/>
            <a:ext cx="724811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sz="1400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sz="1400" dirty="0">
                <a:solidFill>
                  <a:srgbClr val="75715E"/>
                </a:solidFill>
                <a:latin typeface="Menlo"/>
              </a:rPr>
              <a:t> 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-app=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- Day 2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&lt;link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rel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stylesheet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/bootstrap/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dist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css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bootstrap.css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/&gt;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sz="1400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sz="14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sz="1400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sz="1400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sz="1400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app.js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1409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module functions: configuration and run</a:t>
            </a:r>
          </a:p>
          <a:p>
            <a:r>
              <a:rPr lang="en-US" dirty="0" smtClean="0"/>
              <a:t>Configuration blocks</a:t>
            </a:r>
          </a:p>
          <a:p>
            <a:pPr lvl="1"/>
            <a:r>
              <a:rPr lang="en-US" dirty="0" smtClean="0"/>
              <a:t>Configure the application</a:t>
            </a:r>
          </a:p>
          <a:p>
            <a:pPr lvl="1"/>
            <a:r>
              <a:rPr lang="en-US" dirty="0" smtClean="0"/>
              <a:t>define constants</a:t>
            </a:r>
          </a:p>
          <a:p>
            <a:pPr lvl="1"/>
            <a:r>
              <a:rPr lang="en-US" dirty="0" smtClean="0"/>
              <a:t>configure injector with new services, filters, directives, etc.</a:t>
            </a:r>
          </a:p>
          <a:p>
            <a:r>
              <a:rPr lang="en-US" dirty="0" smtClean="0"/>
              <a:t>Run blocks</a:t>
            </a:r>
          </a:p>
          <a:p>
            <a:pPr lvl="1"/>
            <a:r>
              <a:rPr lang="en-US" dirty="0" smtClean="0"/>
              <a:t>Kick off functionality (fetch data, etc.)</a:t>
            </a:r>
          </a:p>
          <a:p>
            <a:pPr lvl="1"/>
            <a:r>
              <a:rPr lang="en-US" dirty="0"/>
              <a:t>Use registered services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2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984" y="1308184"/>
            <a:ext cx="69987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$provide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constant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login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'/login'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user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users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/:id'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});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})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$log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$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info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Starting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with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of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400907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can depend on other modules</a:t>
            </a:r>
          </a:p>
          <a:p>
            <a:pPr lvl="1"/>
            <a:r>
              <a:rPr lang="en-US" dirty="0" smtClean="0"/>
              <a:t>Dependencies will be loaded and configured before the requiring module</a:t>
            </a:r>
          </a:p>
          <a:p>
            <a:pPr lvl="1"/>
            <a:r>
              <a:rPr lang="en-US" dirty="0" smtClean="0"/>
              <a:t>Controllers and services defined in dependency will be available for use in the requiring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5706" y="4185347"/>
            <a:ext cx="4207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'moduleDependency1'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'moduleDependency2'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65371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two modules </a:t>
            </a:r>
          </a:p>
          <a:p>
            <a:pPr lvl="1"/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App Controllers</a:t>
            </a:r>
          </a:p>
          <a:p>
            <a:r>
              <a:rPr lang="en-US" dirty="0" smtClean="0"/>
              <a:t>Add Links Controller and Search Controller</a:t>
            </a:r>
          </a:p>
          <a:p>
            <a:r>
              <a:rPr lang="en-US" dirty="0" smtClean="0"/>
              <a:t>Load App module on page, add controller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day-3/step-1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4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allow for organization</a:t>
            </a:r>
          </a:p>
          <a:p>
            <a:r>
              <a:rPr lang="en-US" dirty="0" smtClean="0"/>
              <a:t>Still need means of sharing code across modules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reuse?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521504" y="3546569"/>
            <a:ext cx="2767460" cy="814752"/>
          </a:xfrm>
          <a:prstGeom prst="ellips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799" y="2274838"/>
            <a:ext cx="77708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Dependency injection is a software design pattern that implements inversion of control and allows a program design to follow the dependency inversion principle. </a:t>
            </a:r>
            <a:r>
              <a:rPr lang="en-US" sz="2400" dirty="0" smtClean="0"/>
              <a:t>The term was coined by Martin Fowler. An </a:t>
            </a:r>
            <a:r>
              <a:rPr lang="en-US" sz="2400" dirty="0"/>
              <a:t>injection is the passing of a dependency by reference or pointer to a client object, which is then made part of its state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						</a:t>
            </a:r>
            <a:r>
              <a:rPr lang="en-US" sz="2400" dirty="0" smtClean="0">
                <a:hlinkClick r:id="rId2"/>
              </a:rPr>
              <a:t>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532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solation of responsibilities</a:t>
            </a:r>
          </a:p>
          <a:p>
            <a:r>
              <a:rPr lang="en-US" dirty="0" smtClean="0"/>
              <a:t>Removes knowledge from client</a:t>
            </a:r>
          </a:p>
          <a:p>
            <a:r>
              <a:rPr lang="en-US" dirty="0" smtClean="0"/>
              <a:t>Isolates configuration</a:t>
            </a:r>
          </a:p>
          <a:p>
            <a:r>
              <a:rPr lang="en-US" dirty="0" smtClean="0"/>
              <a:t>Promotes reuse and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6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Instantiate Own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43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Retrieve from Global 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0915" y="2690336"/>
            <a:ext cx="5367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86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Where Needed (Ideal)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093" y="2690336"/>
            <a:ext cx="68153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Function/object dependencies provided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Eliminates need for hard-coded dependencies stored on  global variables</a:t>
            </a:r>
          </a:p>
          <a:p>
            <a:r>
              <a:rPr lang="en-US" dirty="0" smtClean="0"/>
              <a:t>Dependencies provided as function parameters where needed</a:t>
            </a:r>
          </a:p>
          <a:p>
            <a:r>
              <a:rPr lang="en-US" dirty="0" smtClean="0"/>
              <a:t>Injector subsystem handles instantiation, resolving, and provisioning of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All services, values, constants defined in loaded modules available to be injected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80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Providers and Injectors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smtClean="0"/>
              <a:t>provide</a:t>
            </a:r>
          </a:p>
          <a:p>
            <a:pPr lvl="1"/>
            <a:r>
              <a:rPr lang="en-US" dirty="0" smtClean="0"/>
              <a:t>Describes how to create dependencies</a:t>
            </a:r>
            <a:endParaRPr lang="en-US" dirty="0"/>
          </a:p>
          <a:p>
            <a:pPr lvl="1"/>
            <a:r>
              <a:rPr lang="en-US" dirty="0"/>
              <a:t>Registers components with the $injector</a:t>
            </a:r>
          </a:p>
          <a:p>
            <a:pPr lvl="1"/>
            <a:r>
              <a:rPr lang="en-US" dirty="0"/>
              <a:t>Registration methods for constants, values, services, factories, </a:t>
            </a:r>
            <a:r>
              <a:rPr lang="en-US" dirty="0" smtClean="0"/>
              <a:t>providers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injector</a:t>
            </a:r>
          </a:p>
          <a:p>
            <a:pPr lvl="1"/>
            <a:r>
              <a:rPr lang="en-US" dirty="0" smtClean="0"/>
              <a:t>Retrieves dependencies from providers</a:t>
            </a:r>
          </a:p>
          <a:p>
            <a:pPr lvl="1"/>
            <a:r>
              <a:rPr lang="en-US" dirty="0" smtClean="0"/>
              <a:t>Handles instantiation of dependencies (can differ based on how dependency is defined)</a:t>
            </a:r>
          </a:p>
          <a:p>
            <a:pPr lvl="1"/>
            <a:r>
              <a:rPr lang="en-US" dirty="0" smtClean="0"/>
              <a:t>Handles resolution of dependency name to </a:t>
            </a:r>
            <a:r>
              <a:rPr lang="en-US" dirty="0" smtClean="0"/>
              <a:t>instance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/angular/</a:t>
            </a:r>
            <a:r>
              <a:rPr lang="en-US" dirty="0" err="1">
                <a:hlinkClick r:id="rId3"/>
              </a:rPr>
              <a:t>angular.js</a:t>
            </a:r>
            <a:r>
              <a:rPr lang="en-US" dirty="0">
                <a:hlinkClick r:id="rId3"/>
              </a:rPr>
              <a:t>/wiki/Understanding-Dependency-Injection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7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Annotations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037" y="1801869"/>
            <a:ext cx="79549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Inferred, NOT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$inject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annotation,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$inject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Inline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annotation,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}]);</a:t>
            </a:r>
          </a:p>
        </p:txBody>
      </p:sp>
    </p:spTree>
    <p:extLst>
      <p:ext uri="{BB962C8B-B14F-4D97-AF65-F5344CB8AC3E}">
        <p14:creationId xmlns:p14="http://schemas.microsoft.com/office/powerpoint/2010/main" val="101500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Substitutable objects that are wired together using dependency injection.</a:t>
            </a:r>
          </a:p>
          <a:p>
            <a:r>
              <a:rPr lang="en-US" dirty="0"/>
              <a:t>Used to share and organize code across the app</a:t>
            </a:r>
          </a:p>
        </p:txBody>
      </p:sp>
    </p:spTree>
    <p:extLst>
      <p:ext uri="{BB962C8B-B14F-4D97-AF65-F5344CB8AC3E}">
        <p14:creationId xmlns:p14="http://schemas.microsoft.com/office/powerpoint/2010/main" val="76171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$http, $resource</a:t>
            </a:r>
          </a:p>
          <a:p>
            <a:r>
              <a:rPr lang="en-US" dirty="0" smtClean="0"/>
              <a:t>$window, $document, $location</a:t>
            </a:r>
          </a:p>
          <a:p>
            <a:r>
              <a:rPr lang="en-US" dirty="0" smtClean="0"/>
              <a:t>$interval, $timeout</a:t>
            </a:r>
          </a:p>
          <a:p>
            <a:r>
              <a:rPr lang="en-US" dirty="0" smtClean="0"/>
              <a:t>$log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, $</a:t>
            </a:r>
            <a:r>
              <a:rPr lang="en-US" dirty="0" err="1" smtClean="0"/>
              <a:t>rootElement</a:t>
            </a:r>
            <a:endParaRPr lang="en-US" dirty="0" smtClean="0"/>
          </a:p>
          <a:p>
            <a:r>
              <a:rPr lang="en-US" dirty="0" smtClean="0"/>
              <a:t>$animate</a:t>
            </a:r>
          </a:p>
          <a:p>
            <a:r>
              <a:rPr lang="en-US" dirty="0"/>
              <a:t>And more: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/service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fetch origin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checkout -f day</a:t>
            </a:r>
            <a:r>
              <a:rPr lang="en-US" dirty="0" smtClean="0">
                <a:latin typeface="Menlo Regular"/>
                <a:cs typeface="Menlo Regular"/>
              </a:rPr>
              <a:t>-3/</a:t>
            </a:r>
            <a:r>
              <a:rPr lang="en-US" dirty="0">
                <a:latin typeface="Menlo Regular"/>
                <a:cs typeface="Menlo Regular"/>
              </a:rPr>
              <a:t>step</a:t>
            </a:r>
            <a:r>
              <a:rPr lang="en-US" dirty="0" smtClean="0">
                <a:latin typeface="Menlo Regular"/>
                <a:cs typeface="Menlo Regular"/>
              </a:rPr>
              <a:t>-0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day</a:t>
            </a:r>
            <a:r>
              <a:rPr lang="en-US" dirty="0" smtClean="0">
                <a:latin typeface="Menlo Regular"/>
                <a:cs typeface="Menlo Regular"/>
              </a:rPr>
              <a:t>-3/client</a:t>
            </a:r>
          </a:p>
          <a:p>
            <a:r>
              <a:rPr lang="en-US" dirty="0" smtClean="0">
                <a:latin typeface="Menlo Regular"/>
                <a:cs typeface="Menlo Regular"/>
              </a:rPr>
              <a:t>bower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../server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node </a:t>
            </a:r>
            <a:r>
              <a:rPr lang="en-US" dirty="0" err="1" smtClean="0">
                <a:latin typeface="Menlo Regular"/>
                <a:cs typeface="Menlo Regular"/>
              </a:rPr>
              <a:t>server.js</a:t>
            </a:r>
            <a:endParaRPr lang="en-US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10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common logic (e.g. $http calls, $resource calls)</a:t>
            </a:r>
          </a:p>
          <a:p>
            <a:r>
              <a:rPr lang="en-US" dirty="0" smtClean="0"/>
              <a:t>Inject into controllers for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on a module using the $provide service</a:t>
            </a:r>
          </a:p>
          <a:p>
            <a:pPr lvl="1"/>
            <a:r>
              <a:rPr lang="en-US" dirty="0" smtClean="0"/>
              <a:t>Module API exposes same methods for defining services based on needs</a:t>
            </a:r>
          </a:p>
          <a:p>
            <a:r>
              <a:rPr lang="en-US" dirty="0" smtClean="0"/>
              <a:t>Different registration constructs depending on needs</a:t>
            </a:r>
          </a:p>
          <a:p>
            <a:r>
              <a:rPr lang="en-US" dirty="0" smtClean="0"/>
              <a:t>Lazily instantiated</a:t>
            </a:r>
          </a:p>
          <a:p>
            <a:r>
              <a:rPr lang="en-US" dirty="0" smtClean="0"/>
              <a:t>Singletons</a:t>
            </a:r>
          </a:p>
          <a:p>
            <a:pPr lvl="1"/>
            <a:r>
              <a:rPr lang="en-US" dirty="0" smtClean="0"/>
              <a:t>Same reference shared across entire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9836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Defining/Creating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: singleton returned by a </a:t>
            </a:r>
            <a:r>
              <a:rPr lang="en-US" dirty="0" smtClean="0">
                <a:solidFill>
                  <a:srgbClr val="86CE24"/>
                </a:solidFill>
              </a:rPr>
              <a:t>Service Factory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Service Factory</a:t>
            </a:r>
            <a:r>
              <a:rPr lang="en-US" dirty="0" smtClean="0"/>
              <a:t>: function created by a </a:t>
            </a:r>
            <a:r>
              <a:rPr lang="en-US" dirty="0" smtClean="0">
                <a:solidFill>
                  <a:srgbClr val="86CE24"/>
                </a:solidFill>
              </a:rPr>
              <a:t>Service Provider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Service Provider</a:t>
            </a:r>
            <a:r>
              <a:rPr lang="en-US" dirty="0" smtClean="0"/>
              <a:t>: constructor function, create an object containing a </a:t>
            </a:r>
            <a:r>
              <a:rPr lang="en-US" dirty="0" smtClean="0">
                <a:solidFill>
                  <a:srgbClr val="86CE24"/>
                </a:solidFill>
              </a:rPr>
              <a:t>$get </a:t>
            </a:r>
            <a:r>
              <a:rPr lang="en-US" dirty="0" smtClean="0"/>
              <a:t>method which returns the </a:t>
            </a:r>
            <a:r>
              <a:rPr lang="en-US" dirty="0" smtClean="0">
                <a:solidFill>
                  <a:srgbClr val="86CE24"/>
                </a:solidFill>
              </a:rPr>
              <a:t>Service Factory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$injector</a:t>
            </a:r>
            <a:r>
              <a:rPr lang="en-US" dirty="0" smtClean="0"/>
              <a:t>: finds correct </a:t>
            </a:r>
            <a:r>
              <a:rPr lang="en-US" dirty="0" smtClean="0">
                <a:solidFill>
                  <a:schemeClr val="accent1"/>
                </a:solidFill>
              </a:rPr>
              <a:t>service provider</a:t>
            </a:r>
            <a:r>
              <a:rPr lang="en-US" dirty="0" smtClean="0"/>
              <a:t>, instantiates it, calls </a:t>
            </a:r>
            <a:r>
              <a:rPr lang="en-US" dirty="0" smtClean="0">
                <a:solidFill>
                  <a:srgbClr val="86CE24"/>
                </a:solidFill>
              </a:rPr>
              <a:t>$get</a:t>
            </a:r>
            <a:r>
              <a:rPr lang="en-US" dirty="0" smtClean="0"/>
              <a:t> method to retrieve </a:t>
            </a:r>
            <a:r>
              <a:rPr lang="en-US" dirty="0" smtClean="0">
                <a:solidFill>
                  <a:srgbClr val="86CE24"/>
                </a:solidFill>
              </a:rPr>
              <a:t>service instance</a:t>
            </a:r>
          </a:p>
          <a:p>
            <a:r>
              <a:rPr lang="en-US" dirty="0" smtClean="0"/>
              <a:t>Shorthand methods exist on the $provide service and module API for defining services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11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$provide vs. module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 same methods for registering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038" y="2333684"/>
            <a:ext cx="813465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$provide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notifier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Notifier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notify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alert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});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endParaRPr lang="nb-NO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Identical as above</a:t>
            </a:r>
          </a:p>
          <a:p>
            <a:r>
              <a:rPr lang="nb-NO" dirty="0" err="1" smtClean="0">
                <a:solidFill>
                  <a:srgbClr val="A6E22E"/>
                </a:solidFill>
                <a:latin typeface="Menlo"/>
              </a:rPr>
              <a:t>angular</a:t>
            </a:r>
            <a:r>
              <a:rPr lang="nb-NO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nb-NO" dirty="0" err="1" smtClean="0">
                <a:solidFill>
                  <a:srgbClr val="A6E22E"/>
                </a:solidFill>
                <a:latin typeface="Menlo"/>
              </a:rPr>
              <a:t>module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.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service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 err="1">
                <a:solidFill>
                  <a:srgbClr val="E6DB74"/>
                </a:solidFill>
                <a:latin typeface="Menlo"/>
              </a:rPr>
              <a:t>notifier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Notifier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nb-NO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notify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alert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797950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provide.constant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 object as a service</a:t>
            </a:r>
          </a:p>
          <a:p>
            <a:r>
              <a:rPr lang="en-US" dirty="0" smtClean="0"/>
              <a:t>Can be injected in configuration blocks</a:t>
            </a:r>
          </a:p>
          <a:p>
            <a:pPr lvl="1"/>
            <a:r>
              <a:rPr lang="en-US" dirty="0" smtClean="0"/>
              <a:t>Configuration blocks can register dependencies with the injector, so these constants could be used there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9186" y="42084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constant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1771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provide.value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 object as a service</a:t>
            </a:r>
          </a:p>
          <a:p>
            <a:r>
              <a:rPr lang="en-US" dirty="0" smtClean="0"/>
              <a:t>Cannot be injected in configuration blocks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1167" y="3656652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'endpoints'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account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'/account'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billing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'/billing'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dashboard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dasbhoard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29919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provide.factory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 factory that returns the service instance</a:t>
            </a:r>
          </a:p>
          <a:p>
            <a:r>
              <a:rPr lang="en-US" dirty="0" err="1" smtClean="0"/>
              <a:t>Injectible</a:t>
            </a:r>
            <a:r>
              <a:rPr lang="en-US" dirty="0"/>
              <a:t> </a:t>
            </a:r>
            <a:r>
              <a:rPr lang="en-US" dirty="0" smtClean="0"/>
              <a:t>with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415" y="3833874"/>
            <a:ext cx="63039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178998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provide.service</a:t>
            </a:r>
            <a:r>
              <a:rPr lang="en-US" dirty="0" smtClean="0"/>
              <a:t>(</a:t>
            </a:r>
            <a:r>
              <a:rPr lang="en-US" dirty="0" err="1" smtClean="0"/>
              <a:t>classFn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 service constructor function which will be invoked with the new operator</a:t>
            </a:r>
          </a:p>
          <a:p>
            <a:r>
              <a:rPr lang="en-US" dirty="0" err="1" smtClean="0"/>
              <a:t>Injectible</a:t>
            </a:r>
            <a:r>
              <a:rPr lang="en-US" dirty="0" smtClean="0"/>
              <a:t> with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3485" y="3567499"/>
            <a:ext cx="6097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factory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s-I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s-I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is-I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86924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provide.provider</a:t>
            </a:r>
            <a:r>
              <a:rPr lang="en-US" dirty="0" smtClean="0"/>
              <a:t>(provider)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service provider constructor function</a:t>
            </a:r>
          </a:p>
          <a:p>
            <a:r>
              <a:rPr lang="en-US" dirty="0" smtClean="0"/>
              <a:t>Must contain a $get method for retrieving the service factory</a:t>
            </a:r>
          </a:p>
          <a:p>
            <a:r>
              <a:rPr lang="en-US" dirty="0" smtClean="0"/>
              <a:t>All other shorthand methods end up being wrapped in a provider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2190" y="3995677"/>
            <a:ext cx="6936623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$get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s-I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is-I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is-I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63699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by name only, not by module name!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yifip</a:t>
            </a:r>
            <a:r>
              <a:rPr lang="en-US" dirty="0">
                <a:hlinkClick r:id="rId2"/>
              </a:rPr>
              <a:t>/17/edit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by name only!</a:t>
            </a:r>
          </a:p>
          <a:p>
            <a:r>
              <a:rPr lang="en-US" dirty="0" smtClean="0"/>
              <a:t>Modules will overwrite one another!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becek</a:t>
            </a:r>
            <a:r>
              <a:rPr lang="en-US" dirty="0">
                <a:hlinkClick r:id="rId2"/>
              </a:rPr>
              <a:t>/2/edit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4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services module</a:t>
            </a:r>
          </a:p>
          <a:p>
            <a:r>
              <a:rPr lang="en-US" dirty="0" smtClean="0"/>
              <a:t>Use service to get playlist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9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Modules: </a:t>
            </a:r>
          </a:p>
          <a:p>
            <a:pPr lvl="1"/>
            <a:r>
              <a:rPr lang="en-US" dirty="0" smtClean="0"/>
              <a:t>A module for each feature</a:t>
            </a:r>
          </a:p>
          <a:p>
            <a:pPr lvl="1"/>
            <a:r>
              <a:rPr lang="en-US" dirty="0" smtClean="0"/>
              <a:t>A module for each reusable component (esp. directives and filters)</a:t>
            </a:r>
          </a:p>
          <a:p>
            <a:pPr lvl="1"/>
            <a:r>
              <a:rPr lang="en-US" dirty="0" smtClean="0"/>
              <a:t>An application level module which depends on the above modules and contains any initialization code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/guide/</a:t>
            </a:r>
            <a:r>
              <a:rPr lang="en-US" dirty="0" err="1">
                <a:hlinkClick r:id="rId2"/>
              </a:rPr>
              <a:t>module#recommended-setup</a:t>
            </a:r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/>
              <a:t>of thumb:  Modules should never be altered outside of their definition</a:t>
            </a:r>
          </a:p>
          <a:p>
            <a:pPr lvl="1"/>
            <a:r>
              <a:rPr lang="en-US" dirty="0">
                <a:hlinkClick r:id="rId3"/>
              </a:rPr>
              <a:t>https://google-styleguide.googlecode.com/svn/trunk/angularjs-google-style.html#modules</a:t>
            </a:r>
            <a:endParaRPr lang="en-US" dirty="0"/>
          </a:p>
          <a:p>
            <a:r>
              <a:rPr lang="en-US" dirty="0" err="1"/>
              <a:t>ng</a:t>
            </a:r>
            <a:r>
              <a:rPr lang="en-US" dirty="0"/>
              <a:t>-app directive: specifies the module to bootstrap the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18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RequireJS</a:t>
            </a:r>
            <a:r>
              <a:rPr lang="en-US" dirty="0" smtClean="0"/>
              <a:t>/AMD vs.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/AMD Modules: lazy file loading, script load ordering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Modules: remove global state, configure dependency injector</a:t>
            </a:r>
          </a:p>
          <a:p>
            <a:pPr lvl="1"/>
            <a:r>
              <a:rPr lang="en-US" dirty="0" smtClean="0"/>
              <a:t>All files defining </a:t>
            </a:r>
            <a:r>
              <a:rPr lang="en-US" dirty="0" err="1" smtClean="0"/>
              <a:t>AngularJS</a:t>
            </a:r>
            <a:r>
              <a:rPr lang="en-US" dirty="0" smtClean="0"/>
              <a:t> modules must be loaded on the page</a:t>
            </a:r>
          </a:p>
          <a:p>
            <a:r>
              <a:rPr lang="en-US" dirty="0" smtClean="0"/>
              <a:t>Can be used in tandem</a:t>
            </a:r>
          </a:p>
          <a:p>
            <a:pPr lvl="1"/>
            <a:r>
              <a:rPr lang="en-US" dirty="0" smtClean="0"/>
              <a:t>File order not as important with </a:t>
            </a:r>
            <a:r>
              <a:rPr lang="en-US" dirty="0" err="1" smtClean="0"/>
              <a:t>AngularJS</a:t>
            </a:r>
            <a:r>
              <a:rPr lang="en-US" dirty="0" smtClean="0"/>
              <a:t> modules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docs.angularjs.org</a:t>
            </a:r>
            <a:r>
              <a:rPr lang="en-US" dirty="0"/>
              <a:t>/guide/</a:t>
            </a:r>
            <a:r>
              <a:rPr lang="en-US" dirty="0" err="1"/>
              <a:t>module#asynchronous-loading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in the angular-mocks package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bower install --save-</a:t>
            </a:r>
            <a:r>
              <a:rPr lang="en-US" dirty="0" err="1" smtClean="0">
                <a:latin typeface="Menlo Regular"/>
                <a:cs typeface="Menlo Regular"/>
              </a:rPr>
              <a:t>dev</a:t>
            </a:r>
            <a:r>
              <a:rPr lang="en-US" dirty="0" smtClean="0">
                <a:latin typeface="Menlo Regular"/>
                <a:cs typeface="Menlo Regular"/>
              </a:rPr>
              <a:t> angular-mocks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httpBackend</a:t>
            </a:r>
            <a:endParaRPr lang="en-US" dirty="0" smtClean="0"/>
          </a:p>
          <a:p>
            <a:pPr lvl="1"/>
            <a:r>
              <a:rPr lang="en-US" dirty="0" smtClean="0"/>
              <a:t>Listen for requests, specify responses</a:t>
            </a:r>
          </a:p>
          <a:p>
            <a:r>
              <a:rPr lang="en-US" dirty="0" smtClean="0"/>
              <a:t>$interval, $timeout</a:t>
            </a:r>
          </a:p>
          <a:p>
            <a:pPr lvl="1"/>
            <a:r>
              <a:rPr lang="en-US" dirty="0" smtClean="0"/>
              <a:t>flush([milliseconds]) method to execute pending tasks</a:t>
            </a:r>
          </a:p>
          <a:p>
            <a:r>
              <a:rPr lang="en-US" dirty="0" smtClean="0"/>
              <a:t>module(</a:t>
            </a:r>
            <a:r>
              <a:rPr lang="en-US" dirty="0" err="1" smtClean="0"/>
              <a:t>moduleName|fn</a:t>
            </a:r>
            <a:r>
              <a:rPr lang="en-US" dirty="0" smtClean="0"/>
              <a:t>) </a:t>
            </a:r>
            <a:r>
              <a:rPr lang="en-US" dirty="0" smtClean="0"/>
              <a:t>(shortcut for </a:t>
            </a:r>
            <a:r>
              <a:rPr lang="en-US" dirty="0" err="1" smtClean="0"/>
              <a:t>angular.mock.module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Configure injector using either identified module or anonymous function</a:t>
            </a:r>
            <a:endParaRPr lang="en-US" dirty="0"/>
          </a:p>
          <a:p>
            <a:r>
              <a:rPr lang="en-US" dirty="0" smtClean="0"/>
              <a:t>inject(</a:t>
            </a:r>
            <a:r>
              <a:rPr lang="en-US" dirty="0" err="1" smtClean="0"/>
              <a:t>fn</a:t>
            </a:r>
            <a:r>
              <a:rPr lang="en-US" dirty="0" smtClean="0"/>
              <a:t>)  (shortcut for </a:t>
            </a:r>
            <a:r>
              <a:rPr lang="en-US" dirty="0" err="1" smtClean="0"/>
              <a:t>angular.mock.inject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makes </a:t>
            </a:r>
            <a:r>
              <a:rPr lang="en-US" dirty="0" err="1" smtClean="0"/>
              <a:t>fn</a:t>
            </a:r>
            <a:r>
              <a:rPr lang="en-US" dirty="0" smtClean="0"/>
              <a:t> arguments </a:t>
            </a:r>
            <a:r>
              <a:rPr lang="en-US" dirty="0" err="1" smtClean="0"/>
              <a:t>injectible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22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813" y="85517"/>
            <a:ext cx="8808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ngBootcamp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</a:t>
            </a:r>
            <a:r>
              <a:rPr lang="it-IT" dirty="0" smtClean="0">
                <a:solidFill>
                  <a:srgbClr val="F8F8F2"/>
                </a:solidFill>
                <a:latin typeface="Menlo"/>
              </a:rPr>
              <a:t>);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813" y="1774249"/>
            <a:ext cx="880819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ngBootcamp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inject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rootScope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rootScope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: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}));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799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data platform</a:t>
            </a:r>
          </a:p>
          <a:p>
            <a:r>
              <a:rPr lang="en-US" dirty="0" smtClean="0"/>
              <a:t>Search by artist, track, album, genre</a:t>
            </a:r>
          </a:p>
          <a:p>
            <a:r>
              <a:rPr lang="en-US" dirty="0" smtClean="0"/>
              <a:t>Sorting by current popularity, play counts</a:t>
            </a:r>
          </a:p>
          <a:p>
            <a:r>
              <a:rPr lang="en-US" dirty="0" smtClean="0"/>
              <a:t>Create dynamic playlists (based on artist, song, genre, BPM)</a:t>
            </a:r>
          </a:p>
          <a:p>
            <a:r>
              <a:rPr lang="en-US" dirty="0" smtClean="0"/>
              <a:t>Register for key at </a:t>
            </a:r>
            <a:r>
              <a:rPr lang="en-US" dirty="0" smtClean="0">
                <a:hlinkClick r:id="rId2"/>
              </a:rPr>
              <a:t>developer.echonest.com</a:t>
            </a:r>
            <a:endParaRPr lang="en-US" dirty="0" smtClean="0"/>
          </a:p>
          <a:p>
            <a:r>
              <a:rPr lang="en-US" dirty="0" smtClean="0">
                <a:solidFill>
                  <a:srgbClr val="86CE24"/>
                </a:solidFill>
              </a:rPr>
              <a:t>Edit day-3/server/lib/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env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all.js</a:t>
            </a:r>
            <a:r>
              <a:rPr lang="en-US" dirty="0" smtClean="0">
                <a:solidFill>
                  <a:srgbClr val="86CE24"/>
                </a:solidFill>
              </a:rPr>
              <a:t>, add API key to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object</a:t>
            </a:r>
            <a:endParaRPr lang="en-US" dirty="0">
              <a:solidFill>
                <a:srgbClr val="86CE24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23" y="533360"/>
            <a:ext cx="3429373" cy="7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Package and reuse</a:t>
            </a:r>
          </a:p>
          <a:p>
            <a:r>
              <a:rPr lang="en-US" dirty="0" smtClean="0"/>
              <a:t>Improved testability</a:t>
            </a:r>
          </a:p>
          <a:p>
            <a:r>
              <a:rPr lang="en-US" dirty="0" smtClean="0"/>
              <a:t>Easier to scale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5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4369" y="2362717"/>
            <a:ext cx="7319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“The </a:t>
            </a:r>
            <a:r>
              <a:rPr lang="en-US" sz="2400" dirty="0"/>
              <a:t>best advice about huge apps is not to make them. Write small, focused, modular parts, and progressively combine them into bigger things to make your app</a:t>
            </a:r>
            <a:r>
              <a:rPr lang="en-US" sz="2400" dirty="0" smtClean="0"/>
              <a:t>.” 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- @</a:t>
            </a:r>
            <a:r>
              <a:rPr lang="en-US" sz="2400" dirty="0" err="1" smtClean="0"/>
              <a:t>substack</a:t>
            </a:r>
            <a:r>
              <a:rPr lang="en-US" sz="2400" dirty="0" smtClean="0"/>
              <a:t> via Brian Ford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14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Modules</a:t>
            </a:r>
          </a:p>
          <a:p>
            <a:pPr lvl="1"/>
            <a:r>
              <a:rPr lang="en-US" dirty="0" smtClean="0"/>
              <a:t>Chat Module</a:t>
            </a:r>
          </a:p>
          <a:p>
            <a:pPr lvl="1"/>
            <a:r>
              <a:rPr lang="en-US" dirty="0" smtClean="0"/>
              <a:t>Folder Module</a:t>
            </a:r>
          </a:p>
          <a:p>
            <a:pPr lvl="1"/>
            <a:r>
              <a:rPr lang="en-US" dirty="0" smtClean="0"/>
              <a:t>Message List Module</a:t>
            </a:r>
          </a:p>
          <a:p>
            <a:r>
              <a:rPr lang="en-US" dirty="0" smtClean="0"/>
              <a:t> Main module composed of the 3 sub modules</a:t>
            </a:r>
            <a:endParaRPr lang="en-US" dirty="0"/>
          </a:p>
        </p:txBody>
      </p:sp>
      <p:pic>
        <p:nvPicPr>
          <p:cNvPr id="6" name="Picture 5" descr="Screen Shot 2014-03-23 at 2.0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09" y="1760538"/>
            <a:ext cx="4905589" cy="29077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38409" y="3007396"/>
            <a:ext cx="1224629" cy="166089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38409" y="1760538"/>
            <a:ext cx="1224629" cy="115506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038" y="1760538"/>
            <a:ext cx="3680960" cy="290774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7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ng-bootcamp.thmx</Template>
  <TotalTime>6935</TotalTime>
  <Words>2406</Words>
  <Application>Microsoft Macintosh PowerPoint</Application>
  <PresentationFormat>On-screen Show (4:3)</PresentationFormat>
  <Paragraphs>328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ng-bootcamp</vt:lpstr>
      <vt:lpstr> ng-bootcamp</vt:lpstr>
      <vt:lpstr>PowerPoint Presentation</vt:lpstr>
      <vt:lpstr>Checkpoint</vt:lpstr>
      <vt:lpstr>Topics</vt:lpstr>
      <vt:lpstr>PowerPoint Presentation</vt:lpstr>
      <vt:lpstr>PowerPoint Presentation</vt:lpstr>
      <vt:lpstr>Why Modules?</vt:lpstr>
      <vt:lpstr>PowerPoint Presentation</vt:lpstr>
      <vt:lpstr>Example: Gmail</vt:lpstr>
      <vt:lpstr>Modules</vt:lpstr>
      <vt:lpstr>Creating/Retrieving Modules</vt:lpstr>
      <vt:lpstr>Registering Controllers</vt:lpstr>
      <vt:lpstr>Specifying a “Main” Module</vt:lpstr>
      <vt:lpstr>Modules</vt:lpstr>
      <vt:lpstr>PowerPoint Presentation</vt:lpstr>
      <vt:lpstr>Module Dependencies</vt:lpstr>
      <vt:lpstr>// TODO</vt:lpstr>
      <vt:lpstr>Checkpoint</vt:lpstr>
      <vt:lpstr>What about reuse?</vt:lpstr>
      <vt:lpstr>Dependency Injection</vt:lpstr>
      <vt:lpstr>Why DI?</vt:lpstr>
      <vt:lpstr>Instantiate Own Dependencies</vt:lpstr>
      <vt:lpstr>Retrieve from Global Variable</vt:lpstr>
      <vt:lpstr>Pass Where Needed (Ideal)</vt:lpstr>
      <vt:lpstr>Dependency Injection</vt:lpstr>
      <vt:lpstr>Providers and Injectors</vt:lpstr>
      <vt:lpstr>Dependency Annotations</vt:lpstr>
      <vt:lpstr>Services</vt:lpstr>
      <vt:lpstr>Built-in Services</vt:lpstr>
      <vt:lpstr>Custom Services</vt:lpstr>
      <vt:lpstr>Services</vt:lpstr>
      <vt:lpstr>Defining/Creating Services</vt:lpstr>
      <vt:lpstr>$provide vs. module API</vt:lpstr>
      <vt:lpstr>$provide.constant(obj)</vt:lpstr>
      <vt:lpstr>$provide.value(obj)</vt:lpstr>
      <vt:lpstr>$provide.factory(fn)</vt:lpstr>
      <vt:lpstr>$provide.service(classFn)</vt:lpstr>
      <vt:lpstr>$provide.provider(provider)</vt:lpstr>
      <vt:lpstr>Services</vt:lpstr>
      <vt:lpstr>Modules</vt:lpstr>
      <vt:lpstr>// TODO</vt:lpstr>
      <vt:lpstr>Recommended Setup</vt:lpstr>
      <vt:lpstr>RequireJS/AMD vs. AngularJS</vt:lpstr>
      <vt:lpstr>Mock Services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252</cp:revision>
  <dcterms:created xsi:type="dcterms:W3CDTF">2014-03-01T15:24:30Z</dcterms:created>
  <dcterms:modified xsi:type="dcterms:W3CDTF">2014-03-25T04:29:57Z</dcterms:modified>
</cp:coreProperties>
</file>