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3"/>
  </p:notesMasterIdLst>
  <p:sldIdLst>
    <p:sldId id="257" r:id="rId2"/>
    <p:sldId id="258" r:id="rId3"/>
    <p:sldId id="271" r:id="rId4"/>
    <p:sldId id="261" r:id="rId5"/>
    <p:sldId id="262" r:id="rId6"/>
    <p:sldId id="259" r:id="rId7"/>
    <p:sldId id="263" r:id="rId8"/>
    <p:sldId id="260" r:id="rId9"/>
    <p:sldId id="264" r:id="rId10"/>
    <p:sldId id="272" r:id="rId11"/>
    <p:sldId id="265" r:id="rId12"/>
    <p:sldId id="266" r:id="rId13"/>
    <p:sldId id="267" r:id="rId14"/>
    <p:sldId id="269" r:id="rId15"/>
    <p:sldId id="270" r:id="rId16"/>
    <p:sldId id="273" r:id="rId17"/>
    <p:sldId id="268" r:id="rId18"/>
    <p:sldId id="274" r:id="rId19"/>
    <p:sldId id="275" r:id="rId20"/>
    <p:sldId id="277" r:id="rId21"/>
    <p:sldId id="278" r:id="rId22"/>
    <p:sldId id="281" r:id="rId23"/>
    <p:sldId id="279" r:id="rId24"/>
    <p:sldId id="280" r:id="rId25"/>
    <p:sldId id="282" r:id="rId26"/>
    <p:sldId id="283" r:id="rId27"/>
    <p:sldId id="276" r:id="rId28"/>
    <p:sldId id="284" r:id="rId29"/>
    <p:sldId id="286" r:id="rId30"/>
    <p:sldId id="287" r:id="rId31"/>
    <p:sldId id="288" r:id="rId32"/>
    <p:sldId id="289" r:id="rId33"/>
    <p:sldId id="291" r:id="rId34"/>
    <p:sldId id="292" r:id="rId35"/>
    <p:sldId id="299" r:id="rId36"/>
    <p:sldId id="293" r:id="rId37"/>
    <p:sldId id="295" r:id="rId38"/>
    <p:sldId id="294" r:id="rId39"/>
    <p:sldId id="296" r:id="rId40"/>
    <p:sldId id="298" r:id="rId41"/>
    <p:sldId id="29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74" autoAdjust="0"/>
  </p:normalViewPr>
  <p:slideViewPr>
    <p:cSldViewPr snapToGrid="0" snapToObjects="1">
      <p:cViewPr varScale="1">
        <p:scale>
          <a:sx n="127" d="100"/>
          <a:sy n="127" d="100"/>
        </p:scale>
        <p:origin x="-4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D36DD-CC4D-8742-B7E5-FB0839B43893}" type="datetimeFigureOut">
              <a:rPr lang="en-US" smtClean="0"/>
              <a:t>4/8/14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97BAA-259C-4C41-917A-37D7D83A7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19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7BAA-259C-4C41-917A-37D7D83A729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97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7BAA-259C-4C41-917A-37D7D83A729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0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rgbClr val="1CCDE7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 baseline="0">
          <a:solidFill>
            <a:srgbClr val="1CCDE7"/>
          </a:solidFill>
          <a:effectLst/>
          <a:latin typeface="Arial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ngularjs.org/api/ngRoute/provider/$routeProvider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etbootstrap.com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sbin.com/volok/6/edi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ngular-ui.github.io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ngular-ui.github.io/bootstrap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jsbin.com/xuwaz/8/ed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ng-bootcamp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062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dirty="0" err="1" smtClean="0"/>
              <a:t>nav</a:t>
            </a:r>
            <a:r>
              <a:rPr lang="en-US" dirty="0" smtClean="0"/>
              <a:t> element in </a:t>
            </a:r>
            <a:r>
              <a:rPr lang="en-US" dirty="0" err="1" smtClean="0"/>
              <a:t>index.html</a:t>
            </a:r>
            <a:endParaRPr lang="en-US" dirty="0" smtClean="0"/>
          </a:p>
          <a:p>
            <a:r>
              <a:rPr lang="en-US" dirty="0" smtClean="0"/>
              <a:t>Shrink window until menu collapses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774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Application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resources retrieved with a </a:t>
            </a:r>
            <a:r>
              <a:rPr lang="en-US" dirty="0" smtClean="0">
                <a:solidFill>
                  <a:srgbClr val="86CE24"/>
                </a:solidFill>
              </a:rPr>
              <a:t>single page request </a:t>
            </a:r>
            <a:r>
              <a:rPr lang="en-US" dirty="0" smtClean="0"/>
              <a:t>(or dynamically as needed)</a:t>
            </a:r>
          </a:p>
          <a:p>
            <a:r>
              <a:rPr lang="en-US" dirty="0" smtClean="0">
                <a:solidFill>
                  <a:srgbClr val="86CE24"/>
                </a:solidFill>
              </a:rPr>
              <a:t>Dynamic page updates</a:t>
            </a:r>
            <a:r>
              <a:rPr lang="en-US" dirty="0" smtClean="0"/>
              <a:t> give perception of multi-page app</a:t>
            </a:r>
          </a:p>
          <a:p>
            <a:r>
              <a:rPr lang="en-US" dirty="0" smtClean="0"/>
              <a:t>Pages addressable either by using the </a:t>
            </a:r>
            <a:r>
              <a:rPr lang="en-US" dirty="0" smtClean="0">
                <a:solidFill>
                  <a:srgbClr val="86CE24"/>
                </a:solidFill>
              </a:rPr>
              <a:t>hash fragment identifier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86CE24"/>
                </a:solidFill>
              </a:rPr>
              <a:t>HTML5 </a:t>
            </a:r>
            <a:r>
              <a:rPr lang="en-US" dirty="0" err="1" smtClean="0">
                <a:solidFill>
                  <a:srgbClr val="86CE24"/>
                </a:solidFill>
              </a:rPr>
              <a:t>pushState</a:t>
            </a:r>
            <a:r>
              <a:rPr lang="en-US" dirty="0" smtClean="0">
                <a:solidFill>
                  <a:srgbClr val="86CE24"/>
                </a:solidFill>
              </a:rPr>
              <a:t>/</a:t>
            </a:r>
            <a:r>
              <a:rPr lang="en-US" dirty="0" err="1" smtClean="0">
                <a:solidFill>
                  <a:srgbClr val="86CE24"/>
                </a:solidFill>
              </a:rPr>
              <a:t>replaceState</a:t>
            </a:r>
            <a:endParaRPr lang="en-US" dirty="0" smtClean="0">
              <a:solidFill>
                <a:srgbClr val="86CE24"/>
              </a:solidFill>
            </a:endParaRPr>
          </a:p>
          <a:p>
            <a:r>
              <a:rPr lang="en-US" dirty="0" smtClean="0"/>
              <a:t>Ex: http://</a:t>
            </a:r>
            <a:r>
              <a:rPr lang="en-US" dirty="0" err="1" smtClean="0"/>
              <a:t>www.myapp.com</a:t>
            </a:r>
            <a:r>
              <a:rPr lang="en-US" dirty="0" smtClean="0"/>
              <a:t>/#/page1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60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</a:t>
            </a:r>
            <a:r>
              <a:rPr lang="en-US" dirty="0" err="1" smtClean="0">
                <a:solidFill>
                  <a:srgbClr val="86CE24"/>
                </a:solidFill>
              </a:rPr>
              <a:t>ngRoute</a:t>
            </a:r>
            <a:r>
              <a:rPr lang="en-US" dirty="0" smtClean="0">
                <a:solidFill>
                  <a:srgbClr val="86CE24"/>
                </a:solidFill>
              </a:rPr>
              <a:t> </a:t>
            </a:r>
            <a:r>
              <a:rPr lang="en-US" dirty="0" smtClean="0"/>
              <a:t>module (defined in angular-</a:t>
            </a:r>
            <a:r>
              <a:rPr lang="en-US" dirty="0" err="1" smtClean="0"/>
              <a:t>route.js</a:t>
            </a:r>
            <a:r>
              <a:rPr lang="en-US" dirty="0" smtClean="0"/>
              <a:t> script)</a:t>
            </a:r>
          </a:p>
          <a:p>
            <a:r>
              <a:rPr lang="en-US" dirty="0" smtClean="0">
                <a:solidFill>
                  <a:srgbClr val="86CE24"/>
                </a:solidFill>
              </a:rPr>
              <a:t>$</a:t>
            </a:r>
            <a:r>
              <a:rPr lang="en-US" dirty="0" err="1" smtClean="0">
                <a:solidFill>
                  <a:srgbClr val="86CE24"/>
                </a:solidFill>
              </a:rPr>
              <a:t>routeProvider</a:t>
            </a:r>
            <a:r>
              <a:rPr lang="en-US" dirty="0">
                <a:solidFill>
                  <a:srgbClr val="86CE24"/>
                </a:solidFill>
              </a:rPr>
              <a:t> </a:t>
            </a:r>
            <a:r>
              <a:rPr lang="en-US" dirty="0" smtClean="0"/>
              <a:t>allows configurations of routes to use</a:t>
            </a:r>
          </a:p>
          <a:p>
            <a:pPr lvl="1"/>
            <a:r>
              <a:rPr lang="en-US" dirty="0" smtClean="0"/>
              <a:t>Configure path to match, template to load, controller to instantiate</a:t>
            </a:r>
          </a:p>
          <a:p>
            <a:r>
              <a:rPr lang="en-US" dirty="0" smtClean="0"/>
              <a:t>$route service handles deep-linking URLs to controllers and templates, firing events on route changes</a:t>
            </a:r>
          </a:p>
          <a:p>
            <a:pPr lvl="1"/>
            <a:r>
              <a:rPr lang="en-US" dirty="0" smtClean="0">
                <a:solidFill>
                  <a:srgbClr val="86CE24"/>
                </a:solidFill>
              </a:rPr>
              <a:t>Most work handled implicitly by the </a:t>
            </a:r>
            <a:r>
              <a:rPr lang="en-US" dirty="0" err="1" smtClean="0">
                <a:solidFill>
                  <a:srgbClr val="86CE24"/>
                </a:solidFill>
              </a:rPr>
              <a:t>ngView</a:t>
            </a:r>
            <a:r>
              <a:rPr lang="en-US" dirty="0" smtClean="0">
                <a:solidFill>
                  <a:srgbClr val="86CE24"/>
                </a:solidFill>
              </a:rPr>
              <a:t> directive</a:t>
            </a:r>
          </a:p>
          <a:p>
            <a:r>
              <a:rPr lang="en-US" dirty="0" smtClean="0">
                <a:solidFill>
                  <a:srgbClr val="86CE24"/>
                </a:solidFill>
              </a:rPr>
              <a:t>Ng-view </a:t>
            </a:r>
            <a:r>
              <a:rPr lang="en-US" dirty="0" smtClean="0"/>
              <a:t>directive specifies insertion point of templates configured with the </a:t>
            </a:r>
            <a:r>
              <a:rPr lang="en-US" dirty="0" smtClean="0">
                <a:solidFill>
                  <a:srgbClr val="86CE24"/>
                </a:solidFill>
              </a:rPr>
              <a:t>$</a:t>
            </a:r>
            <a:r>
              <a:rPr lang="en-US" dirty="0" err="1" smtClean="0">
                <a:solidFill>
                  <a:srgbClr val="86CE24"/>
                </a:solidFill>
              </a:rPr>
              <a:t>routeProvider</a:t>
            </a:r>
            <a:endParaRPr lang="en-US" dirty="0">
              <a:solidFill>
                <a:srgbClr val="86CE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042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routeProvider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 Review: every service has a </a:t>
            </a:r>
            <a:r>
              <a:rPr lang="en-US" dirty="0" smtClean="0">
                <a:solidFill>
                  <a:srgbClr val="86CE24"/>
                </a:solidFill>
              </a:rPr>
              <a:t>corresponding provider</a:t>
            </a:r>
          </a:p>
          <a:p>
            <a:r>
              <a:rPr lang="en-US" dirty="0" smtClean="0">
                <a:solidFill>
                  <a:srgbClr val="86CE24"/>
                </a:solidFill>
              </a:rPr>
              <a:t>Provider implicitly created </a:t>
            </a:r>
            <a:r>
              <a:rPr lang="en-US" dirty="0" smtClean="0"/>
              <a:t>when defining services with </a:t>
            </a:r>
            <a:r>
              <a:rPr lang="en-US" dirty="0" err="1" smtClean="0"/>
              <a:t>module.factory</a:t>
            </a:r>
            <a:r>
              <a:rPr lang="en-US" dirty="0" smtClean="0"/>
              <a:t>(), </a:t>
            </a:r>
            <a:r>
              <a:rPr lang="en-US" dirty="0" err="1" smtClean="0"/>
              <a:t>module.service</a:t>
            </a:r>
            <a:r>
              <a:rPr lang="en-US" dirty="0" smtClean="0"/>
              <a:t>(), </a:t>
            </a:r>
            <a:r>
              <a:rPr lang="en-US" dirty="0" err="1" smtClean="0"/>
              <a:t>module.value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Providers can also expose configuration functionality</a:t>
            </a:r>
          </a:p>
          <a:p>
            <a:r>
              <a:rPr lang="en-US" dirty="0" smtClean="0"/>
              <a:t>Applications have </a:t>
            </a:r>
            <a:r>
              <a:rPr lang="en-US" dirty="0" smtClean="0">
                <a:solidFill>
                  <a:srgbClr val="86CE24"/>
                </a:solidFill>
              </a:rPr>
              <a:t>configuration blocks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86CE24"/>
                </a:solidFill>
              </a:rPr>
              <a:t>run blocks</a:t>
            </a:r>
          </a:p>
          <a:p>
            <a:r>
              <a:rPr lang="en-US" dirty="0" smtClean="0"/>
              <a:t>Providers are </a:t>
            </a:r>
            <a:r>
              <a:rPr lang="en-US" dirty="0" smtClean="0">
                <a:solidFill>
                  <a:srgbClr val="86CE24"/>
                </a:solidFill>
              </a:rPr>
              <a:t>available during </a:t>
            </a:r>
            <a:r>
              <a:rPr lang="en-US" dirty="0" err="1" smtClean="0">
                <a:solidFill>
                  <a:srgbClr val="86CE24"/>
                </a:solidFill>
              </a:rPr>
              <a:t>config</a:t>
            </a:r>
            <a:r>
              <a:rPr lang="en-US" dirty="0" smtClean="0">
                <a:solidFill>
                  <a:srgbClr val="86CE24"/>
                </a:solidFill>
              </a:rPr>
              <a:t> blocks</a:t>
            </a:r>
            <a:r>
              <a:rPr lang="en-US" dirty="0" smtClean="0"/>
              <a:t>, but </a:t>
            </a:r>
            <a:r>
              <a:rPr lang="en-US" dirty="0" smtClean="0">
                <a:solidFill>
                  <a:srgbClr val="86CE24"/>
                </a:solidFill>
              </a:rPr>
              <a:t>NOT during run blocks</a:t>
            </a:r>
          </a:p>
          <a:p>
            <a:r>
              <a:rPr lang="en-US" dirty="0" smtClean="0">
                <a:solidFill>
                  <a:srgbClr val="86CE24"/>
                </a:solidFill>
              </a:rPr>
              <a:t>Use the </a:t>
            </a:r>
            <a:r>
              <a:rPr lang="en-US" dirty="0" err="1" smtClean="0">
                <a:solidFill>
                  <a:srgbClr val="86CE24"/>
                </a:solidFill>
              </a:rPr>
              <a:t>config</a:t>
            </a:r>
            <a:r>
              <a:rPr lang="en-US" dirty="0" smtClean="0">
                <a:solidFill>
                  <a:srgbClr val="86CE24"/>
                </a:solidFill>
              </a:rPr>
              <a:t> blocks to configure the providers before they instantiate the services!</a:t>
            </a:r>
            <a:endParaRPr lang="en-US" dirty="0">
              <a:solidFill>
                <a:srgbClr val="86CE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504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routeProvider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CE24"/>
                </a:solidFill>
              </a:rPr>
              <a:t>$</a:t>
            </a:r>
            <a:r>
              <a:rPr lang="en-US" dirty="0" err="1" smtClean="0">
                <a:solidFill>
                  <a:srgbClr val="86CE24"/>
                </a:solidFill>
              </a:rPr>
              <a:t>routeProvider.when</a:t>
            </a:r>
            <a:r>
              <a:rPr lang="en-US" dirty="0" smtClean="0">
                <a:solidFill>
                  <a:srgbClr val="86CE24"/>
                </a:solidFill>
              </a:rPr>
              <a:t>(path, route)</a:t>
            </a:r>
          </a:p>
          <a:p>
            <a:pPr lvl="1"/>
            <a:r>
              <a:rPr lang="en-US" dirty="0" smtClean="0"/>
              <a:t>When path is matched against $</a:t>
            </a:r>
            <a:r>
              <a:rPr lang="en-US" dirty="0" err="1" smtClean="0"/>
              <a:t>location.path</a:t>
            </a:r>
            <a:r>
              <a:rPr lang="en-US" dirty="0" smtClean="0"/>
              <a:t>, load the route</a:t>
            </a:r>
          </a:p>
          <a:p>
            <a:pPr lvl="1"/>
            <a:r>
              <a:rPr lang="en-US" dirty="0" smtClean="0"/>
              <a:t>route:</a:t>
            </a:r>
          </a:p>
          <a:p>
            <a:pPr lvl="2"/>
            <a:r>
              <a:rPr lang="en-US" dirty="0" smtClean="0"/>
              <a:t>template/</a:t>
            </a:r>
            <a:r>
              <a:rPr lang="en-US" dirty="0" err="1" smtClean="0"/>
              <a:t>templateUrl</a:t>
            </a:r>
            <a:r>
              <a:rPr lang="en-US" dirty="0" smtClean="0"/>
              <a:t>: template to be used by </a:t>
            </a:r>
            <a:r>
              <a:rPr lang="en-US" dirty="0" err="1" smtClean="0"/>
              <a:t>ng</a:t>
            </a:r>
            <a:r>
              <a:rPr lang="en-US" dirty="0" smtClean="0"/>
              <a:t>-view directives</a:t>
            </a:r>
          </a:p>
          <a:p>
            <a:pPr lvl="2"/>
            <a:r>
              <a:rPr lang="en-US" dirty="0" smtClean="0"/>
              <a:t>controller: controller to instantiate and associate to the template</a:t>
            </a:r>
          </a:p>
          <a:p>
            <a:r>
              <a:rPr lang="en-US" dirty="0" smtClean="0">
                <a:solidFill>
                  <a:srgbClr val="86CE24"/>
                </a:solidFill>
              </a:rPr>
              <a:t>$</a:t>
            </a:r>
            <a:r>
              <a:rPr lang="en-US" dirty="0" err="1" smtClean="0">
                <a:solidFill>
                  <a:srgbClr val="86CE24"/>
                </a:solidFill>
              </a:rPr>
              <a:t>routeProvider.otherwise</a:t>
            </a:r>
            <a:r>
              <a:rPr lang="en-US" dirty="0" smtClean="0">
                <a:solidFill>
                  <a:srgbClr val="86CE24"/>
                </a:solidFill>
              </a:rPr>
              <a:t>(route)</a:t>
            </a:r>
          </a:p>
          <a:p>
            <a:pPr lvl="1"/>
            <a:r>
              <a:rPr lang="en-US" dirty="0" smtClean="0"/>
              <a:t>Default route </a:t>
            </a:r>
            <a:r>
              <a:rPr lang="en-US" dirty="0" err="1" smtClean="0"/>
              <a:t>config</a:t>
            </a:r>
            <a:r>
              <a:rPr lang="en-US" dirty="0" smtClean="0"/>
              <a:t> to load (usually a redirect)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docs.angularjs.org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api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ngRoute</a:t>
            </a:r>
            <a:r>
              <a:rPr lang="en-US" dirty="0">
                <a:hlinkClick r:id="rId2"/>
              </a:rPr>
              <a:t>/provider/$</a:t>
            </a:r>
            <a:r>
              <a:rPr lang="en-US" dirty="0" err="1">
                <a:hlinkClick r:id="rId2"/>
              </a:rPr>
              <a:t>routeProvider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163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routes for dashboard, account, and billing pages</a:t>
            </a:r>
          </a:p>
          <a:p>
            <a:pPr lvl="1"/>
            <a:r>
              <a:rPr lang="en-US" dirty="0" smtClean="0"/>
              <a:t>Use existing controllers and templates</a:t>
            </a:r>
          </a:p>
          <a:p>
            <a:r>
              <a:rPr lang="en-US" dirty="0" smtClean="0"/>
              <a:t>Default to /dashboard route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ng</a:t>
            </a:r>
            <a:r>
              <a:rPr lang="en-US" dirty="0" smtClean="0"/>
              <a:t>-view directive to main container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79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-f day-5/step-1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2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src</a:t>
            </a:r>
            <a:r>
              <a:rPr lang="en-US" dirty="0" smtClean="0"/>
              <a:t>/app/</a:t>
            </a:r>
            <a:r>
              <a:rPr lang="en-US" dirty="0" err="1" smtClean="0"/>
              <a:t>app.js</a:t>
            </a:r>
            <a:endParaRPr lang="en-US" dirty="0" smtClean="0"/>
          </a:p>
          <a:p>
            <a:pPr lvl="1"/>
            <a:r>
              <a:rPr lang="en-US" dirty="0" smtClean="0"/>
              <a:t>main app bootstrap code</a:t>
            </a:r>
          </a:p>
          <a:p>
            <a:pPr lvl="1"/>
            <a:r>
              <a:rPr lang="en-US" dirty="0" smtClean="0"/>
              <a:t>Require all dependencies (3</a:t>
            </a:r>
            <a:r>
              <a:rPr lang="en-US" baseline="30000" dirty="0" smtClean="0"/>
              <a:t>rd</a:t>
            </a:r>
            <a:r>
              <a:rPr lang="en-US" dirty="0" smtClean="0"/>
              <a:t> party libs, page modules)</a:t>
            </a:r>
          </a:p>
          <a:p>
            <a:r>
              <a:rPr lang="en-US" dirty="0" err="1" smtClean="0"/>
              <a:t>src</a:t>
            </a:r>
            <a:r>
              <a:rPr lang="en-US" dirty="0" smtClean="0"/>
              <a:t>/app/dashboard, </a:t>
            </a:r>
            <a:r>
              <a:rPr lang="en-US" dirty="0" err="1" smtClean="0"/>
              <a:t>src</a:t>
            </a:r>
            <a:r>
              <a:rPr lang="en-US" dirty="0" smtClean="0"/>
              <a:t>/app/billing, </a:t>
            </a:r>
            <a:r>
              <a:rPr lang="en-US" dirty="0" err="1" smtClean="0"/>
              <a:t>src</a:t>
            </a:r>
            <a:r>
              <a:rPr lang="en-US" dirty="0" smtClean="0"/>
              <a:t>/app/account</a:t>
            </a:r>
          </a:p>
          <a:p>
            <a:pPr lvl="1"/>
            <a:r>
              <a:rPr lang="en-US" dirty="0" smtClean="0"/>
              <a:t>Top-level pages (standalone modules)</a:t>
            </a:r>
          </a:p>
          <a:p>
            <a:r>
              <a:rPr lang="en-US" dirty="0" err="1" smtClean="0"/>
              <a:t>src</a:t>
            </a:r>
            <a:r>
              <a:rPr lang="en-US" dirty="0" smtClean="0"/>
              <a:t>/common</a:t>
            </a:r>
          </a:p>
          <a:p>
            <a:pPr lvl="1"/>
            <a:r>
              <a:rPr lang="en-US" dirty="0" smtClean="0"/>
              <a:t>Shared modules, services, directives, filters, etc. used on all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73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allows for URL-based routing</a:t>
            </a:r>
          </a:p>
          <a:p>
            <a:r>
              <a:rPr lang="en-US" dirty="0" smtClean="0"/>
              <a:t>Only allows for single template/controller per route</a:t>
            </a:r>
          </a:p>
          <a:p>
            <a:r>
              <a:rPr lang="en-US" dirty="0" smtClean="0"/>
              <a:t>No nested views</a:t>
            </a:r>
          </a:p>
        </p:txBody>
      </p:sp>
    </p:spTree>
    <p:extLst>
      <p:ext uri="{BB962C8B-B14F-4D97-AF65-F5344CB8AC3E}">
        <p14:creationId xmlns:p14="http://schemas.microsoft.com/office/powerpoint/2010/main" val="513158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State-based routing library</a:t>
            </a:r>
          </a:p>
          <a:p>
            <a:pPr lvl="1"/>
            <a:r>
              <a:rPr lang="en-US" dirty="0" smtClean="0"/>
              <a:t>Views based on state name rather than URL path</a:t>
            </a:r>
          </a:p>
          <a:p>
            <a:r>
              <a:rPr lang="en-US" dirty="0" smtClean="0"/>
              <a:t>Allows for multiple and named views</a:t>
            </a:r>
          </a:p>
          <a:p>
            <a:pPr lvl="1"/>
            <a:r>
              <a:rPr lang="en-US" dirty="0" smtClean="0"/>
              <a:t>Insert many small templates for each state</a:t>
            </a:r>
          </a:p>
          <a:p>
            <a:r>
              <a:rPr lang="en-US" dirty="0" smtClean="0"/>
              <a:t>Define nested views</a:t>
            </a:r>
          </a:p>
          <a:p>
            <a:pPr lvl="1"/>
            <a:r>
              <a:rPr lang="en-US" dirty="0" smtClean="0"/>
              <a:t>Arrange states in a hierarchy, build up granular views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AngularUI</a:t>
            </a:r>
            <a:endParaRPr lang="en-US" dirty="0" smtClean="0"/>
          </a:p>
          <a:p>
            <a:r>
              <a:rPr lang="en-US" dirty="0" smtClean="0"/>
              <a:t>UI Bootstrap</a:t>
            </a:r>
          </a:p>
          <a:p>
            <a:r>
              <a:rPr lang="en-US" dirty="0" smtClean="0"/>
              <a:t>UI Router</a:t>
            </a:r>
          </a:p>
          <a:p>
            <a:r>
              <a:rPr lang="en-US" dirty="0" smtClean="0"/>
              <a:t>Build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736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angular-</a:t>
            </a:r>
            <a:r>
              <a:rPr lang="en-US" dirty="0" err="1" smtClean="0"/>
              <a:t>ui</a:t>
            </a:r>
            <a:r>
              <a:rPr lang="en-US" dirty="0" smtClean="0"/>
              <a:t>-router with bower</a:t>
            </a:r>
          </a:p>
          <a:p>
            <a:r>
              <a:rPr lang="en-US" dirty="0" smtClean="0"/>
              <a:t>Include angular-</a:t>
            </a:r>
            <a:r>
              <a:rPr lang="en-US" dirty="0" err="1" smtClean="0"/>
              <a:t>ui</a:t>
            </a:r>
            <a:r>
              <a:rPr lang="en-US" dirty="0" smtClean="0"/>
              <a:t>-router/release/angular-</a:t>
            </a:r>
            <a:r>
              <a:rPr lang="en-US" dirty="0" err="1" smtClean="0"/>
              <a:t>ui</a:t>
            </a:r>
            <a:r>
              <a:rPr lang="en-US" dirty="0" smtClean="0"/>
              <a:t>-</a:t>
            </a:r>
            <a:r>
              <a:rPr lang="en-US" dirty="0" err="1" smtClean="0"/>
              <a:t>router.js</a:t>
            </a:r>
            <a:r>
              <a:rPr lang="en-US" dirty="0" smtClean="0"/>
              <a:t> in </a:t>
            </a:r>
            <a:r>
              <a:rPr lang="en-US" dirty="0" err="1" smtClean="0"/>
              <a:t>index.html</a:t>
            </a:r>
            <a:r>
              <a:rPr lang="en-US" dirty="0" smtClean="0"/>
              <a:t> page</a:t>
            </a:r>
          </a:p>
          <a:p>
            <a:r>
              <a:rPr lang="en-US" dirty="0" smtClean="0"/>
              <a:t>Require </a:t>
            </a:r>
            <a:r>
              <a:rPr lang="en-US" dirty="0" err="1" smtClean="0"/>
              <a:t>ui.router</a:t>
            </a:r>
            <a:r>
              <a:rPr lang="en-US" dirty="0" smtClean="0"/>
              <a:t> dependency in app module</a:t>
            </a:r>
          </a:p>
        </p:txBody>
      </p:sp>
    </p:spTree>
    <p:extLst>
      <p:ext uri="{BB962C8B-B14F-4D97-AF65-F5344CB8AC3E}">
        <p14:creationId xmlns:p14="http://schemas.microsoft.com/office/powerpoint/2010/main" val="1579983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stateProvider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llows configuration of states (similar to $</a:t>
            </a:r>
            <a:r>
              <a:rPr lang="en-US" dirty="0" err="1" smtClean="0"/>
              <a:t>routeProvider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stateProvider.state</a:t>
            </a:r>
            <a:r>
              <a:rPr lang="en-US" dirty="0" smtClean="0"/>
              <a:t>(</a:t>
            </a:r>
            <a:r>
              <a:rPr lang="en-US" dirty="0" err="1" smtClean="0"/>
              <a:t>stateName</a:t>
            </a:r>
            <a:r>
              <a:rPr lang="en-US" dirty="0" smtClean="0"/>
              <a:t>, </a:t>
            </a:r>
            <a:r>
              <a:rPr lang="en-US" dirty="0" err="1" smtClean="0"/>
              <a:t>stateConfigObj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stateConfigObj</a:t>
            </a:r>
            <a:endParaRPr lang="en-US" dirty="0" smtClean="0"/>
          </a:p>
          <a:p>
            <a:pPr lvl="1"/>
            <a:r>
              <a:rPr lang="en-US" dirty="0" err="1" smtClean="0"/>
              <a:t>url</a:t>
            </a:r>
            <a:r>
              <a:rPr lang="en-US" dirty="0" smtClean="0"/>
              <a:t>: $</a:t>
            </a:r>
            <a:r>
              <a:rPr lang="en-US" dirty="0" err="1" smtClean="0"/>
              <a:t>location.path</a:t>
            </a:r>
            <a:r>
              <a:rPr lang="en-US" dirty="0" smtClean="0"/>
              <a:t> to match</a:t>
            </a:r>
          </a:p>
          <a:p>
            <a:pPr lvl="1"/>
            <a:r>
              <a:rPr lang="en-US" dirty="0" err="1" smtClean="0"/>
              <a:t>templateUrl</a:t>
            </a:r>
            <a:r>
              <a:rPr lang="en-US" dirty="0" smtClean="0"/>
              <a:t>: template to load</a:t>
            </a:r>
          </a:p>
          <a:p>
            <a:pPr lvl="1"/>
            <a:r>
              <a:rPr lang="en-US" dirty="0" smtClean="0"/>
              <a:t>controller: controller to instantiate and attach to template</a:t>
            </a:r>
          </a:p>
          <a:p>
            <a:pPr lvl="2"/>
            <a:r>
              <a:rPr lang="en-US" dirty="0" smtClean="0"/>
              <a:t>Template or template URL is required for a controller to be instantiated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155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$</a:t>
            </a:r>
            <a:r>
              <a:rPr lang="en-US" dirty="0" err="1" smtClean="0"/>
              <a:t>urlRouterProvider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URL-based rules, including  a default route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stateProvider</a:t>
            </a:r>
            <a:r>
              <a:rPr lang="en-US" dirty="0" smtClean="0"/>
              <a:t> implicitly uses </a:t>
            </a:r>
            <a:r>
              <a:rPr lang="en-US" dirty="0"/>
              <a:t>$</a:t>
            </a:r>
            <a:r>
              <a:rPr lang="en-US" dirty="0" err="1" smtClean="0"/>
              <a:t>urlRouterProvider</a:t>
            </a:r>
            <a:r>
              <a:rPr lang="en-US" dirty="0" smtClean="0"/>
              <a:t> when a 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 err="1" smtClean="0"/>
              <a:t>param</a:t>
            </a:r>
            <a:r>
              <a:rPr lang="en-US" dirty="0" smtClean="0"/>
              <a:t> is provided on the state configuration on object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62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0009" y="657379"/>
            <a:ext cx="8190222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F8F8F2"/>
                </a:solidFill>
                <a:latin typeface="Menlo"/>
              </a:rPr>
              <a:t>app.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config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stateProvider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urlRouterProvider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stateProvider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state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'dashboard'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url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'/dashboard'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templateUrl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src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/app/dashboard/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dashboard.html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controller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DashboardCtrl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})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.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state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'billing'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{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A6E22E"/>
                </a:solidFill>
                <a:latin typeface="Menlo"/>
              </a:rPr>
              <a:t>url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: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'/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billing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templateUrl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: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src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/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app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/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billing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/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billing.html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controller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: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BillingCtrl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})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.</a:t>
            </a:r>
            <a:r>
              <a:rPr lang="fr-FR" dirty="0">
                <a:solidFill>
                  <a:srgbClr val="A6E22E"/>
                </a:solidFill>
                <a:latin typeface="Menlo"/>
              </a:rPr>
              <a:t>state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account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url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'/account'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templateUrl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src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/app/account/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account.html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controller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AccountCtrl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});</a:t>
            </a:r>
          </a:p>
          <a:p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urlRouterProvider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otherwise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'/dashboard'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299196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ui</a:t>
            </a:r>
            <a:r>
              <a:rPr lang="en-US" dirty="0" smtClean="0"/>
              <a:t>-view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Specifies where templates should be inserted based on the state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35987" y="3111444"/>
            <a:ext cx="54442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&lt;div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"container"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ui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-view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&gt;&lt;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/div&gt;</a:t>
            </a:r>
            <a:endParaRPr lang="en-US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106735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usage of </a:t>
            </a:r>
            <a:r>
              <a:rPr lang="en-US" dirty="0" err="1" smtClean="0"/>
              <a:t>ngRoute</a:t>
            </a:r>
            <a:r>
              <a:rPr lang="en-US" dirty="0" smtClean="0"/>
              <a:t> with </a:t>
            </a:r>
            <a:r>
              <a:rPr lang="en-US" dirty="0" err="1" smtClean="0"/>
              <a:t>ui.router</a:t>
            </a:r>
            <a:endParaRPr lang="en-US" dirty="0" smtClean="0"/>
          </a:p>
          <a:p>
            <a:r>
              <a:rPr lang="en-US" dirty="0" smtClean="0"/>
              <a:t>Install angular-</a:t>
            </a:r>
            <a:r>
              <a:rPr lang="en-US" dirty="0" err="1" smtClean="0"/>
              <a:t>ui</a:t>
            </a:r>
            <a:r>
              <a:rPr lang="en-US" dirty="0" smtClean="0"/>
              <a:t>-router with bower</a:t>
            </a:r>
          </a:p>
          <a:p>
            <a:r>
              <a:rPr lang="en-US" dirty="0" smtClean="0"/>
              <a:t>Load on </a:t>
            </a:r>
            <a:r>
              <a:rPr lang="en-US" dirty="0" err="1" smtClean="0"/>
              <a:t>index.html</a:t>
            </a:r>
            <a:r>
              <a:rPr lang="en-US" dirty="0" smtClean="0"/>
              <a:t> page</a:t>
            </a:r>
          </a:p>
          <a:p>
            <a:r>
              <a:rPr lang="en-US" dirty="0" smtClean="0"/>
              <a:t>Require </a:t>
            </a:r>
            <a:r>
              <a:rPr lang="en-US" dirty="0" err="1" smtClean="0"/>
              <a:t>ui.router</a:t>
            </a:r>
            <a:r>
              <a:rPr lang="en-US" dirty="0" smtClean="0"/>
              <a:t> as app module dependency</a:t>
            </a:r>
          </a:p>
          <a:p>
            <a:r>
              <a:rPr lang="en-US" dirty="0" smtClean="0"/>
              <a:t>Configure states using $</a:t>
            </a:r>
            <a:r>
              <a:rPr lang="en-US" dirty="0" err="1" smtClean="0"/>
              <a:t>stateProvider</a:t>
            </a:r>
            <a:endParaRPr lang="en-US" dirty="0" smtClean="0"/>
          </a:p>
          <a:p>
            <a:r>
              <a:rPr lang="en-US" dirty="0" smtClean="0"/>
              <a:t>Configure default route with $</a:t>
            </a:r>
            <a:r>
              <a:rPr lang="en-US" dirty="0" err="1" smtClean="0"/>
              <a:t>urlRouterProvider</a:t>
            </a:r>
            <a:endParaRPr lang="en-US" dirty="0" smtClean="0"/>
          </a:p>
          <a:p>
            <a:r>
              <a:rPr lang="en-US" dirty="0" smtClean="0"/>
              <a:t>Replace </a:t>
            </a:r>
            <a:r>
              <a:rPr lang="en-US" dirty="0" err="1" smtClean="0"/>
              <a:t>ng</a:t>
            </a:r>
            <a:r>
              <a:rPr lang="en-US" dirty="0" smtClean="0"/>
              <a:t>-view directive with </a:t>
            </a:r>
            <a:r>
              <a:rPr lang="en-US" dirty="0" err="1" smtClean="0"/>
              <a:t>ui</a:t>
            </a:r>
            <a:r>
              <a:rPr lang="en-US" dirty="0" smtClean="0"/>
              <a:t>-view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58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-f day-5/step-2</a:t>
            </a:r>
          </a:p>
          <a:p>
            <a:r>
              <a:rPr lang="en-US" dirty="0" smtClean="0"/>
              <a:t>(need to do a bower install in the client folder)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862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State-based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>
              <a:spcBef>
                <a:spcPts val="2000"/>
              </a:spcBef>
            </a:pPr>
            <a:r>
              <a:rPr lang="en-US" dirty="0" smtClean="0"/>
              <a:t>Pages based </a:t>
            </a:r>
            <a:r>
              <a:rPr lang="en-US" dirty="0"/>
              <a:t>on state name rather than URL </a:t>
            </a:r>
            <a:r>
              <a:rPr lang="en-US" dirty="0" smtClean="0"/>
              <a:t>path</a:t>
            </a:r>
          </a:p>
          <a:p>
            <a:r>
              <a:rPr lang="en-US" dirty="0" smtClean="0"/>
              <a:t>Associate names to states</a:t>
            </a:r>
          </a:p>
          <a:p>
            <a:pPr lvl="1"/>
            <a:r>
              <a:rPr lang="en-US" dirty="0" smtClean="0"/>
              <a:t>Optionally associate a URL as well</a:t>
            </a:r>
          </a:p>
          <a:p>
            <a:r>
              <a:rPr lang="en-US" dirty="0" smtClean="0"/>
              <a:t>Triggering a state</a:t>
            </a:r>
          </a:p>
          <a:p>
            <a:pPr lvl="1"/>
            <a:r>
              <a:rPr lang="en-US" dirty="0" smtClean="0"/>
              <a:t>Navigate by URL</a:t>
            </a:r>
          </a:p>
          <a:p>
            <a:pPr lvl="1"/>
            <a:r>
              <a:rPr lang="en-US" dirty="0" smtClean="0"/>
              <a:t>Programmatically </a:t>
            </a:r>
            <a:r>
              <a:rPr lang="en-US" dirty="0"/>
              <a:t>using the $state </a:t>
            </a:r>
            <a:r>
              <a:rPr lang="en-US" dirty="0" smtClean="0"/>
              <a:t>service: </a:t>
            </a:r>
          </a:p>
          <a:p>
            <a:pPr lvl="2"/>
            <a:r>
              <a:rPr lang="en-US" dirty="0" smtClean="0">
                <a:latin typeface="Menlo Regular"/>
                <a:cs typeface="Menlo Regular"/>
              </a:rPr>
              <a:t>$</a:t>
            </a:r>
            <a:r>
              <a:rPr lang="en-US" dirty="0" err="1" smtClean="0">
                <a:latin typeface="Menlo Regular"/>
                <a:cs typeface="Menlo Regular"/>
              </a:rPr>
              <a:t>state.go</a:t>
            </a:r>
            <a:r>
              <a:rPr lang="en-US" dirty="0" smtClean="0">
                <a:latin typeface="Menlo Regular"/>
                <a:cs typeface="Menlo Regular"/>
              </a:rPr>
              <a:t>(‘dashboard’)</a:t>
            </a:r>
          </a:p>
          <a:p>
            <a:pPr lvl="1"/>
            <a:r>
              <a:rPr lang="en-US" dirty="0" smtClean="0"/>
              <a:t>Using directives: </a:t>
            </a:r>
          </a:p>
          <a:p>
            <a:pPr lvl="2"/>
            <a:r>
              <a:rPr lang="en-US" dirty="0" smtClean="0">
                <a:latin typeface="Menlo Regular"/>
                <a:cs typeface="Menlo Regular"/>
              </a:rPr>
              <a:t>&lt;a </a:t>
            </a:r>
            <a:r>
              <a:rPr lang="en-US" dirty="0" err="1" smtClean="0">
                <a:latin typeface="Menlo Regular"/>
                <a:cs typeface="Menlo Regular"/>
              </a:rPr>
              <a:t>ui-sref</a:t>
            </a:r>
            <a:r>
              <a:rPr lang="en-US" dirty="0" smtClean="0">
                <a:latin typeface="Menlo Regular"/>
                <a:cs typeface="Menlo Regular"/>
              </a:rPr>
              <a:t>=“dashboard”&gt;Dashboard&lt;/a&gt;</a:t>
            </a:r>
          </a:p>
          <a:p>
            <a:r>
              <a:rPr lang="en-US" dirty="0" smtClean="0">
                <a:cs typeface="Menlo Regular"/>
              </a:rPr>
              <a:t>If URL is defined on a state, location path will automatically be updated</a:t>
            </a:r>
            <a:endParaRPr lang="en-US" dirty="0"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00452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links to use </a:t>
            </a:r>
            <a:r>
              <a:rPr lang="en-US" dirty="0" err="1" smtClean="0"/>
              <a:t>ui-sref</a:t>
            </a:r>
            <a:r>
              <a:rPr lang="en-US" dirty="0" smtClean="0"/>
              <a:t> directive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419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-f day-5/step-3</a:t>
            </a:r>
          </a:p>
        </p:txBody>
      </p:sp>
    </p:spTree>
    <p:extLst>
      <p:ext uri="{BB962C8B-B14F-4D97-AF65-F5344CB8AC3E}">
        <p14:creationId xmlns:p14="http://schemas.microsoft.com/office/powerpoint/2010/main" val="86192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Menlo Regular"/>
                <a:cs typeface="Menlo Regular"/>
              </a:rPr>
              <a:t>git</a:t>
            </a:r>
            <a:r>
              <a:rPr lang="en-US" dirty="0" smtClean="0">
                <a:latin typeface="Menlo Regular"/>
                <a:cs typeface="Menlo Regular"/>
              </a:rPr>
              <a:t> checkout -f day-5/step-0</a:t>
            </a:r>
          </a:p>
          <a:p>
            <a:r>
              <a:rPr lang="en-US" dirty="0" smtClean="0">
                <a:latin typeface="Menlo Regular"/>
                <a:cs typeface="Menlo Regular"/>
              </a:rPr>
              <a:t>cd day-5/client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npm</a:t>
            </a:r>
            <a:r>
              <a:rPr lang="en-US" dirty="0" smtClean="0">
                <a:latin typeface="Menlo Regular"/>
                <a:cs typeface="Menlo Regular"/>
              </a:rPr>
              <a:t> install</a:t>
            </a:r>
          </a:p>
          <a:p>
            <a:r>
              <a:rPr lang="en-US" dirty="0" smtClean="0">
                <a:latin typeface="Menlo Regular"/>
                <a:cs typeface="Menlo Regular"/>
              </a:rPr>
              <a:t>bower install</a:t>
            </a:r>
          </a:p>
          <a:p>
            <a:r>
              <a:rPr lang="en-US" dirty="0" smtClean="0">
                <a:latin typeface="Menlo Regular"/>
                <a:cs typeface="Menlo Regular"/>
              </a:rPr>
              <a:t>cd ../server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npm</a:t>
            </a:r>
            <a:r>
              <a:rPr lang="en-US" dirty="0" smtClean="0">
                <a:latin typeface="Menlo Regular"/>
                <a:cs typeface="Menlo Regular"/>
              </a:rPr>
              <a:t> install</a:t>
            </a:r>
          </a:p>
          <a:p>
            <a:r>
              <a:rPr lang="en-US" dirty="0" smtClean="0">
                <a:latin typeface="Menlo Regular"/>
                <a:cs typeface="Menlo Regular"/>
              </a:rPr>
              <a:t>node </a:t>
            </a:r>
            <a:r>
              <a:rPr lang="en-US" dirty="0" err="1" smtClean="0">
                <a:latin typeface="Menlo Regular"/>
                <a:cs typeface="Menlo Regular"/>
              </a:rPr>
              <a:t>server.js</a:t>
            </a:r>
            <a:endParaRPr lang="en-US" dirty="0" smtClean="0">
              <a:latin typeface="Menlo Regular"/>
              <a:cs typeface="Menlo Regular"/>
            </a:endParaRPr>
          </a:p>
          <a:p>
            <a:r>
              <a:rPr lang="en-US" dirty="0" smtClean="0">
                <a:latin typeface="Menlo Regular"/>
                <a:cs typeface="Menlo Regular"/>
              </a:rPr>
              <a:t>open localhost:3000</a:t>
            </a:r>
            <a:endParaRPr lang="en-US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251764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Named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Configured multiple named </a:t>
            </a:r>
            <a:r>
              <a:rPr lang="en-US" dirty="0" err="1" smtClean="0"/>
              <a:t>templateUrls</a:t>
            </a:r>
            <a:r>
              <a:rPr lang="en-US" dirty="0" smtClean="0"/>
              <a:t> and controllers on a single state, rather than just a single template and controller per state</a:t>
            </a:r>
          </a:p>
          <a:p>
            <a:r>
              <a:rPr lang="en-US" dirty="0" smtClean="0"/>
              <a:t>Views configured as properties of a “views” object on the state 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err="1" smtClean="0"/>
              <a:t>ui</a:t>
            </a:r>
            <a:r>
              <a:rPr lang="en-US" dirty="0" smtClean="0"/>
              <a:t>-view directive accepts a name parameter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549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95268"/>
            <a:ext cx="9144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stateProvider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state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'dashboard'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url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'/dashboard'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pl-PL" dirty="0">
                <a:solidFill>
                  <a:srgbClr val="F8F8F2"/>
                </a:solidFill>
                <a:latin typeface="Menlo"/>
              </a:rPr>
              <a:t>    </a:t>
            </a:r>
            <a:r>
              <a:rPr lang="pl-PL" dirty="0" err="1">
                <a:solidFill>
                  <a:srgbClr val="A6E22E"/>
                </a:solidFill>
                <a:latin typeface="Menlo"/>
              </a:rPr>
              <a:t>views</a:t>
            </a:r>
            <a:r>
              <a:rPr lang="pl-PL" dirty="0">
                <a:solidFill>
                  <a:srgbClr val="F92672"/>
                </a:solidFill>
                <a:latin typeface="Menlo"/>
              </a:rPr>
              <a:t>:</a:t>
            </a:r>
            <a:r>
              <a:rPr lang="pl-PL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da-DK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da-DK" dirty="0">
                <a:solidFill>
                  <a:srgbClr val="A6E22E"/>
                </a:solidFill>
                <a:latin typeface="Menlo"/>
              </a:rPr>
              <a:t>sidebar</a:t>
            </a:r>
            <a:r>
              <a:rPr lang="da-DK" dirty="0">
                <a:solidFill>
                  <a:srgbClr val="F92672"/>
                </a:solidFill>
                <a:latin typeface="Menlo"/>
              </a:rPr>
              <a:t>:</a:t>
            </a:r>
            <a:r>
              <a:rPr lang="da-DK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da-DK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da-DK" dirty="0" err="1">
                <a:solidFill>
                  <a:srgbClr val="A6E22E"/>
                </a:solidFill>
                <a:latin typeface="Menlo"/>
              </a:rPr>
              <a:t>templateUrl</a:t>
            </a:r>
            <a:r>
              <a:rPr lang="da-DK" dirty="0">
                <a:solidFill>
                  <a:srgbClr val="F92672"/>
                </a:solidFill>
                <a:latin typeface="Menlo"/>
              </a:rPr>
              <a:t>:</a:t>
            </a:r>
            <a:r>
              <a:rPr lang="da-DK" dirty="0">
                <a:solidFill>
                  <a:srgbClr val="F8F8F2"/>
                </a:solidFill>
                <a:latin typeface="Menlo"/>
              </a:rPr>
              <a:t> </a:t>
            </a:r>
            <a:r>
              <a:rPr lang="da-DK" dirty="0">
                <a:solidFill>
                  <a:srgbClr val="E6DB74"/>
                </a:solidFill>
                <a:latin typeface="Menlo"/>
              </a:rPr>
              <a:t>'</a:t>
            </a:r>
            <a:r>
              <a:rPr lang="da-DK" dirty="0" err="1">
                <a:solidFill>
                  <a:srgbClr val="E6DB74"/>
                </a:solidFill>
                <a:latin typeface="Menlo"/>
              </a:rPr>
              <a:t>src</a:t>
            </a:r>
            <a:r>
              <a:rPr lang="da-DK" dirty="0">
                <a:solidFill>
                  <a:srgbClr val="E6DB74"/>
                </a:solidFill>
                <a:latin typeface="Menlo"/>
              </a:rPr>
              <a:t>/</a:t>
            </a:r>
            <a:r>
              <a:rPr lang="da-DK" dirty="0" err="1">
                <a:solidFill>
                  <a:srgbClr val="E6DB74"/>
                </a:solidFill>
                <a:latin typeface="Menlo"/>
              </a:rPr>
              <a:t>app</a:t>
            </a:r>
            <a:r>
              <a:rPr lang="da-DK" dirty="0">
                <a:solidFill>
                  <a:srgbClr val="E6DB74"/>
                </a:solidFill>
                <a:latin typeface="Menlo"/>
              </a:rPr>
              <a:t>/</a:t>
            </a:r>
            <a:r>
              <a:rPr lang="da-DK" dirty="0" err="1">
                <a:solidFill>
                  <a:srgbClr val="E6DB74"/>
                </a:solidFill>
                <a:latin typeface="Menlo"/>
              </a:rPr>
              <a:t>dashboard</a:t>
            </a:r>
            <a:r>
              <a:rPr lang="da-DK" dirty="0">
                <a:solidFill>
                  <a:srgbClr val="E6DB74"/>
                </a:solidFill>
                <a:latin typeface="Menlo"/>
              </a:rPr>
              <a:t>/</a:t>
            </a:r>
            <a:r>
              <a:rPr lang="da-DK" dirty="0" err="1">
                <a:solidFill>
                  <a:srgbClr val="E6DB74"/>
                </a:solidFill>
                <a:latin typeface="Menlo"/>
              </a:rPr>
              <a:t>dashboard-sidebar.html</a:t>
            </a:r>
            <a:r>
              <a:rPr lang="da-DK" dirty="0">
                <a:solidFill>
                  <a:srgbClr val="E6DB74"/>
                </a:solidFill>
                <a:latin typeface="Menlo"/>
              </a:rPr>
              <a:t>'</a:t>
            </a:r>
            <a:r>
              <a:rPr lang="da-DK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da-DK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da-DK" dirty="0">
                <a:solidFill>
                  <a:srgbClr val="A6E22E"/>
                </a:solidFill>
                <a:latin typeface="Menlo"/>
              </a:rPr>
              <a:t>controller</a:t>
            </a:r>
            <a:r>
              <a:rPr lang="da-DK" dirty="0">
                <a:solidFill>
                  <a:srgbClr val="F92672"/>
                </a:solidFill>
                <a:latin typeface="Menlo"/>
              </a:rPr>
              <a:t>:</a:t>
            </a:r>
            <a:r>
              <a:rPr lang="da-DK" dirty="0">
                <a:solidFill>
                  <a:srgbClr val="F8F8F2"/>
                </a:solidFill>
                <a:latin typeface="Menlo"/>
              </a:rPr>
              <a:t> </a:t>
            </a:r>
            <a:r>
              <a:rPr lang="da-DK" dirty="0">
                <a:solidFill>
                  <a:srgbClr val="E6DB74"/>
                </a:solidFill>
                <a:latin typeface="Menlo"/>
              </a:rPr>
              <a:t>'</a:t>
            </a:r>
            <a:r>
              <a:rPr lang="da-DK" dirty="0" err="1">
                <a:solidFill>
                  <a:srgbClr val="E6DB74"/>
                </a:solidFill>
                <a:latin typeface="Menlo"/>
              </a:rPr>
              <a:t>DashboardSidebarCtrl</a:t>
            </a:r>
            <a:r>
              <a:rPr lang="da-DK" dirty="0">
                <a:solidFill>
                  <a:srgbClr val="E6DB74"/>
                </a:solidFill>
                <a:latin typeface="Menlo"/>
              </a:rPr>
              <a:t>'</a:t>
            </a:r>
            <a:endParaRPr lang="da-DK" dirty="0">
              <a:solidFill>
                <a:srgbClr val="F8F8F2"/>
              </a:solidFill>
              <a:latin typeface="Menlo"/>
            </a:endParaRPr>
          </a:p>
          <a:p>
            <a:r>
              <a:rPr lang="da-DK" dirty="0">
                <a:solidFill>
                  <a:srgbClr val="F8F8F2"/>
                </a:solidFill>
                <a:latin typeface="Menlo"/>
              </a:rPr>
              <a:t>      },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fr-FR" dirty="0">
                <a:solidFill>
                  <a:srgbClr val="A6E22E"/>
                </a:solidFill>
                <a:latin typeface="Menlo"/>
              </a:rPr>
              <a:t>main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: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templateUrl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: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src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/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app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/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dashboard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/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dashboard.html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controller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: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DashboardCtrl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  }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}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})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4665012"/>
            <a:ext cx="778021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&lt;div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"container"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&lt;div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"row"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&lt;div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"col-sm-3"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ui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-view=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"sidebar"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&gt;&lt;/div&gt;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nl-NL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nl-NL" dirty="0">
                <a:solidFill>
                  <a:srgbClr val="F92672"/>
                </a:solidFill>
                <a:latin typeface="Menlo"/>
              </a:rPr>
              <a:t>&lt;div</a:t>
            </a:r>
            <a:r>
              <a:rPr lang="nl-NL" dirty="0">
                <a:solidFill>
                  <a:srgbClr val="F8F8F2"/>
                </a:solidFill>
                <a:latin typeface="Menlo"/>
              </a:rPr>
              <a:t> </a:t>
            </a:r>
            <a:r>
              <a:rPr lang="nl-NL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nl-NL" dirty="0">
                <a:solidFill>
                  <a:srgbClr val="E6DB74"/>
                </a:solidFill>
                <a:latin typeface="Menlo"/>
              </a:rPr>
              <a:t>"col-sm-9"</a:t>
            </a:r>
            <a:r>
              <a:rPr lang="nl-NL" dirty="0">
                <a:solidFill>
                  <a:srgbClr val="F8F8F2"/>
                </a:solidFill>
                <a:latin typeface="Menlo"/>
              </a:rPr>
              <a:t> </a:t>
            </a:r>
            <a:r>
              <a:rPr lang="nl-NL" dirty="0">
                <a:solidFill>
                  <a:srgbClr val="A6E22E"/>
                </a:solidFill>
                <a:latin typeface="Menlo"/>
              </a:rPr>
              <a:t>ui-view=</a:t>
            </a:r>
            <a:r>
              <a:rPr lang="nl-NL" dirty="0">
                <a:solidFill>
                  <a:srgbClr val="E6DB74"/>
                </a:solidFill>
                <a:latin typeface="Menlo"/>
              </a:rPr>
              <a:t>"</a:t>
            </a:r>
            <a:r>
              <a:rPr lang="nl-NL" dirty="0" err="1">
                <a:solidFill>
                  <a:srgbClr val="E6DB74"/>
                </a:solidFill>
                <a:latin typeface="Menlo"/>
              </a:rPr>
              <a:t>main</a:t>
            </a:r>
            <a:r>
              <a:rPr lang="nl-NL" dirty="0">
                <a:solidFill>
                  <a:srgbClr val="E6DB74"/>
                </a:solidFill>
                <a:latin typeface="Menlo"/>
              </a:rPr>
              <a:t>"</a:t>
            </a:r>
            <a:r>
              <a:rPr lang="nl-NL" dirty="0">
                <a:solidFill>
                  <a:srgbClr val="F92672"/>
                </a:solidFill>
                <a:latin typeface="Menlo"/>
              </a:rPr>
              <a:t>&gt;&lt;/div&gt;</a:t>
            </a:r>
            <a:r>
              <a:rPr lang="nl-NL" dirty="0">
                <a:solidFill>
                  <a:srgbClr val="F8F8F2"/>
                </a:solidFill>
                <a:latin typeface="Menlo"/>
              </a:rPr>
              <a:t>  </a:t>
            </a:r>
          </a:p>
          <a:p>
            <a:r>
              <a:rPr lang="nl-NL" dirty="0">
                <a:solidFill>
                  <a:srgbClr val="F8F8F2"/>
                </a:solidFill>
                <a:latin typeface="Menlo"/>
              </a:rPr>
              <a:t>    </a:t>
            </a:r>
            <a:r>
              <a:rPr lang="nl-NL" dirty="0">
                <a:solidFill>
                  <a:srgbClr val="F92672"/>
                </a:solidFill>
                <a:latin typeface="Menlo"/>
              </a:rPr>
              <a:t>&lt;/div&gt;</a:t>
            </a:r>
            <a:endParaRPr lang="nl-NL" dirty="0">
              <a:solidFill>
                <a:srgbClr val="F8F8F2"/>
              </a:solidFill>
              <a:latin typeface="Menlo"/>
            </a:endParaRPr>
          </a:p>
          <a:p>
            <a:r>
              <a:rPr lang="nl-NL" dirty="0">
                <a:solidFill>
                  <a:srgbClr val="F8F8F2"/>
                </a:solidFill>
                <a:latin typeface="Menlo"/>
              </a:rPr>
              <a:t>  </a:t>
            </a:r>
            <a:r>
              <a:rPr lang="nl-NL" dirty="0">
                <a:solidFill>
                  <a:srgbClr val="F92672"/>
                </a:solidFill>
                <a:latin typeface="Menlo"/>
              </a:rPr>
              <a:t>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9100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named sidebar and main views to </a:t>
            </a:r>
            <a:r>
              <a:rPr lang="en-US" dirty="0" err="1" smtClean="0"/>
              <a:t>index.html</a:t>
            </a:r>
            <a:r>
              <a:rPr lang="en-US" dirty="0" smtClean="0"/>
              <a:t> (with </a:t>
            </a:r>
            <a:r>
              <a:rPr lang="en-US" dirty="0" err="1" smtClean="0"/>
              <a:t>ui</a:t>
            </a:r>
            <a:r>
              <a:rPr lang="en-US" dirty="0" smtClean="0"/>
              <a:t>-view directives)</a:t>
            </a:r>
          </a:p>
          <a:p>
            <a:r>
              <a:rPr lang="en-US" dirty="0" smtClean="0"/>
              <a:t>Configure sidebar and main named views to the dashboard page</a:t>
            </a:r>
          </a:p>
          <a:p>
            <a:r>
              <a:rPr lang="en-US" dirty="0" smtClean="0"/>
              <a:t>Add contacts, profile, and about links to the sidebar (don’t link this anywhere yet)</a:t>
            </a:r>
          </a:p>
        </p:txBody>
      </p:sp>
    </p:spTree>
    <p:extLst>
      <p:ext uri="{BB962C8B-B14F-4D97-AF65-F5344CB8AC3E}">
        <p14:creationId xmlns:p14="http://schemas.microsoft.com/office/powerpoint/2010/main" val="162017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-f day-5/step-4</a:t>
            </a:r>
          </a:p>
        </p:txBody>
      </p:sp>
    </p:spTree>
    <p:extLst>
      <p:ext uri="{BB962C8B-B14F-4D97-AF65-F5344CB8AC3E}">
        <p14:creationId xmlns:p14="http://schemas.microsoft.com/office/powerpoint/2010/main" val="2084346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States and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States can be nested within each other using ‘dot notation’ in state name (other ways exist as well)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When a child state is activated, all parent states are also activated</a:t>
            </a:r>
          </a:p>
          <a:p>
            <a:r>
              <a:rPr lang="en-US" dirty="0" smtClean="0"/>
              <a:t>Child templates will be inserted into </a:t>
            </a:r>
            <a:r>
              <a:rPr lang="en-US" dirty="0" err="1" smtClean="0"/>
              <a:t>ui</a:t>
            </a:r>
            <a:r>
              <a:rPr lang="en-US" dirty="0" smtClean="0"/>
              <a:t>-view directives in the immediate parent template</a:t>
            </a:r>
          </a:p>
          <a:p>
            <a:pPr lvl="1"/>
            <a:r>
              <a:rPr lang="en-US" dirty="0" smtClean="0"/>
              <a:t>Won’t be inserted if the parent does not have a </a:t>
            </a:r>
            <a:r>
              <a:rPr lang="en-US" dirty="0" err="1" smtClean="0"/>
              <a:t>ui</a:t>
            </a:r>
            <a:r>
              <a:rPr lang="en-US" dirty="0" smtClean="0"/>
              <a:t>-view directive</a:t>
            </a:r>
          </a:p>
          <a:p>
            <a:r>
              <a:rPr lang="en-US" dirty="0" smtClean="0"/>
              <a:t>Possible to declare parent states abstract</a:t>
            </a:r>
          </a:p>
          <a:p>
            <a:pPr lvl="1"/>
            <a:r>
              <a:rPr lang="en-US" dirty="0" smtClean="0"/>
              <a:t>Prevents navigation to parent state</a:t>
            </a:r>
          </a:p>
          <a:p>
            <a:pPr lvl="1"/>
            <a:r>
              <a:rPr lang="en-US" dirty="0" smtClean="0"/>
              <a:t>Use case: parent template would only contain boilerplate markup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5800" y="2582651"/>
            <a:ext cx="5424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stateProvider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state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'dashboard'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{})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state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dashboard.profile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{})</a:t>
            </a:r>
          </a:p>
        </p:txBody>
      </p:sp>
    </p:spTree>
    <p:extLst>
      <p:ext uri="{BB962C8B-B14F-4D97-AF65-F5344CB8AC3E}">
        <p14:creationId xmlns:p14="http://schemas.microsoft.com/office/powerpoint/2010/main" val="25541664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States and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Scope inheritance provided for free</a:t>
            </a:r>
          </a:p>
          <a:p>
            <a:r>
              <a:rPr lang="en-US" dirty="0" smtClean="0"/>
              <a:t>NOTE: Only get inheritance if the views are hierarchical</a:t>
            </a:r>
          </a:p>
          <a:p>
            <a:pPr lvl="1"/>
            <a:r>
              <a:rPr lang="en-US" dirty="0" smtClean="0"/>
              <a:t>Scope inheritance not provided just because the states are nested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28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contacts, profile, and about states as children of the dashboard state</a:t>
            </a:r>
          </a:p>
          <a:p>
            <a:pPr lvl="1"/>
            <a:r>
              <a:rPr lang="en-US" dirty="0" smtClean="0"/>
              <a:t>Add state </a:t>
            </a:r>
            <a:r>
              <a:rPr lang="en-US" dirty="0" err="1" smtClean="0"/>
              <a:t>configs</a:t>
            </a:r>
            <a:r>
              <a:rPr lang="en-US" dirty="0" smtClean="0"/>
              <a:t> to </a:t>
            </a:r>
            <a:r>
              <a:rPr lang="en-US" dirty="0" err="1" smtClean="0"/>
              <a:t>app.js</a:t>
            </a:r>
            <a:endParaRPr lang="en-US" dirty="0" smtClean="0"/>
          </a:p>
          <a:p>
            <a:pPr lvl="1"/>
            <a:r>
              <a:rPr lang="en-US" dirty="0" smtClean="0"/>
              <a:t>Add templates for each</a:t>
            </a:r>
          </a:p>
          <a:p>
            <a:pPr lvl="1"/>
            <a:r>
              <a:rPr lang="en-US" dirty="0" smtClean="0"/>
              <a:t>Add controllers for contacts and profile</a:t>
            </a:r>
          </a:p>
          <a:p>
            <a:r>
              <a:rPr lang="en-US" dirty="0" smtClean="0"/>
              <a:t>Update sidebar links to point to appropriate </a:t>
            </a:r>
            <a:r>
              <a:rPr lang="en-US" dirty="0" smtClean="0"/>
              <a:t>states</a:t>
            </a:r>
          </a:p>
          <a:p>
            <a:r>
              <a:rPr lang="en-US" dirty="0" smtClean="0"/>
              <a:t>Add create account flow to account page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83260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-f day-5/step-</a:t>
            </a:r>
            <a:r>
              <a:rPr lang="en-US" dirty="0" smtClean="0"/>
              <a:t>5</a:t>
            </a:r>
          </a:p>
          <a:p>
            <a:r>
              <a:rPr lang="en-US" dirty="0" smtClean="0"/>
              <a:t>NOTE: account module has preferred structure for a top-level page</a:t>
            </a:r>
          </a:p>
          <a:p>
            <a:pPr lvl="1"/>
            <a:r>
              <a:rPr lang="en-US" dirty="0" smtClean="0"/>
              <a:t>account module defines all relevant routes and loads dependencies</a:t>
            </a:r>
          </a:p>
          <a:p>
            <a:pPr lvl="1"/>
            <a:r>
              <a:rPr lang="en-US" dirty="0" smtClean="0"/>
              <a:t>Main app module can just load the account module and let </a:t>
            </a:r>
            <a:r>
              <a:rPr lang="en-US" smtClean="0"/>
              <a:t>configure itself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14742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phase:</a:t>
            </a:r>
          </a:p>
          <a:p>
            <a:pPr lvl="1"/>
            <a:r>
              <a:rPr lang="en-US" dirty="0" smtClean="0"/>
              <a:t>Preprocessing of LESS/SASS, Jade (if being used)</a:t>
            </a:r>
          </a:p>
          <a:p>
            <a:pPr lvl="1"/>
            <a:r>
              <a:rPr lang="en-US" dirty="0" smtClean="0"/>
              <a:t>Compile partial views to JavaScript</a:t>
            </a:r>
          </a:p>
          <a:p>
            <a:pPr lvl="1"/>
            <a:r>
              <a:rPr lang="en-US" dirty="0" smtClean="0"/>
              <a:t>Sprite generation, image pre-processing</a:t>
            </a:r>
          </a:p>
          <a:p>
            <a:pPr lvl="1"/>
            <a:r>
              <a:rPr lang="en-US" dirty="0" smtClean="0"/>
              <a:t>Lint, run unit tests</a:t>
            </a:r>
          </a:p>
          <a:p>
            <a:pPr lvl="1"/>
            <a:r>
              <a:rPr lang="en-US" dirty="0" smtClean="0"/>
              <a:t>Copy all resources to build folder</a:t>
            </a:r>
          </a:p>
          <a:p>
            <a:r>
              <a:rPr lang="en-US" dirty="0" smtClean="0"/>
              <a:t>Compile phase</a:t>
            </a:r>
          </a:p>
          <a:p>
            <a:pPr lvl="1"/>
            <a:r>
              <a:rPr lang="en-US" dirty="0" smtClean="0"/>
              <a:t>Concatenation/</a:t>
            </a:r>
            <a:r>
              <a:rPr lang="en-US" dirty="0" err="1" smtClean="0"/>
              <a:t>minification</a:t>
            </a:r>
            <a:r>
              <a:rPr lang="en-US" dirty="0" smtClean="0"/>
              <a:t> of JS/CSS resources</a:t>
            </a:r>
          </a:p>
          <a:p>
            <a:pPr lvl="1"/>
            <a:r>
              <a:rPr lang="en-US" dirty="0" smtClean="0"/>
              <a:t>Copy all resources to compile folder</a:t>
            </a:r>
          </a:p>
        </p:txBody>
      </p:sp>
    </p:spTree>
    <p:extLst>
      <p:ext uri="{BB962C8B-B14F-4D97-AF65-F5344CB8AC3E}">
        <p14:creationId xmlns:p14="http://schemas.microsoft.com/office/powerpoint/2010/main" val="315193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html2js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Previously, all </a:t>
            </a:r>
            <a:r>
              <a:rPr lang="en-US" dirty="0" err="1" smtClean="0"/>
              <a:t>templateUrls</a:t>
            </a:r>
            <a:r>
              <a:rPr lang="en-US" dirty="0" smtClean="0"/>
              <a:t> were loaded via AJAX call</a:t>
            </a:r>
          </a:p>
          <a:p>
            <a:r>
              <a:rPr lang="en-US" dirty="0" smtClean="0"/>
              <a:t>html2js Grunt task transforms HTML into a JS string, stores string in </a:t>
            </a:r>
            <a:r>
              <a:rPr lang="en-US" dirty="0" err="1" smtClean="0"/>
              <a:t>Angular’s</a:t>
            </a:r>
            <a:r>
              <a:rPr lang="en-US" dirty="0" smtClean="0"/>
              <a:t> $</a:t>
            </a:r>
            <a:r>
              <a:rPr lang="en-US" dirty="0" err="1" smtClean="0"/>
              <a:t>templateCache</a:t>
            </a:r>
            <a:r>
              <a:rPr lang="en-US" dirty="0" smtClean="0"/>
              <a:t> with the path to the file as the name</a:t>
            </a:r>
          </a:p>
          <a:p>
            <a:r>
              <a:rPr lang="en-US" dirty="0" smtClean="0"/>
              <a:t>When Angular finds a </a:t>
            </a:r>
            <a:r>
              <a:rPr lang="en-US" dirty="0" err="1" smtClean="0"/>
              <a:t>templateUrl</a:t>
            </a:r>
            <a:r>
              <a:rPr lang="en-US" dirty="0" smtClean="0"/>
              <a:t>, it first checks the template cache for the template before attempting to load it asynchronously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00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UI framework </a:t>
            </a:r>
            <a:r>
              <a:rPr lang="en-US" dirty="0" smtClean="0"/>
              <a:t>for building </a:t>
            </a:r>
            <a:r>
              <a:rPr lang="en-US" dirty="0" smtClean="0">
                <a:solidFill>
                  <a:srgbClr val="86CE24"/>
                </a:solidFill>
              </a:rPr>
              <a:t>responsive web applications</a:t>
            </a:r>
          </a:p>
          <a:p>
            <a:r>
              <a:rPr lang="en-US" dirty="0" smtClean="0">
                <a:solidFill>
                  <a:srgbClr val="86CE24"/>
                </a:solidFill>
              </a:rPr>
              <a:t>CSS</a:t>
            </a:r>
            <a:r>
              <a:rPr lang="en-US" dirty="0" smtClean="0"/>
              <a:t> for grids, forms, buttons, typography</a:t>
            </a:r>
          </a:p>
          <a:p>
            <a:r>
              <a:rPr lang="en-US" dirty="0" smtClean="0">
                <a:solidFill>
                  <a:srgbClr val="86CE24"/>
                </a:solidFill>
              </a:rPr>
              <a:t>CSS + markup </a:t>
            </a:r>
            <a:r>
              <a:rPr lang="en-US" dirty="0" smtClean="0"/>
              <a:t>for </a:t>
            </a:r>
            <a:r>
              <a:rPr lang="en-US" dirty="0" err="1" smtClean="0"/>
              <a:t>navbars</a:t>
            </a:r>
            <a:r>
              <a:rPr lang="en-US" dirty="0" smtClean="0"/>
              <a:t>, button groups, bread crumbs, panels, etc.</a:t>
            </a:r>
          </a:p>
          <a:p>
            <a:r>
              <a:rPr lang="en-US" dirty="0" smtClean="0">
                <a:solidFill>
                  <a:srgbClr val="86CE24"/>
                </a:solidFill>
              </a:rPr>
              <a:t>JS</a:t>
            </a:r>
            <a:r>
              <a:rPr lang="en-US" dirty="0" smtClean="0"/>
              <a:t> for collapsible panels/accordions, dropdowns, carousels, dismissible alerts, tabs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getbootstrap.com</a:t>
            </a:r>
            <a:r>
              <a:rPr lang="en-US" dirty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386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Makes dependency injection safe for </a:t>
            </a:r>
            <a:r>
              <a:rPr lang="en-US" dirty="0" err="1" smtClean="0"/>
              <a:t>minification</a:t>
            </a:r>
            <a:endParaRPr lang="en-US" dirty="0" smtClean="0"/>
          </a:p>
          <a:p>
            <a:r>
              <a:rPr lang="en-US" dirty="0" smtClean="0"/>
              <a:t>Transforms inferred dependencies into inline array notation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225970" y="2961868"/>
            <a:ext cx="61706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A6E22E"/>
                </a:solidFill>
                <a:latin typeface="Menlo"/>
              </a:rPr>
              <a:t>myApp</a:t>
            </a:r>
            <a:r>
              <a:rPr lang="en-US" sz="1600" dirty="0" err="1" smtClean="0">
                <a:solidFill>
                  <a:srgbClr val="F8F8F2"/>
                </a:solidFill>
                <a:latin typeface="Menlo"/>
              </a:rPr>
              <a:t>.</a:t>
            </a:r>
            <a:r>
              <a:rPr lang="en-US" sz="1600" dirty="0" err="1" smtClean="0">
                <a:solidFill>
                  <a:srgbClr val="A6E22E"/>
                </a:solidFill>
                <a:latin typeface="Menlo"/>
              </a:rPr>
              <a:t>controller</a:t>
            </a:r>
            <a:r>
              <a:rPr lang="en-US" sz="1600" dirty="0" smtClean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600" dirty="0" smtClean="0">
                <a:solidFill>
                  <a:srgbClr val="E6DB74"/>
                </a:solidFill>
                <a:latin typeface="Menlo"/>
              </a:rPr>
              <a:t>'</a:t>
            </a:r>
            <a:r>
              <a:rPr lang="en-US" sz="1600" dirty="0" err="1" smtClean="0">
                <a:solidFill>
                  <a:srgbClr val="E6DB74"/>
                </a:solidFill>
                <a:latin typeface="Menlo"/>
              </a:rPr>
              <a:t>NavCtrl</a:t>
            </a:r>
            <a:r>
              <a:rPr lang="en-US" sz="1600" dirty="0" smtClean="0">
                <a:solidFill>
                  <a:srgbClr val="E6DB74"/>
                </a:solidFill>
                <a:latin typeface="Menlo"/>
              </a:rPr>
              <a:t>'</a:t>
            </a:r>
            <a:r>
              <a:rPr lang="en-US" sz="1600" dirty="0" smtClean="0">
                <a:solidFill>
                  <a:srgbClr val="F8F8F2"/>
                </a:solidFill>
                <a:latin typeface="Menlo"/>
              </a:rPr>
              <a:t>, </a:t>
            </a:r>
            <a:r>
              <a:rPr lang="en-US" sz="1600" dirty="0" smtClean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sz="1600" dirty="0" smtClean="0">
                <a:solidFill>
                  <a:srgbClr val="F8F8F2"/>
                </a:solidFill>
                <a:latin typeface="Menlo"/>
              </a:rPr>
              <a:t> (</a:t>
            </a:r>
            <a:r>
              <a:rPr lang="en-US" sz="1600" dirty="0" smtClean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sz="1600" dirty="0" smtClean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sz="1600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.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collapse1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66D9EF"/>
                </a:solidFill>
                <a:latin typeface="Menlo"/>
              </a:rPr>
              <a:t>true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en-US" sz="1600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toggleCollapse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.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collapse1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!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.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collapse1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};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});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225970" y="5053869"/>
            <a:ext cx="76842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A6E22E"/>
                </a:solidFill>
                <a:latin typeface="Menlo"/>
              </a:rPr>
              <a:t>myApp</a:t>
            </a:r>
            <a:r>
              <a:rPr lang="en-US" sz="1600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controller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sz="1600" dirty="0" err="1">
                <a:solidFill>
                  <a:srgbClr val="E6DB74"/>
                </a:solidFill>
                <a:latin typeface="Menlo"/>
              </a:rPr>
              <a:t>NavCtrl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, [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'$scope'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sz="1600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(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.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collapse1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66D9EF"/>
                </a:solidFill>
                <a:latin typeface="Menlo"/>
              </a:rPr>
              <a:t>true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en-US" sz="1600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toggleCollapse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.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collapse1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!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.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collapse1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};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}]);</a:t>
            </a:r>
          </a:p>
        </p:txBody>
      </p:sp>
    </p:spTree>
    <p:extLst>
      <p:ext uri="{BB962C8B-B14F-4D97-AF65-F5344CB8AC3E}">
        <p14:creationId xmlns:p14="http://schemas.microsoft.com/office/powerpoint/2010/main" val="12117189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-f day-5/step-6</a:t>
            </a:r>
          </a:p>
          <a:p>
            <a:r>
              <a:rPr lang="en-US" dirty="0" smtClean="0"/>
              <a:t>Client: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</a:t>
            </a:r>
          </a:p>
          <a:p>
            <a:pPr lvl="1"/>
            <a:r>
              <a:rPr lang="en-US" dirty="0" smtClean="0"/>
              <a:t>bower install</a:t>
            </a:r>
          </a:p>
          <a:p>
            <a:pPr lvl="1"/>
            <a:r>
              <a:rPr lang="en-US" dirty="0" smtClean="0"/>
              <a:t>grunt watch</a:t>
            </a:r>
          </a:p>
          <a:p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restart node server (CTRL+C to kill, then ‘node </a:t>
            </a:r>
            <a:r>
              <a:rPr lang="en-US" dirty="0" err="1" smtClean="0"/>
              <a:t>server.js</a:t>
            </a:r>
            <a:r>
              <a:rPr lang="en-US" dirty="0" smtClean="0"/>
              <a:t>’ to start)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01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 components require </a:t>
            </a:r>
            <a:r>
              <a:rPr lang="en-US" dirty="0" smtClean="0">
                <a:solidFill>
                  <a:srgbClr val="86CE24"/>
                </a:solidFill>
              </a:rPr>
              <a:t>Bootstrap JS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rgbClr val="86CE24"/>
                </a:solidFill>
              </a:rPr>
              <a:t>jQuery</a:t>
            </a:r>
            <a:endParaRPr lang="en-US" dirty="0" smtClean="0">
              <a:solidFill>
                <a:srgbClr val="86CE24"/>
              </a:solidFill>
            </a:endParaRPr>
          </a:p>
          <a:p>
            <a:r>
              <a:rPr lang="en-US" dirty="0" smtClean="0"/>
              <a:t>Created either by markup or by JS</a:t>
            </a:r>
          </a:p>
          <a:p>
            <a:r>
              <a:rPr lang="en-US" dirty="0" smtClean="0"/>
              <a:t>Example: collapse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jsbin.com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volok</a:t>
            </a:r>
            <a:r>
              <a:rPr lang="en-US" dirty="0">
                <a:hlinkClick r:id="rId2"/>
              </a:rPr>
              <a:t>/6/</a:t>
            </a:r>
            <a:r>
              <a:rPr lang="en-US" dirty="0" smtClean="0">
                <a:hlinkClick r:id="rId2"/>
              </a:rPr>
              <a:t>edit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2897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CE24"/>
                </a:solidFill>
              </a:rPr>
              <a:t>3</a:t>
            </a:r>
            <a:r>
              <a:rPr lang="en-US" baseline="30000" dirty="0" smtClean="0">
                <a:solidFill>
                  <a:srgbClr val="86CE24"/>
                </a:solidFill>
              </a:rPr>
              <a:t>rd</a:t>
            </a:r>
            <a:r>
              <a:rPr lang="en-US" dirty="0" smtClean="0">
                <a:solidFill>
                  <a:srgbClr val="86CE24"/>
                </a:solidFill>
              </a:rPr>
              <a:t> party add-ons </a:t>
            </a:r>
            <a:r>
              <a:rPr lang="en-US" dirty="0" smtClean="0"/>
              <a:t>for </a:t>
            </a:r>
            <a:r>
              <a:rPr lang="en-US" dirty="0" err="1" smtClean="0"/>
              <a:t>AngularJS</a:t>
            </a:r>
            <a:endParaRPr lang="en-US" dirty="0" smtClean="0"/>
          </a:p>
          <a:p>
            <a:r>
              <a:rPr lang="en-US" dirty="0">
                <a:hlinkClick r:id="rId2"/>
              </a:rPr>
              <a:t>http://angular-</a:t>
            </a:r>
            <a:r>
              <a:rPr lang="en-US" dirty="0" err="1">
                <a:hlinkClick r:id="rId2"/>
              </a:rPr>
              <a:t>ui.github.io</a:t>
            </a:r>
            <a:r>
              <a:rPr lang="en-US" dirty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>
                <a:solidFill>
                  <a:srgbClr val="86CE24"/>
                </a:solidFill>
              </a:rPr>
              <a:t>UI-Bootstrap </a:t>
            </a:r>
            <a:r>
              <a:rPr lang="en-US" dirty="0" smtClean="0"/>
              <a:t>– directives for Twitter Bootstrap components</a:t>
            </a:r>
          </a:p>
          <a:p>
            <a:r>
              <a:rPr lang="en-US" dirty="0" smtClean="0">
                <a:solidFill>
                  <a:srgbClr val="86CE24"/>
                </a:solidFill>
              </a:rPr>
              <a:t>UI-Router </a:t>
            </a:r>
            <a:r>
              <a:rPr lang="en-US" dirty="0" smtClean="0"/>
              <a:t>– state-based routing, nested views</a:t>
            </a:r>
          </a:p>
          <a:p>
            <a:r>
              <a:rPr lang="en-US" dirty="0" smtClean="0"/>
              <a:t>UI-</a:t>
            </a:r>
            <a:r>
              <a:rPr lang="en-US" dirty="0" err="1" smtClean="0"/>
              <a:t>Utils</a:t>
            </a:r>
            <a:r>
              <a:rPr lang="en-US" dirty="0" smtClean="0"/>
              <a:t> – misc. add-ons and utilities</a:t>
            </a:r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err="1" smtClean="0"/>
              <a:t>passthrough</a:t>
            </a:r>
            <a:r>
              <a:rPr lang="en-US" dirty="0" smtClean="0"/>
              <a:t>, format, scroll fix,</a:t>
            </a:r>
          </a:p>
          <a:p>
            <a:r>
              <a:rPr lang="en-US" dirty="0" smtClean="0"/>
              <a:t>UI-Modules – wrappers for other widgets</a:t>
            </a:r>
          </a:p>
          <a:p>
            <a:pPr lvl="1"/>
            <a:r>
              <a:rPr lang="en-US" dirty="0" smtClean="0"/>
              <a:t>Calendar, Google Maps, Tiny MCE editor, 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99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50175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92672"/>
                </a:solidFill>
                <a:latin typeface="Menlo"/>
              </a:rPr>
              <a:t>&lt;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div&gt;&lt;a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data-toggle=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"collapse"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href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"#target1"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Target 1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&lt;/a&gt;&lt;/div&gt;</a:t>
            </a:r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 smtClean="0">
                <a:solidFill>
                  <a:srgbClr val="F92672"/>
                </a:solidFill>
                <a:latin typeface="Menlo"/>
              </a:rPr>
              <a:t>&lt;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div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id=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"target1"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"collapse"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Target one content goes here!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&lt;/div&gt;</a:t>
            </a:r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</a:t>
            </a:r>
          </a:p>
          <a:p>
            <a:r>
              <a:rPr lang="en-US" sz="1600" dirty="0" smtClean="0">
                <a:solidFill>
                  <a:srgbClr val="F92672"/>
                </a:solidFill>
                <a:latin typeface="Menlo"/>
              </a:rPr>
              <a:t>&lt;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div&gt;&lt;a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data-toggle=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"collapse"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href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"#target2"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Target 2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&lt;/a&gt;&lt;/div&gt;</a:t>
            </a:r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 smtClean="0">
                <a:solidFill>
                  <a:srgbClr val="F92672"/>
                </a:solidFill>
                <a:latin typeface="Menlo"/>
              </a:rPr>
              <a:t>&lt;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div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id=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"target2"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"collapse"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Target two content goes here!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&lt;/div&gt;</a:t>
            </a:r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</a:t>
            </a:r>
          </a:p>
          <a:p>
            <a:r>
              <a:rPr lang="en-US" sz="1600" dirty="0" smtClean="0">
                <a:solidFill>
                  <a:srgbClr val="F92672"/>
                </a:solidFill>
                <a:latin typeface="Menlo"/>
              </a:rPr>
              <a:t>&lt;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div&gt;&lt;a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data-toggle=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"collapse"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href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"#target3"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Target 3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&lt;/a&gt;&lt;/div&gt;</a:t>
            </a:r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 smtClean="0">
                <a:solidFill>
                  <a:srgbClr val="F92672"/>
                </a:solidFill>
                <a:latin typeface="Menlo"/>
              </a:rPr>
              <a:t>&lt;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div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id=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"target3"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"collapse"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Target three content goes here!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&lt;/div&gt;</a:t>
            </a:r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</a:t>
            </a:r>
          </a:p>
          <a:p>
            <a:r>
              <a:rPr lang="en-US" sz="1600" dirty="0" smtClean="0">
                <a:solidFill>
                  <a:srgbClr val="F92672"/>
                </a:solidFill>
                <a:latin typeface="Menlo"/>
              </a:rPr>
              <a:t>&lt;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button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"button"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id=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"btnCollapse3"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Collapse 3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&lt;/button&gt;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0" y="3805374"/>
            <a:ext cx="52924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'#btnCollapse3'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).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click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'#target3'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).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collapse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'toggle'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});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011303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UI-Bootstrap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CE24"/>
                </a:solidFill>
              </a:rPr>
              <a:t>Native </a:t>
            </a:r>
            <a:r>
              <a:rPr lang="en-US" dirty="0" err="1" smtClean="0">
                <a:solidFill>
                  <a:srgbClr val="86CE24"/>
                </a:solidFill>
              </a:rPr>
              <a:t>AngularJS</a:t>
            </a:r>
            <a:r>
              <a:rPr lang="en-US" dirty="0" smtClean="0">
                <a:solidFill>
                  <a:srgbClr val="86CE24"/>
                </a:solidFill>
              </a:rPr>
              <a:t> </a:t>
            </a:r>
            <a:r>
              <a:rPr lang="en-US" dirty="0" smtClean="0"/>
              <a:t>directives for Twitter Bootstrap components</a:t>
            </a:r>
          </a:p>
          <a:p>
            <a:r>
              <a:rPr lang="en-US" dirty="0" smtClean="0">
                <a:solidFill>
                  <a:srgbClr val="86CE24"/>
                </a:solidFill>
              </a:rPr>
              <a:t>No dependencies (!!!)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jQuery</a:t>
            </a:r>
            <a:r>
              <a:rPr lang="en-US" dirty="0" smtClean="0"/>
              <a:t>, no Bootstrap JS</a:t>
            </a:r>
          </a:p>
          <a:p>
            <a:r>
              <a:rPr lang="en-US" dirty="0" smtClean="0"/>
              <a:t>Ports of almost all Bootstrap JS components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scrollspy</a:t>
            </a:r>
            <a:r>
              <a:rPr lang="en-US" dirty="0" smtClean="0"/>
              <a:t> plugin</a:t>
            </a:r>
          </a:p>
          <a:p>
            <a:r>
              <a:rPr lang="en-US" dirty="0">
                <a:hlinkClick r:id="rId2"/>
              </a:rPr>
              <a:t>http://angular-</a:t>
            </a:r>
            <a:r>
              <a:rPr lang="en-US" dirty="0" err="1">
                <a:hlinkClick r:id="rId2"/>
              </a:rPr>
              <a:t>ui.github.io</a:t>
            </a:r>
            <a:r>
              <a:rPr lang="en-US" dirty="0">
                <a:hlinkClick r:id="rId2"/>
              </a:rPr>
              <a:t>/bootstrap/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346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hlinkClick r:id="rId2"/>
              </a:rPr>
              <a:t>http://jsbin.com/xuwaz/8/edit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756" y="1392900"/>
            <a:ext cx="843648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92672"/>
                </a:solidFill>
                <a:latin typeface="Menlo"/>
              </a:rPr>
              <a:t>&lt;body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-controller=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1600" dirty="0" err="1">
                <a:solidFill>
                  <a:srgbClr val="E6DB74"/>
                </a:solidFill>
                <a:latin typeface="Menlo"/>
              </a:rPr>
              <a:t>MyCtrl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&gt;</a:t>
            </a:r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&lt;div&gt;&lt;a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-click=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"collapse1 = !collapse1"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Target 1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&lt;/a&gt;&lt;/div&gt;</a:t>
            </a:r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&lt;div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collapse=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"collapse1"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Target one content goes here!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&lt;/div&gt;</a:t>
            </a:r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&lt;div&gt;&lt;a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-click=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"collapse2 = !collapse2"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Target 2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&lt;/a&gt;&lt;/div&gt;</a:t>
            </a:r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&lt;div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collapse=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"collapse2"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Target two content goes here!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&lt;/div&gt;</a:t>
            </a:r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&lt;div&gt;&lt;a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-click=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"collapse3 = !collapse3"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Target 3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&lt;/a&gt;&lt;/div&gt;</a:t>
            </a:r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&lt;div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collapse=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"collapse3"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Target three content goes here!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&lt;/div&gt;</a:t>
            </a:r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&lt;button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"button"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-click=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1600" dirty="0" err="1">
                <a:solidFill>
                  <a:srgbClr val="E6DB74"/>
                </a:solidFill>
                <a:latin typeface="Menlo"/>
              </a:rPr>
              <a:t>toggleAll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()"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Toggle All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&lt;/button</a:t>
            </a:r>
            <a:r>
              <a:rPr lang="en-US" sz="1600" dirty="0" smtClean="0">
                <a:solidFill>
                  <a:srgbClr val="F92672"/>
                </a:solidFill>
                <a:latin typeface="Menlo"/>
              </a:rPr>
              <a:t>&gt;</a:t>
            </a:r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>
                <a:solidFill>
                  <a:srgbClr val="F92672"/>
                </a:solidFill>
                <a:latin typeface="Menlo"/>
              </a:rPr>
              <a:t>&lt;/body&gt;</a:t>
            </a:r>
            <a:endParaRPr lang="en-US" sz="1600" dirty="0">
              <a:solidFill>
                <a:srgbClr val="F8F8F2"/>
              </a:solidFill>
              <a:latin typeface="Menl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3756" y="4549676"/>
            <a:ext cx="60342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A6E22E"/>
                </a:solidFill>
                <a:latin typeface="Menlo"/>
              </a:rPr>
              <a:t>angular</a:t>
            </a:r>
            <a:r>
              <a:rPr lang="en-US" sz="1600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module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sz="1600" dirty="0" err="1">
                <a:solidFill>
                  <a:srgbClr val="E6DB74"/>
                </a:solidFill>
                <a:latin typeface="Menlo"/>
              </a:rPr>
              <a:t>myApp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, [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sz="1600" dirty="0" err="1">
                <a:solidFill>
                  <a:srgbClr val="E6DB74"/>
                </a:solidFill>
                <a:latin typeface="Menlo"/>
              </a:rPr>
              <a:t>ui.bootstrap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])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.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controller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sz="1600" dirty="0" err="1">
                <a:solidFill>
                  <a:srgbClr val="E6DB74"/>
                </a:solidFill>
                <a:latin typeface="Menlo"/>
              </a:rPr>
              <a:t>MyCtrl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sz="1600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en-US" sz="1600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toggleAll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    [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'collapse1'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'collapse2'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'collapse3'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]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    .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forEach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(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id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ro-RO" sz="16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ro-RO" sz="1600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ro-RO" sz="1600" dirty="0">
                <a:solidFill>
                  <a:srgbClr val="F8F8F2"/>
                </a:solidFill>
                <a:latin typeface="Menlo"/>
              </a:rPr>
              <a:t>[</a:t>
            </a:r>
            <a:r>
              <a:rPr lang="ro-RO" sz="1600" dirty="0">
                <a:solidFill>
                  <a:srgbClr val="A6E22E"/>
                </a:solidFill>
                <a:latin typeface="Menlo"/>
              </a:rPr>
              <a:t>id</a:t>
            </a:r>
            <a:r>
              <a:rPr lang="ro-RO" sz="1600" dirty="0">
                <a:solidFill>
                  <a:srgbClr val="F8F8F2"/>
                </a:solidFill>
                <a:latin typeface="Menlo"/>
              </a:rPr>
              <a:t>] </a:t>
            </a:r>
            <a:r>
              <a:rPr lang="ro-RO" sz="1600" dirty="0">
                <a:solidFill>
                  <a:srgbClr val="F92672"/>
                </a:solidFill>
                <a:latin typeface="Menlo"/>
              </a:rPr>
              <a:t>=</a:t>
            </a:r>
            <a:r>
              <a:rPr lang="ro-RO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ro-RO" sz="1600" dirty="0">
                <a:solidFill>
                  <a:srgbClr val="F92672"/>
                </a:solidFill>
                <a:latin typeface="Menlo"/>
              </a:rPr>
              <a:t>!</a:t>
            </a:r>
            <a:r>
              <a:rPr lang="ro-RO" sz="1600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ro-RO" sz="1600" dirty="0">
                <a:solidFill>
                  <a:srgbClr val="F8F8F2"/>
                </a:solidFill>
                <a:latin typeface="Menlo"/>
              </a:rPr>
              <a:t>[</a:t>
            </a:r>
            <a:r>
              <a:rPr lang="ro-RO" sz="1600" dirty="0">
                <a:solidFill>
                  <a:srgbClr val="A6E22E"/>
                </a:solidFill>
                <a:latin typeface="Menlo"/>
              </a:rPr>
              <a:t>id</a:t>
            </a:r>
            <a:r>
              <a:rPr lang="ro-RO" sz="1600" dirty="0">
                <a:solidFill>
                  <a:srgbClr val="F8F8F2"/>
                </a:solidFill>
                <a:latin typeface="Menlo"/>
              </a:rPr>
              <a:t>];</a:t>
            </a:r>
          </a:p>
          <a:p>
            <a:r>
              <a:rPr lang="ro-RO" sz="1600" dirty="0">
                <a:solidFill>
                  <a:srgbClr val="F8F8F2"/>
                </a:solidFill>
                <a:latin typeface="Menlo"/>
              </a:rPr>
              <a:t>      });</a:t>
            </a:r>
          </a:p>
          <a:p>
            <a:r>
              <a:rPr lang="ro-RO" sz="1600" dirty="0">
                <a:solidFill>
                  <a:srgbClr val="F8F8F2"/>
                </a:solidFill>
                <a:latin typeface="Menlo"/>
              </a:rPr>
              <a:t>    }</a:t>
            </a:r>
            <a:r>
              <a:rPr lang="ro-RO" sz="1600" dirty="0" smtClean="0">
                <a:solidFill>
                  <a:srgbClr val="F8F8F2"/>
                </a:solidFill>
                <a:latin typeface="Menlo"/>
              </a:rPr>
              <a:t>;</a:t>
            </a:r>
            <a:endParaRPr lang="ro-RO" sz="1600" dirty="0">
              <a:solidFill>
                <a:srgbClr val="F8F8F2"/>
              </a:solidFill>
              <a:latin typeface="Menlo"/>
            </a:endParaRPr>
          </a:p>
          <a:p>
            <a:r>
              <a:rPr lang="ro-RO" sz="1600" dirty="0">
                <a:solidFill>
                  <a:srgbClr val="F8F8F2"/>
                </a:solidFill>
                <a:latin typeface="Menlo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3985543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ng-bootcam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ng-bootcamp.thmx</Template>
  <TotalTime>840</TotalTime>
  <Words>2397</Words>
  <Application>Microsoft Macintosh PowerPoint</Application>
  <PresentationFormat>On-screen Show (4:3)</PresentationFormat>
  <Paragraphs>295</Paragraphs>
  <Slides>41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ng-bootcamp</vt:lpstr>
      <vt:lpstr> ng-bootcamp</vt:lpstr>
      <vt:lpstr>Topics </vt:lpstr>
      <vt:lpstr>Getting Started</vt:lpstr>
      <vt:lpstr>Bootstrap</vt:lpstr>
      <vt:lpstr>Bootstrap</vt:lpstr>
      <vt:lpstr>Angular UI</vt:lpstr>
      <vt:lpstr>PowerPoint Presentation</vt:lpstr>
      <vt:lpstr>UI-Bootstrap</vt:lpstr>
      <vt:lpstr>http://jsbin.com/xuwaz/8/edit</vt:lpstr>
      <vt:lpstr>Example</vt:lpstr>
      <vt:lpstr>Single Page Application</vt:lpstr>
      <vt:lpstr>Angular Routing</vt:lpstr>
      <vt:lpstr>$routeProvider </vt:lpstr>
      <vt:lpstr>$routeProvider</vt:lpstr>
      <vt:lpstr>// TODO</vt:lpstr>
      <vt:lpstr>Checkpoint</vt:lpstr>
      <vt:lpstr>App Structure</vt:lpstr>
      <vt:lpstr>Angular Route</vt:lpstr>
      <vt:lpstr>UI Router</vt:lpstr>
      <vt:lpstr>Installation</vt:lpstr>
      <vt:lpstr>$stateProvider</vt:lpstr>
      <vt:lpstr>$urlRouterProvider</vt:lpstr>
      <vt:lpstr>PowerPoint Presentation</vt:lpstr>
      <vt:lpstr>ui-view directive</vt:lpstr>
      <vt:lpstr>// TODO</vt:lpstr>
      <vt:lpstr>Checkpoint</vt:lpstr>
      <vt:lpstr>State-based Routing</vt:lpstr>
      <vt:lpstr>// TODO</vt:lpstr>
      <vt:lpstr>Checkpoint</vt:lpstr>
      <vt:lpstr>Multiple Named Views</vt:lpstr>
      <vt:lpstr>PowerPoint Presentation</vt:lpstr>
      <vt:lpstr>// TODO</vt:lpstr>
      <vt:lpstr>Checkpoint</vt:lpstr>
      <vt:lpstr>Nested States and Views</vt:lpstr>
      <vt:lpstr>Nested States and Views</vt:lpstr>
      <vt:lpstr>// TODO</vt:lpstr>
      <vt:lpstr>Checkpoint</vt:lpstr>
      <vt:lpstr>Build Process</vt:lpstr>
      <vt:lpstr>html2js</vt:lpstr>
      <vt:lpstr>ngmin</vt:lpstr>
      <vt:lpstr>Running the Build</vt:lpstr>
    </vt:vector>
  </TitlesOfParts>
  <Company>Slalom,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ng-bootcamp</dc:title>
  <dc:creator>Phil MacCart</dc:creator>
  <cp:lastModifiedBy>Phil MacCart</cp:lastModifiedBy>
  <cp:revision>102</cp:revision>
  <dcterms:created xsi:type="dcterms:W3CDTF">2014-04-08T01:27:05Z</dcterms:created>
  <dcterms:modified xsi:type="dcterms:W3CDTF">2014-04-08T15:27:52Z</dcterms:modified>
</cp:coreProperties>
</file>