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8"/>
  </p:notesMasterIdLst>
  <p:sldIdLst>
    <p:sldId id="256" r:id="rId2"/>
    <p:sldId id="275" r:id="rId3"/>
    <p:sldId id="302" r:id="rId4"/>
    <p:sldId id="257" r:id="rId5"/>
    <p:sldId id="320" r:id="rId6"/>
    <p:sldId id="292" r:id="rId7"/>
    <p:sldId id="293" r:id="rId8"/>
    <p:sldId id="295" r:id="rId9"/>
    <p:sldId id="280" r:id="rId10"/>
    <p:sldId id="296" r:id="rId11"/>
    <p:sldId id="298" r:id="rId12"/>
    <p:sldId id="294" r:id="rId13"/>
    <p:sldId id="268" r:id="rId14"/>
    <p:sldId id="282" r:id="rId15"/>
    <p:sldId id="299" r:id="rId16"/>
    <p:sldId id="300" r:id="rId17"/>
    <p:sldId id="301" r:id="rId18"/>
    <p:sldId id="303" r:id="rId19"/>
    <p:sldId id="309" r:id="rId20"/>
    <p:sldId id="304" r:id="rId21"/>
    <p:sldId id="324" r:id="rId22"/>
    <p:sldId id="305" r:id="rId23"/>
    <p:sldId id="306" r:id="rId24"/>
    <p:sldId id="307" r:id="rId25"/>
    <p:sldId id="308" r:id="rId26"/>
    <p:sldId id="279" r:id="rId27"/>
    <p:sldId id="278" r:id="rId28"/>
    <p:sldId id="281" r:id="rId29"/>
    <p:sldId id="310" r:id="rId30"/>
    <p:sldId id="323" r:id="rId31"/>
    <p:sldId id="311" r:id="rId32"/>
    <p:sldId id="312" r:id="rId33"/>
    <p:sldId id="314" r:id="rId34"/>
    <p:sldId id="313" r:id="rId35"/>
    <p:sldId id="315" r:id="rId36"/>
    <p:sldId id="316" r:id="rId37"/>
    <p:sldId id="317" r:id="rId38"/>
    <p:sldId id="318" r:id="rId39"/>
    <p:sldId id="321" r:id="rId40"/>
    <p:sldId id="322" r:id="rId41"/>
    <p:sldId id="319" r:id="rId42"/>
    <p:sldId id="276" r:id="rId43"/>
    <p:sldId id="266" r:id="rId44"/>
    <p:sldId id="273" r:id="rId45"/>
    <p:sldId id="285" r:id="rId46"/>
    <p:sldId id="32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72" autoAdjust="0"/>
  </p:normalViewPr>
  <p:slideViewPr>
    <p:cSldViewPr snapToGrid="0" snapToObjects="1">
      <p:cViewPr>
        <p:scale>
          <a:sx n="106" d="100"/>
          <a:sy n="106" d="100"/>
        </p:scale>
        <p:origin x="-664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95B56-0DA3-2C4B-AFD4-7968C1A07ACD}" type="datetimeFigureOut">
              <a:rPr lang="en-US" smtClean="0"/>
              <a:t>3/23/14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B8E43-730C-C74B-BF8C-2AA7AA95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Come back to this later on later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56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Revisit this now</a:t>
            </a:r>
            <a:r>
              <a:rPr lang="en-US" baseline="0" dirty="0" smtClean="0"/>
              <a:t> that we’ve covered dependency 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7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module(‘</a:t>
            </a:r>
            <a:r>
              <a:rPr lang="en-US" dirty="0" err="1" smtClean="0"/>
              <a:t>ngBootcamp</a:t>
            </a:r>
            <a:r>
              <a:rPr lang="en-US" dirty="0" smtClean="0"/>
              <a:t>’); // load the module we want to test</a:t>
            </a:r>
          </a:p>
          <a:p>
            <a:endParaRPr lang="en-US" dirty="0" smtClean="0"/>
          </a:p>
          <a:p>
            <a:r>
              <a:rPr lang="en-US" dirty="0" smtClean="0"/>
              <a:t>Inject(function ($controller,</a:t>
            </a:r>
            <a:r>
              <a:rPr lang="en-US" baseline="0" dirty="0" smtClean="0"/>
              <a:t> $</a:t>
            </a:r>
            <a:r>
              <a:rPr lang="en-US" baseline="0" dirty="0" err="1" smtClean="0"/>
              <a:t>rootScope</a:t>
            </a:r>
            <a:r>
              <a:rPr lang="en-US" baseline="0" dirty="0" smtClean="0"/>
              <a:t>){…});  // wrap the provided function into an </a:t>
            </a:r>
            <a:r>
              <a:rPr lang="en-US" baseline="0" dirty="0" err="1" smtClean="0"/>
              <a:t>injectible</a:t>
            </a:r>
            <a:r>
              <a:rPr lang="en-US" baseline="0" dirty="0" smtClean="0"/>
              <a:t> function, allowing dependencies to be provided by the $injector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$controller(</a:t>
            </a:r>
            <a:r>
              <a:rPr lang="en-US" baseline="0" dirty="0" err="1" smtClean="0"/>
              <a:t>controllerName</a:t>
            </a:r>
            <a:r>
              <a:rPr lang="en-US" baseline="0" dirty="0" smtClean="0"/>
              <a:t>, locals); // controller service just loads the constructor function via the injector, then calls the function with its dependencies first from the locals object, then loading everything else from the $injector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1CCDE7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 baseline="0">
          <a:solidFill>
            <a:srgbClr val="1CCDE7"/>
          </a:solidFill>
          <a:effectLst/>
          <a:latin typeface="Arial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gularjs.org/api/ng/function/angular.modul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gularjs.org/api/ng/type/angular.Modul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Dependency_inje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ngular/angular.js/wiki/Understanding-Dependency-Injection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gularjs.org/api/ng/servic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bin.com/yifip/17/ed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bin.com/becek/2/edit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gularjs.org/guide/module%23recommended-setup" TargetMode="External"/><Relationship Id="rId3" Type="http://schemas.openxmlformats.org/officeDocument/2006/relationships/hyperlink" Target="https://google-styleguide.googlecode.com/svn/trunk/angularjs-google-style.html%23modules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echonest.com/" TargetMode="Externa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ng-bootcamp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8680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Creating/Retrieving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a new module:</a:t>
            </a:r>
          </a:p>
          <a:p>
            <a:pPr marL="349250" lvl="1" indent="0">
              <a:buNone/>
            </a:pPr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[]);</a:t>
            </a:r>
          </a:p>
          <a:p>
            <a:r>
              <a:rPr lang="en-US" dirty="0"/>
              <a:t>Retrieving an existing module: </a:t>
            </a:r>
            <a:endParaRPr lang="en-US" dirty="0" smtClean="0"/>
          </a:p>
          <a:p>
            <a:pPr marL="349250" lvl="1" indent="0">
              <a:buNone/>
            </a:pPr>
            <a:r>
              <a:rPr lang="en-US" dirty="0" err="1" smtClean="0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latin typeface="Menlo Regular"/>
                <a:cs typeface="Menlo Regular"/>
              </a:rPr>
              <a:t>)</a:t>
            </a:r>
            <a:r>
              <a:rPr lang="en-US" dirty="0" smtClean="0">
                <a:latin typeface="Menlo Regular"/>
                <a:cs typeface="Menlo Regular"/>
              </a:rPr>
              <a:t>;</a:t>
            </a:r>
            <a:endParaRPr lang="en-US" dirty="0">
              <a:latin typeface="Menlo Regular"/>
              <a:cs typeface="Menlo Regular"/>
            </a:endParaRP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docs.angularjs.org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ng</a:t>
            </a:r>
            <a:r>
              <a:rPr lang="en-US" dirty="0">
                <a:hlinkClick r:id="rId2"/>
              </a:rPr>
              <a:t>/function/</a:t>
            </a:r>
            <a:r>
              <a:rPr lang="en-US" dirty="0" err="1">
                <a:hlinkClick r:id="rId2"/>
              </a:rPr>
              <a:t>angular.module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1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.controller method on module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://docs.angularjs.org/api/ng/type/</a:t>
            </a:r>
            <a:r>
              <a:rPr lang="en-US" dirty="0" smtClean="0">
                <a:hlinkClick r:id="rId2"/>
              </a:rPr>
              <a:t>angular.Module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0310" y="3425076"/>
            <a:ext cx="710434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Register controller '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' on the new module</a:t>
            </a: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[])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$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=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})</a:t>
            </a:r>
            <a:endParaRPr lang="it-IT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74355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Specifying a “Main”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“main” method in </a:t>
            </a:r>
            <a:r>
              <a:rPr lang="en-US" dirty="0" err="1" smtClean="0"/>
              <a:t>AngularJS</a:t>
            </a:r>
            <a:r>
              <a:rPr lang="en-US" dirty="0" smtClean="0"/>
              <a:t> apps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ng</a:t>
            </a:r>
            <a:r>
              <a:rPr lang="en-US" dirty="0" smtClean="0"/>
              <a:t>-app directive to declaratively specify how app should load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6446" y="3400051"/>
            <a:ext cx="724811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5715E"/>
                </a:solidFill>
                <a:latin typeface="Menlo"/>
              </a:rPr>
              <a:t>&lt;!</a:t>
            </a:r>
            <a:r>
              <a:rPr lang="en-US" sz="1400" dirty="0" err="1">
                <a:solidFill>
                  <a:srgbClr val="75715E"/>
                </a:solidFill>
                <a:latin typeface="Menlo"/>
              </a:rPr>
              <a:t>doctype</a:t>
            </a:r>
            <a:r>
              <a:rPr lang="en-US" sz="1400" dirty="0">
                <a:solidFill>
                  <a:srgbClr val="75715E"/>
                </a:solidFill>
                <a:latin typeface="Menlo"/>
              </a:rPr>
              <a:t> html&gt;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&lt;html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lang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"en"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-app=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&lt;head&gt;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&lt;meta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charset=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"utf-8"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&lt;title&gt;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ng-bootcamp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- Day 2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&lt;/title&gt;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&lt;link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rel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stylesheet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href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/bootstrap/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dist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css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bootstrap.css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/&gt;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&lt;/head&gt;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&lt;body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"container"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it-IT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sz="1400" dirty="0">
                <a:solidFill>
                  <a:srgbClr val="F92672"/>
                </a:solidFill>
                <a:latin typeface="Menlo"/>
              </a:rPr>
              <a:t>&lt;h1&gt;</a:t>
            </a:r>
            <a:r>
              <a:rPr lang="it-IT" sz="1400" dirty="0">
                <a:solidFill>
                  <a:srgbClr val="F8F8F2"/>
                </a:solidFill>
                <a:latin typeface="Menlo"/>
              </a:rPr>
              <a:t>{{'Hello ' + </a:t>
            </a:r>
            <a:r>
              <a:rPr lang="it-IT" sz="1400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it-IT" sz="1400" dirty="0">
                <a:solidFill>
                  <a:srgbClr val="F8F8F2"/>
                </a:solidFill>
                <a:latin typeface="Menlo"/>
              </a:rPr>
              <a:t>}}</a:t>
            </a:r>
            <a:r>
              <a:rPr lang="it-IT" sz="1400" dirty="0">
                <a:solidFill>
                  <a:srgbClr val="F92672"/>
                </a:solidFill>
                <a:latin typeface="Menlo"/>
              </a:rPr>
              <a:t>&lt;/h1&gt;</a:t>
            </a:r>
            <a:endParaRPr lang="it-IT" sz="1400" dirty="0">
              <a:solidFill>
                <a:srgbClr val="F8F8F2"/>
              </a:solidFill>
              <a:latin typeface="Menlo"/>
            </a:endParaRPr>
          </a:p>
          <a:p>
            <a:endParaRPr lang="it-IT" sz="1400" dirty="0">
              <a:solidFill>
                <a:srgbClr val="F8F8F2"/>
              </a:solidFill>
              <a:latin typeface="Menlo"/>
            </a:endParaRPr>
          </a:p>
          <a:p>
            <a:r>
              <a:rPr lang="it-IT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sz="1400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it-IT" sz="1400" dirty="0" err="1">
                <a:solidFill>
                  <a:srgbClr val="A6E22E"/>
                </a:solidFill>
                <a:latin typeface="Menlo"/>
              </a:rPr>
              <a:t>src</a:t>
            </a:r>
            <a:r>
              <a:rPr lang="it-IT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sz="14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/</a:t>
            </a:r>
            <a:r>
              <a:rPr lang="it-IT" sz="1400" dirty="0" err="1">
                <a:solidFill>
                  <a:srgbClr val="E6DB74"/>
                </a:solidFill>
                <a:latin typeface="Menlo"/>
              </a:rPr>
              <a:t>angular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/</a:t>
            </a:r>
            <a:r>
              <a:rPr lang="it-IT" sz="1400" dirty="0" err="1">
                <a:solidFill>
                  <a:srgbClr val="E6DB74"/>
                </a:solidFill>
                <a:latin typeface="Menlo"/>
              </a:rPr>
              <a:t>angular.min.js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sz="1400" dirty="0">
                <a:solidFill>
                  <a:srgbClr val="F92672"/>
                </a:solidFill>
                <a:latin typeface="Menlo"/>
              </a:rPr>
              <a:t>&gt;&lt;/script&gt;</a:t>
            </a:r>
            <a:endParaRPr lang="it-IT" sz="1400" dirty="0">
              <a:solidFill>
                <a:srgbClr val="F8F8F2"/>
              </a:solidFill>
              <a:latin typeface="Menlo"/>
            </a:endParaRPr>
          </a:p>
          <a:p>
            <a:r>
              <a:rPr lang="it-IT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sz="1400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it-IT" sz="1400" dirty="0" err="1">
                <a:solidFill>
                  <a:srgbClr val="A6E22E"/>
                </a:solidFill>
                <a:latin typeface="Menlo"/>
              </a:rPr>
              <a:t>src</a:t>
            </a:r>
            <a:r>
              <a:rPr lang="it-IT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sz="1400" dirty="0" err="1">
                <a:solidFill>
                  <a:srgbClr val="E6DB74"/>
                </a:solidFill>
                <a:latin typeface="Menlo"/>
              </a:rPr>
              <a:t>app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/</a:t>
            </a:r>
            <a:r>
              <a:rPr lang="it-IT" sz="1400" dirty="0" err="1">
                <a:solidFill>
                  <a:srgbClr val="E6DB74"/>
                </a:solidFill>
                <a:latin typeface="Menlo"/>
              </a:rPr>
              <a:t>app.js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sz="1400" dirty="0">
                <a:solidFill>
                  <a:srgbClr val="F92672"/>
                </a:solidFill>
                <a:latin typeface="Menlo"/>
              </a:rPr>
              <a:t>&gt;&lt;/script&gt;</a:t>
            </a:r>
            <a:endParaRPr lang="it-IT" sz="1400" dirty="0">
              <a:solidFill>
                <a:srgbClr val="F8F8F2"/>
              </a:solidFill>
              <a:latin typeface="Menlo"/>
            </a:endParaRPr>
          </a:p>
          <a:p>
            <a:r>
              <a:rPr lang="it-IT" sz="1400" dirty="0">
                <a:solidFill>
                  <a:srgbClr val="F92672"/>
                </a:solidFill>
                <a:latin typeface="Menlo"/>
              </a:rPr>
              <a:t>&lt;/body&gt;</a:t>
            </a:r>
            <a:endParaRPr lang="it-IT" sz="1400" dirty="0">
              <a:solidFill>
                <a:srgbClr val="F8F8F2"/>
              </a:solidFill>
              <a:latin typeface="Menlo"/>
            </a:endParaRPr>
          </a:p>
          <a:p>
            <a:r>
              <a:rPr lang="it-IT" sz="1400" dirty="0">
                <a:solidFill>
                  <a:srgbClr val="F92672"/>
                </a:solidFill>
                <a:latin typeface="Menlo"/>
              </a:rPr>
              <a:t>&lt;/html&gt;</a:t>
            </a:r>
            <a:endParaRPr lang="it-IT" sz="1400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714090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types of module functions: configuration and run</a:t>
            </a:r>
          </a:p>
          <a:p>
            <a:r>
              <a:rPr lang="en-US" dirty="0" smtClean="0"/>
              <a:t>Configuration blocks</a:t>
            </a:r>
          </a:p>
          <a:p>
            <a:pPr lvl="1"/>
            <a:r>
              <a:rPr lang="en-US" dirty="0" smtClean="0"/>
              <a:t>Configure the application</a:t>
            </a:r>
          </a:p>
          <a:p>
            <a:pPr lvl="1"/>
            <a:r>
              <a:rPr lang="en-US" dirty="0" smtClean="0"/>
              <a:t>define constants</a:t>
            </a:r>
          </a:p>
          <a:p>
            <a:pPr lvl="1"/>
            <a:r>
              <a:rPr lang="en-US" dirty="0" smtClean="0"/>
              <a:t>configure injector with new services, filters, directives, etc.</a:t>
            </a:r>
          </a:p>
          <a:p>
            <a:r>
              <a:rPr lang="en-US" dirty="0" smtClean="0"/>
              <a:t>Run blocks</a:t>
            </a:r>
          </a:p>
          <a:p>
            <a:pPr lvl="1"/>
            <a:r>
              <a:rPr lang="en-US" dirty="0" smtClean="0"/>
              <a:t>Kick off functionality (fetch data, etc.)</a:t>
            </a:r>
          </a:p>
          <a:p>
            <a:pPr lvl="1"/>
            <a:r>
              <a:rPr lang="en-US" dirty="0"/>
              <a:t>Use registered services</a:t>
            </a:r>
          </a:p>
          <a:p>
            <a:pPr marL="34925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2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984" y="1308184"/>
            <a:ext cx="699876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[])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config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$provide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provide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constant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baseUrl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api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})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config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baseUrl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provide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value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api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login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: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baseUrl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'/login'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baseUrl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'/users'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user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: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baseUrl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users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/:id'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});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})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.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run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function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$log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baseUrl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$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log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info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Starting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with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baseUrl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of 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baseUrl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})</a:t>
            </a:r>
          </a:p>
        </p:txBody>
      </p:sp>
    </p:spTree>
    <p:extLst>
      <p:ext uri="{BB962C8B-B14F-4D97-AF65-F5344CB8AC3E}">
        <p14:creationId xmlns:p14="http://schemas.microsoft.com/office/powerpoint/2010/main" val="4009072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can depend on other modules</a:t>
            </a:r>
          </a:p>
          <a:p>
            <a:pPr lvl="1"/>
            <a:r>
              <a:rPr lang="en-US" dirty="0" smtClean="0"/>
              <a:t>Dependencies will be loaded and configured before the requiring module</a:t>
            </a:r>
          </a:p>
          <a:p>
            <a:pPr lvl="1"/>
            <a:r>
              <a:rPr lang="en-US" dirty="0" smtClean="0"/>
              <a:t>Controllers and services defined in dependency will be available for use in the requiring module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5706" y="4185347"/>
            <a:ext cx="4207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'moduleDependency1'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'moduleDependency2'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65371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two modules </a:t>
            </a:r>
          </a:p>
          <a:p>
            <a:pPr lvl="1"/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App Controllers</a:t>
            </a:r>
          </a:p>
          <a:p>
            <a:r>
              <a:rPr lang="en-US" dirty="0" smtClean="0"/>
              <a:t>Add Links Controller and Search Controller</a:t>
            </a:r>
          </a:p>
          <a:p>
            <a:r>
              <a:rPr lang="en-US" dirty="0" smtClean="0"/>
              <a:t>Load App module on page, add controller directives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2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day-3/step-1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4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allow for organization</a:t>
            </a:r>
          </a:p>
          <a:p>
            <a:r>
              <a:rPr lang="en-US" dirty="0" smtClean="0"/>
              <a:t>Still need means of sharing code across modules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reuse?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56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799" y="2274838"/>
            <a:ext cx="77708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Dependency injection is a software design pattern that implements inversion of control and allows a program design to follow the dependency inversion principle. </a:t>
            </a:r>
            <a:r>
              <a:rPr lang="en-US" sz="2400" dirty="0" smtClean="0"/>
              <a:t>The term was coined by Martin Fowler. An </a:t>
            </a:r>
            <a:r>
              <a:rPr lang="en-US" sz="2400" dirty="0"/>
              <a:t>injection is the passing of a dependency by reference or pointer to a client object, which is then made part of its state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						</a:t>
            </a:r>
            <a:r>
              <a:rPr lang="en-US" sz="2400" dirty="0" smtClean="0">
                <a:hlinkClick r:id="rId2"/>
              </a:rPr>
              <a:t>Wikipedia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853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elings_about_angularjs_over_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31" y="0"/>
            <a:ext cx="6638739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521504" y="3546569"/>
            <a:ext cx="2767460" cy="814752"/>
          </a:xfrm>
          <a:prstGeom prst="ellipse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8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solation of responsibilities</a:t>
            </a:r>
          </a:p>
          <a:p>
            <a:r>
              <a:rPr lang="en-US" dirty="0" smtClean="0"/>
              <a:t>Removes knowledge from client</a:t>
            </a:r>
          </a:p>
          <a:p>
            <a:r>
              <a:rPr lang="en-US" dirty="0" smtClean="0"/>
              <a:t>Isolates configuration</a:t>
            </a:r>
          </a:p>
          <a:p>
            <a:r>
              <a:rPr lang="en-US" dirty="0" smtClean="0"/>
              <a:t>Promotes reuse and testing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66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Obtain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Instantiate own</a:t>
            </a:r>
          </a:p>
          <a:p>
            <a:r>
              <a:rPr lang="en-US" dirty="0" smtClean="0"/>
              <a:t>Retrieve from global variable</a:t>
            </a:r>
          </a:p>
          <a:p>
            <a:r>
              <a:rPr lang="en-US" dirty="0" smtClean="0"/>
              <a:t>Pass where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45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Instantiate Own Dependencies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CoffeeMaker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new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new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new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6430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Retrieve from Global Variable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0915" y="2690336"/>
            <a:ext cx="53671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CoffeeMaker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window.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deps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window.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deps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window.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deps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1866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Where Needed (Ideal)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2093" y="2690336"/>
            <a:ext cx="68153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CoffeeMaker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82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Function/object dependencies provided at </a:t>
            </a:r>
            <a:r>
              <a:rPr lang="en-US" dirty="0" smtClean="0"/>
              <a:t>runtime</a:t>
            </a:r>
          </a:p>
          <a:p>
            <a:r>
              <a:rPr lang="en-US" dirty="0" smtClean="0"/>
              <a:t>Eliminates need for hard-coded dependencies stored on  global variables</a:t>
            </a:r>
          </a:p>
          <a:p>
            <a:r>
              <a:rPr lang="en-US" dirty="0" smtClean="0"/>
              <a:t>Dependencies provided as function parameters where needed</a:t>
            </a:r>
          </a:p>
          <a:p>
            <a:r>
              <a:rPr lang="en-US" dirty="0" smtClean="0"/>
              <a:t>Injector subsystem handles instantiation, resolving, and provisioning of </a:t>
            </a:r>
            <a:r>
              <a:rPr lang="en-US" dirty="0" smtClean="0"/>
              <a:t>dependencies</a:t>
            </a:r>
          </a:p>
          <a:p>
            <a:r>
              <a:rPr lang="en-US" dirty="0" smtClean="0"/>
              <a:t>All services, values, constants defined in loaded modules available to be injected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980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Providers and Injectors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$</a:t>
            </a:r>
            <a:r>
              <a:rPr lang="en-US" dirty="0" smtClean="0"/>
              <a:t>provide</a:t>
            </a:r>
          </a:p>
          <a:p>
            <a:pPr lvl="1"/>
            <a:r>
              <a:rPr lang="en-US" dirty="0" smtClean="0"/>
              <a:t>Describes how to create dependencies</a:t>
            </a:r>
            <a:endParaRPr lang="en-US" dirty="0"/>
          </a:p>
          <a:p>
            <a:pPr lvl="1"/>
            <a:r>
              <a:rPr lang="en-US" dirty="0"/>
              <a:t>Registers components with the $injector</a:t>
            </a:r>
          </a:p>
          <a:p>
            <a:pPr lvl="1"/>
            <a:r>
              <a:rPr lang="en-US" dirty="0"/>
              <a:t>Registration methods for constants, values, services, factories, </a:t>
            </a:r>
            <a:r>
              <a:rPr lang="en-US" dirty="0" smtClean="0"/>
              <a:t>providers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smtClean="0"/>
              <a:t>injector</a:t>
            </a:r>
          </a:p>
          <a:p>
            <a:pPr lvl="1"/>
            <a:r>
              <a:rPr lang="en-US" dirty="0" smtClean="0"/>
              <a:t>Retrieves dependencies from providers</a:t>
            </a:r>
          </a:p>
          <a:p>
            <a:pPr lvl="1"/>
            <a:r>
              <a:rPr lang="en-US" dirty="0" smtClean="0"/>
              <a:t>Handles instantiation of dependencies (can differ based on how dependency is defined)</a:t>
            </a:r>
          </a:p>
          <a:p>
            <a:pPr lvl="1"/>
            <a:r>
              <a:rPr lang="en-US" dirty="0" smtClean="0"/>
              <a:t>Handles resolution of dependency name to </a:t>
            </a:r>
            <a:r>
              <a:rPr lang="en-US" dirty="0" smtClean="0"/>
              <a:t>instance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/angular/</a:t>
            </a:r>
            <a:r>
              <a:rPr lang="en-US" dirty="0" err="1">
                <a:hlinkClick r:id="rId3"/>
              </a:rPr>
              <a:t>angular.js</a:t>
            </a:r>
            <a:r>
              <a:rPr lang="en-US" dirty="0">
                <a:hlinkClick r:id="rId3"/>
              </a:rPr>
              <a:t>/wiki/Understanding-Dependency-Injection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2276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Annotations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7037" y="1801869"/>
            <a:ext cx="79549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Inferred, NOT safe for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minifiers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myService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 };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75715E"/>
                </a:solidFill>
                <a:latin typeface="Menlo"/>
              </a:rPr>
              <a:t>// $inject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annotation, safe for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minifiers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myService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 };</a:t>
            </a: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$inject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'$scope'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'$http'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myService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75715E"/>
                </a:solidFill>
                <a:latin typeface="Menlo"/>
              </a:rPr>
              <a:t>// Inline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annotation, safe for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minifiers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[]);</a:t>
            </a: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myModule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'$scope'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'$http'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myService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myService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 }]);</a:t>
            </a:r>
          </a:p>
        </p:txBody>
      </p:sp>
    </p:spTree>
    <p:extLst>
      <p:ext uri="{BB962C8B-B14F-4D97-AF65-F5344CB8AC3E}">
        <p14:creationId xmlns:p14="http://schemas.microsoft.com/office/powerpoint/2010/main" val="1015000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Substitutable objects that are wired together using dependency injection.</a:t>
            </a:r>
          </a:p>
          <a:p>
            <a:r>
              <a:rPr lang="en-US" dirty="0"/>
              <a:t>Used to share and organize code across the app</a:t>
            </a:r>
          </a:p>
        </p:txBody>
      </p:sp>
    </p:spTree>
    <p:extLst>
      <p:ext uri="{BB962C8B-B14F-4D97-AF65-F5344CB8AC3E}">
        <p14:creationId xmlns:p14="http://schemas.microsoft.com/office/powerpoint/2010/main" val="76171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$http, $resource</a:t>
            </a:r>
          </a:p>
          <a:p>
            <a:r>
              <a:rPr lang="en-US" dirty="0" smtClean="0"/>
              <a:t>$window, $document, $location</a:t>
            </a:r>
          </a:p>
          <a:p>
            <a:r>
              <a:rPr lang="en-US" dirty="0" smtClean="0"/>
              <a:t>$interval, $timeout</a:t>
            </a:r>
          </a:p>
          <a:p>
            <a:r>
              <a:rPr lang="en-US" dirty="0" smtClean="0"/>
              <a:t>$log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, $</a:t>
            </a:r>
            <a:r>
              <a:rPr lang="en-US" dirty="0" err="1" smtClean="0"/>
              <a:t>rootElement</a:t>
            </a:r>
            <a:endParaRPr lang="en-US" dirty="0" smtClean="0"/>
          </a:p>
          <a:p>
            <a:r>
              <a:rPr lang="en-US" dirty="0" smtClean="0"/>
              <a:t>$animate</a:t>
            </a:r>
          </a:p>
          <a:p>
            <a:r>
              <a:rPr lang="en-US" dirty="0"/>
              <a:t>And more: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docs.angularjs.org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ng</a:t>
            </a:r>
            <a:r>
              <a:rPr lang="en-US" dirty="0">
                <a:hlinkClick r:id="rId2"/>
              </a:rPr>
              <a:t>/service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3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Menlo Regular"/>
                <a:cs typeface="Menlo Regular"/>
              </a:rPr>
              <a:t>git</a:t>
            </a:r>
            <a:r>
              <a:rPr lang="en-US" dirty="0" smtClean="0">
                <a:latin typeface="Menlo Regular"/>
                <a:cs typeface="Menlo Regular"/>
              </a:rPr>
              <a:t> fetch origin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git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checkout -f day</a:t>
            </a:r>
            <a:r>
              <a:rPr lang="en-US" dirty="0" smtClean="0">
                <a:latin typeface="Menlo Regular"/>
                <a:cs typeface="Menlo Regular"/>
              </a:rPr>
              <a:t>-3/</a:t>
            </a:r>
            <a:r>
              <a:rPr lang="en-US" dirty="0">
                <a:latin typeface="Menlo Regular"/>
                <a:cs typeface="Menlo Regular"/>
              </a:rPr>
              <a:t>step</a:t>
            </a:r>
            <a:r>
              <a:rPr lang="en-US" dirty="0" smtClean="0">
                <a:latin typeface="Menlo Regular"/>
                <a:cs typeface="Menlo Regular"/>
              </a:rPr>
              <a:t>-0</a:t>
            </a:r>
          </a:p>
          <a:p>
            <a:r>
              <a:rPr lang="en-US" dirty="0" smtClean="0">
                <a:latin typeface="Menlo Regular"/>
                <a:cs typeface="Menlo Regular"/>
              </a:rPr>
              <a:t>cd day</a:t>
            </a:r>
            <a:r>
              <a:rPr lang="en-US" dirty="0" smtClean="0">
                <a:latin typeface="Menlo Regular"/>
                <a:cs typeface="Menlo Regular"/>
              </a:rPr>
              <a:t>-3/client</a:t>
            </a:r>
          </a:p>
          <a:p>
            <a:r>
              <a:rPr lang="en-US" dirty="0" smtClean="0">
                <a:latin typeface="Menlo Regular"/>
                <a:cs typeface="Menlo Regular"/>
              </a:rPr>
              <a:t>bower install</a:t>
            </a:r>
          </a:p>
          <a:p>
            <a:r>
              <a:rPr lang="en-US" dirty="0" smtClean="0">
                <a:latin typeface="Menlo Regular"/>
                <a:cs typeface="Menlo Regular"/>
              </a:rPr>
              <a:t>cd ../server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install</a:t>
            </a:r>
          </a:p>
          <a:p>
            <a:r>
              <a:rPr lang="en-US" dirty="0" smtClean="0">
                <a:latin typeface="Menlo Regular"/>
                <a:cs typeface="Menlo Regular"/>
              </a:rPr>
              <a:t>node </a:t>
            </a:r>
            <a:r>
              <a:rPr lang="en-US" dirty="0" err="1" smtClean="0">
                <a:latin typeface="Menlo Regular"/>
                <a:cs typeface="Menlo Regular"/>
              </a:rPr>
              <a:t>server.js</a:t>
            </a:r>
            <a:endParaRPr lang="en-US" dirty="0" smtClean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910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 common logic (e.g. $http calls, $resource calls)</a:t>
            </a:r>
          </a:p>
          <a:p>
            <a:r>
              <a:rPr lang="en-US" dirty="0" smtClean="0"/>
              <a:t>Inject into controllers for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97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Registered on a module using the $provide service</a:t>
            </a:r>
          </a:p>
          <a:p>
            <a:pPr lvl="1"/>
            <a:r>
              <a:rPr lang="en-US" dirty="0" smtClean="0"/>
              <a:t>Module API exposes same methods for defining services based on needs</a:t>
            </a:r>
          </a:p>
          <a:p>
            <a:r>
              <a:rPr lang="en-US" dirty="0" smtClean="0"/>
              <a:t>Different registration constructs depending on needs</a:t>
            </a:r>
          </a:p>
          <a:p>
            <a:r>
              <a:rPr lang="en-US" dirty="0" smtClean="0"/>
              <a:t>Lazily instantiated</a:t>
            </a:r>
          </a:p>
          <a:p>
            <a:r>
              <a:rPr lang="en-US" dirty="0" smtClean="0"/>
              <a:t>Singletons</a:t>
            </a:r>
          </a:p>
          <a:p>
            <a:pPr lvl="1"/>
            <a:r>
              <a:rPr lang="en-US" dirty="0" smtClean="0"/>
              <a:t>Same reference shared across entire application</a:t>
            </a:r>
          </a:p>
        </p:txBody>
      </p:sp>
    </p:spTree>
    <p:extLst>
      <p:ext uri="{BB962C8B-B14F-4D97-AF65-F5344CB8AC3E}">
        <p14:creationId xmlns:p14="http://schemas.microsoft.com/office/powerpoint/2010/main" val="2398365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Defining/Creating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Service</a:t>
            </a:r>
            <a:r>
              <a:rPr lang="en-US" dirty="0" smtClean="0"/>
              <a:t>: singleton returned by a </a:t>
            </a:r>
            <a:r>
              <a:rPr lang="en-US" dirty="0" smtClean="0">
                <a:solidFill>
                  <a:srgbClr val="86CE24"/>
                </a:solidFill>
              </a:rPr>
              <a:t>Service Factory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Service Factory</a:t>
            </a:r>
            <a:r>
              <a:rPr lang="en-US" dirty="0" smtClean="0"/>
              <a:t>: function created by a </a:t>
            </a:r>
            <a:r>
              <a:rPr lang="en-US" dirty="0" smtClean="0">
                <a:solidFill>
                  <a:srgbClr val="86CE24"/>
                </a:solidFill>
              </a:rPr>
              <a:t>Service Provider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Service Provider</a:t>
            </a:r>
            <a:r>
              <a:rPr lang="en-US" dirty="0" smtClean="0"/>
              <a:t>: constructor function, create an object containing a </a:t>
            </a:r>
            <a:r>
              <a:rPr lang="en-US" dirty="0" smtClean="0">
                <a:solidFill>
                  <a:srgbClr val="86CE24"/>
                </a:solidFill>
              </a:rPr>
              <a:t>$get </a:t>
            </a:r>
            <a:r>
              <a:rPr lang="en-US" dirty="0" smtClean="0"/>
              <a:t>method which returns the </a:t>
            </a:r>
            <a:r>
              <a:rPr lang="en-US" dirty="0" smtClean="0">
                <a:solidFill>
                  <a:srgbClr val="86CE24"/>
                </a:solidFill>
              </a:rPr>
              <a:t>Service Factory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$injector</a:t>
            </a:r>
            <a:r>
              <a:rPr lang="en-US" dirty="0" smtClean="0"/>
              <a:t>: finds correct </a:t>
            </a:r>
            <a:r>
              <a:rPr lang="en-US" dirty="0" smtClean="0">
                <a:solidFill>
                  <a:schemeClr val="accent1"/>
                </a:solidFill>
              </a:rPr>
              <a:t>service provider</a:t>
            </a:r>
            <a:r>
              <a:rPr lang="en-US" dirty="0" smtClean="0"/>
              <a:t>, instantiates it, calls </a:t>
            </a:r>
            <a:r>
              <a:rPr lang="en-US" dirty="0" smtClean="0">
                <a:solidFill>
                  <a:srgbClr val="86CE24"/>
                </a:solidFill>
              </a:rPr>
              <a:t>$get</a:t>
            </a:r>
            <a:r>
              <a:rPr lang="en-US" dirty="0" smtClean="0"/>
              <a:t> method to retrieve </a:t>
            </a:r>
            <a:r>
              <a:rPr lang="en-US" dirty="0" smtClean="0">
                <a:solidFill>
                  <a:srgbClr val="86CE24"/>
                </a:solidFill>
              </a:rPr>
              <a:t>service instance</a:t>
            </a:r>
          </a:p>
          <a:p>
            <a:r>
              <a:rPr lang="en-US" dirty="0" smtClean="0"/>
              <a:t>Shorthand methods exist on the $provide service and module API for defining services</a:t>
            </a:r>
            <a:endParaRPr lang="en-US" dirty="0">
              <a:solidFill>
                <a:srgbClr val="86CE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11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$provide vs. module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Expose same methods for registering services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7038" y="2333684"/>
            <a:ext cx="8134655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[]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config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$provide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provide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service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notifier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Notifier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notify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msg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nb-NO" dirty="0">
                <a:solidFill>
                  <a:srgbClr val="A6E22E"/>
                </a:solidFill>
                <a:latin typeface="Menlo"/>
              </a:rPr>
              <a:t>alert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(</a:t>
            </a:r>
            <a:r>
              <a:rPr lang="nb-NO" dirty="0" err="1">
                <a:solidFill>
                  <a:srgbClr val="A6E22E"/>
                </a:solidFill>
                <a:latin typeface="Menlo"/>
              </a:rPr>
              <a:t>msg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    }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  });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});</a:t>
            </a:r>
          </a:p>
          <a:p>
            <a:endParaRPr lang="nb-NO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75715E"/>
                </a:solidFill>
                <a:latin typeface="Menlo"/>
              </a:rPr>
              <a:t>// Identical as above</a:t>
            </a:r>
          </a:p>
          <a:p>
            <a:r>
              <a:rPr lang="nb-NO" dirty="0" err="1" smtClean="0">
                <a:solidFill>
                  <a:srgbClr val="A6E22E"/>
                </a:solidFill>
                <a:latin typeface="Menlo"/>
              </a:rPr>
              <a:t>angular</a:t>
            </a:r>
            <a:r>
              <a:rPr lang="nb-NO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nb-NO" dirty="0" err="1" smtClean="0">
                <a:solidFill>
                  <a:srgbClr val="A6E22E"/>
                </a:solidFill>
                <a:latin typeface="Menlo"/>
              </a:rPr>
              <a:t>module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(</a:t>
            </a:r>
            <a:r>
              <a:rPr lang="nb-NO" dirty="0">
                <a:solidFill>
                  <a:srgbClr val="E6DB74"/>
                </a:solidFill>
                <a:latin typeface="Menlo"/>
              </a:rPr>
              <a:t>'</a:t>
            </a:r>
            <a:r>
              <a:rPr lang="nb-NO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nb-NO" dirty="0">
                <a:solidFill>
                  <a:srgbClr val="E6DB74"/>
                </a:solidFill>
                <a:latin typeface="Menlo"/>
              </a:rPr>
              <a:t>'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, [])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.</a:t>
            </a:r>
            <a:r>
              <a:rPr lang="nb-NO" dirty="0">
                <a:solidFill>
                  <a:srgbClr val="A6E22E"/>
                </a:solidFill>
                <a:latin typeface="Menlo"/>
              </a:rPr>
              <a:t>service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(</a:t>
            </a:r>
            <a:r>
              <a:rPr lang="nb-NO" dirty="0">
                <a:solidFill>
                  <a:srgbClr val="E6DB74"/>
                </a:solidFill>
                <a:latin typeface="Menlo"/>
              </a:rPr>
              <a:t>'</a:t>
            </a:r>
            <a:r>
              <a:rPr lang="nb-NO" dirty="0" err="1">
                <a:solidFill>
                  <a:srgbClr val="E6DB74"/>
                </a:solidFill>
                <a:latin typeface="Menlo"/>
              </a:rPr>
              <a:t>notifier</a:t>
            </a:r>
            <a:r>
              <a:rPr lang="nb-NO" dirty="0">
                <a:solidFill>
                  <a:srgbClr val="E6DB74"/>
                </a:solidFill>
                <a:latin typeface="Menlo"/>
              </a:rPr>
              <a:t>'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, </a:t>
            </a:r>
            <a:r>
              <a:rPr lang="nb-NO" dirty="0" err="1">
                <a:solidFill>
                  <a:srgbClr val="66D9EF"/>
                </a:solidFill>
                <a:latin typeface="Menlo"/>
              </a:rPr>
              <a:t>function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 </a:t>
            </a:r>
            <a:r>
              <a:rPr lang="nb-NO" dirty="0" err="1">
                <a:solidFill>
                  <a:srgbClr val="A6E22E"/>
                </a:solidFill>
                <a:latin typeface="Menlo"/>
              </a:rPr>
              <a:t>Notifier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  </a:t>
            </a:r>
            <a:r>
              <a:rPr lang="nb-NO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nb-NO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nb-NO" dirty="0" err="1">
                <a:solidFill>
                  <a:srgbClr val="A6E22E"/>
                </a:solidFill>
                <a:latin typeface="Menlo"/>
              </a:rPr>
              <a:t>notify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 </a:t>
            </a:r>
            <a:r>
              <a:rPr lang="nb-NO" dirty="0">
                <a:solidFill>
                  <a:srgbClr val="F92672"/>
                </a:solidFill>
                <a:latin typeface="Menlo"/>
              </a:rPr>
              <a:t>=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 </a:t>
            </a:r>
            <a:r>
              <a:rPr lang="nb-NO" dirty="0" err="1">
                <a:solidFill>
                  <a:srgbClr val="66D9EF"/>
                </a:solidFill>
                <a:latin typeface="Menlo"/>
              </a:rPr>
              <a:t>function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(</a:t>
            </a:r>
            <a:r>
              <a:rPr lang="nb-NO" dirty="0" err="1">
                <a:solidFill>
                  <a:srgbClr val="A6E22E"/>
                </a:solidFill>
                <a:latin typeface="Menlo"/>
              </a:rPr>
              <a:t>msg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nb-NO" dirty="0">
                <a:solidFill>
                  <a:srgbClr val="A6E22E"/>
                </a:solidFill>
                <a:latin typeface="Menlo"/>
              </a:rPr>
              <a:t>alert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(</a:t>
            </a:r>
            <a:r>
              <a:rPr lang="nb-NO" dirty="0" err="1">
                <a:solidFill>
                  <a:srgbClr val="A6E22E"/>
                </a:solidFill>
                <a:latin typeface="Menlo"/>
              </a:rPr>
              <a:t>msg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  }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3797950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provide.constant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 an object as a service</a:t>
            </a:r>
          </a:p>
          <a:p>
            <a:r>
              <a:rPr lang="en-US" dirty="0" smtClean="0"/>
              <a:t>Can be injected in configuration blocks</a:t>
            </a:r>
          </a:p>
          <a:p>
            <a:pPr lvl="1"/>
            <a:r>
              <a:rPr lang="en-US" dirty="0" smtClean="0"/>
              <a:t>Configuration blocks can register dependencies with the injector, so these constants could be used there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79186" y="42084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constant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baseUrl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api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21771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provide.value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 an object as a service</a:t>
            </a:r>
          </a:p>
          <a:p>
            <a:r>
              <a:rPr lang="en-US" dirty="0" smtClean="0"/>
              <a:t>Cannot be injected in configuration blocks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91167" y="3656652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value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'endpoints'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account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'/account'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billing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'/billing'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dashboard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dasbhoard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429919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provide.factory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 a factory that returns the service instance</a:t>
            </a:r>
          </a:p>
          <a:p>
            <a:r>
              <a:rPr lang="en-US" dirty="0" err="1" smtClean="0"/>
              <a:t>Injectible</a:t>
            </a:r>
            <a:r>
              <a:rPr lang="en-US" dirty="0"/>
              <a:t> </a:t>
            </a:r>
            <a:r>
              <a:rPr lang="en-US" dirty="0" smtClean="0"/>
              <a:t>with dependencies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3415" y="3833874"/>
            <a:ext cx="630391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service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userService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getUser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http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'/user/'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};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2178998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provide.service</a:t>
            </a:r>
            <a:r>
              <a:rPr lang="en-US" dirty="0" smtClean="0"/>
              <a:t>(</a:t>
            </a:r>
            <a:r>
              <a:rPr lang="en-US" dirty="0" err="1" smtClean="0"/>
              <a:t>classFn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 a service constructor function which will be invoked with the new operator</a:t>
            </a:r>
          </a:p>
          <a:p>
            <a:r>
              <a:rPr lang="en-US" dirty="0" err="1" smtClean="0"/>
              <a:t>Injectible</a:t>
            </a:r>
            <a:r>
              <a:rPr lang="en-US" dirty="0" smtClean="0"/>
              <a:t> with dependencies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3485" y="3567499"/>
            <a:ext cx="60979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factory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userService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is-I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s-IS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is-I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getUser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http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'/user/'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2869242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provide.provider</a:t>
            </a:r>
            <a:r>
              <a:rPr lang="en-US" dirty="0" smtClean="0"/>
              <a:t>(provider)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 service provider constructor function</a:t>
            </a:r>
          </a:p>
          <a:p>
            <a:r>
              <a:rPr lang="en-US" dirty="0" smtClean="0"/>
              <a:t>Must contain a $get method for retrieving the service factory</a:t>
            </a:r>
          </a:p>
          <a:p>
            <a:r>
              <a:rPr lang="en-US" dirty="0" smtClean="0"/>
              <a:t>All other shorthand methods end up being wrapped in a provider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2190" y="3995677"/>
            <a:ext cx="6936623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provider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userService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$get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is-I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is-IS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is-I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getUser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  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http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'/user/'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  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};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2636999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by name only, not by module name!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jsbin.com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yifip</a:t>
            </a:r>
            <a:r>
              <a:rPr lang="en-US" dirty="0">
                <a:hlinkClick r:id="rId2"/>
              </a:rPr>
              <a:t>/17/edit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Custom services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28815" y="31579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2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by name only!</a:t>
            </a:r>
          </a:p>
          <a:p>
            <a:r>
              <a:rPr lang="en-US" dirty="0" smtClean="0"/>
              <a:t>Modules will overwrite one another!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jsbin.com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becek</a:t>
            </a:r>
            <a:r>
              <a:rPr lang="en-US" dirty="0">
                <a:hlinkClick r:id="rId2"/>
              </a:rPr>
              <a:t>/2/edit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4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services module</a:t>
            </a:r>
          </a:p>
          <a:p>
            <a:r>
              <a:rPr lang="en-US" dirty="0" smtClean="0"/>
              <a:t>Use service to get playlist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99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Modules: </a:t>
            </a:r>
          </a:p>
          <a:p>
            <a:pPr lvl="1"/>
            <a:r>
              <a:rPr lang="en-US" dirty="0" smtClean="0"/>
              <a:t>A module for each feature</a:t>
            </a:r>
          </a:p>
          <a:p>
            <a:pPr lvl="1"/>
            <a:r>
              <a:rPr lang="en-US" dirty="0" smtClean="0"/>
              <a:t>A module for each reusable component (esp. directives and filters)</a:t>
            </a:r>
          </a:p>
          <a:p>
            <a:pPr lvl="1"/>
            <a:r>
              <a:rPr lang="en-US" dirty="0" smtClean="0"/>
              <a:t>An application level module which depends on the above modules and contains any initialization code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docs.angularjs.org</a:t>
            </a:r>
            <a:r>
              <a:rPr lang="en-US" dirty="0">
                <a:hlinkClick r:id="rId2"/>
              </a:rPr>
              <a:t>/guide/</a:t>
            </a:r>
            <a:r>
              <a:rPr lang="en-US" dirty="0" err="1">
                <a:hlinkClick r:id="rId2"/>
              </a:rPr>
              <a:t>module#recommended-setup</a:t>
            </a:r>
            <a:endParaRPr lang="en-US" dirty="0" smtClean="0"/>
          </a:p>
          <a:p>
            <a:r>
              <a:rPr lang="en-US" dirty="0" smtClean="0"/>
              <a:t>Rule </a:t>
            </a:r>
            <a:r>
              <a:rPr lang="en-US" dirty="0"/>
              <a:t>of thumb:  Modules should never be altered outside of their definition</a:t>
            </a:r>
          </a:p>
          <a:p>
            <a:pPr lvl="1"/>
            <a:r>
              <a:rPr lang="en-US" dirty="0">
                <a:hlinkClick r:id="rId3"/>
              </a:rPr>
              <a:t>https://google-styleguide.googlecode.com/svn/trunk/angularjs-google-style.html#modules</a:t>
            </a:r>
            <a:endParaRPr lang="en-US" dirty="0"/>
          </a:p>
          <a:p>
            <a:r>
              <a:rPr lang="en-US" dirty="0" err="1"/>
              <a:t>ng</a:t>
            </a:r>
            <a:r>
              <a:rPr lang="en-US" dirty="0"/>
              <a:t>-app directive: specifies the module to bootstrap the app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18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RequireJS</a:t>
            </a:r>
            <a:r>
              <a:rPr lang="en-US" dirty="0" smtClean="0"/>
              <a:t>/AMD vs.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RequireJS</a:t>
            </a:r>
            <a:r>
              <a:rPr lang="en-US" dirty="0" smtClean="0"/>
              <a:t>/AMD Modules: lazy file loading, script load ordering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Modules: remove global state, configure dependency injector</a:t>
            </a:r>
          </a:p>
          <a:p>
            <a:pPr lvl="1"/>
            <a:r>
              <a:rPr lang="en-US" dirty="0" smtClean="0"/>
              <a:t>All files defining </a:t>
            </a:r>
            <a:r>
              <a:rPr lang="en-US" dirty="0" err="1" smtClean="0"/>
              <a:t>AngularJS</a:t>
            </a:r>
            <a:r>
              <a:rPr lang="en-US" dirty="0" smtClean="0"/>
              <a:t> modules must be loaded on the page</a:t>
            </a:r>
          </a:p>
          <a:p>
            <a:r>
              <a:rPr lang="en-US" dirty="0" smtClean="0"/>
              <a:t>Can be used in tandem</a:t>
            </a:r>
          </a:p>
          <a:p>
            <a:pPr lvl="1"/>
            <a:r>
              <a:rPr lang="en-US" dirty="0" smtClean="0"/>
              <a:t>File order not as important with </a:t>
            </a:r>
            <a:r>
              <a:rPr lang="en-US" dirty="0" err="1" smtClean="0"/>
              <a:t>AngularJS</a:t>
            </a:r>
            <a:r>
              <a:rPr lang="en-US" dirty="0" smtClean="0"/>
              <a:t> modules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docs.angularjs.org</a:t>
            </a:r>
            <a:r>
              <a:rPr lang="en-US" dirty="0"/>
              <a:t>/guide/</a:t>
            </a:r>
            <a:r>
              <a:rPr lang="en-US" dirty="0" err="1"/>
              <a:t>module#asynchronous-loading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0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Available in the angular-mocks package</a:t>
            </a:r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bower install --save-</a:t>
            </a:r>
            <a:r>
              <a:rPr lang="en-US" dirty="0" err="1" smtClean="0">
                <a:latin typeface="Menlo Regular"/>
                <a:cs typeface="Menlo Regular"/>
              </a:rPr>
              <a:t>dev</a:t>
            </a:r>
            <a:r>
              <a:rPr lang="en-US" dirty="0" smtClean="0">
                <a:latin typeface="Menlo Regular"/>
                <a:cs typeface="Menlo Regular"/>
              </a:rPr>
              <a:t> angular-mocks</a:t>
            </a:r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/>
              <a:t>$</a:t>
            </a:r>
            <a:r>
              <a:rPr lang="en-US" dirty="0" err="1" smtClean="0"/>
              <a:t>httpBackend</a:t>
            </a:r>
            <a:endParaRPr lang="en-US" dirty="0" smtClean="0"/>
          </a:p>
          <a:p>
            <a:pPr lvl="1"/>
            <a:r>
              <a:rPr lang="en-US" dirty="0" smtClean="0"/>
              <a:t>Listen for requests, specify responses</a:t>
            </a:r>
          </a:p>
          <a:p>
            <a:r>
              <a:rPr lang="en-US" dirty="0" smtClean="0"/>
              <a:t>$interval, $timeout</a:t>
            </a:r>
          </a:p>
          <a:p>
            <a:pPr lvl="1"/>
            <a:r>
              <a:rPr lang="en-US" dirty="0" smtClean="0"/>
              <a:t>flush([milliseconds]) method to execute pending tasks</a:t>
            </a:r>
          </a:p>
          <a:p>
            <a:r>
              <a:rPr lang="en-US" dirty="0" smtClean="0"/>
              <a:t>module(</a:t>
            </a:r>
            <a:r>
              <a:rPr lang="en-US" dirty="0" err="1" smtClean="0"/>
              <a:t>moduleName|fn</a:t>
            </a:r>
            <a:r>
              <a:rPr lang="en-US" dirty="0" smtClean="0"/>
              <a:t>) </a:t>
            </a:r>
            <a:r>
              <a:rPr lang="en-US" dirty="0" smtClean="0"/>
              <a:t>(shortcut for </a:t>
            </a:r>
            <a:r>
              <a:rPr lang="en-US" dirty="0" err="1" smtClean="0"/>
              <a:t>angular.mock.module</a:t>
            </a:r>
            <a:r>
              <a:rPr lang="en-US" dirty="0" smtClean="0"/>
              <a:t>())</a:t>
            </a:r>
          </a:p>
          <a:p>
            <a:pPr lvl="1"/>
            <a:r>
              <a:rPr lang="en-US" dirty="0" smtClean="0"/>
              <a:t>Configure injector using either identified module or anonymous function</a:t>
            </a:r>
            <a:endParaRPr lang="en-US" dirty="0"/>
          </a:p>
          <a:p>
            <a:r>
              <a:rPr lang="en-US" dirty="0" smtClean="0"/>
              <a:t>inject(</a:t>
            </a:r>
            <a:r>
              <a:rPr lang="en-US" dirty="0" err="1" smtClean="0"/>
              <a:t>fn</a:t>
            </a:r>
            <a:r>
              <a:rPr lang="en-US" dirty="0" smtClean="0"/>
              <a:t>)  (shortcut for </a:t>
            </a:r>
            <a:r>
              <a:rPr lang="en-US" dirty="0" err="1" smtClean="0"/>
              <a:t>angular.mock.inject</a:t>
            </a:r>
            <a:r>
              <a:rPr lang="en-US" dirty="0" smtClean="0"/>
              <a:t>())</a:t>
            </a:r>
          </a:p>
          <a:p>
            <a:pPr lvl="1"/>
            <a:r>
              <a:rPr lang="en-US" dirty="0" smtClean="0"/>
              <a:t>makes </a:t>
            </a:r>
            <a:r>
              <a:rPr lang="en-US" dirty="0" err="1" smtClean="0"/>
              <a:t>fn</a:t>
            </a:r>
            <a:r>
              <a:rPr lang="en-US" dirty="0" smtClean="0"/>
              <a:t> arguments </a:t>
            </a:r>
            <a:r>
              <a:rPr lang="en-US" dirty="0" err="1" smtClean="0"/>
              <a:t>injectible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022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2813" y="85517"/>
            <a:ext cx="88081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ngBootcamp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[])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$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=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</a:t>
            </a:r>
            <a:r>
              <a:rPr lang="it-IT" dirty="0" smtClean="0">
                <a:solidFill>
                  <a:srgbClr val="F8F8F2"/>
                </a:solidFill>
                <a:latin typeface="Menlo"/>
              </a:rPr>
              <a:t>);</a:t>
            </a:r>
            <a:endParaRPr lang="it-IT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813" y="1774249"/>
            <a:ext cx="8808197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app.spec.js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>
                <a:solidFill>
                  <a:srgbClr val="A6E22E"/>
                </a:solidFill>
                <a:latin typeface="Menlo"/>
              </a:rPr>
              <a:t>describe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beforeEach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ngBootcamp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));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beforeEach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inject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rootScope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rootScope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$new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();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: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scope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});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}));</a:t>
            </a:r>
          </a:p>
          <a:p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it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should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set the 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name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property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on the scope'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, </a:t>
            </a:r>
            <a:r>
              <a:rPr lang="it-IT" dirty="0" err="1">
                <a:solidFill>
                  <a:srgbClr val="66D9EF"/>
                </a:solidFill>
                <a:latin typeface="Menlo"/>
              </a:rPr>
              <a:t>function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expect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$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).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toBe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079980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</a:p>
          <a:p>
            <a:r>
              <a:rPr lang="en-US" dirty="0" smtClean="0"/>
              <a:t>DI</a:t>
            </a:r>
          </a:p>
          <a:p>
            <a:r>
              <a:rPr lang="en-US" dirty="0" smtClean="0"/>
              <a:t>Custom Services</a:t>
            </a:r>
          </a:p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9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Music data platform</a:t>
            </a:r>
          </a:p>
          <a:p>
            <a:r>
              <a:rPr lang="en-US" dirty="0" smtClean="0"/>
              <a:t>Search by artist, track, album, genre</a:t>
            </a:r>
          </a:p>
          <a:p>
            <a:r>
              <a:rPr lang="en-US" dirty="0" smtClean="0"/>
              <a:t>Sorting by current popularity, play counts</a:t>
            </a:r>
          </a:p>
          <a:p>
            <a:r>
              <a:rPr lang="en-US" dirty="0" smtClean="0"/>
              <a:t>Create dynamic playlists (based on artist, song, genre, BPM)</a:t>
            </a:r>
          </a:p>
          <a:p>
            <a:r>
              <a:rPr lang="en-US" dirty="0" smtClean="0"/>
              <a:t>Register for key at </a:t>
            </a:r>
            <a:r>
              <a:rPr lang="en-US" dirty="0" smtClean="0">
                <a:hlinkClick r:id="rId2"/>
              </a:rPr>
              <a:t>developer.echonest.com</a:t>
            </a:r>
            <a:endParaRPr lang="en-US" dirty="0" smtClean="0"/>
          </a:p>
          <a:p>
            <a:r>
              <a:rPr lang="en-US" dirty="0" smtClean="0">
                <a:solidFill>
                  <a:srgbClr val="86CE24"/>
                </a:solidFill>
              </a:rPr>
              <a:t>Edit day-3/server/lib/</a:t>
            </a:r>
            <a:r>
              <a:rPr lang="en-US" dirty="0" err="1" smtClean="0">
                <a:solidFill>
                  <a:srgbClr val="86CE24"/>
                </a:solidFill>
              </a:rPr>
              <a:t>config</a:t>
            </a:r>
            <a:r>
              <a:rPr lang="en-US" dirty="0" smtClean="0">
                <a:solidFill>
                  <a:srgbClr val="86CE24"/>
                </a:solidFill>
              </a:rPr>
              <a:t>/</a:t>
            </a:r>
            <a:r>
              <a:rPr lang="en-US" dirty="0" err="1" smtClean="0">
                <a:solidFill>
                  <a:srgbClr val="86CE24"/>
                </a:solidFill>
              </a:rPr>
              <a:t>env</a:t>
            </a:r>
            <a:r>
              <a:rPr lang="en-US" dirty="0" smtClean="0">
                <a:solidFill>
                  <a:srgbClr val="86CE24"/>
                </a:solidFill>
              </a:rPr>
              <a:t>/</a:t>
            </a:r>
            <a:r>
              <a:rPr lang="en-US" dirty="0" err="1" smtClean="0">
                <a:solidFill>
                  <a:srgbClr val="86CE24"/>
                </a:solidFill>
              </a:rPr>
              <a:t>all.js</a:t>
            </a:r>
            <a:r>
              <a:rPr lang="en-US" dirty="0" smtClean="0">
                <a:solidFill>
                  <a:srgbClr val="86CE24"/>
                </a:solidFill>
              </a:rPr>
              <a:t>, add API key to </a:t>
            </a:r>
            <a:r>
              <a:rPr lang="en-US" dirty="0" err="1" smtClean="0">
                <a:solidFill>
                  <a:srgbClr val="86CE24"/>
                </a:solidFill>
              </a:rPr>
              <a:t>config</a:t>
            </a:r>
            <a:r>
              <a:rPr lang="en-US" dirty="0" smtClean="0">
                <a:solidFill>
                  <a:srgbClr val="86CE24"/>
                </a:solidFill>
              </a:rPr>
              <a:t> object</a:t>
            </a:r>
            <a:endParaRPr lang="en-US" dirty="0">
              <a:solidFill>
                <a:srgbClr val="86CE24"/>
              </a:solidFill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23" y="533360"/>
            <a:ext cx="3429373" cy="79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95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Modules?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</a:p>
          <a:p>
            <a:r>
              <a:rPr lang="en-US" dirty="0" smtClean="0"/>
              <a:t>Package and reuse</a:t>
            </a:r>
          </a:p>
          <a:p>
            <a:r>
              <a:rPr lang="en-US" dirty="0" smtClean="0"/>
              <a:t>Improved testability</a:t>
            </a:r>
          </a:p>
          <a:p>
            <a:r>
              <a:rPr lang="en-US" dirty="0" smtClean="0"/>
              <a:t>Easier to scale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5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4369" y="2362717"/>
            <a:ext cx="7319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“The </a:t>
            </a:r>
            <a:r>
              <a:rPr lang="en-US" sz="2400" dirty="0"/>
              <a:t>best advice about huge apps is not to make them. Write small, focused, modular parts, and progressively combine them into bigger things to make your app</a:t>
            </a:r>
            <a:r>
              <a:rPr lang="en-US" sz="2400" dirty="0" smtClean="0"/>
              <a:t>.” 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	- @</a:t>
            </a:r>
            <a:r>
              <a:rPr lang="en-US" sz="2400" dirty="0" err="1" smtClean="0"/>
              <a:t>substack</a:t>
            </a:r>
            <a:r>
              <a:rPr lang="en-US" sz="2400" dirty="0" smtClean="0"/>
              <a:t> via Brian Ford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0145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Small Modules</a:t>
            </a:r>
          </a:p>
          <a:p>
            <a:pPr lvl="1"/>
            <a:r>
              <a:rPr lang="en-US" dirty="0" smtClean="0"/>
              <a:t>Chat Module</a:t>
            </a:r>
          </a:p>
          <a:p>
            <a:pPr lvl="1"/>
            <a:r>
              <a:rPr lang="en-US" dirty="0" smtClean="0"/>
              <a:t>Folder Module</a:t>
            </a:r>
          </a:p>
          <a:p>
            <a:pPr lvl="1"/>
            <a:r>
              <a:rPr lang="en-US" dirty="0" smtClean="0"/>
              <a:t>Message List Module</a:t>
            </a:r>
          </a:p>
          <a:p>
            <a:r>
              <a:rPr lang="en-US" dirty="0" smtClean="0"/>
              <a:t> Main module composed of the 3 sub modules</a:t>
            </a:r>
            <a:endParaRPr lang="en-US" dirty="0"/>
          </a:p>
        </p:txBody>
      </p:sp>
      <p:pic>
        <p:nvPicPr>
          <p:cNvPr id="6" name="Picture 5" descr="Screen Shot 2014-03-23 at 2.06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409" y="1760538"/>
            <a:ext cx="4905589" cy="29077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38409" y="3007396"/>
            <a:ext cx="1224629" cy="1660890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38409" y="1760538"/>
            <a:ext cx="1224629" cy="1155064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63038" y="1760538"/>
            <a:ext cx="3680960" cy="2907748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9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for related application functionality</a:t>
            </a:r>
          </a:p>
          <a:p>
            <a:pPr lvl="1"/>
            <a:r>
              <a:rPr lang="en-US" dirty="0" smtClean="0"/>
              <a:t>Should be able to package a module and ship independently of other components</a:t>
            </a:r>
          </a:p>
          <a:p>
            <a:r>
              <a:rPr lang="en-US" dirty="0" smtClean="0"/>
              <a:t>Expose functions for registering controllers, directives, services, constants, values</a:t>
            </a:r>
          </a:p>
          <a:p>
            <a:r>
              <a:rPr lang="en-US" dirty="0" smtClean="0"/>
              <a:t>Can require other modules as dependencies</a:t>
            </a:r>
          </a:p>
        </p:txBody>
      </p:sp>
    </p:spTree>
    <p:extLst>
      <p:ext uri="{BB962C8B-B14F-4D97-AF65-F5344CB8AC3E}">
        <p14:creationId xmlns:p14="http://schemas.microsoft.com/office/powerpoint/2010/main" val="216744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ng-bootcam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ng-bootcamp.thmx</Template>
  <TotalTime>7522</TotalTime>
  <Words>2425</Words>
  <Application>Microsoft Macintosh PowerPoint</Application>
  <PresentationFormat>On-screen Show (4:3)</PresentationFormat>
  <Paragraphs>337</Paragraphs>
  <Slides>46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ng-bootcamp</vt:lpstr>
      <vt:lpstr> ng-bootcamp</vt:lpstr>
      <vt:lpstr>PowerPoint Presentation</vt:lpstr>
      <vt:lpstr>Checkpoint</vt:lpstr>
      <vt:lpstr>Topics</vt:lpstr>
      <vt:lpstr>PowerPoint Presentation</vt:lpstr>
      <vt:lpstr>Why Modules?</vt:lpstr>
      <vt:lpstr>PowerPoint Presentation</vt:lpstr>
      <vt:lpstr>Example: Gmail</vt:lpstr>
      <vt:lpstr>Modules</vt:lpstr>
      <vt:lpstr>Creating/Retrieving Modules</vt:lpstr>
      <vt:lpstr>Registering Controllers</vt:lpstr>
      <vt:lpstr>Specifying a “Main” Module</vt:lpstr>
      <vt:lpstr>Modules</vt:lpstr>
      <vt:lpstr>PowerPoint Presentation</vt:lpstr>
      <vt:lpstr>Module Dependencies</vt:lpstr>
      <vt:lpstr>// TODO</vt:lpstr>
      <vt:lpstr>Checkpoint</vt:lpstr>
      <vt:lpstr>What about reuse?</vt:lpstr>
      <vt:lpstr>Dependency Injection</vt:lpstr>
      <vt:lpstr>Why DI?</vt:lpstr>
      <vt:lpstr>How to Obtain Dependencies</vt:lpstr>
      <vt:lpstr>Instantiate Own Dependencies</vt:lpstr>
      <vt:lpstr>Retrieve from Global Variable</vt:lpstr>
      <vt:lpstr>Pass Where Needed (Ideal)</vt:lpstr>
      <vt:lpstr>Dependency Injection</vt:lpstr>
      <vt:lpstr>Providers and Injectors</vt:lpstr>
      <vt:lpstr>Dependency Annotations</vt:lpstr>
      <vt:lpstr>Services</vt:lpstr>
      <vt:lpstr>Built-in Services</vt:lpstr>
      <vt:lpstr>Custom Services</vt:lpstr>
      <vt:lpstr>Services</vt:lpstr>
      <vt:lpstr>Defining/Creating Services</vt:lpstr>
      <vt:lpstr>$provide vs. module API</vt:lpstr>
      <vt:lpstr>$provide.constant(obj)</vt:lpstr>
      <vt:lpstr>$provide.value(obj)</vt:lpstr>
      <vt:lpstr>$provide.factory(fn)</vt:lpstr>
      <vt:lpstr>$provide.service(classFn)</vt:lpstr>
      <vt:lpstr>$provide.provider(provider)</vt:lpstr>
      <vt:lpstr>Services</vt:lpstr>
      <vt:lpstr>Modules</vt:lpstr>
      <vt:lpstr>// TODO</vt:lpstr>
      <vt:lpstr>Recommended Setup</vt:lpstr>
      <vt:lpstr>RequireJS/AMD vs. AngularJS</vt:lpstr>
      <vt:lpstr>Mock Services</vt:lpstr>
      <vt:lpstr>PowerPoint Presentation</vt:lpstr>
      <vt:lpstr>Recap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ng-bootcamp</dc:title>
  <dc:creator>Phil MacCart</dc:creator>
  <cp:lastModifiedBy>Phil MacCart</cp:lastModifiedBy>
  <cp:revision>257</cp:revision>
  <dcterms:created xsi:type="dcterms:W3CDTF">2014-03-01T15:24:30Z</dcterms:created>
  <dcterms:modified xsi:type="dcterms:W3CDTF">2014-03-25T14:17:02Z</dcterms:modified>
</cp:coreProperties>
</file>