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1"/>
  </p:notesMasterIdLst>
  <p:sldIdLst>
    <p:sldId id="256" r:id="rId2"/>
    <p:sldId id="257" r:id="rId3"/>
    <p:sldId id="258" r:id="rId4"/>
    <p:sldId id="281" r:id="rId5"/>
    <p:sldId id="275" r:id="rId6"/>
    <p:sldId id="276" r:id="rId7"/>
    <p:sldId id="280" r:id="rId8"/>
    <p:sldId id="282" r:id="rId9"/>
    <p:sldId id="283" r:id="rId10"/>
    <p:sldId id="284" r:id="rId11"/>
    <p:sldId id="285" r:id="rId12"/>
    <p:sldId id="286" r:id="rId13"/>
    <p:sldId id="287" r:id="rId14"/>
    <p:sldId id="290" r:id="rId15"/>
    <p:sldId id="288" r:id="rId16"/>
    <p:sldId id="291" r:id="rId17"/>
    <p:sldId id="292" r:id="rId18"/>
    <p:sldId id="293" r:id="rId19"/>
    <p:sldId id="294" r:id="rId20"/>
    <p:sldId id="295" r:id="rId21"/>
    <p:sldId id="298" r:id="rId22"/>
    <p:sldId id="304" r:id="rId23"/>
    <p:sldId id="296" r:id="rId24"/>
    <p:sldId id="297" r:id="rId25"/>
    <p:sldId id="299" r:id="rId26"/>
    <p:sldId id="302" r:id="rId27"/>
    <p:sldId id="303" r:id="rId28"/>
    <p:sldId id="300" r:id="rId29"/>
    <p:sldId id="30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3" d="100"/>
          <a:sy n="123" d="100"/>
        </p:scale>
        <p:origin x="-54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495B56-0DA3-2C4B-AFD4-7968C1A07ACD}" type="datetimeFigureOut">
              <a:rPr lang="en-US" smtClean="0"/>
              <a:t>3/25/14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9B8E43-730C-C74B-BF8C-2AA7AA956642}" type="slidenum">
              <a:rPr lang="en-US" smtClean="0"/>
              <a:t>‹#›</a:t>
            </a:fld>
            <a:endParaRPr lang="en-US"/>
          </a:p>
        </p:txBody>
      </p:sp>
    </p:spTree>
    <p:extLst>
      <p:ext uri="{BB962C8B-B14F-4D97-AF65-F5344CB8AC3E}">
        <p14:creationId xmlns:p14="http://schemas.microsoft.com/office/powerpoint/2010/main" val="7952800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B8E43-730C-C74B-BF8C-2AA7AA956642}" type="slidenum">
              <a:rPr lang="en-US" smtClean="0"/>
              <a:t>3</a:t>
            </a:fld>
            <a:endParaRPr lang="en-US"/>
          </a:p>
        </p:txBody>
      </p:sp>
    </p:spTree>
    <p:extLst>
      <p:ext uri="{BB962C8B-B14F-4D97-AF65-F5344CB8AC3E}">
        <p14:creationId xmlns:p14="http://schemas.microsoft.com/office/powerpoint/2010/main" val="344041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it mean to "compile" an HTML template? For </a:t>
            </a:r>
            <a:r>
              <a:rPr lang="en-US" dirty="0" err="1" smtClean="0"/>
              <a:t>AngularJS</a:t>
            </a:r>
            <a:r>
              <a:rPr lang="en-US" dirty="0" smtClean="0"/>
              <a:t>, "compilation" means attaching event listeners to the HTML to make it interactive. The reason we use the term "compile" is that the recursive process of attaching directives mirrors the process of compiling source code in compiled programming languages.</a:t>
            </a:r>
            <a:endParaRPr lang="en-US" dirty="0"/>
          </a:p>
        </p:txBody>
      </p:sp>
      <p:sp>
        <p:nvSpPr>
          <p:cNvPr id="4" name="Slide Number Placeholder 3"/>
          <p:cNvSpPr>
            <a:spLocks noGrp="1"/>
          </p:cNvSpPr>
          <p:nvPr>
            <p:ph type="sldNum" sz="quarter" idx="10"/>
          </p:nvPr>
        </p:nvSpPr>
        <p:spPr/>
        <p:txBody>
          <a:bodyPr/>
          <a:lstStyle/>
          <a:p>
            <a:fld id="{1F9B8E43-730C-C74B-BF8C-2AA7AA956642}" type="slidenum">
              <a:rPr lang="en-US" smtClean="0"/>
              <a:t>4</a:t>
            </a:fld>
            <a:endParaRPr lang="en-US"/>
          </a:p>
        </p:txBody>
      </p:sp>
    </p:spTree>
    <p:extLst>
      <p:ext uri="{BB962C8B-B14F-4D97-AF65-F5344CB8AC3E}">
        <p14:creationId xmlns:p14="http://schemas.microsoft.com/office/powerpoint/2010/main" val="2315905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rgbClr val="1CCDE7"/>
                </a:solidFill>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A0C47-018D-4460-B945-BFF7981B6CA6}" type="datetimeFigureOut">
              <a:rPr lang="en-US" smtClean="0"/>
              <a:t>3/25/14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3/25/14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3/25/14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3/25/14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3/25/14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dirty="0"/>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3/25/14</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ctr" defTabSz="914400" rtl="0" eaLnBrk="1" latinLnBrk="0" hangingPunct="1">
        <a:spcBef>
          <a:spcPct val="0"/>
        </a:spcBef>
        <a:buNone/>
        <a:defRPr sz="4800" kern="1200" baseline="0">
          <a:solidFill>
            <a:srgbClr val="1CCDE7"/>
          </a:solidFill>
          <a:effectLst/>
          <a:latin typeface="Arial"/>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angularjs.org/api/ng/service/$compil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sbin.com/cumoz/7/edi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angularjs.org/api/ng/type/$rootScope.Scope%23$watch"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sbin.com/xajam/5/edi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angularjs.org/api/ng/directiv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angularjs.org/guide/directive%23matching-directiv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r>
              <a:rPr lang="en-US" dirty="0" err="1" smtClean="0"/>
              <a:t>ng-bootcamp</a:t>
            </a:r>
            <a:endParaRPr lang="en-US" dirty="0"/>
          </a:p>
        </p:txBody>
      </p:sp>
      <p:sp>
        <p:nvSpPr>
          <p:cNvPr id="3" name="Subtitle 2"/>
          <p:cNvSpPr>
            <a:spLocks noGrp="1"/>
          </p:cNvSpPr>
          <p:nvPr>
            <p:ph type="subTitle" idx="1"/>
          </p:nvPr>
        </p:nvSpPr>
        <p:spPr/>
        <p:txBody>
          <a:bodyPr/>
          <a:lstStyle/>
          <a:p>
            <a:r>
              <a:rPr lang="en-US" dirty="0" smtClean="0"/>
              <a:t>Day </a:t>
            </a:r>
            <a:r>
              <a:rPr lang="en-US" dirty="0" smtClean="0"/>
              <a:t>4</a:t>
            </a:r>
            <a:endParaRPr lang="en-US" dirty="0"/>
          </a:p>
        </p:txBody>
      </p:sp>
    </p:spTree>
    <p:extLst>
      <p:ext uri="{BB962C8B-B14F-4D97-AF65-F5344CB8AC3E}">
        <p14:creationId xmlns:p14="http://schemas.microsoft.com/office/powerpoint/2010/main" val="2586803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Function</a:t>
            </a:r>
            <a:endParaRPr lang="en-US" dirty="0"/>
          </a:p>
        </p:txBody>
      </p:sp>
      <p:sp>
        <p:nvSpPr>
          <p:cNvPr id="3" name="Content Placeholder 2"/>
          <p:cNvSpPr>
            <a:spLocks noGrp="1"/>
          </p:cNvSpPr>
          <p:nvPr>
            <p:ph idx="1"/>
          </p:nvPr>
        </p:nvSpPr>
        <p:spPr/>
        <p:txBody>
          <a:bodyPr/>
          <a:lstStyle/>
          <a:p>
            <a:r>
              <a:rPr lang="en-US" dirty="0" smtClean="0"/>
              <a:t>Returns definition object describing how the $compile service should process the directive</a:t>
            </a:r>
          </a:p>
          <a:p>
            <a:r>
              <a:rPr lang="en-US" dirty="0" smtClean="0"/>
              <a:t>Full Description at </a:t>
            </a:r>
            <a:r>
              <a:rPr lang="en-US" dirty="0"/>
              <a:t>$compile API </a:t>
            </a:r>
            <a:r>
              <a:rPr lang="en-US" dirty="0" smtClean="0"/>
              <a:t>docs </a:t>
            </a:r>
          </a:p>
          <a:p>
            <a:pPr lvl="1"/>
            <a:r>
              <a:rPr lang="en-US" dirty="0" smtClean="0">
                <a:hlinkClick r:id="rId2"/>
              </a:rPr>
              <a:t>http</a:t>
            </a:r>
            <a:r>
              <a:rPr lang="en-US" dirty="0">
                <a:hlinkClick r:id="rId2"/>
              </a:rPr>
              <a:t>://docs.angularjs.org/api/ng/service/$compile </a:t>
            </a:r>
            <a:endParaRPr lang="en-US" dirty="0" smtClean="0"/>
          </a:p>
          <a:p>
            <a:r>
              <a:rPr lang="en-US" dirty="0" smtClean="0"/>
              <a:t>Definition options: </a:t>
            </a:r>
          </a:p>
          <a:p>
            <a:pPr lvl="1"/>
            <a:r>
              <a:rPr lang="en-US" dirty="0" smtClean="0"/>
              <a:t>priority, template, </a:t>
            </a:r>
            <a:r>
              <a:rPr lang="en-US" dirty="0" err="1" smtClean="0"/>
              <a:t>templateUrl</a:t>
            </a:r>
            <a:r>
              <a:rPr lang="en-US" dirty="0" smtClean="0"/>
              <a:t>, replace, </a:t>
            </a:r>
            <a:r>
              <a:rPr lang="en-US" dirty="0" err="1" smtClean="0"/>
              <a:t>transclude</a:t>
            </a:r>
            <a:r>
              <a:rPr lang="en-US" dirty="0" smtClean="0"/>
              <a:t>, restrict, scope, controller, </a:t>
            </a:r>
            <a:r>
              <a:rPr lang="en-US" dirty="0" err="1" smtClean="0"/>
              <a:t>controllerAs</a:t>
            </a:r>
            <a:r>
              <a:rPr lang="en-US" dirty="0" smtClean="0"/>
              <a:t>, require, compile, link</a:t>
            </a:r>
            <a:endParaRPr lang="en-US" dirty="0"/>
          </a:p>
        </p:txBody>
      </p:sp>
    </p:spTree>
    <p:extLst>
      <p:ext uri="{BB962C8B-B14F-4D97-AF65-F5344CB8AC3E}">
        <p14:creationId xmlns:p14="http://schemas.microsoft.com/office/powerpoint/2010/main" val="3362256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a:t>
            </a:r>
            <a:endParaRPr lang="en-US" dirty="0"/>
          </a:p>
        </p:txBody>
      </p:sp>
      <p:sp>
        <p:nvSpPr>
          <p:cNvPr id="3" name="Content Placeholder 2"/>
          <p:cNvSpPr>
            <a:spLocks noGrp="1"/>
          </p:cNvSpPr>
          <p:nvPr>
            <p:ph idx="1"/>
          </p:nvPr>
        </p:nvSpPr>
        <p:spPr/>
        <p:txBody>
          <a:bodyPr/>
          <a:lstStyle/>
          <a:p>
            <a:r>
              <a:rPr lang="en-US" dirty="0" smtClean="0"/>
              <a:t>Replaces the contents of the current element with the contents of the template</a:t>
            </a:r>
          </a:p>
          <a:p>
            <a:r>
              <a:rPr lang="en-US" dirty="0" smtClean="0"/>
              <a:t>All attributes and classes from original element are carried over</a:t>
            </a:r>
          </a:p>
          <a:p>
            <a:r>
              <a:rPr lang="en-US" dirty="0">
                <a:hlinkClick r:id="rId2"/>
              </a:rPr>
              <a:t>http://</a:t>
            </a:r>
            <a:r>
              <a:rPr lang="en-US" dirty="0" err="1">
                <a:hlinkClick r:id="rId2"/>
              </a:rPr>
              <a:t>jsbin.com</a:t>
            </a:r>
            <a:r>
              <a:rPr lang="en-US" dirty="0">
                <a:hlinkClick r:id="rId2"/>
              </a:rPr>
              <a:t>/</a:t>
            </a:r>
            <a:r>
              <a:rPr lang="en-US" dirty="0" err="1">
                <a:hlinkClick r:id="rId2"/>
              </a:rPr>
              <a:t>cumoz</a:t>
            </a:r>
            <a:r>
              <a:rPr lang="en-US" dirty="0">
                <a:hlinkClick r:id="rId2"/>
              </a:rPr>
              <a:t>/7/edit</a:t>
            </a:r>
            <a:endParaRPr lang="en-US" dirty="0"/>
          </a:p>
        </p:txBody>
      </p:sp>
    </p:spTree>
    <p:extLst>
      <p:ext uri="{BB962C8B-B14F-4D97-AF65-F5344CB8AC3E}">
        <p14:creationId xmlns:p14="http://schemas.microsoft.com/office/powerpoint/2010/main" val="710410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URL</a:t>
            </a:r>
            <a:endParaRPr lang="en-US" dirty="0"/>
          </a:p>
        </p:txBody>
      </p:sp>
      <p:sp>
        <p:nvSpPr>
          <p:cNvPr id="3" name="Content Placeholder 2"/>
          <p:cNvSpPr>
            <a:spLocks noGrp="1"/>
          </p:cNvSpPr>
          <p:nvPr>
            <p:ph idx="1"/>
          </p:nvPr>
        </p:nvSpPr>
        <p:spPr/>
        <p:txBody>
          <a:bodyPr/>
          <a:lstStyle/>
          <a:p>
            <a:r>
              <a:rPr lang="en-US" dirty="0" smtClean="0"/>
              <a:t>Load template from URL (asynchronous)</a:t>
            </a:r>
          </a:p>
          <a:p>
            <a:pPr lvl="1"/>
            <a:r>
              <a:rPr lang="en-US" dirty="0" smtClean="0"/>
              <a:t>Templates can also be compiled into JavaScript and pre-loaded to avoid fetch</a:t>
            </a:r>
          </a:p>
        </p:txBody>
      </p:sp>
    </p:spTree>
    <p:extLst>
      <p:ext uri="{BB962C8B-B14F-4D97-AF65-F5344CB8AC3E}">
        <p14:creationId xmlns:p14="http://schemas.microsoft.com/office/powerpoint/2010/main" val="2142666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a:t>
            </a:r>
            <a:endParaRPr lang="en-US" dirty="0"/>
          </a:p>
        </p:txBody>
      </p:sp>
      <p:sp>
        <p:nvSpPr>
          <p:cNvPr id="3" name="Content Placeholder 2"/>
          <p:cNvSpPr>
            <a:spLocks noGrp="1"/>
          </p:cNvSpPr>
          <p:nvPr>
            <p:ph idx="1"/>
          </p:nvPr>
        </p:nvSpPr>
        <p:spPr/>
        <p:txBody>
          <a:bodyPr/>
          <a:lstStyle/>
          <a:p>
            <a:r>
              <a:rPr lang="en-US" dirty="0" smtClean="0"/>
              <a:t>true: current element is replaced by template</a:t>
            </a:r>
          </a:p>
          <a:p>
            <a:r>
              <a:rPr lang="en-US" dirty="0" smtClean="0"/>
              <a:t>False: contents of current element are replaced by template</a:t>
            </a:r>
          </a:p>
          <a:p>
            <a:endParaRPr lang="en-US" dirty="0"/>
          </a:p>
        </p:txBody>
      </p:sp>
    </p:spTree>
    <p:extLst>
      <p:ext uri="{BB962C8B-B14F-4D97-AF65-F5344CB8AC3E}">
        <p14:creationId xmlns:p14="http://schemas.microsoft.com/office/powerpoint/2010/main" val="4146654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a:t>
            </a:r>
            <a:endParaRPr lang="en-US" dirty="0"/>
          </a:p>
        </p:txBody>
      </p:sp>
      <p:sp>
        <p:nvSpPr>
          <p:cNvPr id="3" name="Content Placeholder 2"/>
          <p:cNvSpPr>
            <a:spLocks noGrp="1"/>
          </p:cNvSpPr>
          <p:nvPr>
            <p:ph idx="1"/>
          </p:nvPr>
        </p:nvSpPr>
        <p:spPr/>
        <p:txBody>
          <a:bodyPr/>
          <a:lstStyle/>
          <a:p>
            <a:r>
              <a:rPr lang="en-US" dirty="0" smtClean="0"/>
              <a:t>Specify whether a directive should be matched by element name, attribute name, and/or class name</a:t>
            </a:r>
          </a:p>
          <a:p>
            <a:pPr lvl="1"/>
            <a:r>
              <a:rPr lang="en-US" dirty="0" smtClean="0"/>
              <a:t>‘A’: attribute</a:t>
            </a:r>
          </a:p>
          <a:p>
            <a:pPr lvl="1"/>
            <a:r>
              <a:rPr lang="en-US" dirty="0" smtClean="0"/>
              <a:t>‘C’: class</a:t>
            </a:r>
          </a:p>
          <a:p>
            <a:pPr lvl="1"/>
            <a:r>
              <a:rPr lang="en-US" dirty="0" smtClean="0"/>
              <a:t>‘E’: element</a:t>
            </a:r>
          </a:p>
          <a:p>
            <a:r>
              <a:rPr lang="en-US" dirty="0" smtClean="0"/>
              <a:t>BP: element when the directive is the controlling component, use attribute when its adding behavior</a:t>
            </a:r>
            <a:endParaRPr lang="en-US" dirty="0"/>
          </a:p>
        </p:txBody>
      </p:sp>
      <p:sp>
        <p:nvSpPr>
          <p:cNvPr id="4" name="Rectangle 3"/>
          <p:cNvSpPr/>
          <p:nvPr/>
        </p:nvSpPr>
        <p:spPr>
          <a:xfrm>
            <a:off x="1613054" y="4826675"/>
            <a:ext cx="5922038" cy="2031325"/>
          </a:xfrm>
          <a:prstGeom prst="rect">
            <a:avLst/>
          </a:prstGeom>
        </p:spPr>
        <p:txBody>
          <a:bodyPr wrap="square">
            <a:spAutoFit/>
          </a:bodyPr>
          <a:lstStyle/>
          <a:p>
            <a:r>
              <a:rPr lang="en-US" dirty="0" err="1">
                <a:solidFill>
                  <a:srgbClr val="A6E22E"/>
                </a:solidFill>
                <a:latin typeface="Menlo"/>
              </a:rPr>
              <a:t>angular</a:t>
            </a:r>
            <a:r>
              <a:rPr lang="en-US" dirty="0" err="1">
                <a:solidFill>
                  <a:srgbClr val="F8F8F2"/>
                </a:solidFill>
                <a:latin typeface="Menlo"/>
              </a:rPr>
              <a:t>.</a:t>
            </a:r>
            <a:r>
              <a:rPr lang="en-US" dirty="0" err="1">
                <a:solidFill>
                  <a:srgbClr val="A6E22E"/>
                </a:solidFill>
                <a:latin typeface="Menlo"/>
              </a:rPr>
              <a:t>module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myApp</a:t>
            </a:r>
            <a:r>
              <a:rPr lang="en-US" dirty="0">
                <a:solidFill>
                  <a:srgbClr val="E6DB74"/>
                </a:solidFill>
                <a:latin typeface="Menlo"/>
              </a:rPr>
              <a:t>'</a:t>
            </a:r>
            <a:r>
              <a:rPr lang="en-US" dirty="0">
                <a:solidFill>
                  <a:srgbClr val="F8F8F2"/>
                </a:solidFill>
                <a:latin typeface="Menlo"/>
              </a:rPr>
              <a:t>)</a:t>
            </a:r>
          </a:p>
          <a:p>
            <a:r>
              <a:rPr lang="en-US" dirty="0">
                <a:solidFill>
                  <a:srgbClr val="F8F8F2"/>
                </a:solidFill>
                <a:latin typeface="Menlo"/>
              </a:rPr>
              <a:t>  .</a:t>
            </a:r>
            <a:r>
              <a:rPr lang="en-US" dirty="0">
                <a:solidFill>
                  <a:srgbClr val="A6E22E"/>
                </a:solidFill>
                <a:latin typeface="Menlo"/>
              </a:rPr>
              <a:t>directive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myDirective</a:t>
            </a:r>
            <a:r>
              <a:rPr lang="en-US" dirty="0">
                <a:solidFill>
                  <a:srgbClr val="E6DB74"/>
                </a:solidFill>
                <a:latin typeface="Menlo"/>
              </a:rPr>
              <a:t>'</a:t>
            </a:r>
            <a:r>
              <a:rPr lang="en-US" dirty="0">
                <a:solidFill>
                  <a:srgbClr val="F8F8F2"/>
                </a:solidFill>
                <a:latin typeface="Menlo"/>
              </a:rPr>
              <a:t>, </a:t>
            </a:r>
            <a:r>
              <a:rPr lang="en-US" dirty="0">
                <a:solidFill>
                  <a:srgbClr val="66D9EF"/>
                </a:solidFill>
                <a:latin typeface="Menlo"/>
              </a:rPr>
              <a:t>function</a:t>
            </a:r>
            <a:r>
              <a:rPr lang="en-US" dirty="0">
                <a:solidFill>
                  <a:srgbClr val="F8F8F2"/>
                </a:solidFill>
                <a:latin typeface="Menlo"/>
              </a:rPr>
              <a:t>() {</a:t>
            </a:r>
          </a:p>
          <a:p>
            <a:r>
              <a:rPr lang="is-IS" dirty="0">
                <a:solidFill>
                  <a:srgbClr val="F8F8F2"/>
                </a:solidFill>
                <a:latin typeface="Menlo"/>
              </a:rPr>
              <a:t>    </a:t>
            </a:r>
            <a:r>
              <a:rPr lang="is-IS" dirty="0">
                <a:solidFill>
                  <a:srgbClr val="66D9EF"/>
                </a:solidFill>
                <a:latin typeface="Menlo"/>
              </a:rPr>
              <a:t>return</a:t>
            </a:r>
            <a:r>
              <a:rPr lang="is-IS" dirty="0">
                <a:solidFill>
                  <a:srgbClr val="F8F8F2"/>
                </a:solidFill>
                <a:latin typeface="Menlo"/>
              </a:rPr>
              <a:t> {</a:t>
            </a:r>
          </a:p>
          <a:p>
            <a:r>
              <a:rPr lang="en-US" dirty="0">
                <a:solidFill>
                  <a:srgbClr val="F8F8F2"/>
                </a:solidFill>
                <a:latin typeface="Menlo"/>
              </a:rPr>
              <a:t>      </a:t>
            </a:r>
            <a:r>
              <a:rPr lang="en-US" dirty="0">
                <a:solidFill>
                  <a:srgbClr val="A6E22E"/>
                </a:solidFill>
                <a:latin typeface="Menlo"/>
              </a:rPr>
              <a:t>template</a:t>
            </a:r>
            <a:r>
              <a:rPr lang="en-US" dirty="0">
                <a:solidFill>
                  <a:srgbClr val="F92672"/>
                </a:solidFill>
                <a:latin typeface="Menlo"/>
              </a:rPr>
              <a:t>:</a:t>
            </a:r>
            <a:r>
              <a:rPr lang="en-US" dirty="0">
                <a:solidFill>
                  <a:srgbClr val="F8F8F2"/>
                </a:solidFill>
                <a:latin typeface="Menlo"/>
              </a:rPr>
              <a:t> </a:t>
            </a:r>
            <a:r>
              <a:rPr lang="en-US" dirty="0">
                <a:solidFill>
                  <a:srgbClr val="E6DB74"/>
                </a:solidFill>
                <a:latin typeface="Menlo"/>
              </a:rPr>
              <a:t>'&lt;div&gt;Hello World&lt;/div&gt;'</a:t>
            </a:r>
            <a:r>
              <a:rPr lang="en-US" dirty="0">
                <a:solidFill>
                  <a:srgbClr val="F8F8F2"/>
                </a:solidFill>
                <a:latin typeface="Menlo"/>
              </a:rPr>
              <a:t>,</a:t>
            </a:r>
          </a:p>
          <a:p>
            <a:r>
              <a:rPr lang="fr-FR" dirty="0">
                <a:solidFill>
                  <a:srgbClr val="F8F8F2"/>
                </a:solidFill>
                <a:latin typeface="Menlo"/>
              </a:rPr>
              <a:t>      </a:t>
            </a:r>
            <a:r>
              <a:rPr lang="fr-FR" dirty="0" err="1">
                <a:solidFill>
                  <a:srgbClr val="A6E22E"/>
                </a:solidFill>
                <a:latin typeface="Menlo"/>
              </a:rPr>
              <a:t>restrict</a:t>
            </a:r>
            <a:r>
              <a:rPr lang="fr-FR" dirty="0">
                <a:solidFill>
                  <a:srgbClr val="F92672"/>
                </a:solidFill>
                <a:latin typeface="Menlo"/>
              </a:rPr>
              <a:t>:</a:t>
            </a:r>
            <a:r>
              <a:rPr lang="fr-FR" dirty="0">
                <a:solidFill>
                  <a:srgbClr val="F8F8F2"/>
                </a:solidFill>
                <a:latin typeface="Menlo"/>
              </a:rPr>
              <a:t> </a:t>
            </a:r>
            <a:r>
              <a:rPr lang="fr-FR" dirty="0">
                <a:solidFill>
                  <a:srgbClr val="E6DB74"/>
                </a:solidFill>
                <a:latin typeface="Menlo"/>
              </a:rPr>
              <a:t>'AC'</a:t>
            </a:r>
            <a:endParaRPr lang="fr-FR" dirty="0">
              <a:solidFill>
                <a:srgbClr val="F8F8F2"/>
              </a:solidFill>
              <a:latin typeface="Menlo"/>
            </a:endParaRPr>
          </a:p>
          <a:p>
            <a:r>
              <a:rPr lang="fr-FR" dirty="0">
                <a:solidFill>
                  <a:srgbClr val="F8F8F2"/>
                </a:solidFill>
                <a:latin typeface="Menlo"/>
              </a:rPr>
              <a:t>    };</a:t>
            </a:r>
          </a:p>
          <a:p>
            <a:r>
              <a:rPr lang="fr-FR" dirty="0">
                <a:solidFill>
                  <a:srgbClr val="F8F8F2"/>
                </a:solidFill>
                <a:latin typeface="Menlo"/>
              </a:rPr>
              <a:t>  });</a:t>
            </a:r>
          </a:p>
        </p:txBody>
      </p:sp>
    </p:spTree>
    <p:extLst>
      <p:ext uri="{BB962C8B-B14F-4D97-AF65-F5344CB8AC3E}">
        <p14:creationId xmlns:p14="http://schemas.microsoft.com/office/powerpoint/2010/main" val="3996573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Three options: false, true, object</a:t>
            </a:r>
          </a:p>
          <a:p>
            <a:r>
              <a:rPr lang="en-US" dirty="0" smtClean="0"/>
              <a:t>False: no new scope is created</a:t>
            </a:r>
          </a:p>
          <a:p>
            <a:pPr lvl="1"/>
            <a:r>
              <a:rPr lang="en-US" dirty="0" smtClean="0"/>
              <a:t>Parent scope is accessible</a:t>
            </a:r>
          </a:p>
          <a:p>
            <a:r>
              <a:rPr lang="en-US" dirty="0" smtClean="0"/>
              <a:t>True: new scope is created</a:t>
            </a:r>
          </a:p>
          <a:p>
            <a:pPr lvl="1"/>
            <a:r>
              <a:rPr lang="en-US" dirty="0" smtClean="0"/>
              <a:t>Prototypically inherits properties from parent</a:t>
            </a:r>
          </a:p>
          <a:p>
            <a:r>
              <a:rPr lang="en-US" dirty="0" smtClean="0"/>
              <a:t>Object: new “isolate” scope is created</a:t>
            </a:r>
          </a:p>
          <a:p>
            <a:endParaRPr lang="en-US" dirty="0"/>
          </a:p>
        </p:txBody>
      </p:sp>
    </p:spTree>
    <p:extLst>
      <p:ext uri="{BB962C8B-B14F-4D97-AF65-F5344CB8AC3E}">
        <p14:creationId xmlns:p14="http://schemas.microsoft.com/office/powerpoint/2010/main" val="360347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Scopes</a:t>
            </a:r>
            <a:endParaRPr lang="en-US" dirty="0"/>
          </a:p>
        </p:txBody>
      </p:sp>
      <p:sp>
        <p:nvSpPr>
          <p:cNvPr id="3" name="Content Placeholder 2"/>
          <p:cNvSpPr>
            <a:spLocks noGrp="1"/>
          </p:cNvSpPr>
          <p:nvPr>
            <p:ph idx="1"/>
          </p:nvPr>
        </p:nvSpPr>
        <p:spPr/>
        <p:txBody>
          <a:bodyPr/>
          <a:lstStyle/>
          <a:p>
            <a:r>
              <a:rPr lang="en-US" dirty="0" smtClean="0"/>
              <a:t>Don’t prototypically inherit properties from parent scope</a:t>
            </a:r>
          </a:p>
          <a:p>
            <a:r>
              <a:rPr lang="en-US" dirty="0" smtClean="0"/>
              <a:t>Allows access to specific properties derived from the parent scope</a:t>
            </a:r>
          </a:p>
        </p:txBody>
      </p:sp>
    </p:spTree>
    <p:extLst>
      <p:ext uri="{BB962C8B-B14F-4D97-AF65-F5344CB8AC3E}">
        <p14:creationId xmlns:p14="http://schemas.microsoft.com/office/powerpoint/2010/main" val="475837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ways to pass data</a:t>
            </a:r>
            <a:endParaRPr lang="en-US" dirty="0"/>
          </a:p>
        </p:txBody>
      </p:sp>
      <p:sp>
        <p:nvSpPr>
          <p:cNvPr id="3" name="Content Placeholder 2"/>
          <p:cNvSpPr>
            <a:spLocks noGrp="1"/>
          </p:cNvSpPr>
          <p:nvPr>
            <p:ph idx="1"/>
          </p:nvPr>
        </p:nvSpPr>
        <p:spPr/>
        <p:txBody>
          <a:bodyPr/>
          <a:lstStyle/>
          <a:p>
            <a:r>
              <a:rPr lang="en-US" dirty="0"/>
              <a:t>One-way binding from DOM attribute value (as string only)</a:t>
            </a:r>
          </a:p>
          <a:p>
            <a:r>
              <a:rPr lang="en-US" dirty="0"/>
              <a:t>Two way binding between parent scope property and </a:t>
            </a:r>
            <a:r>
              <a:rPr lang="en-US" dirty="0" smtClean="0"/>
              <a:t>isolate scope </a:t>
            </a:r>
            <a:r>
              <a:rPr lang="en-US" dirty="0"/>
              <a:t>property </a:t>
            </a:r>
          </a:p>
          <a:p>
            <a:r>
              <a:rPr lang="en-US" dirty="0"/>
              <a:t>Bind to expression executed in context of parent </a:t>
            </a:r>
            <a:r>
              <a:rPr lang="en-US" dirty="0" smtClean="0"/>
              <a:t>scope</a:t>
            </a:r>
          </a:p>
          <a:p>
            <a:r>
              <a:rPr lang="en-US" dirty="0" smtClean="0"/>
              <a:t>NOTE: Same as with directive names, scope property names are hyphenated in the DOM, </a:t>
            </a:r>
            <a:r>
              <a:rPr lang="en-US" dirty="0" err="1" smtClean="0"/>
              <a:t>camelcase</a:t>
            </a:r>
            <a:r>
              <a:rPr lang="en-US" dirty="0" smtClean="0"/>
              <a:t> in JS</a:t>
            </a:r>
            <a:endParaRPr lang="en-US" dirty="0"/>
          </a:p>
          <a:p>
            <a:endParaRPr lang="en-US" dirty="0"/>
          </a:p>
        </p:txBody>
      </p:sp>
    </p:spTree>
    <p:extLst>
      <p:ext uri="{BB962C8B-B14F-4D97-AF65-F5344CB8AC3E}">
        <p14:creationId xmlns:p14="http://schemas.microsoft.com/office/powerpoint/2010/main" val="864574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Attribute binding</a:t>
            </a:r>
          </a:p>
        </p:txBody>
      </p:sp>
      <p:sp>
        <p:nvSpPr>
          <p:cNvPr id="3" name="Content Placeholder 2"/>
          <p:cNvSpPr>
            <a:spLocks noGrp="1"/>
          </p:cNvSpPr>
          <p:nvPr>
            <p:ph idx="1"/>
          </p:nvPr>
        </p:nvSpPr>
        <p:spPr/>
        <p:txBody>
          <a:bodyPr/>
          <a:lstStyle/>
          <a:p>
            <a:r>
              <a:rPr lang="en-US" dirty="0" smtClean="0"/>
              <a:t>@ or @</a:t>
            </a:r>
            <a:r>
              <a:rPr lang="en-US" dirty="0" err="1" smtClean="0"/>
              <a:t>domAttrName</a:t>
            </a:r>
            <a:endParaRPr lang="en-US" dirty="0" smtClean="0"/>
          </a:p>
          <a:p>
            <a:r>
              <a:rPr lang="en-US" dirty="0" smtClean="0"/>
              <a:t>Bind local scope property to value of DOM attribute (always a string)</a:t>
            </a:r>
            <a:endParaRPr lang="en-US" dirty="0"/>
          </a:p>
        </p:txBody>
      </p:sp>
      <p:sp>
        <p:nvSpPr>
          <p:cNvPr id="5" name="Rectangle 4"/>
          <p:cNvSpPr/>
          <p:nvPr/>
        </p:nvSpPr>
        <p:spPr>
          <a:xfrm>
            <a:off x="1393865" y="3081903"/>
            <a:ext cx="6339496" cy="2862323"/>
          </a:xfrm>
          <a:prstGeom prst="rect">
            <a:avLst/>
          </a:prstGeom>
        </p:spPr>
        <p:txBody>
          <a:bodyPr wrap="square">
            <a:spAutoFit/>
          </a:bodyPr>
          <a:lstStyle/>
          <a:p>
            <a:r>
              <a:rPr lang="en-US" dirty="0" err="1" smtClean="0">
                <a:solidFill>
                  <a:srgbClr val="A6E22E"/>
                </a:solidFill>
                <a:latin typeface="Menlo"/>
              </a:rPr>
              <a:t>angular</a:t>
            </a:r>
            <a:r>
              <a:rPr lang="en-US" dirty="0" err="1" smtClean="0">
                <a:solidFill>
                  <a:srgbClr val="F8F8F2"/>
                </a:solidFill>
                <a:latin typeface="Menlo"/>
              </a:rPr>
              <a:t>.</a:t>
            </a:r>
            <a:r>
              <a:rPr lang="en-US" dirty="0" err="1" smtClean="0">
                <a:solidFill>
                  <a:srgbClr val="A6E22E"/>
                </a:solidFill>
                <a:latin typeface="Menlo"/>
              </a:rPr>
              <a:t>module</a:t>
            </a:r>
            <a:r>
              <a:rPr lang="en-US" dirty="0" smtClean="0">
                <a:solidFill>
                  <a:srgbClr val="F8F8F2"/>
                </a:solidFill>
                <a:latin typeface="Menlo"/>
              </a:rPr>
              <a:t>(</a:t>
            </a:r>
            <a:r>
              <a:rPr lang="en-US" dirty="0" smtClean="0">
                <a:solidFill>
                  <a:srgbClr val="E6DB74"/>
                </a:solidFill>
                <a:latin typeface="Menlo"/>
              </a:rPr>
              <a:t>'</a:t>
            </a:r>
            <a:r>
              <a:rPr lang="en-US" dirty="0" err="1" smtClean="0">
                <a:solidFill>
                  <a:srgbClr val="E6DB74"/>
                </a:solidFill>
                <a:latin typeface="Menlo"/>
              </a:rPr>
              <a:t>myApp</a:t>
            </a:r>
            <a:r>
              <a:rPr lang="en-US" dirty="0" smtClean="0">
                <a:solidFill>
                  <a:srgbClr val="E6DB74"/>
                </a:solidFill>
                <a:latin typeface="Menlo"/>
              </a:rPr>
              <a:t>'</a:t>
            </a:r>
            <a:r>
              <a:rPr lang="en-US" dirty="0" smtClean="0">
                <a:solidFill>
                  <a:srgbClr val="F8F8F2"/>
                </a:solidFill>
                <a:latin typeface="Menlo"/>
              </a:rPr>
              <a:t>)</a:t>
            </a:r>
          </a:p>
          <a:p>
            <a:r>
              <a:rPr lang="en-US" dirty="0" smtClean="0">
                <a:solidFill>
                  <a:srgbClr val="F8F8F2"/>
                </a:solidFill>
                <a:latin typeface="Menlo"/>
              </a:rPr>
              <a:t>  .</a:t>
            </a:r>
            <a:r>
              <a:rPr lang="en-US" dirty="0" smtClean="0">
                <a:solidFill>
                  <a:srgbClr val="A6E22E"/>
                </a:solidFill>
                <a:latin typeface="Menlo"/>
              </a:rPr>
              <a:t>directive</a:t>
            </a:r>
            <a:r>
              <a:rPr lang="en-US" dirty="0" smtClean="0">
                <a:solidFill>
                  <a:srgbClr val="F8F8F2"/>
                </a:solidFill>
                <a:latin typeface="Menlo"/>
              </a:rPr>
              <a:t>(</a:t>
            </a:r>
            <a:r>
              <a:rPr lang="en-US" dirty="0" smtClean="0">
                <a:solidFill>
                  <a:srgbClr val="E6DB74"/>
                </a:solidFill>
                <a:latin typeface="Menlo"/>
              </a:rPr>
              <a:t>'</a:t>
            </a:r>
            <a:r>
              <a:rPr lang="en-US" dirty="0" err="1" smtClean="0">
                <a:solidFill>
                  <a:srgbClr val="E6DB74"/>
                </a:solidFill>
                <a:latin typeface="Menlo"/>
              </a:rPr>
              <a:t>myDirective</a:t>
            </a:r>
            <a:r>
              <a:rPr lang="en-US" dirty="0" smtClean="0">
                <a:solidFill>
                  <a:srgbClr val="E6DB74"/>
                </a:solidFill>
                <a:latin typeface="Menlo"/>
              </a:rPr>
              <a:t>'</a:t>
            </a:r>
            <a:r>
              <a:rPr lang="en-US" dirty="0" smtClean="0">
                <a:solidFill>
                  <a:srgbClr val="F8F8F2"/>
                </a:solidFill>
                <a:latin typeface="Menlo"/>
              </a:rPr>
              <a:t>, </a:t>
            </a:r>
            <a:r>
              <a:rPr lang="en-US" dirty="0" smtClean="0">
                <a:solidFill>
                  <a:srgbClr val="66D9EF"/>
                </a:solidFill>
                <a:latin typeface="Menlo"/>
              </a:rPr>
              <a:t>function</a:t>
            </a:r>
            <a:r>
              <a:rPr lang="en-US" dirty="0" smtClean="0">
                <a:solidFill>
                  <a:srgbClr val="F8F8F2"/>
                </a:solidFill>
                <a:latin typeface="Menlo"/>
              </a:rPr>
              <a:t>() {</a:t>
            </a:r>
          </a:p>
          <a:p>
            <a:r>
              <a:rPr lang="is-IS" dirty="0" smtClean="0">
                <a:solidFill>
                  <a:srgbClr val="F8F8F2"/>
                </a:solidFill>
                <a:latin typeface="Menlo"/>
              </a:rPr>
              <a:t>    </a:t>
            </a:r>
            <a:r>
              <a:rPr lang="is-IS" dirty="0" smtClean="0">
                <a:solidFill>
                  <a:srgbClr val="66D9EF"/>
                </a:solidFill>
                <a:latin typeface="Menlo"/>
              </a:rPr>
              <a:t>return</a:t>
            </a:r>
            <a:r>
              <a:rPr lang="is-IS" dirty="0" smtClean="0">
                <a:solidFill>
                  <a:srgbClr val="F8F8F2"/>
                </a:solidFill>
                <a:latin typeface="Menlo"/>
              </a:rPr>
              <a:t> {</a:t>
            </a:r>
          </a:p>
          <a:p>
            <a:r>
              <a:rPr lang="en-US" dirty="0" smtClean="0">
                <a:solidFill>
                  <a:srgbClr val="F8F8F2"/>
                </a:solidFill>
                <a:latin typeface="Menlo"/>
              </a:rPr>
              <a:t>      </a:t>
            </a:r>
            <a:r>
              <a:rPr lang="en-US" dirty="0" smtClean="0">
                <a:solidFill>
                  <a:srgbClr val="A6E22E"/>
                </a:solidFill>
                <a:latin typeface="Menlo"/>
              </a:rPr>
              <a:t>template</a:t>
            </a:r>
            <a:r>
              <a:rPr lang="en-US" dirty="0" smtClean="0">
                <a:solidFill>
                  <a:srgbClr val="F92672"/>
                </a:solidFill>
                <a:latin typeface="Menlo"/>
              </a:rPr>
              <a:t>:</a:t>
            </a:r>
            <a:r>
              <a:rPr lang="en-US" dirty="0" smtClean="0">
                <a:solidFill>
                  <a:srgbClr val="F8F8F2"/>
                </a:solidFill>
                <a:latin typeface="Menlo"/>
              </a:rPr>
              <a:t> </a:t>
            </a:r>
            <a:r>
              <a:rPr lang="en-US" dirty="0" smtClean="0">
                <a:solidFill>
                  <a:srgbClr val="E6DB74"/>
                </a:solidFill>
                <a:latin typeface="Menlo"/>
              </a:rPr>
              <a:t>'&lt;div&gt;Hello {{name}}&lt;/div&gt;'</a:t>
            </a:r>
            <a:r>
              <a:rPr lang="en-US" dirty="0" smtClean="0">
                <a:solidFill>
                  <a:srgbClr val="F8F8F2"/>
                </a:solidFill>
                <a:latin typeface="Menlo"/>
              </a:rPr>
              <a:t>,</a:t>
            </a:r>
          </a:p>
          <a:p>
            <a:r>
              <a:rPr lang="fr-FR" dirty="0" smtClean="0">
                <a:solidFill>
                  <a:srgbClr val="F8F8F2"/>
                </a:solidFill>
                <a:latin typeface="Menlo"/>
              </a:rPr>
              <a:t>      </a:t>
            </a:r>
            <a:r>
              <a:rPr lang="fr-FR" dirty="0" err="1" smtClean="0">
                <a:solidFill>
                  <a:srgbClr val="A6E22E"/>
                </a:solidFill>
                <a:latin typeface="Menlo"/>
              </a:rPr>
              <a:t>restrict</a:t>
            </a:r>
            <a:r>
              <a:rPr lang="fr-FR" dirty="0" smtClean="0">
                <a:solidFill>
                  <a:srgbClr val="F92672"/>
                </a:solidFill>
                <a:latin typeface="Menlo"/>
              </a:rPr>
              <a:t>:</a:t>
            </a:r>
            <a:r>
              <a:rPr lang="fr-FR" dirty="0" smtClean="0">
                <a:solidFill>
                  <a:srgbClr val="F8F8F2"/>
                </a:solidFill>
                <a:latin typeface="Menlo"/>
              </a:rPr>
              <a:t> </a:t>
            </a:r>
            <a:r>
              <a:rPr lang="fr-FR" dirty="0" smtClean="0">
                <a:solidFill>
                  <a:srgbClr val="E6DB74"/>
                </a:solidFill>
                <a:latin typeface="Menlo"/>
              </a:rPr>
              <a:t>'AC'</a:t>
            </a:r>
            <a:r>
              <a:rPr lang="fr-FR" dirty="0" smtClean="0">
                <a:solidFill>
                  <a:srgbClr val="F8F8F2"/>
                </a:solidFill>
                <a:latin typeface="Menlo"/>
              </a:rPr>
              <a:t>,</a:t>
            </a:r>
          </a:p>
          <a:p>
            <a:r>
              <a:rPr lang="it-IT" dirty="0" smtClean="0">
                <a:solidFill>
                  <a:srgbClr val="F8F8F2"/>
                </a:solidFill>
                <a:latin typeface="Menlo"/>
              </a:rPr>
              <a:t>      </a:t>
            </a:r>
            <a:r>
              <a:rPr lang="it-IT" dirty="0" smtClean="0">
                <a:solidFill>
                  <a:srgbClr val="A6E22E"/>
                </a:solidFill>
                <a:latin typeface="Menlo"/>
              </a:rPr>
              <a:t>scope</a:t>
            </a:r>
            <a:r>
              <a:rPr lang="it-IT" dirty="0" smtClean="0">
                <a:solidFill>
                  <a:srgbClr val="F92672"/>
                </a:solidFill>
                <a:latin typeface="Menlo"/>
              </a:rPr>
              <a:t>:</a:t>
            </a:r>
            <a:r>
              <a:rPr lang="it-IT" dirty="0" smtClean="0">
                <a:solidFill>
                  <a:srgbClr val="F8F8F2"/>
                </a:solidFill>
                <a:latin typeface="Menlo"/>
              </a:rPr>
              <a:t> {</a:t>
            </a:r>
          </a:p>
          <a:p>
            <a:r>
              <a:rPr lang="en-US" dirty="0" smtClean="0">
                <a:solidFill>
                  <a:srgbClr val="F8F8F2"/>
                </a:solidFill>
                <a:latin typeface="Menlo"/>
              </a:rPr>
              <a:t>        </a:t>
            </a:r>
            <a:r>
              <a:rPr lang="en-US" dirty="0" smtClean="0">
                <a:solidFill>
                  <a:srgbClr val="A6E22E"/>
                </a:solidFill>
                <a:latin typeface="Menlo"/>
              </a:rPr>
              <a:t>name</a:t>
            </a:r>
            <a:r>
              <a:rPr lang="en-US" dirty="0" smtClean="0">
                <a:solidFill>
                  <a:srgbClr val="F92672"/>
                </a:solidFill>
                <a:latin typeface="Menlo"/>
              </a:rPr>
              <a:t>:</a:t>
            </a:r>
            <a:r>
              <a:rPr lang="en-US" dirty="0" smtClean="0">
                <a:solidFill>
                  <a:srgbClr val="E6DB74"/>
                </a:solidFill>
                <a:latin typeface="Menlo"/>
              </a:rPr>
              <a:t>"@</a:t>
            </a:r>
            <a:r>
              <a:rPr lang="en-US" dirty="0" err="1" smtClean="0">
                <a:solidFill>
                  <a:srgbClr val="E6DB74"/>
                </a:solidFill>
                <a:latin typeface="Menlo"/>
              </a:rPr>
              <a:t>nameAttr</a:t>
            </a:r>
            <a:r>
              <a:rPr lang="en-US" dirty="0" smtClean="0">
                <a:solidFill>
                  <a:srgbClr val="E6DB74"/>
                </a:solidFill>
                <a:latin typeface="Menlo"/>
              </a:rPr>
              <a:t>"</a:t>
            </a:r>
            <a:endParaRPr lang="en-US" dirty="0" smtClean="0">
              <a:solidFill>
                <a:srgbClr val="F8F8F2"/>
              </a:solidFill>
              <a:latin typeface="Menlo"/>
            </a:endParaRPr>
          </a:p>
          <a:p>
            <a:r>
              <a:rPr lang="en-US" dirty="0" smtClean="0">
                <a:solidFill>
                  <a:srgbClr val="F8F8F2"/>
                </a:solidFill>
                <a:latin typeface="Menlo"/>
              </a:rPr>
              <a:t>      }</a:t>
            </a:r>
          </a:p>
          <a:p>
            <a:r>
              <a:rPr lang="en-US" dirty="0" smtClean="0">
                <a:solidFill>
                  <a:srgbClr val="F8F8F2"/>
                </a:solidFill>
                <a:latin typeface="Menlo"/>
              </a:rPr>
              <a:t>    };</a:t>
            </a:r>
          </a:p>
          <a:p>
            <a:r>
              <a:rPr lang="en-US" dirty="0" smtClean="0">
                <a:solidFill>
                  <a:srgbClr val="F8F8F2"/>
                </a:solidFill>
                <a:latin typeface="Menlo"/>
              </a:rPr>
              <a:t>  });</a:t>
            </a:r>
            <a:endParaRPr lang="en-US" dirty="0">
              <a:solidFill>
                <a:srgbClr val="F8F8F2"/>
              </a:solidFill>
              <a:latin typeface="Menlo"/>
            </a:endParaRPr>
          </a:p>
        </p:txBody>
      </p:sp>
      <p:sp>
        <p:nvSpPr>
          <p:cNvPr id="6" name="Rectangle 5"/>
          <p:cNvSpPr/>
          <p:nvPr/>
        </p:nvSpPr>
        <p:spPr>
          <a:xfrm>
            <a:off x="1146066" y="6214661"/>
            <a:ext cx="6866576" cy="369332"/>
          </a:xfrm>
          <a:prstGeom prst="rect">
            <a:avLst/>
          </a:prstGeom>
        </p:spPr>
        <p:txBody>
          <a:bodyPr wrap="square">
            <a:spAutoFit/>
          </a:bodyPr>
          <a:lstStyle/>
          <a:p>
            <a:r>
              <a:rPr lang="en-US" dirty="0">
                <a:solidFill>
                  <a:srgbClr val="F92672"/>
                </a:solidFill>
                <a:latin typeface="Menlo"/>
              </a:rPr>
              <a:t>&lt;my-directive</a:t>
            </a:r>
            <a:r>
              <a:rPr lang="en-US" dirty="0">
                <a:solidFill>
                  <a:srgbClr val="F8F8F2"/>
                </a:solidFill>
                <a:latin typeface="Menlo"/>
              </a:rPr>
              <a:t> </a:t>
            </a:r>
            <a:r>
              <a:rPr lang="en-US" dirty="0">
                <a:solidFill>
                  <a:srgbClr val="A6E22E"/>
                </a:solidFill>
                <a:latin typeface="Menlo"/>
              </a:rPr>
              <a:t>name-</a:t>
            </a:r>
            <a:r>
              <a:rPr lang="en-US" dirty="0" err="1">
                <a:solidFill>
                  <a:srgbClr val="A6E22E"/>
                </a:solidFill>
                <a:latin typeface="Menlo"/>
              </a:rPr>
              <a:t>attr</a:t>
            </a:r>
            <a:r>
              <a:rPr lang="en-US" dirty="0">
                <a:solidFill>
                  <a:srgbClr val="A6E22E"/>
                </a:solidFill>
                <a:latin typeface="Menlo"/>
              </a:rPr>
              <a:t>=</a:t>
            </a:r>
            <a:r>
              <a:rPr lang="en-US" dirty="0">
                <a:solidFill>
                  <a:srgbClr val="E6DB74"/>
                </a:solidFill>
                <a:latin typeface="Menlo"/>
              </a:rPr>
              <a:t>"{</a:t>
            </a:r>
            <a:r>
              <a:rPr lang="en-US" dirty="0" smtClean="0">
                <a:solidFill>
                  <a:srgbClr val="E6DB74"/>
                </a:solidFill>
                <a:latin typeface="Menlo"/>
              </a:rPr>
              <a:t>{</a:t>
            </a:r>
            <a:r>
              <a:rPr lang="en-US" dirty="0" err="1" smtClean="0">
                <a:solidFill>
                  <a:srgbClr val="E6DB74"/>
                </a:solidFill>
                <a:latin typeface="Menlo"/>
              </a:rPr>
              <a:t>phil.name</a:t>
            </a:r>
            <a:r>
              <a:rPr lang="en-US" dirty="0">
                <a:solidFill>
                  <a:srgbClr val="E6DB74"/>
                </a:solidFill>
                <a:latin typeface="Menlo"/>
              </a:rPr>
              <a:t>}}"</a:t>
            </a:r>
            <a:r>
              <a:rPr lang="en-US" dirty="0">
                <a:solidFill>
                  <a:srgbClr val="F92672"/>
                </a:solidFill>
                <a:latin typeface="Menlo"/>
              </a:rPr>
              <a:t>/&gt;</a:t>
            </a:r>
            <a:endParaRPr lang="en-US" dirty="0">
              <a:solidFill>
                <a:srgbClr val="F8F8F2"/>
              </a:solidFill>
              <a:latin typeface="Menlo"/>
            </a:endParaRPr>
          </a:p>
        </p:txBody>
      </p:sp>
    </p:spTree>
    <p:extLst>
      <p:ext uri="{BB962C8B-B14F-4D97-AF65-F5344CB8AC3E}">
        <p14:creationId xmlns:p14="http://schemas.microsoft.com/office/powerpoint/2010/main" val="3791521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Two-way Binding to Parent</a:t>
            </a:r>
            <a:endParaRPr lang="en-US" dirty="0"/>
          </a:p>
        </p:txBody>
      </p:sp>
      <p:sp>
        <p:nvSpPr>
          <p:cNvPr id="3" name="Content Placeholder 2"/>
          <p:cNvSpPr>
            <a:spLocks noGrp="1"/>
          </p:cNvSpPr>
          <p:nvPr>
            <p:ph idx="1"/>
          </p:nvPr>
        </p:nvSpPr>
        <p:spPr/>
        <p:txBody>
          <a:bodyPr/>
          <a:lstStyle/>
          <a:p>
            <a:r>
              <a:rPr lang="en-US" dirty="0" smtClean="0"/>
              <a:t>= or =</a:t>
            </a:r>
            <a:r>
              <a:rPr lang="en-US" dirty="0" err="1" smtClean="0"/>
              <a:t>parentScopeAttrName</a:t>
            </a:r>
            <a:endParaRPr lang="en-US" dirty="0" smtClean="0"/>
          </a:p>
          <a:p>
            <a:r>
              <a:rPr lang="en-US" dirty="0" smtClean="0"/>
              <a:t>Bi-directional data binding between local scope property and parent scope property</a:t>
            </a:r>
            <a:endParaRPr lang="en-US" dirty="0"/>
          </a:p>
        </p:txBody>
      </p:sp>
      <p:sp>
        <p:nvSpPr>
          <p:cNvPr id="4" name="Rectangle 3"/>
          <p:cNvSpPr/>
          <p:nvPr/>
        </p:nvSpPr>
        <p:spPr>
          <a:xfrm>
            <a:off x="1177041" y="3263840"/>
            <a:ext cx="7485560" cy="2862323"/>
          </a:xfrm>
          <a:prstGeom prst="rect">
            <a:avLst/>
          </a:prstGeom>
        </p:spPr>
        <p:txBody>
          <a:bodyPr wrap="square">
            <a:spAutoFit/>
          </a:bodyPr>
          <a:lstStyle/>
          <a:p>
            <a:r>
              <a:rPr lang="en-US" dirty="0" err="1">
                <a:solidFill>
                  <a:srgbClr val="A6E22E"/>
                </a:solidFill>
                <a:latin typeface="Menlo"/>
              </a:rPr>
              <a:t>angular</a:t>
            </a:r>
            <a:r>
              <a:rPr lang="en-US" dirty="0" err="1">
                <a:solidFill>
                  <a:srgbClr val="F8F8F2"/>
                </a:solidFill>
                <a:latin typeface="Menlo"/>
              </a:rPr>
              <a:t>.</a:t>
            </a:r>
            <a:r>
              <a:rPr lang="en-US" dirty="0" err="1">
                <a:solidFill>
                  <a:srgbClr val="A6E22E"/>
                </a:solidFill>
                <a:latin typeface="Menlo"/>
              </a:rPr>
              <a:t>module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myApp</a:t>
            </a:r>
            <a:r>
              <a:rPr lang="en-US" dirty="0">
                <a:solidFill>
                  <a:srgbClr val="E6DB74"/>
                </a:solidFill>
                <a:latin typeface="Menlo"/>
              </a:rPr>
              <a:t>'</a:t>
            </a:r>
            <a:r>
              <a:rPr lang="en-US" dirty="0">
                <a:solidFill>
                  <a:srgbClr val="F8F8F2"/>
                </a:solidFill>
                <a:latin typeface="Menlo"/>
              </a:rPr>
              <a:t>)</a:t>
            </a:r>
          </a:p>
          <a:p>
            <a:r>
              <a:rPr lang="en-US" dirty="0">
                <a:solidFill>
                  <a:srgbClr val="F8F8F2"/>
                </a:solidFill>
                <a:latin typeface="Menlo"/>
              </a:rPr>
              <a:t>  .</a:t>
            </a:r>
            <a:r>
              <a:rPr lang="en-US" dirty="0">
                <a:solidFill>
                  <a:srgbClr val="A6E22E"/>
                </a:solidFill>
                <a:latin typeface="Menlo"/>
              </a:rPr>
              <a:t>directive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myDirective</a:t>
            </a:r>
            <a:r>
              <a:rPr lang="en-US" dirty="0">
                <a:solidFill>
                  <a:srgbClr val="E6DB74"/>
                </a:solidFill>
                <a:latin typeface="Menlo"/>
              </a:rPr>
              <a:t>'</a:t>
            </a:r>
            <a:r>
              <a:rPr lang="en-US" dirty="0">
                <a:solidFill>
                  <a:srgbClr val="F8F8F2"/>
                </a:solidFill>
                <a:latin typeface="Menlo"/>
              </a:rPr>
              <a:t>, </a:t>
            </a:r>
            <a:r>
              <a:rPr lang="en-US" dirty="0">
                <a:solidFill>
                  <a:srgbClr val="66D9EF"/>
                </a:solidFill>
                <a:latin typeface="Menlo"/>
              </a:rPr>
              <a:t>function</a:t>
            </a:r>
            <a:r>
              <a:rPr lang="en-US" dirty="0">
                <a:solidFill>
                  <a:srgbClr val="F8F8F2"/>
                </a:solidFill>
                <a:latin typeface="Menlo"/>
              </a:rPr>
              <a:t>() {</a:t>
            </a:r>
          </a:p>
          <a:p>
            <a:r>
              <a:rPr lang="is-IS" dirty="0">
                <a:solidFill>
                  <a:srgbClr val="F8F8F2"/>
                </a:solidFill>
                <a:latin typeface="Menlo"/>
              </a:rPr>
              <a:t>    </a:t>
            </a:r>
            <a:r>
              <a:rPr lang="is-IS" dirty="0">
                <a:solidFill>
                  <a:srgbClr val="66D9EF"/>
                </a:solidFill>
                <a:latin typeface="Menlo"/>
              </a:rPr>
              <a:t>return</a:t>
            </a:r>
            <a:r>
              <a:rPr lang="is-IS" dirty="0">
                <a:solidFill>
                  <a:srgbClr val="F8F8F2"/>
                </a:solidFill>
                <a:latin typeface="Menlo"/>
              </a:rPr>
              <a:t> {</a:t>
            </a:r>
          </a:p>
          <a:p>
            <a:r>
              <a:rPr lang="en-US" dirty="0">
                <a:solidFill>
                  <a:srgbClr val="F8F8F2"/>
                </a:solidFill>
                <a:latin typeface="Menlo"/>
              </a:rPr>
              <a:t>      </a:t>
            </a:r>
            <a:r>
              <a:rPr lang="en-US" dirty="0">
                <a:solidFill>
                  <a:srgbClr val="A6E22E"/>
                </a:solidFill>
                <a:latin typeface="Menlo"/>
              </a:rPr>
              <a:t>template</a:t>
            </a:r>
            <a:r>
              <a:rPr lang="en-US" dirty="0">
                <a:solidFill>
                  <a:srgbClr val="F92672"/>
                </a:solidFill>
                <a:latin typeface="Menlo"/>
              </a:rPr>
              <a:t>:</a:t>
            </a:r>
            <a:r>
              <a:rPr lang="en-US" dirty="0">
                <a:solidFill>
                  <a:srgbClr val="F8F8F2"/>
                </a:solidFill>
                <a:latin typeface="Menlo"/>
              </a:rPr>
              <a:t> </a:t>
            </a:r>
            <a:r>
              <a:rPr lang="en-US" dirty="0">
                <a:solidFill>
                  <a:srgbClr val="E6DB74"/>
                </a:solidFill>
                <a:latin typeface="Menlo"/>
              </a:rPr>
              <a:t>'&lt;div&gt;Hello {{</a:t>
            </a:r>
            <a:r>
              <a:rPr lang="en-US" dirty="0" err="1">
                <a:solidFill>
                  <a:srgbClr val="E6DB74"/>
                </a:solidFill>
                <a:latin typeface="Menlo"/>
              </a:rPr>
              <a:t>person.name</a:t>
            </a:r>
            <a:r>
              <a:rPr lang="en-US" dirty="0">
                <a:solidFill>
                  <a:srgbClr val="E6DB74"/>
                </a:solidFill>
                <a:latin typeface="Menlo"/>
              </a:rPr>
              <a:t>}}&lt;/div&gt;'</a:t>
            </a:r>
            <a:r>
              <a:rPr lang="en-US" dirty="0">
                <a:solidFill>
                  <a:srgbClr val="F8F8F2"/>
                </a:solidFill>
                <a:latin typeface="Menlo"/>
              </a:rPr>
              <a:t>,</a:t>
            </a:r>
          </a:p>
          <a:p>
            <a:r>
              <a:rPr lang="fr-FR" dirty="0">
                <a:solidFill>
                  <a:srgbClr val="F8F8F2"/>
                </a:solidFill>
                <a:latin typeface="Menlo"/>
              </a:rPr>
              <a:t>      </a:t>
            </a:r>
            <a:r>
              <a:rPr lang="fr-FR" dirty="0" err="1">
                <a:solidFill>
                  <a:srgbClr val="A6E22E"/>
                </a:solidFill>
                <a:latin typeface="Menlo"/>
              </a:rPr>
              <a:t>restrict</a:t>
            </a:r>
            <a:r>
              <a:rPr lang="fr-FR" dirty="0">
                <a:solidFill>
                  <a:srgbClr val="F92672"/>
                </a:solidFill>
                <a:latin typeface="Menlo"/>
              </a:rPr>
              <a:t>:</a:t>
            </a:r>
            <a:r>
              <a:rPr lang="fr-FR" dirty="0">
                <a:solidFill>
                  <a:srgbClr val="F8F8F2"/>
                </a:solidFill>
                <a:latin typeface="Menlo"/>
              </a:rPr>
              <a:t> </a:t>
            </a:r>
            <a:r>
              <a:rPr lang="fr-FR" dirty="0">
                <a:solidFill>
                  <a:srgbClr val="E6DB74"/>
                </a:solidFill>
                <a:latin typeface="Menlo"/>
              </a:rPr>
              <a:t>'AC'</a:t>
            </a:r>
            <a:r>
              <a:rPr lang="fr-FR" dirty="0">
                <a:solidFill>
                  <a:srgbClr val="F8F8F2"/>
                </a:solidFill>
                <a:latin typeface="Menlo"/>
              </a:rPr>
              <a:t>,</a:t>
            </a:r>
          </a:p>
          <a:p>
            <a:r>
              <a:rPr lang="it-IT" dirty="0">
                <a:solidFill>
                  <a:srgbClr val="F8F8F2"/>
                </a:solidFill>
                <a:latin typeface="Menlo"/>
              </a:rPr>
              <a:t>      </a:t>
            </a:r>
            <a:r>
              <a:rPr lang="it-IT" dirty="0">
                <a:solidFill>
                  <a:srgbClr val="A6E22E"/>
                </a:solidFill>
                <a:latin typeface="Menlo"/>
              </a:rPr>
              <a:t>scope</a:t>
            </a:r>
            <a:r>
              <a:rPr lang="it-IT" dirty="0">
                <a:solidFill>
                  <a:srgbClr val="F92672"/>
                </a:solidFill>
                <a:latin typeface="Menlo"/>
              </a:rPr>
              <a:t>:</a:t>
            </a:r>
            <a:r>
              <a:rPr lang="it-IT" dirty="0">
                <a:solidFill>
                  <a:srgbClr val="F8F8F2"/>
                </a:solidFill>
                <a:latin typeface="Menlo"/>
              </a:rPr>
              <a:t> {</a:t>
            </a:r>
          </a:p>
          <a:p>
            <a:r>
              <a:rPr lang="it-IT" dirty="0">
                <a:solidFill>
                  <a:srgbClr val="F8F8F2"/>
                </a:solidFill>
                <a:latin typeface="Menlo"/>
              </a:rPr>
              <a:t>        </a:t>
            </a:r>
            <a:r>
              <a:rPr lang="it-IT" dirty="0" err="1">
                <a:solidFill>
                  <a:srgbClr val="A6E22E"/>
                </a:solidFill>
                <a:latin typeface="Menlo"/>
              </a:rPr>
              <a:t>person</a:t>
            </a:r>
            <a:r>
              <a:rPr lang="it-IT" dirty="0">
                <a:solidFill>
                  <a:srgbClr val="F92672"/>
                </a:solidFill>
                <a:latin typeface="Menlo"/>
              </a:rPr>
              <a:t>:</a:t>
            </a:r>
            <a:r>
              <a:rPr lang="it-IT" dirty="0">
                <a:solidFill>
                  <a:srgbClr val="E6DB74"/>
                </a:solidFill>
                <a:latin typeface="Menlo"/>
              </a:rPr>
              <a:t>"=</a:t>
            </a:r>
            <a:r>
              <a:rPr lang="it-IT" dirty="0" err="1">
                <a:solidFill>
                  <a:srgbClr val="E6DB74"/>
                </a:solidFill>
                <a:latin typeface="Menlo"/>
              </a:rPr>
              <a:t>personAttr</a:t>
            </a:r>
            <a:r>
              <a:rPr lang="it-IT" dirty="0">
                <a:solidFill>
                  <a:srgbClr val="E6DB74"/>
                </a:solidFill>
                <a:latin typeface="Menlo"/>
              </a:rPr>
              <a:t>"</a:t>
            </a:r>
            <a:endParaRPr lang="it-IT" dirty="0">
              <a:solidFill>
                <a:srgbClr val="F8F8F2"/>
              </a:solidFill>
              <a:latin typeface="Menlo"/>
            </a:endParaRPr>
          </a:p>
          <a:p>
            <a:r>
              <a:rPr lang="it-IT" dirty="0">
                <a:solidFill>
                  <a:srgbClr val="F8F8F2"/>
                </a:solidFill>
                <a:latin typeface="Menlo"/>
              </a:rPr>
              <a:t>      }</a:t>
            </a:r>
          </a:p>
          <a:p>
            <a:r>
              <a:rPr lang="it-IT" dirty="0">
                <a:solidFill>
                  <a:srgbClr val="F8F8F2"/>
                </a:solidFill>
                <a:latin typeface="Menlo"/>
              </a:rPr>
              <a:t>    };</a:t>
            </a:r>
          </a:p>
          <a:p>
            <a:r>
              <a:rPr lang="it-IT" dirty="0">
                <a:solidFill>
                  <a:srgbClr val="F8F8F2"/>
                </a:solidFill>
                <a:latin typeface="Menlo"/>
              </a:rPr>
              <a:t>  });</a:t>
            </a:r>
          </a:p>
        </p:txBody>
      </p:sp>
      <p:sp>
        <p:nvSpPr>
          <p:cNvPr id="5" name="Rectangle 4"/>
          <p:cNvSpPr/>
          <p:nvPr/>
        </p:nvSpPr>
        <p:spPr>
          <a:xfrm>
            <a:off x="1177041" y="6290040"/>
            <a:ext cx="4909743" cy="369332"/>
          </a:xfrm>
          <a:prstGeom prst="rect">
            <a:avLst/>
          </a:prstGeom>
        </p:spPr>
        <p:txBody>
          <a:bodyPr wrap="none">
            <a:spAutoFit/>
          </a:bodyPr>
          <a:lstStyle/>
          <a:p>
            <a:r>
              <a:rPr lang="en-US" dirty="0">
                <a:solidFill>
                  <a:srgbClr val="F92672"/>
                </a:solidFill>
                <a:latin typeface="Menlo"/>
              </a:rPr>
              <a:t>&lt;my-directive</a:t>
            </a:r>
            <a:r>
              <a:rPr lang="en-US" dirty="0">
                <a:solidFill>
                  <a:srgbClr val="F8F8F2"/>
                </a:solidFill>
                <a:latin typeface="Menlo"/>
              </a:rPr>
              <a:t> </a:t>
            </a:r>
            <a:r>
              <a:rPr lang="en-US" dirty="0">
                <a:solidFill>
                  <a:srgbClr val="A6E22E"/>
                </a:solidFill>
                <a:latin typeface="Menlo"/>
              </a:rPr>
              <a:t>person-</a:t>
            </a:r>
            <a:r>
              <a:rPr lang="en-US" dirty="0" err="1">
                <a:solidFill>
                  <a:srgbClr val="A6E22E"/>
                </a:solidFill>
                <a:latin typeface="Menlo"/>
              </a:rPr>
              <a:t>attr</a:t>
            </a:r>
            <a:r>
              <a:rPr lang="en-US" dirty="0">
                <a:solidFill>
                  <a:srgbClr val="A6E22E"/>
                </a:solidFill>
                <a:latin typeface="Menlo"/>
              </a:rPr>
              <a:t>=</a:t>
            </a:r>
            <a:r>
              <a:rPr lang="en-US" dirty="0">
                <a:solidFill>
                  <a:srgbClr val="E6DB74"/>
                </a:solidFill>
                <a:latin typeface="Menlo"/>
              </a:rPr>
              <a:t>"</a:t>
            </a:r>
            <a:r>
              <a:rPr lang="en-US" dirty="0" err="1">
                <a:solidFill>
                  <a:srgbClr val="E6DB74"/>
                </a:solidFill>
                <a:latin typeface="Menlo"/>
              </a:rPr>
              <a:t>phil</a:t>
            </a:r>
            <a:r>
              <a:rPr lang="en-US" dirty="0">
                <a:solidFill>
                  <a:srgbClr val="E6DB74"/>
                </a:solidFill>
                <a:latin typeface="Menlo"/>
              </a:rPr>
              <a:t>"</a:t>
            </a:r>
            <a:r>
              <a:rPr lang="en-US" dirty="0">
                <a:solidFill>
                  <a:srgbClr val="F92672"/>
                </a:solidFill>
                <a:latin typeface="Menlo"/>
              </a:rPr>
              <a:t>/&gt;</a:t>
            </a:r>
            <a:endParaRPr lang="en-US" dirty="0">
              <a:solidFill>
                <a:srgbClr val="F8F8F2"/>
              </a:solidFill>
              <a:latin typeface="Menlo"/>
            </a:endParaRPr>
          </a:p>
        </p:txBody>
      </p:sp>
    </p:spTree>
    <p:extLst>
      <p:ext uri="{BB962C8B-B14F-4D97-AF65-F5344CB8AC3E}">
        <p14:creationId xmlns:p14="http://schemas.microsoft.com/office/powerpoint/2010/main" val="213133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Directives</a:t>
            </a:r>
          </a:p>
          <a:p>
            <a:pPr marL="0" indent="0">
              <a:buNone/>
            </a:pPr>
            <a:endParaRPr lang="en-US" dirty="0"/>
          </a:p>
        </p:txBody>
      </p:sp>
      <p:sp>
        <p:nvSpPr>
          <p:cNvPr id="4" name="TextBox 3"/>
          <p:cNvSpPr txBox="1"/>
          <p:nvPr/>
        </p:nvSpPr>
        <p:spPr>
          <a:xfrm>
            <a:off x="-228815" y="315797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17129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Expresions</a:t>
            </a:r>
            <a:endParaRPr lang="en-US" dirty="0"/>
          </a:p>
        </p:txBody>
      </p:sp>
      <p:sp>
        <p:nvSpPr>
          <p:cNvPr id="3" name="Content Placeholder 2"/>
          <p:cNvSpPr>
            <a:spLocks noGrp="1"/>
          </p:cNvSpPr>
          <p:nvPr>
            <p:ph idx="1"/>
          </p:nvPr>
        </p:nvSpPr>
        <p:spPr/>
        <p:txBody>
          <a:bodyPr/>
          <a:lstStyle/>
          <a:p>
            <a:r>
              <a:rPr lang="en-US" dirty="0" smtClean="0"/>
              <a:t>&amp; or &amp;</a:t>
            </a:r>
            <a:r>
              <a:rPr lang="en-US" dirty="0" err="1" smtClean="0"/>
              <a:t>attr</a:t>
            </a:r>
            <a:endParaRPr lang="en-US" dirty="0" smtClean="0"/>
          </a:p>
          <a:p>
            <a:r>
              <a:rPr lang="en-US" dirty="0" smtClean="0"/>
              <a:t>Allows passing of data from local isolated scope back to parent scope</a:t>
            </a:r>
          </a:p>
          <a:p>
            <a:r>
              <a:rPr lang="en-US" dirty="0" smtClean="0"/>
              <a:t>Similar to passing a closure from the parent scope</a:t>
            </a:r>
          </a:p>
        </p:txBody>
      </p:sp>
    </p:spTree>
    <p:extLst>
      <p:ext uri="{BB962C8B-B14F-4D97-AF65-F5344CB8AC3E}">
        <p14:creationId xmlns:p14="http://schemas.microsoft.com/office/powerpoint/2010/main" val="2320795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TODO</a:t>
            </a:r>
            <a:endParaRPr lang="en-US" dirty="0"/>
          </a:p>
        </p:txBody>
      </p:sp>
      <p:sp>
        <p:nvSpPr>
          <p:cNvPr id="3" name="Content Placeholder 2"/>
          <p:cNvSpPr>
            <a:spLocks noGrp="1"/>
          </p:cNvSpPr>
          <p:nvPr>
            <p:ph idx="1"/>
          </p:nvPr>
        </p:nvSpPr>
        <p:spPr/>
        <p:txBody>
          <a:bodyPr/>
          <a:lstStyle/>
          <a:p>
            <a:r>
              <a:rPr lang="en-US" dirty="0" smtClean="0"/>
              <a:t>Create an Artist directive</a:t>
            </a:r>
          </a:p>
          <a:p>
            <a:pPr lvl="1"/>
            <a:r>
              <a:rPr lang="en-US" dirty="0" smtClean="0"/>
              <a:t>Binds to an artist property on the parent scope</a:t>
            </a:r>
          </a:p>
          <a:p>
            <a:pPr lvl="1"/>
            <a:r>
              <a:rPr lang="en-US" dirty="0" smtClean="0"/>
              <a:t>Displays the name and image of the artist</a:t>
            </a:r>
          </a:p>
        </p:txBody>
      </p:sp>
    </p:spTree>
    <p:extLst>
      <p:ext uri="{BB962C8B-B14F-4D97-AF65-F5344CB8AC3E}">
        <p14:creationId xmlns:p14="http://schemas.microsoft.com/office/powerpoint/2010/main" val="1688779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checkout -f day-4/step-1</a:t>
            </a:r>
            <a:endParaRPr lang="en-US" dirty="0"/>
          </a:p>
        </p:txBody>
      </p:sp>
    </p:spTree>
    <p:extLst>
      <p:ext uri="{BB962C8B-B14F-4D97-AF65-F5344CB8AC3E}">
        <p14:creationId xmlns:p14="http://schemas.microsoft.com/office/powerpoint/2010/main" val="2697927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a:t>
            </a:r>
            <a:endParaRPr lang="en-US" dirty="0"/>
          </a:p>
        </p:txBody>
      </p:sp>
      <p:sp>
        <p:nvSpPr>
          <p:cNvPr id="3" name="Content Placeholder 2"/>
          <p:cNvSpPr>
            <a:spLocks noGrp="1"/>
          </p:cNvSpPr>
          <p:nvPr>
            <p:ph idx="1"/>
          </p:nvPr>
        </p:nvSpPr>
        <p:spPr/>
        <p:txBody>
          <a:bodyPr/>
          <a:lstStyle/>
          <a:p>
            <a:r>
              <a:rPr lang="en-US" dirty="0" smtClean="0"/>
              <a:t>Function</a:t>
            </a:r>
          </a:p>
          <a:p>
            <a:r>
              <a:rPr lang="en-US" dirty="0" smtClean="0"/>
              <a:t>Responsible for registering DOM listeners, watches on expressions, and performing DOM updates</a:t>
            </a:r>
          </a:p>
          <a:p>
            <a:r>
              <a:rPr lang="en-US" dirty="0" smtClean="0"/>
              <a:t>Runs after template has been cloned</a:t>
            </a:r>
          </a:p>
          <a:p>
            <a:r>
              <a:rPr lang="en-US" dirty="0" smtClean="0"/>
              <a:t>Wires up all DOM manipulation code</a:t>
            </a:r>
            <a:endParaRPr lang="en-US" dirty="0"/>
          </a:p>
        </p:txBody>
      </p:sp>
    </p:spTree>
    <p:extLst>
      <p:ext uri="{BB962C8B-B14F-4D97-AF65-F5344CB8AC3E}">
        <p14:creationId xmlns:p14="http://schemas.microsoft.com/office/powerpoint/2010/main" val="1476379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66D9EF"/>
                </a:solidFill>
                <a:latin typeface="Menlo"/>
              </a:rPr>
              <a:t>function</a:t>
            </a:r>
            <a:r>
              <a:rPr lang="en-US" dirty="0" smtClean="0">
                <a:solidFill>
                  <a:srgbClr val="F8F8F2"/>
                </a:solidFill>
                <a:latin typeface="Menlo"/>
              </a:rPr>
              <a:t> </a:t>
            </a:r>
            <a:r>
              <a:rPr lang="en-US" dirty="0">
                <a:solidFill>
                  <a:srgbClr val="A6E22E"/>
                </a:solidFill>
                <a:latin typeface="Menlo"/>
              </a:rPr>
              <a:t>link</a:t>
            </a:r>
            <a:r>
              <a:rPr lang="en-US" dirty="0">
                <a:solidFill>
                  <a:srgbClr val="F8F8F2"/>
                </a:solidFill>
                <a:latin typeface="Menlo"/>
              </a:rPr>
              <a:t>(</a:t>
            </a:r>
            <a:r>
              <a:rPr lang="en-US" dirty="0">
                <a:solidFill>
                  <a:srgbClr val="A6E22E"/>
                </a:solidFill>
                <a:latin typeface="Menlo"/>
              </a:rPr>
              <a:t>scope</a:t>
            </a:r>
            <a:r>
              <a:rPr lang="en-US" dirty="0">
                <a:solidFill>
                  <a:srgbClr val="F8F8F2"/>
                </a:solidFill>
                <a:latin typeface="Menlo"/>
              </a:rPr>
              <a:t>, </a:t>
            </a:r>
            <a:r>
              <a:rPr lang="en-US" dirty="0">
                <a:solidFill>
                  <a:srgbClr val="A6E22E"/>
                </a:solidFill>
                <a:latin typeface="Menlo"/>
              </a:rPr>
              <a:t>e</a:t>
            </a:r>
            <a:r>
              <a:rPr lang="en-US" dirty="0" smtClean="0">
                <a:solidFill>
                  <a:srgbClr val="A6E22E"/>
                </a:solidFill>
                <a:latin typeface="Menlo"/>
              </a:rPr>
              <a:t>lement</a:t>
            </a:r>
            <a:r>
              <a:rPr lang="en-US" dirty="0">
                <a:solidFill>
                  <a:srgbClr val="F8F8F2"/>
                </a:solidFill>
                <a:latin typeface="Menlo"/>
              </a:rPr>
              <a:t>, </a:t>
            </a:r>
            <a:r>
              <a:rPr lang="en-US" dirty="0" err="1">
                <a:solidFill>
                  <a:srgbClr val="A6E22E"/>
                </a:solidFill>
                <a:latin typeface="Menlo"/>
              </a:rPr>
              <a:t>a</a:t>
            </a:r>
            <a:r>
              <a:rPr lang="en-US" dirty="0" err="1" smtClean="0">
                <a:solidFill>
                  <a:srgbClr val="A6E22E"/>
                </a:solidFill>
                <a:latin typeface="Menlo"/>
              </a:rPr>
              <a:t>ttrs</a:t>
            </a:r>
            <a:r>
              <a:rPr lang="en-US" dirty="0">
                <a:solidFill>
                  <a:srgbClr val="F8F8F2"/>
                </a:solidFill>
                <a:latin typeface="Menlo"/>
              </a:rPr>
              <a:t>, </a:t>
            </a:r>
            <a:r>
              <a:rPr lang="en-US" dirty="0">
                <a:solidFill>
                  <a:srgbClr val="A6E22E"/>
                </a:solidFill>
                <a:latin typeface="Menlo"/>
              </a:rPr>
              <a:t>controller</a:t>
            </a:r>
            <a:r>
              <a:rPr lang="en-US" dirty="0">
                <a:solidFill>
                  <a:srgbClr val="F8F8F2"/>
                </a:solidFill>
                <a:latin typeface="Menlo"/>
              </a:rPr>
              <a:t>, </a:t>
            </a:r>
            <a:r>
              <a:rPr lang="en-US" dirty="0" err="1">
                <a:solidFill>
                  <a:srgbClr val="A6E22E"/>
                </a:solidFill>
                <a:latin typeface="Menlo"/>
              </a:rPr>
              <a:t>transcludeFn</a:t>
            </a:r>
            <a:r>
              <a:rPr lang="en-US" dirty="0">
                <a:solidFill>
                  <a:srgbClr val="F8F8F2"/>
                </a:solidFill>
                <a:latin typeface="Menlo"/>
              </a:rPr>
              <a:t>) { ... </a:t>
            </a:r>
            <a:r>
              <a:rPr lang="en-US" dirty="0" smtClean="0">
                <a:solidFill>
                  <a:srgbClr val="F8F8F2"/>
                </a:solidFill>
                <a:latin typeface="Menlo"/>
              </a:rPr>
              <a:t>}</a:t>
            </a:r>
          </a:p>
          <a:p>
            <a:r>
              <a:rPr lang="en-US" dirty="0" smtClean="0">
                <a:solidFill>
                  <a:srgbClr val="F8F8F2"/>
                </a:solidFill>
              </a:rPr>
              <a:t>scope: scope used by the directive</a:t>
            </a:r>
          </a:p>
          <a:p>
            <a:r>
              <a:rPr lang="en-US" dirty="0" smtClean="0">
                <a:solidFill>
                  <a:srgbClr val="F8F8F2"/>
                </a:solidFill>
              </a:rPr>
              <a:t>element – </a:t>
            </a:r>
            <a:r>
              <a:rPr lang="en-US" dirty="0" err="1" smtClean="0">
                <a:solidFill>
                  <a:srgbClr val="F8F8F2"/>
                </a:solidFill>
              </a:rPr>
              <a:t>jqLite</a:t>
            </a:r>
            <a:r>
              <a:rPr lang="en-US" dirty="0" smtClean="0">
                <a:solidFill>
                  <a:srgbClr val="F8F8F2"/>
                </a:solidFill>
              </a:rPr>
              <a:t>-wrapped element to which the directive is attached</a:t>
            </a:r>
          </a:p>
          <a:p>
            <a:r>
              <a:rPr lang="en-US" dirty="0" err="1" smtClean="0">
                <a:solidFill>
                  <a:srgbClr val="F8F8F2"/>
                </a:solidFill>
              </a:rPr>
              <a:t>attrs</a:t>
            </a:r>
            <a:r>
              <a:rPr lang="en-US" dirty="0" smtClean="0">
                <a:solidFill>
                  <a:srgbClr val="F8F8F2"/>
                </a:solidFill>
              </a:rPr>
              <a:t> – key-value hash object of attributes on the element</a:t>
            </a:r>
          </a:p>
          <a:p>
            <a:r>
              <a:rPr lang="en-US" dirty="0" smtClean="0">
                <a:solidFill>
                  <a:srgbClr val="F8F8F2"/>
                </a:solidFill>
              </a:rPr>
              <a:t>NOTE: link function is NOT an injected function, so parameter order matters!</a:t>
            </a:r>
          </a:p>
          <a:p>
            <a:pPr marL="0" indent="0">
              <a:buNone/>
            </a:pPr>
            <a:endParaRPr lang="en-US" dirty="0"/>
          </a:p>
        </p:txBody>
      </p:sp>
    </p:spTree>
    <p:extLst>
      <p:ext uri="{BB962C8B-B14F-4D97-AF65-F5344CB8AC3E}">
        <p14:creationId xmlns:p14="http://schemas.microsoft.com/office/powerpoint/2010/main" val="3275794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dirty="0" smtClean="0"/>
              <a:t>Bindings setup watches on expressions</a:t>
            </a:r>
          </a:p>
          <a:p>
            <a:pPr lvl="1"/>
            <a:r>
              <a:rPr lang="en-US" dirty="0" smtClean="0">
                <a:latin typeface="Menlo Regular"/>
                <a:cs typeface="Menlo Regular"/>
              </a:rPr>
              <a:t>{{expression}} </a:t>
            </a:r>
            <a:r>
              <a:rPr lang="en-US" dirty="0" smtClean="0"/>
              <a:t>– updates anytime the expression changes (implicit watch)</a:t>
            </a:r>
          </a:p>
          <a:p>
            <a:r>
              <a:rPr lang="en-US" dirty="0" smtClean="0"/>
              <a:t>$</a:t>
            </a:r>
            <a:r>
              <a:rPr lang="en-US" dirty="0" err="1" smtClean="0"/>
              <a:t>scope.$watch</a:t>
            </a:r>
            <a:r>
              <a:rPr lang="en-US" dirty="0" smtClean="0"/>
              <a:t>(expression, listener) – set up our own watches on </a:t>
            </a:r>
            <a:r>
              <a:rPr lang="en-US" dirty="0" err="1" smtClean="0"/>
              <a:t>expresssions</a:t>
            </a:r>
            <a:endParaRPr lang="en-US" dirty="0" smtClean="0"/>
          </a:p>
          <a:p>
            <a:pPr lvl="1"/>
            <a:r>
              <a:rPr lang="en-US" dirty="0" smtClean="0"/>
              <a:t>Expression is evaluated during every $</a:t>
            </a:r>
            <a:r>
              <a:rPr lang="en-US" dirty="0" err="1" smtClean="0"/>
              <a:t>scope.$digest</a:t>
            </a:r>
            <a:r>
              <a:rPr lang="en-US" dirty="0" smtClean="0"/>
              <a:t>() call, and listener is called every time the expression changes</a:t>
            </a:r>
          </a:p>
          <a:p>
            <a:pPr lvl="1"/>
            <a:r>
              <a:rPr lang="en-US" dirty="0" smtClean="0">
                <a:hlinkClick r:id="rId2"/>
              </a:rPr>
              <a:t>http://docs.angularjs.org/api/ng/type/$rootScope.Scope - $watch</a:t>
            </a:r>
            <a:endParaRPr lang="en-US" dirty="0" smtClean="0"/>
          </a:p>
        </p:txBody>
      </p:sp>
    </p:spTree>
    <p:extLst>
      <p:ext uri="{BB962C8B-B14F-4D97-AF65-F5344CB8AC3E}">
        <p14:creationId xmlns:p14="http://schemas.microsoft.com/office/powerpoint/2010/main" val="3954214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TODO</a:t>
            </a:r>
            <a:endParaRPr lang="en-US" dirty="0"/>
          </a:p>
        </p:txBody>
      </p:sp>
      <p:sp>
        <p:nvSpPr>
          <p:cNvPr id="3" name="Content Placeholder 2"/>
          <p:cNvSpPr>
            <a:spLocks noGrp="1"/>
          </p:cNvSpPr>
          <p:nvPr>
            <p:ph idx="1"/>
          </p:nvPr>
        </p:nvSpPr>
        <p:spPr/>
        <p:txBody>
          <a:bodyPr/>
          <a:lstStyle/>
          <a:p>
            <a:r>
              <a:rPr lang="en-US" dirty="0" smtClean="0"/>
              <a:t>Add watch to the image size property</a:t>
            </a:r>
            <a:endParaRPr lang="en-US" dirty="0"/>
          </a:p>
        </p:txBody>
      </p:sp>
    </p:spTree>
    <p:extLst>
      <p:ext uri="{BB962C8B-B14F-4D97-AF65-F5344CB8AC3E}">
        <p14:creationId xmlns:p14="http://schemas.microsoft.com/office/powerpoint/2010/main" val="2853753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checkout -f day-4/</a:t>
            </a:r>
            <a:r>
              <a:rPr lang="en-US" smtClean="0"/>
              <a:t>step-2</a:t>
            </a:r>
            <a:endParaRPr lang="en-US" dirty="0"/>
          </a:p>
        </p:txBody>
      </p:sp>
    </p:spTree>
    <p:extLst>
      <p:ext uri="{BB962C8B-B14F-4D97-AF65-F5344CB8AC3E}">
        <p14:creationId xmlns:p14="http://schemas.microsoft.com/office/powerpoint/2010/main" val="114638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Pass arbitrary content/templates into directives, wrap  the templates with other behavior</a:t>
            </a:r>
          </a:p>
          <a:p>
            <a:r>
              <a:rPr lang="en-US" dirty="0" err="1" smtClean="0"/>
              <a:t>ng-transclude</a:t>
            </a:r>
            <a:r>
              <a:rPr lang="en-US" dirty="0" smtClean="0"/>
              <a:t> directive specifies where to include the wrapped template within the directive template</a:t>
            </a:r>
          </a:p>
          <a:p>
            <a:r>
              <a:rPr lang="en-US" dirty="0" smtClean="0"/>
              <a:t>Must set </a:t>
            </a:r>
            <a:r>
              <a:rPr lang="en-US" dirty="0" err="1" smtClean="0"/>
              <a:t>transclude</a:t>
            </a:r>
            <a:r>
              <a:rPr lang="en-US" dirty="0" smtClean="0"/>
              <a:t> property to true on the directive </a:t>
            </a:r>
            <a:r>
              <a:rPr lang="en-US" dirty="0" err="1" smtClean="0"/>
              <a:t>defintion</a:t>
            </a:r>
            <a:endParaRPr lang="en-US" dirty="0" smtClean="0"/>
          </a:p>
          <a:p>
            <a:r>
              <a:rPr lang="en-US" dirty="0" smtClean="0"/>
              <a:t>Ex: Panel widget</a:t>
            </a:r>
          </a:p>
          <a:p>
            <a:r>
              <a:rPr lang="en-US" dirty="0">
                <a:hlinkClick r:id="rId2"/>
              </a:rPr>
              <a:t>http://</a:t>
            </a:r>
            <a:r>
              <a:rPr lang="en-US" dirty="0" err="1">
                <a:hlinkClick r:id="rId2"/>
              </a:rPr>
              <a:t>jsbin.com</a:t>
            </a:r>
            <a:r>
              <a:rPr lang="en-US" dirty="0">
                <a:hlinkClick r:id="rId2"/>
              </a:rPr>
              <a:t>/</a:t>
            </a:r>
            <a:r>
              <a:rPr lang="en-US" dirty="0" err="1">
                <a:hlinkClick r:id="rId2"/>
              </a:rPr>
              <a:t>xajam</a:t>
            </a:r>
            <a:r>
              <a:rPr lang="en-US" dirty="0">
                <a:hlinkClick r:id="rId2"/>
              </a:rPr>
              <a:t>/5/edit</a:t>
            </a:r>
            <a:endParaRPr lang="en-US" dirty="0" smtClean="0"/>
          </a:p>
        </p:txBody>
      </p:sp>
    </p:spTree>
    <p:extLst>
      <p:ext uri="{BB962C8B-B14F-4D97-AF65-F5344CB8AC3E}">
        <p14:creationId xmlns:p14="http://schemas.microsoft.com/office/powerpoint/2010/main" val="2562662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3292" y="134343"/>
            <a:ext cx="6283678" cy="2862323"/>
          </a:xfrm>
          <a:prstGeom prst="rect">
            <a:avLst/>
          </a:prstGeom>
        </p:spPr>
        <p:txBody>
          <a:bodyPr wrap="square">
            <a:spAutoFit/>
          </a:bodyPr>
          <a:lstStyle/>
          <a:p>
            <a:r>
              <a:rPr lang="en-US" dirty="0" err="1">
                <a:solidFill>
                  <a:srgbClr val="A6E22E"/>
                </a:solidFill>
                <a:latin typeface="Menlo"/>
              </a:rPr>
              <a:t>module</a:t>
            </a:r>
            <a:r>
              <a:rPr lang="en-US" dirty="0" err="1">
                <a:solidFill>
                  <a:srgbClr val="F8F8F2"/>
                </a:solidFill>
                <a:latin typeface="Menlo"/>
              </a:rPr>
              <a:t>.</a:t>
            </a:r>
            <a:r>
              <a:rPr lang="en-US" dirty="0" err="1">
                <a:solidFill>
                  <a:srgbClr val="A6E22E"/>
                </a:solidFill>
                <a:latin typeface="Menlo"/>
              </a:rPr>
              <a:t>directive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bsPanel</a:t>
            </a:r>
            <a:r>
              <a:rPr lang="en-US" dirty="0">
                <a:solidFill>
                  <a:srgbClr val="E6DB74"/>
                </a:solidFill>
                <a:latin typeface="Menlo"/>
              </a:rPr>
              <a:t>'</a:t>
            </a:r>
            <a:r>
              <a:rPr lang="en-US" dirty="0">
                <a:solidFill>
                  <a:srgbClr val="F8F8F2"/>
                </a:solidFill>
                <a:latin typeface="Menlo"/>
              </a:rPr>
              <a:t>, </a:t>
            </a:r>
            <a:r>
              <a:rPr lang="en-US" dirty="0">
                <a:solidFill>
                  <a:srgbClr val="66D9EF"/>
                </a:solidFill>
                <a:latin typeface="Menlo"/>
              </a:rPr>
              <a:t>function</a:t>
            </a:r>
            <a:r>
              <a:rPr lang="en-US" dirty="0">
                <a:solidFill>
                  <a:srgbClr val="F8F8F2"/>
                </a:solidFill>
                <a:latin typeface="Menlo"/>
              </a:rPr>
              <a:t>() {</a:t>
            </a:r>
          </a:p>
          <a:p>
            <a:r>
              <a:rPr lang="en-US" dirty="0">
                <a:solidFill>
                  <a:srgbClr val="F8F8F2"/>
                </a:solidFill>
                <a:latin typeface="Menlo"/>
              </a:rPr>
              <a:t>  </a:t>
            </a:r>
            <a:r>
              <a:rPr lang="en-US" dirty="0">
                <a:solidFill>
                  <a:srgbClr val="66D9EF"/>
                </a:solidFill>
                <a:latin typeface="Menlo"/>
              </a:rPr>
              <a:t>return</a:t>
            </a:r>
            <a:r>
              <a:rPr lang="en-US" dirty="0">
                <a:solidFill>
                  <a:srgbClr val="F8F8F2"/>
                </a:solidFill>
                <a:latin typeface="Menlo"/>
              </a:rPr>
              <a:t> {</a:t>
            </a:r>
          </a:p>
          <a:p>
            <a:r>
              <a:rPr lang="en-US" dirty="0">
                <a:solidFill>
                  <a:srgbClr val="F8F8F2"/>
                </a:solidFill>
                <a:latin typeface="Menlo"/>
              </a:rPr>
              <a:t>    </a:t>
            </a:r>
            <a:r>
              <a:rPr lang="en-US" dirty="0" err="1">
                <a:solidFill>
                  <a:srgbClr val="A6E22E"/>
                </a:solidFill>
                <a:latin typeface="Menlo"/>
              </a:rPr>
              <a:t>templateUrl</a:t>
            </a:r>
            <a:r>
              <a:rPr lang="en-US" dirty="0">
                <a:solidFill>
                  <a:srgbClr val="F92672"/>
                </a:solidFill>
                <a:latin typeface="Menlo"/>
              </a:rPr>
              <a:t>:</a:t>
            </a:r>
            <a:r>
              <a:rPr lang="en-US" dirty="0">
                <a:solidFill>
                  <a:srgbClr val="F8F8F2"/>
                </a:solidFill>
                <a:latin typeface="Menlo"/>
              </a:rPr>
              <a:t> </a:t>
            </a:r>
            <a:r>
              <a:rPr lang="en-US" dirty="0">
                <a:solidFill>
                  <a:srgbClr val="E6DB74"/>
                </a:solidFill>
                <a:latin typeface="Menlo"/>
              </a:rPr>
              <a:t>'</a:t>
            </a:r>
            <a:r>
              <a:rPr lang="en-US" dirty="0" err="1">
                <a:solidFill>
                  <a:srgbClr val="E6DB74"/>
                </a:solidFill>
                <a:latin typeface="Menlo"/>
              </a:rPr>
              <a:t>bsPanel.html</a:t>
            </a:r>
            <a:r>
              <a:rPr lang="en-US" dirty="0">
                <a:solidFill>
                  <a:srgbClr val="E6DB74"/>
                </a:solidFill>
                <a:latin typeface="Menlo"/>
              </a:rPr>
              <a:t>'</a:t>
            </a:r>
            <a:endParaRPr lang="en-US" dirty="0">
              <a:solidFill>
                <a:srgbClr val="F8F8F2"/>
              </a:solidFill>
              <a:latin typeface="Menlo"/>
            </a:endParaRPr>
          </a:p>
          <a:p>
            <a:r>
              <a:rPr lang="fr-FR" dirty="0">
                <a:solidFill>
                  <a:srgbClr val="F8F8F2"/>
                </a:solidFill>
                <a:latin typeface="Menlo"/>
              </a:rPr>
              <a:t>    </a:t>
            </a:r>
            <a:r>
              <a:rPr lang="fr-FR" dirty="0" err="1">
                <a:solidFill>
                  <a:srgbClr val="A6E22E"/>
                </a:solidFill>
                <a:latin typeface="Menlo"/>
              </a:rPr>
              <a:t>restrict</a:t>
            </a:r>
            <a:r>
              <a:rPr lang="fr-FR" dirty="0">
                <a:solidFill>
                  <a:srgbClr val="F92672"/>
                </a:solidFill>
                <a:latin typeface="Menlo"/>
              </a:rPr>
              <a:t>:</a:t>
            </a:r>
            <a:r>
              <a:rPr lang="fr-FR" dirty="0">
                <a:solidFill>
                  <a:srgbClr val="F8F8F2"/>
                </a:solidFill>
                <a:latin typeface="Menlo"/>
              </a:rPr>
              <a:t> </a:t>
            </a:r>
            <a:r>
              <a:rPr lang="fr-FR" dirty="0">
                <a:solidFill>
                  <a:srgbClr val="E6DB74"/>
                </a:solidFill>
                <a:latin typeface="Menlo"/>
              </a:rPr>
              <a:t>'AE'</a:t>
            </a:r>
            <a:r>
              <a:rPr lang="fr-FR" dirty="0">
                <a:solidFill>
                  <a:srgbClr val="F8F8F2"/>
                </a:solidFill>
                <a:latin typeface="Menlo"/>
              </a:rPr>
              <a:t>,</a:t>
            </a:r>
          </a:p>
          <a:p>
            <a:r>
              <a:rPr lang="fr-FR" dirty="0">
                <a:solidFill>
                  <a:srgbClr val="F8F8F2"/>
                </a:solidFill>
                <a:latin typeface="Menlo"/>
              </a:rPr>
              <a:t>    </a:t>
            </a:r>
            <a:r>
              <a:rPr lang="fr-FR" dirty="0" err="1">
                <a:solidFill>
                  <a:srgbClr val="A6E22E"/>
                </a:solidFill>
                <a:latin typeface="Menlo"/>
              </a:rPr>
              <a:t>transclude</a:t>
            </a:r>
            <a:r>
              <a:rPr lang="fr-FR" dirty="0" err="1">
                <a:solidFill>
                  <a:srgbClr val="F92672"/>
                </a:solidFill>
                <a:latin typeface="Menlo"/>
              </a:rPr>
              <a:t>:</a:t>
            </a:r>
            <a:r>
              <a:rPr lang="fr-FR" dirty="0" err="1">
                <a:solidFill>
                  <a:srgbClr val="66D9EF"/>
                </a:solidFill>
                <a:latin typeface="Menlo"/>
              </a:rPr>
              <a:t>true</a:t>
            </a:r>
            <a:r>
              <a:rPr lang="fr-FR" dirty="0">
                <a:solidFill>
                  <a:srgbClr val="F8F8F2"/>
                </a:solidFill>
                <a:latin typeface="Menlo"/>
              </a:rPr>
              <a:t>,</a:t>
            </a:r>
          </a:p>
          <a:p>
            <a:r>
              <a:rPr lang="it-IT" dirty="0">
                <a:solidFill>
                  <a:srgbClr val="F8F8F2"/>
                </a:solidFill>
                <a:latin typeface="Menlo"/>
              </a:rPr>
              <a:t>    </a:t>
            </a:r>
            <a:r>
              <a:rPr lang="it-IT" dirty="0">
                <a:solidFill>
                  <a:srgbClr val="A6E22E"/>
                </a:solidFill>
                <a:latin typeface="Menlo"/>
              </a:rPr>
              <a:t>scope</a:t>
            </a:r>
            <a:r>
              <a:rPr lang="it-IT" dirty="0">
                <a:solidFill>
                  <a:srgbClr val="F92672"/>
                </a:solidFill>
                <a:latin typeface="Menlo"/>
              </a:rPr>
              <a:t>:</a:t>
            </a:r>
            <a:r>
              <a:rPr lang="it-IT" dirty="0">
                <a:solidFill>
                  <a:srgbClr val="F8F8F2"/>
                </a:solidFill>
                <a:latin typeface="Menlo"/>
              </a:rPr>
              <a:t> {</a:t>
            </a:r>
          </a:p>
          <a:p>
            <a:r>
              <a:rPr lang="it-IT" dirty="0">
                <a:solidFill>
                  <a:srgbClr val="F8F8F2"/>
                </a:solidFill>
                <a:latin typeface="Menlo"/>
              </a:rPr>
              <a:t>      </a:t>
            </a:r>
            <a:r>
              <a:rPr lang="it-IT" dirty="0" err="1">
                <a:solidFill>
                  <a:srgbClr val="A6E22E"/>
                </a:solidFill>
                <a:latin typeface="Menlo"/>
              </a:rPr>
              <a:t>title</a:t>
            </a:r>
            <a:r>
              <a:rPr lang="it-IT" dirty="0">
                <a:solidFill>
                  <a:srgbClr val="F92672"/>
                </a:solidFill>
                <a:latin typeface="Menlo"/>
              </a:rPr>
              <a:t>:</a:t>
            </a:r>
            <a:r>
              <a:rPr lang="it-IT" dirty="0">
                <a:solidFill>
                  <a:srgbClr val="E6DB74"/>
                </a:solidFill>
                <a:latin typeface="Menlo"/>
              </a:rPr>
              <a:t>"@"</a:t>
            </a:r>
            <a:endParaRPr lang="it-IT" dirty="0">
              <a:solidFill>
                <a:srgbClr val="F8F8F2"/>
              </a:solidFill>
              <a:latin typeface="Menlo"/>
            </a:endParaRPr>
          </a:p>
          <a:p>
            <a:r>
              <a:rPr lang="it-IT" dirty="0">
                <a:solidFill>
                  <a:srgbClr val="F8F8F2"/>
                </a:solidFill>
                <a:latin typeface="Menlo"/>
              </a:rPr>
              <a:t>    }</a:t>
            </a:r>
          </a:p>
          <a:p>
            <a:r>
              <a:rPr lang="it-IT" dirty="0">
                <a:solidFill>
                  <a:srgbClr val="F8F8F2"/>
                </a:solidFill>
                <a:latin typeface="Menlo"/>
              </a:rPr>
              <a:t>  }; </a:t>
            </a:r>
          </a:p>
          <a:p>
            <a:r>
              <a:rPr lang="it-IT" dirty="0">
                <a:solidFill>
                  <a:srgbClr val="F8F8F2"/>
                </a:solidFill>
                <a:latin typeface="Menlo"/>
              </a:rPr>
              <a:t>});</a:t>
            </a:r>
          </a:p>
        </p:txBody>
      </p:sp>
      <p:sp>
        <p:nvSpPr>
          <p:cNvPr id="6" name="Rectangle 5"/>
          <p:cNvSpPr/>
          <p:nvPr/>
        </p:nvSpPr>
        <p:spPr>
          <a:xfrm>
            <a:off x="293292" y="3015554"/>
            <a:ext cx="8245410" cy="2031325"/>
          </a:xfrm>
          <a:prstGeom prst="rect">
            <a:avLst/>
          </a:prstGeom>
        </p:spPr>
        <p:txBody>
          <a:bodyPr wrap="square">
            <a:spAutoFit/>
          </a:bodyPr>
          <a:lstStyle/>
          <a:p>
            <a:r>
              <a:rPr lang="en-US" dirty="0">
                <a:solidFill>
                  <a:srgbClr val="75715E"/>
                </a:solidFill>
                <a:latin typeface="Menlo"/>
              </a:rPr>
              <a:t>&lt;!-- directive template --&gt;</a:t>
            </a:r>
            <a:endParaRPr lang="en-US" dirty="0">
              <a:solidFill>
                <a:srgbClr val="F8F8F2"/>
              </a:solidFill>
              <a:latin typeface="Menlo"/>
            </a:endParaRPr>
          </a:p>
          <a:p>
            <a:r>
              <a:rPr lang="en-US" dirty="0">
                <a:solidFill>
                  <a:srgbClr val="F92672"/>
                </a:solidFill>
                <a:latin typeface="Menlo"/>
              </a:rPr>
              <a:t>&lt;div</a:t>
            </a:r>
            <a:r>
              <a:rPr lang="en-US" dirty="0">
                <a:solidFill>
                  <a:srgbClr val="F8F8F2"/>
                </a:solidFill>
                <a:latin typeface="Menlo"/>
              </a:rPr>
              <a:t> </a:t>
            </a:r>
            <a:r>
              <a:rPr lang="en-US" dirty="0">
                <a:solidFill>
                  <a:srgbClr val="A6E22E"/>
                </a:solidFill>
                <a:latin typeface="Menlo"/>
              </a:rPr>
              <a:t>class=</a:t>
            </a:r>
            <a:r>
              <a:rPr lang="en-US" dirty="0">
                <a:solidFill>
                  <a:srgbClr val="E6DB74"/>
                </a:solidFill>
                <a:latin typeface="Menlo"/>
              </a:rPr>
              <a:t>"panel panel-default"</a:t>
            </a:r>
            <a:r>
              <a:rPr lang="en-US" dirty="0">
                <a:solidFill>
                  <a:srgbClr val="F92672"/>
                </a:solidFill>
                <a:latin typeface="Menlo"/>
              </a:rPr>
              <a:t>&gt;</a:t>
            </a:r>
            <a:endParaRPr lang="en-US" dirty="0">
              <a:solidFill>
                <a:srgbClr val="F8F8F2"/>
              </a:solidFill>
              <a:latin typeface="Menlo"/>
            </a:endParaRPr>
          </a:p>
          <a:p>
            <a:r>
              <a:rPr lang="en-US" dirty="0">
                <a:solidFill>
                  <a:srgbClr val="F8F8F2"/>
                </a:solidFill>
                <a:latin typeface="Menlo"/>
              </a:rPr>
              <a:t>  </a:t>
            </a:r>
            <a:r>
              <a:rPr lang="en-US" dirty="0">
                <a:solidFill>
                  <a:srgbClr val="F92672"/>
                </a:solidFill>
                <a:latin typeface="Menlo"/>
              </a:rPr>
              <a:t>&lt;div</a:t>
            </a:r>
            <a:r>
              <a:rPr lang="en-US" dirty="0">
                <a:solidFill>
                  <a:srgbClr val="F8F8F2"/>
                </a:solidFill>
                <a:latin typeface="Menlo"/>
              </a:rPr>
              <a:t> </a:t>
            </a:r>
            <a:r>
              <a:rPr lang="en-US" dirty="0">
                <a:solidFill>
                  <a:srgbClr val="A6E22E"/>
                </a:solidFill>
                <a:latin typeface="Menlo"/>
              </a:rPr>
              <a:t>class=</a:t>
            </a:r>
            <a:r>
              <a:rPr lang="en-US" dirty="0">
                <a:solidFill>
                  <a:srgbClr val="E6DB74"/>
                </a:solidFill>
                <a:latin typeface="Menlo"/>
              </a:rPr>
              <a:t>"panel-heading"</a:t>
            </a:r>
            <a:r>
              <a:rPr lang="en-US" dirty="0">
                <a:solidFill>
                  <a:srgbClr val="F92672"/>
                </a:solidFill>
                <a:latin typeface="Menlo"/>
              </a:rPr>
              <a:t>&gt;</a:t>
            </a:r>
            <a:endParaRPr lang="en-US" dirty="0">
              <a:solidFill>
                <a:srgbClr val="F8F8F2"/>
              </a:solidFill>
              <a:latin typeface="Menlo"/>
            </a:endParaRPr>
          </a:p>
          <a:p>
            <a:r>
              <a:rPr lang="en-US" dirty="0">
                <a:solidFill>
                  <a:srgbClr val="F8F8F2"/>
                </a:solidFill>
                <a:latin typeface="Menlo"/>
              </a:rPr>
              <a:t>    </a:t>
            </a:r>
            <a:r>
              <a:rPr lang="en-US" dirty="0">
                <a:solidFill>
                  <a:srgbClr val="F92672"/>
                </a:solidFill>
                <a:latin typeface="Menlo"/>
              </a:rPr>
              <a:t>&lt;h3</a:t>
            </a:r>
            <a:r>
              <a:rPr lang="en-US" dirty="0">
                <a:solidFill>
                  <a:srgbClr val="F8F8F2"/>
                </a:solidFill>
                <a:latin typeface="Menlo"/>
              </a:rPr>
              <a:t> </a:t>
            </a:r>
            <a:r>
              <a:rPr lang="en-US" dirty="0">
                <a:solidFill>
                  <a:srgbClr val="A6E22E"/>
                </a:solidFill>
                <a:latin typeface="Menlo"/>
              </a:rPr>
              <a:t>class=</a:t>
            </a:r>
            <a:r>
              <a:rPr lang="en-US" dirty="0">
                <a:solidFill>
                  <a:srgbClr val="E6DB74"/>
                </a:solidFill>
                <a:latin typeface="Menlo"/>
              </a:rPr>
              <a:t>"panel-title"</a:t>
            </a:r>
            <a:r>
              <a:rPr lang="en-US" dirty="0">
                <a:solidFill>
                  <a:srgbClr val="F92672"/>
                </a:solidFill>
                <a:latin typeface="Menlo"/>
              </a:rPr>
              <a:t>&gt;</a:t>
            </a:r>
            <a:r>
              <a:rPr lang="en-US" dirty="0">
                <a:solidFill>
                  <a:srgbClr val="F8F8F2"/>
                </a:solidFill>
                <a:latin typeface="Menlo"/>
              </a:rPr>
              <a:t>{{title}}</a:t>
            </a:r>
            <a:r>
              <a:rPr lang="en-US" dirty="0">
                <a:solidFill>
                  <a:srgbClr val="F92672"/>
                </a:solidFill>
                <a:latin typeface="Menlo"/>
              </a:rPr>
              <a:t>&lt;/h3&gt;</a:t>
            </a:r>
            <a:endParaRPr lang="en-US" dirty="0">
              <a:solidFill>
                <a:srgbClr val="F8F8F2"/>
              </a:solidFill>
              <a:latin typeface="Menlo"/>
            </a:endParaRPr>
          </a:p>
          <a:p>
            <a:r>
              <a:rPr lang="en-US" dirty="0">
                <a:solidFill>
                  <a:srgbClr val="F8F8F2"/>
                </a:solidFill>
                <a:latin typeface="Menlo"/>
              </a:rPr>
              <a:t>  </a:t>
            </a:r>
            <a:r>
              <a:rPr lang="en-US" dirty="0">
                <a:solidFill>
                  <a:srgbClr val="F92672"/>
                </a:solidFill>
                <a:latin typeface="Menlo"/>
              </a:rPr>
              <a:t>&lt;/div&gt;</a:t>
            </a:r>
            <a:endParaRPr lang="en-US" dirty="0">
              <a:solidFill>
                <a:srgbClr val="F8F8F2"/>
              </a:solidFill>
              <a:latin typeface="Menlo"/>
            </a:endParaRPr>
          </a:p>
          <a:p>
            <a:r>
              <a:rPr lang="en-US" dirty="0">
                <a:solidFill>
                  <a:srgbClr val="F8F8F2"/>
                </a:solidFill>
                <a:latin typeface="Menlo"/>
              </a:rPr>
              <a:t>  </a:t>
            </a:r>
            <a:r>
              <a:rPr lang="en-US" dirty="0">
                <a:solidFill>
                  <a:srgbClr val="F92672"/>
                </a:solidFill>
                <a:latin typeface="Menlo"/>
              </a:rPr>
              <a:t>&lt;div</a:t>
            </a:r>
            <a:r>
              <a:rPr lang="en-US" dirty="0">
                <a:solidFill>
                  <a:srgbClr val="F8F8F2"/>
                </a:solidFill>
                <a:latin typeface="Menlo"/>
              </a:rPr>
              <a:t> </a:t>
            </a:r>
            <a:r>
              <a:rPr lang="en-US" dirty="0">
                <a:solidFill>
                  <a:srgbClr val="A6E22E"/>
                </a:solidFill>
                <a:latin typeface="Menlo"/>
              </a:rPr>
              <a:t>class=</a:t>
            </a:r>
            <a:r>
              <a:rPr lang="en-US" dirty="0">
                <a:solidFill>
                  <a:srgbClr val="E6DB74"/>
                </a:solidFill>
                <a:latin typeface="Menlo"/>
              </a:rPr>
              <a:t>"panel-body"</a:t>
            </a:r>
            <a:r>
              <a:rPr lang="en-US" dirty="0">
                <a:solidFill>
                  <a:srgbClr val="F8F8F2"/>
                </a:solidFill>
                <a:latin typeface="Menlo"/>
              </a:rPr>
              <a:t> </a:t>
            </a:r>
            <a:r>
              <a:rPr lang="en-US" dirty="0" err="1">
                <a:solidFill>
                  <a:srgbClr val="A6E22E"/>
                </a:solidFill>
                <a:latin typeface="Menlo"/>
              </a:rPr>
              <a:t>ng-transclude</a:t>
            </a:r>
            <a:r>
              <a:rPr lang="en-US" dirty="0">
                <a:solidFill>
                  <a:srgbClr val="F92672"/>
                </a:solidFill>
                <a:latin typeface="Menlo"/>
              </a:rPr>
              <a:t>&gt;&lt;/div&gt;</a:t>
            </a:r>
            <a:r>
              <a:rPr lang="en-US" dirty="0">
                <a:solidFill>
                  <a:srgbClr val="F8F8F2"/>
                </a:solidFill>
                <a:latin typeface="Menlo"/>
              </a:rPr>
              <a:t> </a:t>
            </a:r>
          </a:p>
          <a:p>
            <a:r>
              <a:rPr lang="en-US" dirty="0">
                <a:solidFill>
                  <a:srgbClr val="F92672"/>
                </a:solidFill>
                <a:latin typeface="Menlo"/>
              </a:rPr>
              <a:t>&lt;/div&gt;</a:t>
            </a:r>
            <a:endParaRPr lang="en-US" dirty="0">
              <a:solidFill>
                <a:srgbClr val="F8F8F2"/>
              </a:solidFill>
              <a:latin typeface="Menlo"/>
            </a:endParaRPr>
          </a:p>
        </p:txBody>
      </p:sp>
      <p:sp>
        <p:nvSpPr>
          <p:cNvPr id="7" name="Rectangle 6"/>
          <p:cNvSpPr/>
          <p:nvPr/>
        </p:nvSpPr>
        <p:spPr>
          <a:xfrm>
            <a:off x="293292" y="5333389"/>
            <a:ext cx="7186139" cy="1200329"/>
          </a:xfrm>
          <a:prstGeom prst="rect">
            <a:avLst/>
          </a:prstGeom>
        </p:spPr>
        <p:txBody>
          <a:bodyPr wrap="square">
            <a:spAutoFit/>
          </a:bodyPr>
          <a:lstStyle/>
          <a:p>
            <a:r>
              <a:rPr lang="fr-FR" dirty="0">
                <a:solidFill>
                  <a:srgbClr val="75715E"/>
                </a:solidFill>
                <a:latin typeface="Menlo"/>
              </a:rPr>
              <a:t>&lt;!-- Usage --&gt;</a:t>
            </a:r>
            <a:endParaRPr lang="fr-FR" dirty="0">
              <a:solidFill>
                <a:srgbClr val="F8F8F2"/>
              </a:solidFill>
              <a:latin typeface="Menlo"/>
            </a:endParaRPr>
          </a:p>
          <a:p>
            <a:r>
              <a:rPr lang="fr-FR" dirty="0">
                <a:solidFill>
                  <a:srgbClr val="F92672"/>
                </a:solidFill>
                <a:latin typeface="Menlo"/>
              </a:rPr>
              <a:t>&lt;bs-panel</a:t>
            </a:r>
            <a:r>
              <a:rPr lang="fr-FR" dirty="0">
                <a:solidFill>
                  <a:srgbClr val="F8F8F2"/>
                </a:solidFill>
                <a:latin typeface="Menlo"/>
              </a:rPr>
              <a:t> </a:t>
            </a:r>
            <a:r>
              <a:rPr lang="fr-FR" dirty="0" err="1">
                <a:solidFill>
                  <a:srgbClr val="A6E22E"/>
                </a:solidFill>
                <a:latin typeface="Menlo"/>
              </a:rPr>
              <a:t>title</a:t>
            </a:r>
            <a:r>
              <a:rPr lang="fr-FR" dirty="0">
                <a:solidFill>
                  <a:srgbClr val="A6E22E"/>
                </a:solidFill>
                <a:latin typeface="Menlo"/>
              </a:rPr>
              <a:t>=</a:t>
            </a:r>
            <a:r>
              <a:rPr lang="fr-FR" dirty="0">
                <a:solidFill>
                  <a:srgbClr val="E6DB74"/>
                </a:solidFill>
                <a:latin typeface="Menlo"/>
              </a:rPr>
              <a:t>"Panel </a:t>
            </a:r>
            <a:r>
              <a:rPr lang="fr-FR" dirty="0" err="1">
                <a:solidFill>
                  <a:srgbClr val="E6DB74"/>
                </a:solidFill>
                <a:latin typeface="Menlo"/>
              </a:rPr>
              <a:t>Title</a:t>
            </a:r>
            <a:r>
              <a:rPr lang="fr-FR" dirty="0">
                <a:solidFill>
                  <a:srgbClr val="E6DB74"/>
                </a:solidFill>
                <a:latin typeface="Menlo"/>
              </a:rPr>
              <a:t>"</a:t>
            </a:r>
            <a:r>
              <a:rPr lang="fr-FR" dirty="0">
                <a:solidFill>
                  <a:srgbClr val="F92672"/>
                </a:solidFill>
                <a:latin typeface="Menlo"/>
              </a:rPr>
              <a:t>&gt;</a:t>
            </a:r>
            <a:endParaRPr lang="fr-FR" dirty="0">
              <a:solidFill>
                <a:srgbClr val="F8F8F2"/>
              </a:solidFill>
              <a:latin typeface="Menlo"/>
            </a:endParaRPr>
          </a:p>
          <a:p>
            <a:r>
              <a:rPr lang="fr-FR" dirty="0">
                <a:solidFill>
                  <a:srgbClr val="F8F8F2"/>
                </a:solidFill>
                <a:latin typeface="Menlo"/>
              </a:rPr>
              <a:t>  </a:t>
            </a:r>
            <a:r>
              <a:rPr lang="fr-FR" dirty="0">
                <a:solidFill>
                  <a:srgbClr val="F92672"/>
                </a:solidFill>
                <a:latin typeface="Menlo"/>
              </a:rPr>
              <a:t>&lt;p&gt;</a:t>
            </a:r>
            <a:r>
              <a:rPr lang="fr-FR" dirty="0">
                <a:solidFill>
                  <a:srgbClr val="F8F8F2"/>
                </a:solidFill>
                <a:latin typeface="Menlo"/>
              </a:rPr>
              <a:t>The contents of the panel are in </a:t>
            </a:r>
            <a:r>
              <a:rPr lang="fr-FR" dirty="0" err="1">
                <a:solidFill>
                  <a:srgbClr val="F8F8F2"/>
                </a:solidFill>
                <a:latin typeface="Menlo"/>
              </a:rPr>
              <a:t>here</a:t>
            </a:r>
            <a:r>
              <a:rPr lang="fr-FR" dirty="0">
                <a:solidFill>
                  <a:srgbClr val="F8F8F2"/>
                </a:solidFill>
                <a:latin typeface="Menlo"/>
              </a:rPr>
              <a:t>!</a:t>
            </a:r>
            <a:r>
              <a:rPr lang="fr-FR" dirty="0">
                <a:solidFill>
                  <a:srgbClr val="F92672"/>
                </a:solidFill>
                <a:latin typeface="Menlo"/>
              </a:rPr>
              <a:t>&lt;/p&gt;</a:t>
            </a:r>
            <a:endParaRPr lang="fr-FR" dirty="0">
              <a:solidFill>
                <a:srgbClr val="F8F8F2"/>
              </a:solidFill>
              <a:latin typeface="Menlo"/>
            </a:endParaRPr>
          </a:p>
          <a:p>
            <a:r>
              <a:rPr lang="fr-FR" dirty="0">
                <a:solidFill>
                  <a:srgbClr val="F92672"/>
                </a:solidFill>
                <a:latin typeface="Menlo"/>
              </a:rPr>
              <a:t>&lt;/bs-panel&gt;</a:t>
            </a:r>
            <a:endParaRPr lang="fr-FR" dirty="0">
              <a:solidFill>
                <a:srgbClr val="F8F8F2"/>
              </a:solidFill>
              <a:latin typeface="Menlo"/>
            </a:endParaRPr>
          </a:p>
        </p:txBody>
      </p:sp>
    </p:spTree>
    <p:extLst>
      <p:ext uri="{BB962C8B-B14F-4D97-AF65-F5344CB8AC3E}">
        <p14:creationId xmlns:p14="http://schemas.microsoft.com/office/powerpoint/2010/main" val="2578376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5" name="Rectangle 4"/>
          <p:cNvSpPr/>
          <p:nvPr/>
        </p:nvSpPr>
        <p:spPr>
          <a:xfrm>
            <a:off x="815117" y="2413338"/>
            <a:ext cx="7641496" cy="1323439"/>
          </a:xfrm>
          <a:prstGeom prst="rect">
            <a:avLst/>
          </a:prstGeom>
        </p:spPr>
        <p:txBody>
          <a:bodyPr wrap="square">
            <a:spAutoFit/>
          </a:bodyPr>
          <a:lstStyle/>
          <a:p>
            <a:r>
              <a:rPr lang="en-US" sz="2000" b="1" dirty="0" smtClean="0"/>
              <a:t>At </a:t>
            </a:r>
            <a:r>
              <a:rPr lang="en-US" sz="2000" b="1" dirty="0"/>
              <a:t>a high level, directives are </a:t>
            </a:r>
            <a:r>
              <a:rPr lang="en-US" sz="2000" b="1" dirty="0">
                <a:solidFill>
                  <a:srgbClr val="86CE24"/>
                </a:solidFill>
              </a:rPr>
              <a:t>markers on a DOM element </a:t>
            </a:r>
            <a:r>
              <a:rPr lang="en-US" sz="2000" b="1" dirty="0"/>
              <a:t>(such as an attribute, element name, or CSS class) that tell </a:t>
            </a:r>
            <a:r>
              <a:rPr lang="en-US" sz="2000" b="1" dirty="0" err="1"/>
              <a:t>AngularJS's</a:t>
            </a:r>
            <a:r>
              <a:rPr lang="en-US" sz="2000" b="1" dirty="0"/>
              <a:t> HTML compiler ($compile) to </a:t>
            </a:r>
            <a:r>
              <a:rPr lang="en-US" sz="2000" b="1" dirty="0">
                <a:solidFill>
                  <a:srgbClr val="86CE24"/>
                </a:solidFill>
              </a:rPr>
              <a:t>attach a specified behavior </a:t>
            </a:r>
            <a:r>
              <a:rPr lang="en-US" sz="2000" b="1" dirty="0"/>
              <a:t>to that DOM element or even </a:t>
            </a:r>
            <a:r>
              <a:rPr lang="en-US" sz="2000" b="1" dirty="0">
                <a:solidFill>
                  <a:srgbClr val="86CE24"/>
                </a:solidFill>
              </a:rPr>
              <a:t>transform the DOM element and its children</a:t>
            </a:r>
            <a:r>
              <a:rPr lang="en-US" sz="2000" b="1" dirty="0"/>
              <a:t>.</a:t>
            </a:r>
          </a:p>
        </p:txBody>
      </p:sp>
    </p:spTree>
    <p:extLst>
      <p:ext uri="{BB962C8B-B14F-4D97-AF65-F5344CB8AC3E}">
        <p14:creationId xmlns:p14="http://schemas.microsoft.com/office/powerpoint/2010/main" val="751934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Markers processed by $compile service</a:t>
            </a:r>
          </a:p>
          <a:p>
            <a:r>
              <a:rPr lang="en-US" dirty="0" smtClean="0"/>
              <a:t>Event handlers attached to DOM</a:t>
            </a:r>
          </a:p>
          <a:p>
            <a:r>
              <a:rPr lang="en-US" dirty="0" smtClean="0"/>
              <a:t>DOM potentially modified/replaced (template, etc.)</a:t>
            </a:r>
            <a:endParaRPr lang="en-US" dirty="0"/>
          </a:p>
        </p:txBody>
      </p:sp>
    </p:spTree>
    <p:extLst>
      <p:ext uri="{BB962C8B-B14F-4D97-AF65-F5344CB8AC3E}">
        <p14:creationId xmlns:p14="http://schemas.microsoft.com/office/powerpoint/2010/main" val="3470620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Directives</a:t>
            </a:r>
            <a:endParaRPr lang="en-US" dirty="0"/>
          </a:p>
        </p:txBody>
      </p:sp>
      <p:sp>
        <p:nvSpPr>
          <p:cNvPr id="3" name="Content Placeholder 2"/>
          <p:cNvSpPr>
            <a:spLocks noGrp="1"/>
          </p:cNvSpPr>
          <p:nvPr>
            <p:ph idx="1"/>
          </p:nvPr>
        </p:nvSpPr>
        <p:spPr/>
        <p:txBody>
          <a:bodyPr/>
          <a:lstStyle/>
          <a:p>
            <a:r>
              <a:rPr lang="en-US" dirty="0" err="1" smtClean="0"/>
              <a:t>ng</a:t>
            </a:r>
            <a:r>
              <a:rPr lang="en-US" dirty="0" smtClean="0"/>
              <a:t>-model</a:t>
            </a:r>
          </a:p>
          <a:p>
            <a:r>
              <a:rPr lang="en-US" dirty="0" err="1" smtClean="0"/>
              <a:t>ng</a:t>
            </a:r>
            <a:r>
              <a:rPr lang="en-US" dirty="0" smtClean="0"/>
              <a:t>-controller</a:t>
            </a:r>
          </a:p>
          <a:p>
            <a:r>
              <a:rPr lang="en-US" dirty="0" err="1" smtClean="0"/>
              <a:t>ng</a:t>
            </a:r>
            <a:r>
              <a:rPr lang="en-US" dirty="0" smtClean="0"/>
              <a:t>-</a:t>
            </a:r>
            <a:r>
              <a:rPr lang="en-US" dirty="0" smtClean="0"/>
              <a:t>click, </a:t>
            </a:r>
            <a:r>
              <a:rPr lang="en-US" dirty="0" err="1" smtClean="0"/>
              <a:t>ng</a:t>
            </a:r>
            <a:r>
              <a:rPr lang="en-US" dirty="0" smtClean="0"/>
              <a:t>-focus, </a:t>
            </a:r>
            <a:r>
              <a:rPr lang="en-US" dirty="0" err="1" smtClean="0"/>
              <a:t>ng</a:t>
            </a:r>
            <a:r>
              <a:rPr lang="en-US" dirty="0" smtClean="0"/>
              <a:t>-blur</a:t>
            </a:r>
          </a:p>
          <a:p>
            <a:r>
              <a:rPr lang="en-US" dirty="0" err="1" smtClean="0"/>
              <a:t>ng</a:t>
            </a:r>
            <a:r>
              <a:rPr lang="en-US" dirty="0" smtClean="0"/>
              <a:t>-show/</a:t>
            </a:r>
            <a:r>
              <a:rPr lang="en-US" dirty="0" err="1" smtClean="0"/>
              <a:t>ng</a:t>
            </a:r>
            <a:r>
              <a:rPr lang="en-US" dirty="0" smtClean="0"/>
              <a:t>-hide</a:t>
            </a:r>
            <a:endParaRPr lang="en-US" dirty="0" smtClean="0"/>
          </a:p>
          <a:p>
            <a:r>
              <a:rPr lang="en-US" dirty="0" err="1" smtClean="0"/>
              <a:t>ng-</a:t>
            </a:r>
            <a:r>
              <a:rPr lang="en-US" dirty="0" err="1" smtClean="0"/>
              <a:t>src</a:t>
            </a:r>
            <a:r>
              <a:rPr lang="en-US" dirty="0" smtClean="0"/>
              <a:t>, </a:t>
            </a:r>
            <a:r>
              <a:rPr lang="en-US" dirty="0" err="1" smtClean="0"/>
              <a:t>ng</a:t>
            </a:r>
            <a:r>
              <a:rPr lang="en-US" dirty="0" err="1" smtClean="0"/>
              <a:t>-</a:t>
            </a:r>
            <a:r>
              <a:rPr lang="en-US" dirty="0" err="1" smtClean="0"/>
              <a:t>href</a:t>
            </a:r>
            <a:r>
              <a:rPr lang="en-US" dirty="0" smtClean="0"/>
              <a:t>, </a:t>
            </a:r>
            <a:r>
              <a:rPr lang="en-US" dirty="0" err="1" smtClean="0"/>
              <a:t>ng</a:t>
            </a:r>
            <a:r>
              <a:rPr lang="en-US" dirty="0" smtClean="0"/>
              <a:t>-class</a:t>
            </a:r>
            <a:endParaRPr lang="en-US" dirty="0" smtClean="0"/>
          </a:p>
          <a:p>
            <a:r>
              <a:rPr lang="en-US" dirty="0">
                <a:hlinkClick r:id="rId2"/>
              </a:rPr>
              <a:t>http://docs.angularjs.org/api/ng/</a:t>
            </a:r>
            <a:r>
              <a:rPr lang="en-US" dirty="0" smtClean="0">
                <a:hlinkClick r:id="rId2"/>
              </a:rPr>
              <a:t>directive</a:t>
            </a:r>
            <a:endParaRPr lang="en-US" dirty="0" smtClean="0"/>
          </a:p>
          <a:p>
            <a:pPr marL="0" indent="0">
              <a:buNone/>
            </a:pPr>
            <a:endParaRPr lang="en-US" dirty="0" smtClean="0"/>
          </a:p>
        </p:txBody>
      </p:sp>
    </p:spTree>
    <p:extLst>
      <p:ext uri="{BB962C8B-B14F-4D97-AF65-F5344CB8AC3E}">
        <p14:creationId xmlns:p14="http://schemas.microsoft.com/office/powerpoint/2010/main" val="3503940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Directives</a:t>
            </a:r>
            <a:endParaRPr lang="en-US" dirty="0"/>
          </a:p>
        </p:txBody>
      </p:sp>
      <p:sp>
        <p:nvSpPr>
          <p:cNvPr id="3" name="Content Placeholder 2"/>
          <p:cNvSpPr>
            <a:spLocks noGrp="1"/>
          </p:cNvSpPr>
          <p:nvPr>
            <p:ph idx="1"/>
          </p:nvPr>
        </p:nvSpPr>
        <p:spPr/>
        <p:txBody>
          <a:bodyPr>
            <a:normAutofit fontScale="92500"/>
          </a:bodyPr>
          <a:lstStyle/>
          <a:p>
            <a:r>
              <a:rPr lang="en-US" dirty="0" smtClean="0"/>
              <a:t>How does </a:t>
            </a:r>
            <a:r>
              <a:rPr lang="en-US" dirty="0" smtClean="0"/>
              <a:t>compiler match directives?</a:t>
            </a:r>
          </a:p>
          <a:p>
            <a:r>
              <a:rPr lang="en-US" dirty="0" smtClean="0">
                <a:solidFill>
                  <a:srgbClr val="86CE24"/>
                </a:solidFill>
              </a:rPr>
              <a:t>Attribute</a:t>
            </a:r>
            <a:r>
              <a:rPr lang="en-US" dirty="0" smtClean="0">
                <a:solidFill>
                  <a:srgbClr val="86CE24"/>
                </a:solidFill>
              </a:rPr>
              <a:t>, Element, Class </a:t>
            </a:r>
            <a:r>
              <a:rPr lang="en-US" dirty="0" smtClean="0">
                <a:solidFill>
                  <a:srgbClr val="86CE24"/>
                </a:solidFill>
              </a:rPr>
              <a:t>name </a:t>
            </a:r>
            <a:r>
              <a:rPr lang="en-US" dirty="0" smtClean="0"/>
              <a:t>(depending on restrictions of specific directives)</a:t>
            </a:r>
            <a:endParaRPr lang="en-US" dirty="0" smtClean="0"/>
          </a:p>
          <a:p>
            <a:r>
              <a:rPr lang="en-US" dirty="0" smtClean="0"/>
              <a:t>&lt;div </a:t>
            </a:r>
            <a:r>
              <a:rPr lang="en-US" dirty="0" smtClean="0">
                <a:solidFill>
                  <a:srgbClr val="86CE24"/>
                </a:solidFill>
              </a:rPr>
              <a:t>my-custom-directive</a:t>
            </a:r>
            <a:r>
              <a:rPr lang="en-US" dirty="0" smtClean="0"/>
              <a:t>=“hello world!” /&gt;</a:t>
            </a:r>
          </a:p>
          <a:p>
            <a:r>
              <a:rPr lang="en-US" dirty="0" smtClean="0"/>
              <a:t>&lt;</a:t>
            </a:r>
            <a:r>
              <a:rPr lang="en-US" dirty="0" smtClean="0">
                <a:solidFill>
                  <a:srgbClr val="86CE24"/>
                </a:solidFill>
              </a:rPr>
              <a:t>my-custom-directive value</a:t>
            </a:r>
            <a:r>
              <a:rPr lang="en-US" dirty="0" smtClean="0"/>
              <a:t>=“hello world!”/&gt;</a:t>
            </a:r>
          </a:p>
          <a:p>
            <a:r>
              <a:rPr lang="en-US" dirty="0" smtClean="0"/>
              <a:t>&lt;div class=“</a:t>
            </a:r>
            <a:r>
              <a:rPr lang="en-US" dirty="0" smtClean="0">
                <a:solidFill>
                  <a:srgbClr val="86CE24"/>
                </a:solidFill>
              </a:rPr>
              <a:t>my-custom-directive</a:t>
            </a:r>
            <a:r>
              <a:rPr lang="en-US" dirty="0" smtClean="0"/>
              <a:t>” value=“hello world!”/</a:t>
            </a:r>
            <a:r>
              <a:rPr lang="en-US" dirty="0" smtClean="0"/>
              <a:t>&gt;</a:t>
            </a:r>
          </a:p>
          <a:p>
            <a:r>
              <a:rPr lang="en-US" dirty="0" smtClean="0"/>
              <a:t>NOTE: methods exist for making directives valid HTML (e.g. prefixing with </a:t>
            </a:r>
            <a:r>
              <a:rPr lang="en-US" dirty="0"/>
              <a:t>“data-”); see </a:t>
            </a:r>
            <a:r>
              <a:rPr lang="en-US" dirty="0">
                <a:hlinkClick r:id="rId2"/>
              </a:rPr>
              <a:t>http://</a:t>
            </a:r>
            <a:r>
              <a:rPr lang="en-US" dirty="0" err="1">
                <a:hlinkClick r:id="rId2"/>
              </a:rPr>
              <a:t>docs.angularjs.org</a:t>
            </a:r>
            <a:r>
              <a:rPr lang="en-US" dirty="0">
                <a:hlinkClick r:id="rId2"/>
              </a:rPr>
              <a:t>/guide/</a:t>
            </a:r>
            <a:r>
              <a:rPr lang="en-US" dirty="0" err="1">
                <a:hlinkClick r:id="rId2"/>
              </a:rPr>
              <a:t>directive#matching-directives</a:t>
            </a:r>
            <a:endParaRPr lang="en-US" dirty="0"/>
          </a:p>
        </p:txBody>
      </p:sp>
    </p:spTree>
    <p:extLst>
      <p:ext uri="{BB962C8B-B14F-4D97-AF65-F5344CB8AC3E}">
        <p14:creationId xmlns:p14="http://schemas.microsoft.com/office/powerpoint/2010/main" val="2195497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Names</a:t>
            </a:r>
            <a:endParaRPr lang="en-US" dirty="0"/>
          </a:p>
        </p:txBody>
      </p:sp>
      <p:sp>
        <p:nvSpPr>
          <p:cNvPr id="3" name="Content Placeholder 2"/>
          <p:cNvSpPr>
            <a:spLocks noGrp="1"/>
          </p:cNvSpPr>
          <p:nvPr>
            <p:ph idx="1"/>
          </p:nvPr>
        </p:nvSpPr>
        <p:spPr/>
        <p:txBody>
          <a:bodyPr/>
          <a:lstStyle/>
          <a:p>
            <a:r>
              <a:rPr lang="en-US" dirty="0" smtClean="0">
                <a:solidFill>
                  <a:srgbClr val="86CE24"/>
                </a:solidFill>
              </a:rPr>
              <a:t>Camel </a:t>
            </a:r>
            <a:r>
              <a:rPr lang="en-US" dirty="0" smtClean="0">
                <a:solidFill>
                  <a:srgbClr val="86CE24"/>
                </a:solidFill>
              </a:rPr>
              <a:t>Case </a:t>
            </a:r>
            <a:r>
              <a:rPr lang="en-US" dirty="0" smtClean="0"/>
              <a:t>in definition (JS)</a:t>
            </a:r>
          </a:p>
          <a:p>
            <a:r>
              <a:rPr lang="en-US" dirty="0" smtClean="0">
                <a:solidFill>
                  <a:srgbClr val="86CE24"/>
                </a:solidFill>
              </a:rPr>
              <a:t>Hyphenated</a:t>
            </a:r>
            <a:r>
              <a:rPr lang="en-US" dirty="0" smtClean="0"/>
              <a:t> in usage (DOM)</a:t>
            </a:r>
          </a:p>
          <a:p>
            <a:r>
              <a:rPr lang="en-US" dirty="0" smtClean="0"/>
              <a:t>Example: </a:t>
            </a:r>
            <a:r>
              <a:rPr lang="en-US" dirty="0" err="1" smtClean="0"/>
              <a:t>ngController</a:t>
            </a:r>
            <a:r>
              <a:rPr lang="en-US" dirty="0" smtClean="0"/>
              <a:t> directive:</a:t>
            </a:r>
            <a:endParaRPr lang="en-US" dirty="0"/>
          </a:p>
        </p:txBody>
      </p:sp>
      <p:sp>
        <p:nvSpPr>
          <p:cNvPr id="4" name="Rectangle 3"/>
          <p:cNvSpPr/>
          <p:nvPr/>
        </p:nvSpPr>
        <p:spPr>
          <a:xfrm>
            <a:off x="685800" y="3804526"/>
            <a:ext cx="6795799" cy="646331"/>
          </a:xfrm>
          <a:prstGeom prst="rect">
            <a:avLst/>
          </a:prstGeom>
        </p:spPr>
        <p:txBody>
          <a:bodyPr wrap="square">
            <a:spAutoFit/>
          </a:bodyPr>
          <a:lstStyle/>
          <a:p>
            <a:r>
              <a:rPr lang="en-US" dirty="0" err="1">
                <a:solidFill>
                  <a:srgbClr val="A6E22E"/>
                </a:solidFill>
                <a:latin typeface="Menlo"/>
              </a:rPr>
              <a:t>angular</a:t>
            </a:r>
            <a:r>
              <a:rPr lang="en-US" dirty="0" err="1">
                <a:solidFill>
                  <a:srgbClr val="F8F8F2"/>
                </a:solidFill>
                <a:latin typeface="Menlo"/>
              </a:rPr>
              <a:t>.</a:t>
            </a:r>
            <a:r>
              <a:rPr lang="en-US" dirty="0" err="1">
                <a:solidFill>
                  <a:srgbClr val="A6E22E"/>
                </a:solidFill>
                <a:latin typeface="Menlo"/>
              </a:rPr>
              <a:t>module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ng</a:t>
            </a:r>
            <a:r>
              <a:rPr lang="en-US" dirty="0">
                <a:solidFill>
                  <a:srgbClr val="E6DB74"/>
                </a:solidFill>
                <a:latin typeface="Menlo"/>
              </a:rPr>
              <a:t>'</a:t>
            </a:r>
            <a:r>
              <a:rPr lang="en-US" dirty="0" smtClean="0">
                <a:solidFill>
                  <a:srgbClr val="F8F8F2"/>
                </a:solidFill>
                <a:latin typeface="Menlo"/>
              </a:rPr>
              <a:t>)</a:t>
            </a:r>
          </a:p>
          <a:p>
            <a:r>
              <a:rPr lang="en-US" dirty="0">
                <a:solidFill>
                  <a:srgbClr val="F8F8F2"/>
                </a:solidFill>
                <a:latin typeface="Menlo"/>
              </a:rPr>
              <a:t> </a:t>
            </a:r>
            <a:r>
              <a:rPr lang="en-US" dirty="0" smtClean="0">
                <a:solidFill>
                  <a:srgbClr val="F8F8F2"/>
                </a:solidFill>
                <a:latin typeface="Menlo"/>
              </a:rPr>
              <a:t> .</a:t>
            </a:r>
            <a:r>
              <a:rPr lang="en-US" dirty="0">
                <a:solidFill>
                  <a:srgbClr val="A6E22E"/>
                </a:solidFill>
                <a:latin typeface="Menlo"/>
              </a:rPr>
              <a:t>directive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ngController</a:t>
            </a:r>
            <a:r>
              <a:rPr lang="en-US" dirty="0">
                <a:solidFill>
                  <a:srgbClr val="E6DB74"/>
                </a:solidFill>
                <a:latin typeface="Menlo"/>
              </a:rPr>
              <a:t>'</a:t>
            </a:r>
            <a:r>
              <a:rPr lang="en-US" dirty="0">
                <a:solidFill>
                  <a:srgbClr val="F8F8F2"/>
                </a:solidFill>
                <a:latin typeface="Menlo"/>
              </a:rPr>
              <a:t>, </a:t>
            </a:r>
            <a:r>
              <a:rPr lang="en-US" dirty="0">
                <a:solidFill>
                  <a:srgbClr val="66D9EF"/>
                </a:solidFill>
                <a:latin typeface="Menlo"/>
              </a:rPr>
              <a:t>function</a:t>
            </a:r>
            <a:r>
              <a:rPr lang="en-US" dirty="0">
                <a:solidFill>
                  <a:srgbClr val="F8F8F2"/>
                </a:solidFill>
                <a:latin typeface="Menlo"/>
              </a:rPr>
              <a:t>() {...})</a:t>
            </a:r>
          </a:p>
        </p:txBody>
      </p:sp>
      <p:sp>
        <p:nvSpPr>
          <p:cNvPr id="5" name="Rectangle 4"/>
          <p:cNvSpPr/>
          <p:nvPr/>
        </p:nvSpPr>
        <p:spPr>
          <a:xfrm>
            <a:off x="685800" y="4604184"/>
            <a:ext cx="5743580" cy="369332"/>
          </a:xfrm>
          <a:prstGeom prst="rect">
            <a:avLst/>
          </a:prstGeom>
        </p:spPr>
        <p:txBody>
          <a:bodyPr wrap="none">
            <a:spAutoFit/>
          </a:bodyPr>
          <a:lstStyle/>
          <a:p>
            <a:r>
              <a:rPr lang="en-US" dirty="0">
                <a:solidFill>
                  <a:srgbClr val="F92672"/>
                </a:solidFill>
                <a:latin typeface="Menlo"/>
              </a:rPr>
              <a:t>&lt;div</a:t>
            </a:r>
            <a:r>
              <a:rPr lang="en-US" dirty="0">
                <a:solidFill>
                  <a:srgbClr val="F8F8F2"/>
                </a:solidFill>
                <a:latin typeface="Menlo"/>
              </a:rPr>
              <a:t> </a:t>
            </a:r>
            <a:r>
              <a:rPr lang="en-US" dirty="0" err="1">
                <a:solidFill>
                  <a:srgbClr val="A6E22E"/>
                </a:solidFill>
                <a:latin typeface="Menlo"/>
              </a:rPr>
              <a:t>ng</a:t>
            </a:r>
            <a:r>
              <a:rPr lang="en-US" dirty="0">
                <a:solidFill>
                  <a:srgbClr val="A6E22E"/>
                </a:solidFill>
                <a:latin typeface="Menlo"/>
              </a:rPr>
              <a:t>-controller=</a:t>
            </a:r>
            <a:r>
              <a:rPr lang="en-US" dirty="0">
                <a:solidFill>
                  <a:srgbClr val="E6DB74"/>
                </a:solidFill>
                <a:latin typeface="Menlo"/>
              </a:rPr>
              <a:t>"</a:t>
            </a:r>
            <a:r>
              <a:rPr lang="en-US" dirty="0" err="1">
                <a:solidFill>
                  <a:srgbClr val="E6DB74"/>
                </a:solidFill>
                <a:latin typeface="Menlo"/>
              </a:rPr>
              <a:t>MyController</a:t>
            </a:r>
            <a:r>
              <a:rPr lang="en-US" dirty="0">
                <a:solidFill>
                  <a:srgbClr val="E6DB74"/>
                </a:solidFill>
                <a:latin typeface="Menlo"/>
              </a:rPr>
              <a:t>"</a:t>
            </a:r>
            <a:r>
              <a:rPr lang="en-US" dirty="0">
                <a:solidFill>
                  <a:srgbClr val="F92672"/>
                </a:solidFill>
                <a:latin typeface="Menlo"/>
              </a:rPr>
              <a:t>&gt;&lt;/div&gt;</a:t>
            </a:r>
            <a:endParaRPr lang="en-US" dirty="0">
              <a:solidFill>
                <a:srgbClr val="F8F8F2"/>
              </a:solidFill>
              <a:latin typeface="Menlo"/>
            </a:endParaRPr>
          </a:p>
        </p:txBody>
      </p:sp>
    </p:spTree>
    <p:extLst>
      <p:ext uri="{BB962C8B-B14F-4D97-AF65-F5344CB8AC3E}">
        <p14:creationId xmlns:p14="http://schemas.microsoft.com/office/powerpoint/2010/main" val="111262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Custom Directives</a:t>
            </a:r>
            <a:endParaRPr lang="en-US" dirty="0"/>
          </a:p>
        </p:txBody>
      </p:sp>
      <p:sp>
        <p:nvSpPr>
          <p:cNvPr id="3" name="Content Placeholder 2"/>
          <p:cNvSpPr>
            <a:spLocks noGrp="1"/>
          </p:cNvSpPr>
          <p:nvPr>
            <p:ph idx="1"/>
          </p:nvPr>
        </p:nvSpPr>
        <p:spPr/>
        <p:txBody>
          <a:bodyPr/>
          <a:lstStyle/>
          <a:p>
            <a:r>
              <a:rPr lang="en-US" dirty="0" smtClean="0"/>
              <a:t>Two parts: registration and usage</a:t>
            </a:r>
          </a:p>
          <a:p>
            <a:r>
              <a:rPr lang="en-US" dirty="0" smtClean="0"/>
              <a:t>Registration: performed on a module via the module API</a:t>
            </a:r>
          </a:p>
          <a:p>
            <a:r>
              <a:rPr lang="en-US" dirty="0" smtClean="0"/>
              <a:t>Usage: references in the DOM, processed by the $compile service</a:t>
            </a:r>
          </a:p>
        </p:txBody>
      </p:sp>
    </p:spTree>
    <p:extLst>
      <p:ext uri="{BB962C8B-B14F-4D97-AF65-F5344CB8AC3E}">
        <p14:creationId xmlns:p14="http://schemas.microsoft.com/office/powerpoint/2010/main" val="3130700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Directives</a:t>
            </a:r>
            <a:endParaRPr lang="en-US" dirty="0"/>
          </a:p>
        </p:txBody>
      </p:sp>
      <p:sp>
        <p:nvSpPr>
          <p:cNvPr id="3" name="Content Placeholder 2"/>
          <p:cNvSpPr>
            <a:spLocks noGrp="1"/>
          </p:cNvSpPr>
          <p:nvPr>
            <p:ph idx="1"/>
          </p:nvPr>
        </p:nvSpPr>
        <p:spPr/>
        <p:txBody>
          <a:bodyPr/>
          <a:lstStyle/>
          <a:p>
            <a:r>
              <a:rPr lang="en-US" dirty="0" err="1" smtClean="0">
                <a:latin typeface="Menlo Regular"/>
                <a:cs typeface="Menlo Regular"/>
              </a:rPr>
              <a:t>module.directive</a:t>
            </a:r>
            <a:r>
              <a:rPr lang="en-US" dirty="0" smtClean="0">
                <a:latin typeface="Menlo Regular"/>
                <a:cs typeface="Menlo Regular"/>
              </a:rPr>
              <a:t>(</a:t>
            </a:r>
            <a:r>
              <a:rPr lang="en-US" dirty="0" err="1" smtClean="0">
                <a:latin typeface="Menlo Regular"/>
                <a:cs typeface="Menlo Regular"/>
              </a:rPr>
              <a:t>directiveName</a:t>
            </a:r>
            <a:r>
              <a:rPr lang="en-US" dirty="0" smtClean="0">
                <a:latin typeface="Menlo Regular"/>
                <a:cs typeface="Menlo Regular"/>
              </a:rPr>
              <a:t>, </a:t>
            </a:r>
            <a:r>
              <a:rPr lang="en-US" dirty="0" err="1" smtClean="0">
                <a:latin typeface="Menlo Regular"/>
                <a:cs typeface="Menlo Regular"/>
              </a:rPr>
              <a:t>factoryFn</a:t>
            </a:r>
            <a:r>
              <a:rPr lang="en-US" dirty="0" smtClean="0">
                <a:latin typeface="Menlo Regular"/>
                <a:cs typeface="Menlo Regular"/>
              </a:rPr>
              <a:t>);</a:t>
            </a:r>
          </a:p>
          <a:p>
            <a:r>
              <a:rPr lang="en-US" dirty="0" smtClean="0">
                <a:solidFill>
                  <a:srgbClr val="86CE24"/>
                </a:solidFill>
              </a:rPr>
              <a:t>Directive name</a:t>
            </a:r>
            <a:r>
              <a:rPr lang="en-US" dirty="0" smtClean="0"/>
              <a:t>: camel-case name</a:t>
            </a:r>
          </a:p>
          <a:p>
            <a:r>
              <a:rPr lang="en-US" dirty="0" smtClean="0">
                <a:solidFill>
                  <a:srgbClr val="86CE24"/>
                </a:solidFill>
              </a:rPr>
              <a:t>Factory function</a:t>
            </a:r>
            <a:r>
              <a:rPr lang="en-US" dirty="0" smtClean="0"/>
              <a:t>: performs initialization code, returns an object describing the directive</a:t>
            </a:r>
          </a:p>
          <a:p>
            <a:r>
              <a:rPr lang="en-US" dirty="0" smtClean="0">
                <a:solidFill>
                  <a:schemeClr val="accent1"/>
                </a:solidFill>
              </a:rPr>
              <a:t>Best Practice</a:t>
            </a:r>
            <a:r>
              <a:rPr lang="en-US" dirty="0" smtClean="0"/>
              <a:t>: prefix directive names with own identifiers</a:t>
            </a:r>
          </a:p>
          <a:p>
            <a:pPr lvl="1"/>
            <a:r>
              <a:rPr lang="en-US" dirty="0" err="1" smtClean="0"/>
              <a:t>slmCarousel</a:t>
            </a:r>
            <a:r>
              <a:rPr lang="en-US" dirty="0" smtClean="0"/>
              <a:t>, </a:t>
            </a:r>
            <a:r>
              <a:rPr lang="en-US" dirty="0" err="1" smtClean="0"/>
              <a:t>slmCalendar</a:t>
            </a:r>
            <a:r>
              <a:rPr lang="en-US" dirty="0" smtClean="0"/>
              <a:t>, </a:t>
            </a:r>
            <a:r>
              <a:rPr lang="en-US" dirty="0" err="1" smtClean="0"/>
              <a:t>slmPhoneNumber</a:t>
            </a:r>
            <a:endParaRPr lang="en-US" dirty="0"/>
          </a:p>
        </p:txBody>
      </p:sp>
    </p:spTree>
    <p:extLst>
      <p:ext uri="{BB962C8B-B14F-4D97-AF65-F5344CB8AC3E}">
        <p14:creationId xmlns:p14="http://schemas.microsoft.com/office/powerpoint/2010/main" val="1145801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ng-bootcam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ng-bootcamp.thmx</Template>
  <TotalTime>3868</TotalTime>
  <Words>1477</Words>
  <Application>Microsoft Macintosh PowerPoint</Application>
  <PresentationFormat>On-screen Show (4:3)</PresentationFormat>
  <Paragraphs>174</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ng-bootcamp</vt:lpstr>
      <vt:lpstr> ng-bootcamp</vt:lpstr>
      <vt:lpstr>Topics</vt:lpstr>
      <vt:lpstr>Directives</vt:lpstr>
      <vt:lpstr>Directives</vt:lpstr>
      <vt:lpstr>Built-in Directives</vt:lpstr>
      <vt:lpstr>Matching Directives</vt:lpstr>
      <vt:lpstr>Directive Names</vt:lpstr>
      <vt:lpstr>Defining Custom Directives</vt:lpstr>
      <vt:lpstr>Registering Directives</vt:lpstr>
      <vt:lpstr>Factory Function</vt:lpstr>
      <vt:lpstr>Template</vt:lpstr>
      <vt:lpstr>Template URL</vt:lpstr>
      <vt:lpstr>Replace</vt:lpstr>
      <vt:lpstr>Restrict</vt:lpstr>
      <vt:lpstr>Scope</vt:lpstr>
      <vt:lpstr>Isolate Scopes</vt:lpstr>
      <vt:lpstr>Three ways to pass data</vt:lpstr>
      <vt:lpstr>DOM Attribute binding</vt:lpstr>
      <vt:lpstr>Two-way Binding to Parent</vt:lpstr>
      <vt:lpstr>Expresions</vt:lpstr>
      <vt:lpstr>// TODO</vt:lpstr>
      <vt:lpstr>Checkpoint</vt:lpstr>
      <vt:lpstr>Link</vt:lpstr>
      <vt:lpstr>Link</vt:lpstr>
      <vt:lpstr>Watches</vt:lpstr>
      <vt:lpstr>// TODO</vt:lpstr>
      <vt:lpstr>Checkpoint</vt:lpstr>
      <vt:lpstr>Transclusion</vt:lpstr>
      <vt:lpstr>PowerPoint Presentation</vt:lpstr>
    </vt:vector>
  </TitlesOfParts>
  <Company>Slalom,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ng-bootcamp</dc:title>
  <dc:creator>Phil MacCart</dc:creator>
  <cp:lastModifiedBy>Phil MacCart</cp:lastModifiedBy>
  <cp:revision>109</cp:revision>
  <dcterms:created xsi:type="dcterms:W3CDTF">2014-03-01T15:24:30Z</dcterms:created>
  <dcterms:modified xsi:type="dcterms:W3CDTF">2014-03-27T07:32:14Z</dcterms:modified>
</cp:coreProperties>
</file>