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sldIdLst>
    <p:sldId id="256" r:id="rId2"/>
    <p:sldId id="257" r:id="rId3"/>
    <p:sldId id="281" r:id="rId4"/>
    <p:sldId id="280" r:id="rId5"/>
    <p:sldId id="279" r:id="rId6"/>
    <p:sldId id="267" r:id="rId7"/>
    <p:sldId id="258" r:id="rId8"/>
    <p:sldId id="268" r:id="rId9"/>
    <p:sldId id="277" r:id="rId10"/>
    <p:sldId id="271" r:id="rId11"/>
    <p:sldId id="269" r:id="rId12"/>
    <p:sldId id="260" r:id="rId13"/>
    <p:sldId id="261" r:id="rId14"/>
    <p:sldId id="259" r:id="rId15"/>
    <p:sldId id="262" r:id="rId16"/>
    <p:sldId id="270" r:id="rId17"/>
    <p:sldId id="266" r:id="rId18"/>
    <p:sldId id="275" r:id="rId19"/>
    <p:sldId id="301" r:id="rId20"/>
    <p:sldId id="302" r:id="rId21"/>
    <p:sldId id="278" r:id="rId22"/>
    <p:sldId id="282" r:id="rId23"/>
    <p:sldId id="299" r:id="rId24"/>
    <p:sldId id="274" r:id="rId25"/>
    <p:sldId id="283" r:id="rId26"/>
    <p:sldId id="263" r:id="rId27"/>
    <p:sldId id="297" r:id="rId28"/>
    <p:sldId id="264" r:id="rId29"/>
    <p:sldId id="284" r:id="rId30"/>
    <p:sldId id="265" r:id="rId31"/>
    <p:sldId id="276" r:id="rId32"/>
    <p:sldId id="285" r:id="rId33"/>
    <p:sldId id="292" r:id="rId34"/>
    <p:sldId id="293" r:id="rId35"/>
    <p:sldId id="295" r:id="rId36"/>
    <p:sldId id="296" r:id="rId37"/>
    <p:sldId id="294" r:id="rId38"/>
    <p:sldId id="291" r:id="rId39"/>
    <p:sldId id="286" r:id="rId40"/>
    <p:sldId id="287" r:id="rId41"/>
    <p:sldId id="288" r:id="rId42"/>
    <p:sldId id="289" r:id="rId43"/>
    <p:sldId id="298" r:id="rId44"/>
    <p:sldId id="30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5B56-0DA3-2C4B-AFD4-7968C1A07ACD}" type="datetimeFigureOut">
              <a:rPr lang="en-US" smtClean="0"/>
              <a:t>3/17/14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8E43-730C-C74B-BF8C-2AA7AA956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module(‘</a:t>
            </a:r>
            <a:r>
              <a:rPr lang="en-US" dirty="0" err="1" smtClean="0"/>
              <a:t>ngBootcamp</a:t>
            </a:r>
            <a:r>
              <a:rPr lang="en-US" dirty="0" smtClean="0"/>
              <a:t>’); // load the module we want to test</a:t>
            </a:r>
          </a:p>
          <a:p>
            <a:endParaRPr lang="en-US" dirty="0" smtClean="0"/>
          </a:p>
          <a:p>
            <a:r>
              <a:rPr lang="en-US" dirty="0" smtClean="0"/>
              <a:t>Inject(function ($controller,</a:t>
            </a:r>
            <a:r>
              <a:rPr lang="en-US" baseline="0" dirty="0" smtClean="0"/>
              <a:t> $</a:t>
            </a:r>
            <a:r>
              <a:rPr lang="en-US" baseline="0" dirty="0" err="1" smtClean="0"/>
              <a:t>rootScope</a:t>
            </a:r>
            <a:r>
              <a:rPr lang="en-US" baseline="0" dirty="0" smtClean="0"/>
              <a:t>){…});  // wrap the provided function into an </a:t>
            </a:r>
            <a:r>
              <a:rPr lang="en-US" baseline="0" dirty="0" err="1" smtClean="0"/>
              <a:t>injectible</a:t>
            </a:r>
            <a:r>
              <a:rPr lang="en-US" baseline="0" dirty="0" smtClean="0"/>
              <a:t> function, allowing dependencies to be provided by the $injector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$controller(</a:t>
            </a:r>
            <a:r>
              <a:rPr lang="en-US" baseline="0" dirty="0" err="1" smtClean="0"/>
              <a:t>controllerName</a:t>
            </a:r>
            <a:r>
              <a:rPr lang="en-US" baseline="0" dirty="0" smtClean="0"/>
              <a:t>, locals); // controller service just loads the constructor function via the injector, then calls the function with its dependencies first from the locals object, then loading everything else from the $injector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Ng-controller:</a:t>
            </a:r>
            <a:r>
              <a:rPr lang="en-US" baseline="0" dirty="0" smtClean="0"/>
              <a:t> instantiates controller, creates new $scope</a:t>
            </a:r>
          </a:p>
          <a:p>
            <a:r>
              <a:rPr lang="en-US" baseline="0" dirty="0" smtClean="0"/>
              <a:t>Angular MVC: Model = $scope properties, view = template, controller =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6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B8E43-730C-C74B-BF8C-2AA7AA9566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8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ng-bootcamp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0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day-1/step-0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0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</a:t>
            </a:r>
            <a:r>
              <a:rPr lang="en-US" dirty="0" err="1" smtClean="0"/>
              <a:t>AngularJS</a:t>
            </a:r>
            <a:r>
              <a:rPr lang="en-US" dirty="0" smtClean="0"/>
              <a:t> to the root DOM element of the application</a:t>
            </a:r>
          </a:p>
          <a:p>
            <a:r>
              <a:rPr lang="en-US" dirty="0" smtClean="0"/>
              <a:t>Allows for only using Angular on small sub-sections of 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9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Double-curly braces denote a binding</a:t>
            </a:r>
          </a:p>
          <a:p>
            <a:r>
              <a:rPr lang="en-US" dirty="0" smtClean="0"/>
              <a:t>Bindings contain an expression</a:t>
            </a:r>
          </a:p>
          <a:p>
            <a:r>
              <a:rPr lang="en-US" dirty="0" smtClean="0">
                <a:latin typeface="Menlo Regular"/>
                <a:cs typeface="Menlo Regular"/>
              </a:rPr>
              <a:t>{{ expression }}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Evaluated in the context of the $scope object</a:t>
            </a:r>
            <a:endParaRPr lang="en-US" dirty="0"/>
          </a:p>
          <a:p>
            <a:r>
              <a:rPr lang="en-US" dirty="0" smtClean="0"/>
              <a:t>Support simple expressions and forgiving attribute evaluation, but no control flow statements	</a:t>
            </a:r>
          </a:p>
          <a:p>
            <a:pPr lvl="1"/>
            <a:r>
              <a:rPr lang="en-US" dirty="0">
                <a:latin typeface="Menlo Regular"/>
                <a:cs typeface="Menlo Regular"/>
              </a:rPr>
              <a:t>{{ </a:t>
            </a:r>
            <a:r>
              <a:rPr lang="en-US" dirty="0" smtClean="0">
                <a:latin typeface="Menlo Regular"/>
                <a:cs typeface="Menlo Regular"/>
              </a:rPr>
              <a:t>‘Hello’ + ‘ ‘ + ‘World!’ }</a:t>
            </a:r>
            <a:r>
              <a:rPr lang="en-US" dirty="0">
                <a:latin typeface="Menlo Regular"/>
                <a:cs typeface="Menlo Regular"/>
              </a:rPr>
              <a:t>}</a:t>
            </a:r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{{ </a:t>
            </a:r>
            <a:r>
              <a:rPr lang="en-US" dirty="0" err="1" smtClean="0">
                <a:latin typeface="Menlo Regular"/>
                <a:cs typeface="Menlo Regular"/>
              </a:rPr>
              <a:t>model.person.firstName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}}</a:t>
            </a:r>
          </a:p>
          <a:p>
            <a:pPr lvl="2"/>
            <a:r>
              <a:rPr lang="en-US" dirty="0" smtClean="0"/>
              <a:t>Won’t throw an exception if model or person is null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291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functions that take in a $scope </a:t>
            </a:r>
            <a:r>
              <a:rPr lang="en-US" dirty="0" err="1" smtClean="0"/>
              <a:t>paramter</a:t>
            </a:r>
            <a:endParaRPr lang="en-US" dirty="0" smtClean="0"/>
          </a:p>
          <a:p>
            <a:r>
              <a:rPr lang="en-US" dirty="0" smtClean="0"/>
              <a:t>Responsible for augmenting the scope</a:t>
            </a:r>
          </a:p>
          <a:p>
            <a:r>
              <a:rPr lang="en-US" dirty="0" smtClean="0"/>
              <a:t>Attached to an element (view) via </a:t>
            </a:r>
            <a:r>
              <a:rPr lang="en-US" dirty="0" err="1" smtClean="0"/>
              <a:t>ng</a:t>
            </a:r>
            <a:r>
              <a:rPr lang="en-US" dirty="0" smtClean="0"/>
              <a:t>-controller directive </a:t>
            </a:r>
          </a:p>
          <a:p>
            <a:r>
              <a:rPr lang="en-US" dirty="0" smtClean="0"/>
              <a:t>Injectable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5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 as the model; execution context for </a:t>
            </a:r>
            <a:r>
              <a:rPr lang="en-US" dirty="0" err="1" smtClean="0"/>
              <a:t>AngularJS</a:t>
            </a:r>
            <a:r>
              <a:rPr lang="en-US" dirty="0" smtClean="0"/>
              <a:t> expressions in the templates</a:t>
            </a:r>
          </a:p>
          <a:p>
            <a:r>
              <a:rPr lang="en-US" dirty="0" smtClean="0"/>
              <a:t>Single $</a:t>
            </a:r>
            <a:r>
              <a:rPr lang="en-US" dirty="0" err="1" smtClean="0"/>
              <a:t>rootScope</a:t>
            </a:r>
            <a:r>
              <a:rPr lang="en-US" dirty="0" smtClean="0"/>
              <a:t> created for an application</a:t>
            </a:r>
          </a:p>
          <a:p>
            <a:r>
              <a:rPr lang="en-US" dirty="0" smtClean="0"/>
              <a:t>Hierarchical arrangement – single $</a:t>
            </a:r>
            <a:r>
              <a:rPr lang="en-US" dirty="0" err="1" smtClean="0"/>
              <a:t>rootScope</a:t>
            </a:r>
            <a:r>
              <a:rPr lang="en-US" dirty="0" smtClean="0"/>
              <a:t> object for application, with nested child scopes attached to DOM elements</a:t>
            </a:r>
          </a:p>
          <a:p>
            <a:pPr lvl="1"/>
            <a:r>
              <a:rPr lang="en-US" dirty="0" smtClean="0"/>
              <a:t>Child scopes can either prototypically inherit from their parent, or be isolated</a:t>
            </a:r>
          </a:p>
          <a:p>
            <a:r>
              <a:rPr lang="en-US" dirty="0" smtClean="0"/>
              <a:t>Child scopes generally created by directives (</a:t>
            </a:r>
            <a:r>
              <a:rPr lang="en-US" dirty="0" err="1" smtClean="0"/>
              <a:t>ng</a:t>
            </a:r>
            <a:r>
              <a:rPr lang="en-US" dirty="0" smtClean="0"/>
              <a:t>-controller, </a:t>
            </a:r>
            <a:r>
              <a:rPr lang="en-US" dirty="0" err="1" smtClean="0"/>
              <a:t>ng</a:t>
            </a:r>
            <a:r>
              <a:rPr lang="en-US" dirty="0" smtClean="0"/>
              <a:t>-repeat,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1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expressions have access to all properties on the scope</a:t>
            </a:r>
          </a:p>
          <a:p>
            <a:pPr lvl="1"/>
            <a:r>
              <a:rPr lang="en-US" dirty="0" smtClean="0"/>
              <a:t>Properties for read/write data access</a:t>
            </a:r>
          </a:p>
          <a:p>
            <a:pPr lvl="1"/>
            <a:r>
              <a:rPr lang="en-US" dirty="0" smtClean="0"/>
              <a:t>Functions for event handlers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scope.name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= 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'Phil'</a:t>
            </a:r>
            <a:r>
              <a:rPr lang="en-US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&lt;div&gt;{{name}}&lt;/div&gt;  // &lt;div&gt;Phil&lt;/div&gt;</a:t>
            </a:r>
          </a:p>
          <a:p>
            <a:r>
              <a:rPr lang="en-US" dirty="0" smtClean="0"/>
              <a:t>Null-safe</a:t>
            </a:r>
          </a:p>
          <a:p>
            <a:pPr lvl="1"/>
            <a:r>
              <a:rPr lang="en-US" dirty="0" smtClean="0"/>
              <a:t>Won’t throw exception if parent property is null</a:t>
            </a:r>
          </a:p>
          <a:p>
            <a:pPr marL="349250" lvl="1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{{</a:t>
            </a:r>
            <a:r>
              <a:rPr lang="en-US" dirty="0" err="1" smtClean="0">
                <a:latin typeface="Menlo Regular"/>
                <a:cs typeface="Menlo Regular"/>
              </a:rPr>
              <a:t>model.my.null.property.name</a:t>
            </a:r>
            <a:r>
              <a:rPr lang="en-US" dirty="0" smtClean="0">
                <a:latin typeface="Menlo Regular"/>
                <a:cs typeface="Menlo Regular"/>
              </a:rPr>
              <a:t>}} // won’t bomb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940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0" y="311917"/>
            <a:ext cx="80864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&lt;!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doctype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 html&gt;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-app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&lt;meta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charset=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ng-bootcamp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- Day 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&lt;h1&gt;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{{'Hello ' + 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}}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&lt;/h1&gt;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=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angular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/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angular.js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it-IT" dirty="0" smtClean="0">
                <a:solidFill>
                  <a:srgbClr val="A6E22E"/>
                </a:solidFill>
                <a:latin typeface="Menlo"/>
              </a:rPr>
              <a:t>=</a:t>
            </a:r>
            <a:r>
              <a:rPr lang="it-IT" dirty="0" smtClean="0">
                <a:solidFill>
                  <a:srgbClr val="E6DB74"/>
                </a:solidFill>
                <a:latin typeface="Menlo"/>
              </a:rPr>
              <a:t>”</a:t>
            </a:r>
            <a:r>
              <a:rPr lang="it-IT" dirty="0" err="1" smtClean="0">
                <a:solidFill>
                  <a:srgbClr val="E6DB74"/>
                </a:solidFill>
                <a:latin typeface="Menlo"/>
              </a:rPr>
              <a:t>app</a:t>
            </a:r>
            <a:r>
              <a:rPr lang="it-IT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it-IT" dirty="0" err="1" smtClean="0">
                <a:solidFill>
                  <a:srgbClr val="E6DB74"/>
                </a:solidFill>
                <a:latin typeface="Menlo"/>
              </a:rPr>
              <a:t>app.js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"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92672"/>
                </a:solidFill>
                <a:latin typeface="Menlo"/>
              </a:rPr>
              <a:t>&lt;/body&gt;</a:t>
            </a:r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92672"/>
                </a:solidFill>
                <a:latin typeface="Menlo"/>
              </a:rPr>
              <a:t>&lt;/html&gt;</a:t>
            </a:r>
            <a:endParaRPr lang="it-IT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" y="4638378"/>
            <a:ext cx="7630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5715E"/>
                </a:solidFill>
                <a:latin typeface="Menlo"/>
              </a:rPr>
              <a:t>// </a:t>
            </a:r>
            <a:r>
              <a:rPr lang="fr-FR" dirty="0" err="1">
                <a:solidFill>
                  <a:srgbClr val="75715E"/>
                </a:solidFill>
                <a:latin typeface="Menlo"/>
              </a:rPr>
              <a:t>app.js</a:t>
            </a:r>
            <a:endParaRPr lang="fr-FR" dirty="0">
              <a:solidFill>
                <a:srgbClr val="75715E"/>
              </a:solidFill>
              <a:latin typeface="Menlo"/>
            </a:endParaRPr>
          </a:p>
          <a:p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15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focus of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Isolation of DOM interaction to directives allows for easy testing of services and controllers</a:t>
            </a:r>
          </a:p>
          <a:p>
            <a:r>
              <a:rPr lang="en-US" dirty="0" smtClean="0"/>
              <a:t>Dependency injection allows for easy mocking of dependencies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836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636" y="810637"/>
            <a:ext cx="65222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app.js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smtClean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636" y="2811170"/>
            <a:ext cx="86068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app.spec.js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describe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MyController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beforeEach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{};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/>
              </a:rPr>
              <a:t>=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>
                <a:solidFill>
                  <a:srgbClr val="66D9EF"/>
                </a:solidFill>
                <a:latin typeface="Menlo"/>
              </a:rPr>
              <a:t>new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MyController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</a:t>
            </a:r>
          </a:p>
          <a:p>
            <a:endParaRPr lang="it-IT" dirty="0">
              <a:solidFill>
                <a:srgbClr val="F8F8F2"/>
              </a:solidFill>
              <a:latin typeface="Menlo"/>
            </a:endParaRP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it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should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set the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name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</a:t>
            </a:r>
            <a:r>
              <a:rPr lang="it-IT" dirty="0" err="1">
                <a:solidFill>
                  <a:srgbClr val="E6DB74"/>
                </a:solidFill>
                <a:latin typeface="Menlo"/>
              </a:rPr>
              <a:t>property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 on the scope'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expect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it-IT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).</a:t>
            </a:r>
            <a:r>
              <a:rPr lang="it-IT" dirty="0" err="1">
                <a:solidFill>
                  <a:srgbClr val="A6E22E"/>
                </a:solidFill>
                <a:latin typeface="Menlo"/>
              </a:rPr>
              <a:t>toBe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/>
              </a:rPr>
              <a:t>'Phil'</a:t>
            </a:r>
            <a:r>
              <a:rPr lang="it-IT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r>
              <a:rPr lang="it-IT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64096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Test 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</a:t>
            </a:r>
            <a:r>
              <a:rPr lang="en-US" dirty="0"/>
              <a:t>by </a:t>
            </a:r>
            <a:r>
              <a:rPr lang="en-US" dirty="0" err="1"/>
              <a:t>AngularJS</a:t>
            </a:r>
            <a:r>
              <a:rPr lang="en-US" dirty="0"/>
              <a:t> team</a:t>
            </a:r>
          </a:p>
          <a:p>
            <a:r>
              <a:rPr lang="en-US" dirty="0"/>
              <a:t>Test harness for JavaScript unit tests</a:t>
            </a:r>
          </a:p>
          <a:p>
            <a:r>
              <a:rPr lang="en-US" dirty="0"/>
              <a:t>Supports multiple browsers, headless </a:t>
            </a:r>
            <a:r>
              <a:rPr lang="en-US" dirty="0" err="1"/>
              <a:t>PhantomJS</a:t>
            </a:r>
            <a:endParaRPr lang="en-US" dirty="0"/>
          </a:p>
          <a:p>
            <a:r>
              <a:rPr lang="en-US" dirty="0"/>
              <a:t>Capture browsers automatically or manually</a:t>
            </a:r>
          </a:p>
          <a:p>
            <a:r>
              <a:rPr lang="en-US" dirty="0"/>
              <a:t>Instruct Karma to start browsers on host machine (Chrome, FF, </a:t>
            </a:r>
            <a:r>
              <a:rPr lang="en-US" dirty="0" smtClean="0"/>
              <a:t>Safari</a:t>
            </a:r>
            <a:r>
              <a:rPr lang="en-US" dirty="0"/>
              <a:t>, IE, Opera, </a:t>
            </a:r>
            <a:r>
              <a:rPr lang="en-US" dirty="0" err="1"/>
              <a:t>PhantomJS</a:t>
            </a:r>
            <a:r>
              <a:rPr lang="en-US" dirty="0"/>
              <a:t>)</a:t>
            </a:r>
          </a:p>
          <a:p>
            <a:r>
              <a:rPr lang="en-US" dirty="0"/>
              <a:t>Navigate browser to Karma server URL (useful for </a:t>
            </a:r>
            <a:r>
              <a:rPr lang="en-US" dirty="0" smtClean="0"/>
              <a:t>mobile devices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9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Bootstrap</a:t>
            </a:r>
          </a:p>
          <a:p>
            <a:r>
              <a:rPr lang="en-US" dirty="0" smtClean="0"/>
              <a:t>Static Templates</a:t>
            </a:r>
          </a:p>
          <a:p>
            <a:r>
              <a:rPr lang="en-US" dirty="0" smtClean="0"/>
              <a:t>Root Scope</a:t>
            </a:r>
          </a:p>
          <a:p>
            <a:r>
              <a:rPr lang="en-US" dirty="0" smtClean="0"/>
              <a:t>Dynamic Templates</a:t>
            </a:r>
          </a:p>
          <a:p>
            <a:r>
              <a:rPr lang="en-US" dirty="0" smtClean="0"/>
              <a:t>Controllers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Event Handling</a:t>
            </a:r>
          </a:p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8815" y="31579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29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 -g karma</a:t>
            </a:r>
          </a:p>
          <a:p>
            <a:r>
              <a:rPr lang="en-US" dirty="0" smtClean="0">
                <a:cs typeface="Menlo Regular"/>
              </a:rPr>
              <a:t>Configuring Karma</a:t>
            </a:r>
          </a:p>
          <a:p>
            <a:pPr lvl="1"/>
            <a:r>
              <a:rPr lang="en-US" dirty="0" err="1">
                <a:cs typeface="Menlo Regular"/>
              </a:rPr>
              <a:t>k</a:t>
            </a:r>
            <a:r>
              <a:rPr lang="en-US" dirty="0" err="1" smtClean="0">
                <a:cs typeface="Menlo Regular"/>
              </a:rPr>
              <a:t>arma.conf.js</a:t>
            </a:r>
            <a:endParaRPr lang="en-US" dirty="0" smtClean="0">
              <a:cs typeface="Menlo Regular"/>
            </a:endParaRPr>
          </a:p>
          <a:p>
            <a:pPr lvl="1"/>
            <a:r>
              <a:rPr lang="en-US" dirty="0" smtClean="0">
                <a:cs typeface="Menlo Regular"/>
              </a:rPr>
              <a:t>Port, test browsers, files to load</a:t>
            </a:r>
          </a:p>
          <a:p>
            <a:r>
              <a:rPr lang="en-US" dirty="0">
                <a:cs typeface="Menlo Regular"/>
              </a:rPr>
              <a:t>Running Karma</a:t>
            </a:r>
          </a:p>
          <a:p>
            <a:pPr lvl="1"/>
            <a:r>
              <a:rPr lang="en-US" dirty="0">
                <a:latin typeface="Menlo Regular"/>
                <a:cs typeface="Menlo Regular"/>
              </a:rPr>
              <a:t>karma start </a:t>
            </a:r>
            <a:r>
              <a:rPr lang="en-US" dirty="0" err="1">
                <a:latin typeface="Menlo Regular"/>
                <a:cs typeface="Menlo Regular"/>
              </a:rPr>
              <a:t>karma.conf.js</a:t>
            </a:r>
            <a:endParaRPr lang="en-US" dirty="0">
              <a:latin typeface="Menlo Regular"/>
              <a:cs typeface="Menlo Regular"/>
            </a:endParaRPr>
          </a:p>
          <a:p>
            <a:endParaRPr lang="en-US" dirty="0" smtClean="0">
              <a:cs typeface="Menlo Regular"/>
            </a:endParaRPr>
          </a:p>
          <a:p>
            <a:pPr marL="349250" lvl="1" indent="0">
              <a:buNone/>
            </a:pPr>
            <a:endParaRPr lang="en-US" dirty="0"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9752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Controller in </a:t>
            </a:r>
            <a:r>
              <a:rPr lang="en-US" dirty="0" err="1" smtClean="0"/>
              <a:t>app.js</a:t>
            </a:r>
            <a:endParaRPr lang="en-US" dirty="0"/>
          </a:p>
          <a:p>
            <a:r>
              <a:rPr lang="en-US" dirty="0" smtClean="0"/>
              <a:t>Set name property on $scope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ng</a:t>
            </a:r>
            <a:r>
              <a:rPr lang="en-US" dirty="0" smtClean="0"/>
              <a:t>-controller directive in </a:t>
            </a:r>
            <a:r>
              <a:rPr lang="en-US" dirty="0" err="1" smtClean="0"/>
              <a:t>index.html</a:t>
            </a:r>
            <a:endParaRPr lang="en-US" dirty="0"/>
          </a:p>
          <a:p>
            <a:r>
              <a:rPr lang="en-US" dirty="0" smtClean="0"/>
              <a:t>Display name</a:t>
            </a:r>
          </a:p>
          <a:p>
            <a:r>
              <a:rPr lang="en-US" dirty="0" smtClean="0"/>
              <a:t>Add unit test for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Scopes prototypically inherit from parent scopes based on nesting in DOM</a:t>
            </a:r>
          </a:p>
          <a:p>
            <a:pPr lvl="1"/>
            <a:r>
              <a:rPr lang="en-US" dirty="0" smtClean="0"/>
              <a:t>Controller instances do not!</a:t>
            </a:r>
          </a:p>
          <a:p>
            <a:pPr lvl="1"/>
            <a:r>
              <a:rPr lang="en-US" dirty="0" smtClean="0"/>
              <a:t>Exception: isolate scopes</a:t>
            </a:r>
          </a:p>
          <a:p>
            <a:r>
              <a:rPr lang="en-US" dirty="0" smtClean="0"/>
              <a:t>All scopes inherit from $</a:t>
            </a:r>
            <a:r>
              <a:rPr lang="en-US" dirty="0" err="1" smtClean="0"/>
              <a:t>rootScope</a:t>
            </a:r>
            <a:endParaRPr lang="en-US" dirty="0" smtClean="0"/>
          </a:p>
          <a:p>
            <a:r>
              <a:rPr lang="en-US" dirty="0" smtClean="0"/>
              <a:t>Useful for cases like multi-step form wizards</a:t>
            </a:r>
          </a:p>
          <a:p>
            <a:pPr lvl="1"/>
            <a:r>
              <a:rPr lang="en-US" dirty="0" smtClean="0"/>
              <a:t>Store model on parent controller, let each step have its own child controller that augments the model on the $scope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800" y="5405379"/>
            <a:ext cx="7125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ParentController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ChildController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ChildController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&lt;/div&gt;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05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controllers, </a:t>
            </a:r>
            <a:r>
              <a:rPr lang="en-US" dirty="0" err="1" smtClean="0"/>
              <a:t>ParentController</a:t>
            </a:r>
            <a:r>
              <a:rPr lang="en-US" dirty="0" smtClean="0"/>
              <a:t> and </a:t>
            </a:r>
            <a:r>
              <a:rPr lang="en-US" dirty="0" err="1" smtClean="0"/>
              <a:t>ChildController</a:t>
            </a:r>
            <a:endParaRPr lang="en-US" dirty="0" smtClean="0"/>
          </a:p>
          <a:p>
            <a:r>
              <a:rPr lang="en-US" dirty="0" err="1" smtClean="0"/>
              <a:t>ParentController</a:t>
            </a:r>
            <a:r>
              <a:rPr lang="en-US" dirty="0" smtClean="0"/>
              <a:t> should set a ‘</a:t>
            </a:r>
            <a:r>
              <a:rPr lang="en-US" dirty="0" err="1" smtClean="0"/>
              <a:t>parentName</a:t>
            </a:r>
            <a:r>
              <a:rPr lang="en-US" dirty="0" smtClean="0"/>
              <a:t>’ property on the scope</a:t>
            </a:r>
          </a:p>
          <a:p>
            <a:r>
              <a:rPr lang="en-US" dirty="0" err="1" smtClean="0"/>
              <a:t>ChildController</a:t>
            </a:r>
            <a:r>
              <a:rPr lang="en-US" dirty="0" smtClean="0"/>
              <a:t> should set a ‘</a:t>
            </a:r>
            <a:r>
              <a:rPr lang="en-US" dirty="0" err="1" smtClean="0"/>
              <a:t>childName</a:t>
            </a:r>
            <a:r>
              <a:rPr lang="en-US" dirty="0" smtClean="0"/>
              <a:t>’ property on the scope</a:t>
            </a:r>
          </a:p>
          <a:p>
            <a:r>
              <a:rPr lang="en-US" dirty="0" smtClean="0"/>
              <a:t>Attach </a:t>
            </a:r>
            <a:r>
              <a:rPr lang="en-US" dirty="0" err="1" smtClean="0"/>
              <a:t>ParentController</a:t>
            </a:r>
            <a:r>
              <a:rPr lang="en-US" dirty="0" smtClean="0"/>
              <a:t> to DOM element, and display parent name</a:t>
            </a:r>
          </a:p>
          <a:p>
            <a:r>
              <a:rPr lang="en-US" dirty="0" smtClean="0"/>
              <a:t>Attach </a:t>
            </a:r>
            <a:r>
              <a:rPr lang="en-US" dirty="0" err="1" smtClean="0"/>
              <a:t>ChildController</a:t>
            </a:r>
            <a:r>
              <a:rPr lang="en-US" dirty="0" smtClean="0"/>
              <a:t> to DOM element that is child of parent controller, display parent name AND child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33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9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988859"/>
          </a:xfrm>
        </p:spPr>
        <p:txBody>
          <a:bodyPr>
            <a:normAutofit/>
          </a:bodyPr>
          <a:lstStyle/>
          <a:p>
            <a:r>
              <a:rPr lang="en-US" dirty="0" smtClean="0"/>
              <a:t>Markers on DOM elements notifying </a:t>
            </a:r>
            <a:r>
              <a:rPr lang="en-US" dirty="0" err="1" smtClean="0"/>
              <a:t>Angular’s</a:t>
            </a:r>
            <a:r>
              <a:rPr lang="en-US" dirty="0" smtClean="0"/>
              <a:t> compiler to attach behavior</a:t>
            </a:r>
          </a:p>
          <a:p>
            <a:pPr lvl="1"/>
            <a:r>
              <a:rPr lang="en-US" dirty="0" smtClean="0"/>
              <a:t>Compile: attach event handling</a:t>
            </a:r>
          </a:p>
          <a:p>
            <a:pPr lvl="1"/>
            <a:r>
              <a:rPr lang="en-US" dirty="0" smtClean="0"/>
              <a:t>Only source of JS -&gt; DOM interactions!</a:t>
            </a:r>
          </a:p>
          <a:p>
            <a:r>
              <a:rPr lang="en-US" dirty="0" smtClean="0"/>
              <a:t>Naming Standards:  Camel-case in JS, hyphenated when using in markup</a:t>
            </a:r>
          </a:p>
          <a:p>
            <a:pPr marL="0" indent="0">
              <a:buNone/>
            </a:pPr>
            <a:r>
              <a:rPr lang="en-US" dirty="0" err="1" smtClean="0">
                <a:latin typeface="Menlo Regular"/>
                <a:cs typeface="Menlo Regular"/>
              </a:rPr>
              <a:t>angular.directive</a:t>
            </a:r>
            <a:r>
              <a:rPr lang="en-US" dirty="0" smtClean="0">
                <a:latin typeface="Menlo Regular"/>
                <a:cs typeface="Menlo Regular"/>
              </a:rPr>
              <a:t>(‘</a:t>
            </a:r>
            <a:r>
              <a:rPr lang="en-US" dirty="0" err="1" smtClean="0">
                <a:latin typeface="Menlo Regular"/>
                <a:cs typeface="Menlo Regular"/>
              </a:rPr>
              <a:t>ngController</a:t>
            </a:r>
            <a:r>
              <a:rPr lang="en-US" dirty="0" smtClean="0">
                <a:latin typeface="Menlo Regular"/>
                <a:cs typeface="Menlo Regular"/>
              </a:rPr>
              <a:t>’, function() { … });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&lt;div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-controller=“</a:t>
            </a:r>
            <a:r>
              <a:rPr lang="en-US" dirty="0" err="1" smtClean="0">
                <a:latin typeface="Menlo Regular"/>
                <a:cs typeface="Menlo Regular"/>
              </a:rPr>
              <a:t>MyController</a:t>
            </a:r>
            <a:r>
              <a:rPr lang="en-US" dirty="0" smtClean="0">
                <a:latin typeface="Menlo Regular"/>
                <a:cs typeface="Menlo Regular"/>
              </a:rPr>
              <a:t>”&gt;&lt;/div&gt;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16473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</a:t>
            </a:r>
            <a:r>
              <a:rPr lang="en-US" dirty="0"/>
              <a:t>-app – indicates module to bootstrap app</a:t>
            </a:r>
          </a:p>
          <a:p>
            <a:r>
              <a:rPr lang="en-US" dirty="0" err="1"/>
              <a:t>ng</a:t>
            </a:r>
            <a:r>
              <a:rPr lang="en-US" dirty="0"/>
              <a:t>-controller – instantiates controller, attaches to view</a:t>
            </a:r>
          </a:p>
          <a:p>
            <a:r>
              <a:rPr lang="en-US" dirty="0" err="1"/>
              <a:t>ng</a:t>
            </a:r>
            <a:r>
              <a:rPr lang="en-US" dirty="0"/>
              <a:t>-repeat – iterates over array/object, creating new scope and view for each item</a:t>
            </a:r>
          </a:p>
          <a:p>
            <a:r>
              <a:rPr lang="en-US" dirty="0" err="1"/>
              <a:t>ng</a:t>
            </a:r>
            <a:r>
              <a:rPr lang="en-US" dirty="0"/>
              <a:t>-show/</a:t>
            </a:r>
            <a:r>
              <a:rPr lang="en-US" dirty="0" err="1"/>
              <a:t>ng</a:t>
            </a:r>
            <a:r>
              <a:rPr lang="en-US" dirty="0"/>
              <a:t>-hide</a:t>
            </a:r>
          </a:p>
          <a:p>
            <a:r>
              <a:rPr lang="en-US" dirty="0" err="1"/>
              <a:t>ng</a:t>
            </a:r>
            <a:r>
              <a:rPr lang="en-US" dirty="0"/>
              <a:t>-class, </a:t>
            </a:r>
            <a:r>
              <a:rPr lang="en-US" dirty="0" err="1"/>
              <a:t>ng-href</a:t>
            </a:r>
            <a:r>
              <a:rPr lang="en-US" dirty="0"/>
              <a:t>, </a:t>
            </a:r>
            <a:r>
              <a:rPr lang="en-US" dirty="0" err="1"/>
              <a:t>ng-src</a:t>
            </a:r>
            <a:r>
              <a:rPr lang="en-US" dirty="0"/>
              <a:t> vs. class, </a:t>
            </a:r>
            <a:r>
              <a:rPr lang="en-US" dirty="0" err="1"/>
              <a:t>href</a:t>
            </a:r>
            <a:r>
              <a:rPr lang="en-US" dirty="0"/>
              <a:t>, </a:t>
            </a:r>
            <a:r>
              <a:rPr lang="en-US" dirty="0" err="1"/>
              <a:t>src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87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One-way binding</a:t>
            </a:r>
            <a:r>
              <a:rPr lang="en-US" dirty="0"/>
              <a:t> </a:t>
            </a:r>
            <a:endParaRPr lang="en-US" dirty="0" smtClean="0"/>
          </a:p>
          <a:p>
            <a:pPr marL="349250" lvl="1" indent="0">
              <a:buNone/>
            </a:pPr>
            <a:r>
              <a:rPr lang="en-US" dirty="0">
                <a:latin typeface="Menlo Regular"/>
                <a:cs typeface="Menlo Regular"/>
              </a:rPr>
              <a:t>&lt;div&gt;{{</a:t>
            </a:r>
            <a:r>
              <a:rPr lang="en-US" dirty="0" err="1">
                <a:latin typeface="Menlo Regular"/>
                <a:cs typeface="Menlo Regular"/>
              </a:rPr>
              <a:t>model.user.firstName</a:t>
            </a:r>
            <a:r>
              <a:rPr lang="en-US" dirty="0">
                <a:latin typeface="Menlo Regular"/>
                <a:cs typeface="Menlo Regular"/>
              </a:rPr>
              <a:t>}}&lt;/div</a:t>
            </a:r>
            <a:r>
              <a:rPr lang="en-US" dirty="0" smtClean="0">
                <a:latin typeface="Menlo Regular"/>
                <a:cs typeface="Menlo Regular"/>
              </a:rPr>
              <a:t>&gt;</a:t>
            </a:r>
          </a:p>
          <a:p>
            <a:r>
              <a:rPr lang="en-US" dirty="0" smtClean="0"/>
              <a:t>Two-way bindings allow DOM elements to update scope properties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-model - binds input value to a property on the scope</a:t>
            </a:r>
          </a:p>
          <a:p>
            <a:pPr marL="349250" lvl="1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&lt;input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-model=“</a:t>
            </a:r>
            <a:r>
              <a:rPr lang="en-US" dirty="0" err="1" smtClean="0">
                <a:latin typeface="Menlo Regular"/>
                <a:cs typeface="Menlo Regular"/>
              </a:rPr>
              <a:t>model.user.firstName</a:t>
            </a:r>
            <a:r>
              <a:rPr lang="en-US" dirty="0" smtClean="0">
                <a:latin typeface="Menlo Regular"/>
                <a:cs typeface="Menlo Regular"/>
              </a:rPr>
              <a:t>” /&gt;</a:t>
            </a:r>
          </a:p>
          <a:p>
            <a:pPr marL="349250" lvl="1" indent="0">
              <a:buNone/>
            </a:pPr>
            <a:r>
              <a:rPr lang="en-US" dirty="0">
                <a:latin typeface="Menlo Regular"/>
                <a:cs typeface="Menlo Regular"/>
              </a:rPr>
              <a:t>&lt;span&gt;Hello, {{</a:t>
            </a:r>
            <a:r>
              <a:rPr lang="en-US" dirty="0" err="1">
                <a:latin typeface="Menlo Regular"/>
                <a:cs typeface="Menlo Regular"/>
              </a:rPr>
              <a:t>model.user.firstName</a:t>
            </a:r>
            <a:r>
              <a:rPr lang="en-US" dirty="0">
                <a:latin typeface="Menlo Regular"/>
                <a:cs typeface="Menlo Regular"/>
              </a:rPr>
              <a:t>}}!&lt;/span&gt;</a:t>
            </a:r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386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Data Binding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Angular uses dirty checking, notifies watchers of changes</a:t>
            </a:r>
          </a:p>
          <a:p>
            <a:r>
              <a:rPr lang="en-US" dirty="0" smtClean="0"/>
              <a:t>Watchers respond to model updates (update DOM, update other properties on model)</a:t>
            </a:r>
          </a:p>
          <a:p>
            <a:r>
              <a:rPr lang="en-US" dirty="0" smtClean="0"/>
              <a:t>Watchers can also change model, so the loop runs until model stabilizes </a:t>
            </a:r>
            <a:endParaRPr lang="en-US" dirty="0"/>
          </a:p>
        </p:txBody>
      </p:sp>
      <p:pic>
        <p:nvPicPr>
          <p:cNvPr id="8" name="Picture 7" descr="concepts-run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1760538"/>
            <a:ext cx="4437888" cy="34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UI</a:t>
            </a:r>
          </a:p>
          <a:p>
            <a:r>
              <a:rPr lang="en-US" dirty="0" smtClean="0"/>
              <a:t>Extensible HTML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Bidirectional Data Binding</a:t>
            </a:r>
          </a:p>
          <a:p>
            <a:r>
              <a:rPr lang="en-US" dirty="0" smtClean="0"/>
              <a:t>Testability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97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references can be added to the scope, referenced as callbacks for events</a:t>
            </a:r>
          </a:p>
          <a:p>
            <a:r>
              <a:rPr lang="en-US" dirty="0" smtClean="0"/>
              <a:t>Functions can accept scope properties as parameters</a:t>
            </a:r>
            <a:endParaRPr lang="en-US" dirty="0"/>
          </a:p>
          <a:p>
            <a:pPr lvl="1"/>
            <a:r>
              <a:rPr lang="en-US" dirty="0" smtClean="0">
                <a:latin typeface="Menlo Regular"/>
                <a:cs typeface="Menlo Regular"/>
              </a:rPr>
              <a:t>&lt;button </a:t>
            </a:r>
            <a:r>
              <a:rPr lang="en-US" dirty="0" err="1" smtClean="0">
                <a:latin typeface="Menlo Regular"/>
                <a:cs typeface="Menlo Regular"/>
              </a:rPr>
              <a:t>ng</a:t>
            </a:r>
            <a:r>
              <a:rPr lang="en-US" dirty="0" smtClean="0">
                <a:latin typeface="Menlo Regular"/>
                <a:cs typeface="Menlo Regular"/>
              </a:rPr>
              <a:t>-click=“</a:t>
            </a:r>
            <a:r>
              <a:rPr lang="en-US" dirty="0" err="1" smtClean="0">
                <a:latin typeface="Menlo Regular"/>
                <a:cs typeface="Menlo Regular"/>
              </a:rPr>
              <a:t>handleThis</a:t>
            </a:r>
            <a:r>
              <a:rPr lang="en-US" dirty="0" smtClean="0">
                <a:latin typeface="Menlo Regular"/>
                <a:cs typeface="Menlo Regular"/>
              </a:rPr>
              <a:t>(model)”&gt;Click me!&lt;/button&gt;</a:t>
            </a:r>
          </a:p>
          <a:p>
            <a:r>
              <a:rPr lang="en-US" dirty="0" smtClean="0"/>
              <a:t>Angular event handlers vs. native DOM event handlers</a:t>
            </a:r>
          </a:p>
          <a:p>
            <a:pPr lvl="1"/>
            <a:r>
              <a:rPr lang="en-US" dirty="0" smtClean="0"/>
              <a:t>Functions on the $scope</a:t>
            </a:r>
          </a:p>
          <a:p>
            <a:pPr lvl="1"/>
            <a:r>
              <a:rPr lang="en-US" dirty="0" smtClean="0"/>
              <a:t>Can accept $scope properties as parameters</a:t>
            </a:r>
          </a:p>
          <a:p>
            <a:pPr lvl="1"/>
            <a:r>
              <a:rPr lang="en-US" dirty="0" smtClean="0"/>
              <a:t>Executed within Angular execution context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904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input that is bound to a scope property with </a:t>
            </a:r>
            <a:r>
              <a:rPr lang="en-US" dirty="0" err="1" smtClean="0"/>
              <a:t>ng</a:t>
            </a:r>
            <a:r>
              <a:rPr lang="en-US" dirty="0" smtClean="0"/>
              <a:t>-model directive</a:t>
            </a:r>
          </a:p>
          <a:p>
            <a:r>
              <a:rPr lang="en-US" dirty="0" smtClean="0"/>
              <a:t>Display the property on the page</a:t>
            </a:r>
          </a:p>
          <a:p>
            <a:r>
              <a:rPr lang="en-US" dirty="0" smtClean="0"/>
              <a:t>Add a button that logs the current input value, then clears the input</a:t>
            </a:r>
          </a:p>
          <a:p>
            <a:pPr lvl="1"/>
            <a:r>
              <a:rPr lang="en-US" dirty="0" smtClean="0"/>
              <a:t>Reset function can be added to scope by the </a:t>
            </a:r>
            <a:r>
              <a:rPr lang="en-US" dirty="0" err="1" smtClean="0"/>
              <a:t>MyController</a:t>
            </a:r>
            <a:r>
              <a:rPr lang="en-US" dirty="0" smtClean="0"/>
              <a:t> class on the &lt;body&gt; element</a:t>
            </a:r>
          </a:p>
          <a:p>
            <a:r>
              <a:rPr lang="en-US" dirty="0" smtClean="0"/>
              <a:t>Add unit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82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61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-repeat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Directive for iterating over a collection</a:t>
            </a:r>
          </a:p>
          <a:p>
            <a:r>
              <a:rPr lang="en-US" dirty="0" smtClean="0"/>
              <a:t>Renders a template once per item</a:t>
            </a:r>
          </a:p>
          <a:p>
            <a:r>
              <a:rPr lang="en-US" dirty="0" smtClean="0"/>
              <a:t>Each template instance gets its own scope:</a:t>
            </a:r>
          </a:p>
          <a:p>
            <a:pPr lvl="1"/>
            <a:r>
              <a:rPr lang="en-US" dirty="0" smtClean="0"/>
              <a:t>Item value</a:t>
            </a:r>
          </a:p>
          <a:p>
            <a:pPr lvl="1"/>
            <a:r>
              <a:rPr lang="en-US" dirty="0" smtClean="0"/>
              <a:t>$index (number)</a:t>
            </a:r>
          </a:p>
          <a:p>
            <a:pPr lvl="1"/>
            <a:r>
              <a:rPr lang="en-US" dirty="0" smtClean="0"/>
              <a:t>$first, $middle, $last, $even, $odd (</a:t>
            </a:r>
            <a:r>
              <a:rPr lang="en-US" dirty="0" err="1" smtClean="0"/>
              <a:t>booleans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693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225" y="119531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items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'First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'Second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'Third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];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879824"/>
            <a:ext cx="9144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&lt;h2&gt;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List Items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&lt;/h2&gt;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&lt;li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ng-repeat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"item in 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items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{{$</a:t>
            </a:r>
            <a:r>
              <a:rPr lang="de-DE" dirty="0" err="1" smtClean="0">
                <a:solidFill>
                  <a:srgbClr val="F8F8F2"/>
                </a:solidFill>
                <a:latin typeface="Menlo"/>
              </a:rPr>
              <a:t>index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}}: {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item.name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&lt;/li&gt;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02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Formats value of an expression for display</a:t>
            </a:r>
          </a:p>
          <a:p>
            <a:pPr lvl="1"/>
            <a:r>
              <a:rPr lang="en-US" dirty="0" smtClean="0"/>
              <a:t>Can be used for object to string transformations, or for filtering lists of values</a:t>
            </a:r>
          </a:p>
          <a:p>
            <a:r>
              <a:rPr lang="en-US" dirty="0" smtClean="0"/>
              <a:t>Take in a value, return a value</a:t>
            </a:r>
          </a:p>
          <a:p>
            <a:r>
              <a:rPr lang="en-US" dirty="0" err="1" smtClean="0"/>
              <a:t>Builtin</a:t>
            </a:r>
            <a:r>
              <a:rPr lang="en-US" dirty="0" smtClean="0"/>
              <a:t>: date, currency, filter,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limitTo</a:t>
            </a:r>
            <a:r>
              <a:rPr lang="en-US" dirty="0" smtClean="0"/>
              <a:t>, lowercase, number, </a:t>
            </a:r>
            <a:r>
              <a:rPr lang="en-US" dirty="0" err="1" smtClean="0"/>
              <a:t>orderBy</a:t>
            </a:r>
            <a:r>
              <a:rPr lang="en-US" dirty="0" smtClean="0"/>
              <a:t>, uppercase</a:t>
            </a:r>
          </a:p>
        </p:txBody>
      </p:sp>
    </p:spTree>
    <p:extLst>
      <p:ext uri="{BB962C8B-B14F-4D97-AF65-F5344CB8AC3E}">
        <p14:creationId xmlns:p14="http://schemas.microsoft.com/office/powerpoint/2010/main" val="2285657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977" y="3129395"/>
            <a:ext cx="79517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F9267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&lt;h2&gt;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List Items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&lt;/h2&gt;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&lt;div&gt;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label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for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Query: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label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input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text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id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-model=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/&gt;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&lt;li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ng-repeat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=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"item in 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items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 | </a:t>
            </a:r>
            <a:r>
              <a:rPr lang="de-DE" dirty="0" err="1">
                <a:solidFill>
                  <a:srgbClr val="E6DB74"/>
                </a:solidFill>
                <a:latin typeface="Menlo"/>
              </a:rPr>
              <a:t>filter:query</a:t>
            </a:r>
            <a:r>
              <a:rPr lang="de-DE" dirty="0">
                <a:solidFill>
                  <a:srgbClr val="E6DB74"/>
                </a:solidFill>
                <a:latin typeface="Menlo"/>
              </a:rPr>
              <a:t>"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{{$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index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}}: {{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item.name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}}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&lt;/li&gt;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</a:t>
            </a:r>
            <a:r>
              <a:rPr lang="de-DE" dirty="0" err="1">
                <a:solidFill>
                  <a:srgbClr val="F92672"/>
                </a:solidFill>
                <a:latin typeface="Menlo"/>
              </a:rPr>
              <a:t>ul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&gt;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 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&lt;/div&gt;</a:t>
            </a:r>
            <a:endParaRPr lang="de-DE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4977" y="571004"/>
            <a:ext cx="734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now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new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Date()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4977" y="190794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items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[  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'First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'Second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'Third Item'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]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977" y="954904"/>
            <a:ext cx="7571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Menlo"/>
              </a:rPr>
              <a:t>&lt;div&gt;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Date: {{now |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date:'MMM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d,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yyyy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'}}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459564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list of items to the $scope</a:t>
            </a:r>
          </a:p>
          <a:p>
            <a:r>
              <a:rPr lang="en-US" dirty="0" smtClean="0"/>
              <a:t>Use an </a:t>
            </a:r>
            <a:r>
              <a:rPr lang="en-US" dirty="0" err="1" smtClean="0"/>
              <a:t>ng</a:t>
            </a:r>
            <a:r>
              <a:rPr lang="en-US" dirty="0" smtClean="0"/>
              <a:t>-repeat directive to display the items</a:t>
            </a:r>
          </a:p>
          <a:p>
            <a:r>
              <a:rPr lang="en-US" dirty="0" smtClean="0"/>
              <a:t>Use the ‘filter’ filter bound to a text input to filter the list of items</a:t>
            </a:r>
          </a:p>
        </p:txBody>
      </p:sp>
    </p:spTree>
    <p:extLst>
      <p:ext uri="{BB962C8B-B14F-4D97-AF65-F5344CB8AC3E}">
        <p14:creationId xmlns:p14="http://schemas.microsoft.com/office/powerpoint/2010/main" val="2667350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9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Form directive (or </a:t>
            </a:r>
            <a:r>
              <a:rPr lang="en-US" dirty="0" err="1" smtClean="0"/>
              <a:t>ng</a:t>
            </a:r>
            <a:r>
              <a:rPr lang="en-US" dirty="0" smtClean="0"/>
              <a:t>-form) creates instance of </a:t>
            </a:r>
            <a:r>
              <a:rPr lang="en-US" dirty="0" err="1" smtClean="0"/>
              <a:t>FormController</a:t>
            </a:r>
            <a:endParaRPr lang="en-US" dirty="0" smtClean="0"/>
          </a:p>
          <a:p>
            <a:r>
              <a:rPr lang="en-US" dirty="0" smtClean="0"/>
              <a:t>Provides validation services</a:t>
            </a:r>
          </a:p>
          <a:p>
            <a:pPr lvl="1"/>
            <a:r>
              <a:rPr lang="en-US" dirty="0" smtClean="0"/>
              <a:t>CSS Classes applied based on form state (</a:t>
            </a:r>
            <a:r>
              <a:rPr lang="en-US" dirty="0" err="1" smtClean="0"/>
              <a:t>ng</a:t>
            </a:r>
            <a:r>
              <a:rPr lang="en-US" dirty="0" smtClean="0"/>
              <a:t>-valid, </a:t>
            </a:r>
            <a:r>
              <a:rPr lang="en-US" dirty="0" err="1" smtClean="0"/>
              <a:t>ng</a:t>
            </a:r>
            <a:r>
              <a:rPr lang="en-US" dirty="0" smtClean="0"/>
              <a:t>-invalid, </a:t>
            </a:r>
            <a:r>
              <a:rPr lang="en-US" dirty="0" err="1" smtClean="0"/>
              <a:t>ng</a:t>
            </a:r>
            <a:r>
              <a:rPr lang="en-US" dirty="0" smtClean="0"/>
              <a:t>-pristine, </a:t>
            </a:r>
            <a:r>
              <a:rPr lang="en-US" dirty="0" err="1" smtClean="0"/>
              <a:t>ng</a:t>
            </a:r>
            <a:r>
              <a:rPr lang="en-US" dirty="0" smtClean="0"/>
              <a:t>-dirty)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Menlo Regular"/>
                <a:cs typeface="Menlo Regular"/>
              </a:rPr>
              <a:t>novalidate</a:t>
            </a:r>
            <a:r>
              <a:rPr lang="en-US" dirty="0" smtClean="0"/>
              <a:t> attribute on </a:t>
            </a:r>
            <a:r>
              <a:rPr lang="en-US" dirty="0" smtClean="0">
                <a:latin typeface="Menlo Regular"/>
                <a:cs typeface="Menlo Regular"/>
              </a:rPr>
              <a:t>&lt;form&gt;</a:t>
            </a:r>
            <a:r>
              <a:rPr lang="en-US" dirty="0" smtClean="0"/>
              <a:t> element to disable native browser validation</a:t>
            </a:r>
          </a:p>
          <a:p>
            <a:r>
              <a:rPr lang="en-US" dirty="0" smtClean="0"/>
              <a:t>Allows for nesting of forms (nesting </a:t>
            </a:r>
            <a:r>
              <a:rPr lang="en-US" dirty="0" err="1" smtClean="0"/>
              <a:t>ng</a:t>
            </a:r>
            <a:r>
              <a:rPr lang="en-US" dirty="0" smtClean="0"/>
              <a:t>-form directives)</a:t>
            </a:r>
          </a:p>
          <a:p>
            <a:r>
              <a:rPr lang="en-US" dirty="0" smtClean="0"/>
              <a:t>Publishes form and inputs to the scope by using name attributes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-submit: binds to submit event of form</a:t>
            </a:r>
          </a:p>
        </p:txBody>
      </p:sp>
    </p:spTree>
    <p:extLst>
      <p:ext uri="{BB962C8B-B14F-4D97-AF65-F5344CB8AC3E}">
        <p14:creationId xmlns:p14="http://schemas.microsoft.com/office/powerpoint/2010/main" val="401652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3-16 at 10.16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97" y="1553744"/>
            <a:ext cx="65151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58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directives augment existing input functionality</a:t>
            </a:r>
          </a:p>
          <a:p>
            <a:pPr lvl="1"/>
            <a:r>
              <a:rPr lang="en-US" dirty="0" smtClean="0"/>
              <a:t>Provide validation directives</a:t>
            </a:r>
          </a:p>
          <a:p>
            <a:pPr lvl="1"/>
            <a:r>
              <a:rPr lang="en-US" dirty="0" smtClean="0"/>
              <a:t>Bind values to input states (ex: checkboxes)</a:t>
            </a:r>
          </a:p>
          <a:p>
            <a:r>
              <a:rPr lang="en-US" dirty="0" smtClean="0"/>
              <a:t>Support for most HTML5 input styles</a:t>
            </a:r>
          </a:p>
          <a:p>
            <a:pPr lvl="1"/>
            <a:r>
              <a:rPr lang="en-US" dirty="0" smtClean="0"/>
              <a:t>date, </a:t>
            </a:r>
            <a:r>
              <a:rPr lang="en-US" dirty="0" err="1" smtClean="0"/>
              <a:t>dateTimeLocal</a:t>
            </a:r>
            <a:r>
              <a:rPr lang="en-US" dirty="0" smtClean="0"/>
              <a:t>, email, month, number, </a:t>
            </a:r>
            <a:r>
              <a:rPr lang="en-US" dirty="0" err="1" smtClean="0"/>
              <a:t>url</a:t>
            </a:r>
            <a:r>
              <a:rPr lang="en-US" dirty="0" smtClean="0"/>
              <a:t>, week</a:t>
            </a:r>
          </a:p>
          <a:p>
            <a:r>
              <a:rPr lang="en-US" dirty="0" smtClean="0"/>
              <a:t>Custom validation directives</a:t>
            </a:r>
          </a:p>
          <a:p>
            <a:pPr lvl="1"/>
            <a:r>
              <a:rPr lang="en-US" dirty="0" smtClean="0"/>
              <a:t>required, pattern, </a:t>
            </a:r>
            <a:r>
              <a:rPr lang="en-US" dirty="0" err="1" smtClean="0"/>
              <a:t>minlength</a:t>
            </a:r>
            <a:r>
              <a:rPr lang="en-US" dirty="0" smtClean="0"/>
              <a:t>, </a:t>
            </a:r>
            <a:r>
              <a:rPr lang="en-US" dirty="0" err="1" smtClean="0"/>
              <a:t>maxlength</a:t>
            </a:r>
            <a:r>
              <a:rPr lang="en-US" dirty="0" smtClean="0"/>
              <a:t>, min,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04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860" y="855225"/>
            <a:ext cx="91488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&lt;form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name=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myForm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-submit=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submitForm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(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, 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)"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novalidate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&lt;label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for=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Enter your first name: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&lt;/label&gt;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&lt;input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"text"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id=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-model=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model.firstName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required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/&gt;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&lt;label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for=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Enter your last name: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&lt;/label&gt;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&lt;input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"text"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id=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-model=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model.lastName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required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/&gt;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&lt;button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type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submit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"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-disabled=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myForm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.$invalid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&gt;Create User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/form&gt;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36983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controller for form example (</a:t>
            </a:r>
            <a:r>
              <a:rPr lang="en-US" dirty="0" err="1" smtClean="0"/>
              <a:t>MyFormController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form element with inputs for first and last name</a:t>
            </a:r>
          </a:p>
          <a:p>
            <a:r>
              <a:rPr lang="en-US" dirty="0" smtClean="0"/>
              <a:t>Add handler for submit event</a:t>
            </a:r>
          </a:p>
          <a:p>
            <a:pPr lvl="1"/>
            <a:r>
              <a:rPr lang="en-US" dirty="0" smtClean="0"/>
              <a:t>Submit should accept first and last name as arguments</a:t>
            </a:r>
          </a:p>
          <a:p>
            <a:pPr lvl="1"/>
            <a:r>
              <a:rPr lang="en-US" dirty="0" smtClean="0"/>
              <a:t>Submit should call $</a:t>
            </a:r>
            <a:r>
              <a:rPr lang="en-US" dirty="0" err="1" smtClean="0"/>
              <a:t>window.alert</a:t>
            </a:r>
            <a:r>
              <a:rPr lang="en-US" dirty="0" smtClean="0"/>
              <a:t> with the first and last name</a:t>
            </a:r>
          </a:p>
          <a:p>
            <a:r>
              <a:rPr lang="en-US" dirty="0" smtClean="0"/>
              <a:t>Style input based on state (</a:t>
            </a:r>
            <a:r>
              <a:rPr lang="en-US" dirty="0" err="1" smtClean="0"/>
              <a:t>ng</a:t>
            </a:r>
            <a:r>
              <a:rPr lang="en-US" dirty="0" smtClean="0"/>
              <a:t>-valid, </a:t>
            </a:r>
            <a:r>
              <a:rPr lang="en-US" dirty="0" err="1" smtClean="0"/>
              <a:t>ng</a:t>
            </a:r>
            <a:r>
              <a:rPr lang="en-US" dirty="0" smtClean="0"/>
              <a:t>-invalid + </a:t>
            </a:r>
            <a:r>
              <a:rPr lang="en-US" dirty="0" err="1" smtClean="0"/>
              <a:t>ng</a:t>
            </a:r>
            <a:r>
              <a:rPr lang="en-US" dirty="0" smtClean="0"/>
              <a:t>-dirty)</a:t>
            </a:r>
          </a:p>
          <a:p>
            <a:r>
              <a:rPr lang="en-US" dirty="0" smtClean="0"/>
              <a:t>Enable button based on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9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day-1/step</a:t>
            </a:r>
            <a:r>
              <a:rPr lang="en-US" dirty="0" smtClean="0"/>
              <a:t>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58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Application Bootstrap</a:t>
            </a:r>
          </a:p>
          <a:p>
            <a:r>
              <a:rPr lang="en-US" dirty="0"/>
              <a:t>Static Templates</a:t>
            </a:r>
          </a:p>
          <a:p>
            <a:r>
              <a:rPr lang="en-US" dirty="0"/>
              <a:t>Root Scope</a:t>
            </a:r>
          </a:p>
          <a:p>
            <a:r>
              <a:rPr lang="en-US" dirty="0"/>
              <a:t>Dynamic Templates</a:t>
            </a:r>
          </a:p>
          <a:p>
            <a:r>
              <a:rPr lang="en-US" dirty="0"/>
              <a:t>Controllers</a:t>
            </a:r>
          </a:p>
          <a:p>
            <a:r>
              <a:rPr lang="en-US" dirty="0"/>
              <a:t>Directives</a:t>
            </a:r>
          </a:p>
          <a:p>
            <a:r>
              <a:rPr lang="en-US" dirty="0"/>
              <a:t>Data Binding</a:t>
            </a:r>
          </a:p>
          <a:p>
            <a:r>
              <a:rPr lang="en-US" dirty="0"/>
              <a:t>Event Handling</a:t>
            </a:r>
          </a:p>
          <a:p>
            <a:r>
              <a:rPr lang="en-US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30091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elings_about_angularjs_over_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31" y="0"/>
            <a:ext cx="6638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9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DOM </a:t>
            </a:r>
            <a:r>
              <a:rPr lang="en-US" dirty="0" smtClean="0"/>
              <a:t>interactions</a:t>
            </a:r>
          </a:p>
          <a:p>
            <a:r>
              <a:rPr lang="en-US" dirty="0" smtClean="0"/>
              <a:t>Extended HTML vocabulary</a:t>
            </a:r>
          </a:p>
          <a:p>
            <a:r>
              <a:rPr lang="en-US" dirty="0" smtClean="0"/>
              <a:t>Bidirectional Data Bindings</a:t>
            </a:r>
          </a:p>
          <a:p>
            <a:r>
              <a:rPr lang="en-US" dirty="0" smtClean="0"/>
              <a:t>Focus on Testability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74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JS dependency</a:t>
            </a:r>
          </a:p>
          <a:p>
            <a:r>
              <a:rPr lang="en-US" dirty="0" smtClean="0"/>
              <a:t>Define root applicatio</a:t>
            </a:r>
            <a:r>
              <a:rPr lang="en-US" dirty="0"/>
              <a:t>n</a:t>
            </a:r>
            <a:r>
              <a:rPr lang="en-US" dirty="0" smtClean="0"/>
              <a:t> element (</a:t>
            </a:r>
            <a:r>
              <a:rPr lang="en-US" dirty="0" err="1" smtClean="0"/>
              <a:t>ngApp</a:t>
            </a:r>
            <a:r>
              <a:rPr lang="en-US" dirty="0" smtClean="0"/>
              <a:t> directive)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will:</a:t>
            </a:r>
          </a:p>
          <a:p>
            <a:pPr lvl="1"/>
            <a:r>
              <a:rPr lang="en-US" dirty="0" smtClean="0"/>
              <a:t>Create new injector for dependency injection</a:t>
            </a:r>
          </a:p>
          <a:p>
            <a:pPr lvl="1"/>
            <a:r>
              <a:rPr lang="en-US" dirty="0" smtClean="0"/>
              <a:t>Create a new Root Scope</a:t>
            </a:r>
          </a:p>
          <a:p>
            <a:pPr lvl="1"/>
            <a:r>
              <a:rPr lang="en-US" dirty="0" smtClean="0"/>
              <a:t>Compile the DOM starting with the </a:t>
            </a:r>
            <a:r>
              <a:rPr lang="en-US" dirty="0" err="1" smtClean="0"/>
              <a:t>ngApp</a:t>
            </a:r>
            <a:r>
              <a:rPr lang="en-US" dirty="0" smtClean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75193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01601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&lt;!</a:t>
            </a:r>
            <a:r>
              <a:rPr lang="en-US" dirty="0" err="1">
                <a:solidFill>
                  <a:srgbClr val="75715E"/>
                </a:solidFill>
                <a:latin typeface="Menlo"/>
              </a:rPr>
              <a:t>doctype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 html&gt;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-app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&lt;meta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charset=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"utf-8"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ng-bootcamp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- Day 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&lt;h1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{{'Hello from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AngularJS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!'}}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&lt;/h1&gt;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src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/angular/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angular.min.js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&gt;&lt;/script&gt;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&lt;/body&gt;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92672"/>
                </a:solidFill>
                <a:latin typeface="Menlo"/>
              </a:rPr>
              <a:t>&lt;/html&gt;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3045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base application</a:t>
            </a:r>
          </a:p>
          <a:p>
            <a:r>
              <a:rPr lang="en-US" dirty="0" smtClean="0"/>
              <a:t>Use Bower to install Angular dependency</a:t>
            </a:r>
          </a:p>
          <a:p>
            <a:pPr lvl="1"/>
            <a:r>
              <a:rPr lang="en-US" dirty="0">
                <a:solidFill>
                  <a:srgbClr val="F8F8F2"/>
                </a:solidFill>
                <a:latin typeface="Menlo"/>
              </a:rPr>
              <a:t>bower install --save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angular</a:t>
            </a:r>
          </a:p>
          <a:p>
            <a:r>
              <a:rPr lang="en-US" dirty="0"/>
              <a:t>Use Bower to install </a:t>
            </a:r>
            <a:r>
              <a:rPr lang="en-US" dirty="0" smtClean="0"/>
              <a:t>Twitter Bootstrap dependency</a:t>
            </a:r>
            <a:endParaRPr lang="en-US" dirty="0"/>
          </a:p>
          <a:p>
            <a:pPr lvl="1"/>
            <a:r>
              <a:rPr lang="en-US" dirty="0">
                <a:solidFill>
                  <a:srgbClr val="F8F8F2"/>
                </a:solidFill>
                <a:latin typeface="Menlo"/>
              </a:rPr>
              <a:t>bower install --save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bootstrap</a:t>
            </a:r>
            <a:endParaRPr lang="en-US" dirty="0"/>
          </a:p>
          <a:p>
            <a:r>
              <a:rPr lang="en-US" dirty="0" smtClean="0"/>
              <a:t>Setup base </a:t>
            </a:r>
            <a:r>
              <a:rPr lang="en-US" dirty="0" err="1" smtClean="0"/>
              <a:t>index.html</a:t>
            </a:r>
            <a:r>
              <a:rPr lang="en-US" dirty="0" smtClean="0"/>
              <a:t> page (copy from previous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42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g-bootcamp-day-0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4451</TotalTime>
  <Words>2307</Words>
  <Application>Microsoft Macintosh PowerPoint</Application>
  <PresentationFormat>On-screen Show (4:3)</PresentationFormat>
  <Paragraphs>305</Paragraphs>
  <Slides>44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ng-bootcamp-day-0</vt:lpstr>
      <vt:lpstr> ng-bootcamp</vt:lpstr>
      <vt:lpstr>Topics</vt:lpstr>
      <vt:lpstr>Why AngularJS</vt:lpstr>
      <vt:lpstr>PowerPoint Presentation</vt:lpstr>
      <vt:lpstr>PowerPoint Presentation</vt:lpstr>
      <vt:lpstr>AngularJS</vt:lpstr>
      <vt:lpstr>Application Bootstrap</vt:lpstr>
      <vt:lpstr>PowerPoint Presentation</vt:lpstr>
      <vt:lpstr>// TODO</vt:lpstr>
      <vt:lpstr>Checkpoint</vt:lpstr>
      <vt:lpstr>ng-app</vt:lpstr>
      <vt:lpstr>Bindings and Expressions</vt:lpstr>
      <vt:lpstr>Controllers</vt:lpstr>
      <vt:lpstr>Scope </vt:lpstr>
      <vt:lpstr>Dynamic Expressions</vt:lpstr>
      <vt:lpstr>PowerPoint Presentation</vt:lpstr>
      <vt:lpstr>Unit Testing</vt:lpstr>
      <vt:lpstr>PowerPoint Presentation</vt:lpstr>
      <vt:lpstr>Karma Test Runner</vt:lpstr>
      <vt:lpstr>Karma</vt:lpstr>
      <vt:lpstr>// TODO</vt:lpstr>
      <vt:lpstr>Checkpoint</vt:lpstr>
      <vt:lpstr>Scope Inheritance</vt:lpstr>
      <vt:lpstr>// TODO</vt:lpstr>
      <vt:lpstr>Checkpoint</vt:lpstr>
      <vt:lpstr>Directives</vt:lpstr>
      <vt:lpstr>Built-In Directives</vt:lpstr>
      <vt:lpstr>Two-Way Data Binding</vt:lpstr>
      <vt:lpstr>Two-Way Data Binding</vt:lpstr>
      <vt:lpstr>Event Directives</vt:lpstr>
      <vt:lpstr>// TODO</vt:lpstr>
      <vt:lpstr>Checkpoint</vt:lpstr>
      <vt:lpstr>ng-repeat Directive</vt:lpstr>
      <vt:lpstr>PowerPoint Presentation</vt:lpstr>
      <vt:lpstr>Filters</vt:lpstr>
      <vt:lpstr>PowerPoint Presentation</vt:lpstr>
      <vt:lpstr>// TODO</vt:lpstr>
      <vt:lpstr>Checkpoint</vt:lpstr>
      <vt:lpstr>Forms</vt:lpstr>
      <vt:lpstr>Inputs</vt:lpstr>
      <vt:lpstr>PowerPoint Presentation</vt:lpstr>
      <vt:lpstr>// TODO</vt:lpstr>
      <vt:lpstr>Checkpoint</vt:lpstr>
      <vt:lpstr>Review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ng-bootcamp</dc:title>
  <dc:creator>Phil MacCart</dc:creator>
  <cp:lastModifiedBy>Phil MacCart</cp:lastModifiedBy>
  <cp:revision>186</cp:revision>
  <dcterms:created xsi:type="dcterms:W3CDTF">2014-03-01T15:24:30Z</dcterms:created>
  <dcterms:modified xsi:type="dcterms:W3CDTF">2014-03-17T14:43:22Z</dcterms:modified>
</cp:coreProperties>
</file>