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2"/>
  </p:notesMasterIdLst>
  <p:sldIdLst>
    <p:sldId id="256" r:id="rId2"/>
    <p:sldId id="290" r:id="rId3"/>
    <p:sldId id="257" r:id="rId4"/>
    <p:sldId id="258" r:id="rId5"/>
    <p:sldId id="259" r:id="rId6"/>
    <p:sldId id="260" r:id="rId7"/>
    <p:sldId id="261" r:id="rId8"/>
    <p:sldId id="262" r:id="rId9"/>
    <p:sldId id="263" r:id="rId10"/>
    <p:sldId id="289" r:id="rId11"/>
    <p:sldId id="265" r:id="rId12"/>
    <p:sldId id="264" r:id="rId13"/>
    <p:sldId id="266" r:id="rId14"/>
    <p:sldId id="267" r:id="rId15"/>
    <p:sldId id="268" r:id="rId16"/>
    <p:sldId id="269" r:id="rId17"/>
    <p:sldId id="270" r:id="rId18"/>
    <p:sldId id="271" r:id="rId19"/>
    <p:sldId id="272" r:id="rId20"/>
    <p:sldId id="275" r:id="rId21"/>
    <p:sldId id="287" r:id="rId22"/>
    <p:sldId id="277" r:id="rId23"/>
    <p:sldId id="288" r:id="rId24"/>
    <p:sldId id="278" r:id="rId25"/>
    <p:sldId id="279" r:id="rId26"/>
    <p:sldId id="280" r:id="rId27"/>
    <p:sldId id="285" r:id="rId28"/>
    <p:sldId id="281" r:id="rId29"/>
    <p:sldId id="283"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A5BB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0" d="100"/>
          <a:sy n="110" d="100"/>
        </p:scale>
        <p:origin x="-76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F467FA-52CB-B845-8AD6-6855DDE129A1}" type="datetimeFigureOut">
              <a:rPr lang="en-US" smtClean="0"/>
              <a:t>7/21/15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E66AC5-3682-AF41-80AC-72B5B7C94EB8}" type="slidenum">
              <a:rPr lang="en-US" smtClean="0"/>
              <a:t>‹#›</a:t>
            </a:fld>
            <a:endParaRPr lang="en-US"/>
          </a:p>
        </p:txBody>
      </p:sp>
    </p:spTree>
    <p:extLst>
      <p:ext uri="{BB962C8B-B14F-4D97-AF65-F5344CB8AC3E}">
        <p14:creationId xmlns:p14="http://schemas.microsoft.com/office/powerpoint/2010/main" val="3402543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8</a:t>
            </a:fld>
            <a:endParaRPr lang="en-US"/>
          </a:p>
        </p:txBody>
      </p:sp>
    </p:spTree>
    <p:extLst>
      <p:ext uri="{BB962C8B-B14F-4D97-AF65-F5344CB8AC3E}">
        <p14:creationId xmlns:p14="http://schemas.microsoft.com/office/powerpoint/2010/main" val="2344601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favored</a:t>
            </a:r>
            <a:r>
              <a:rPr lang="en-US" baseline="0" dirty="0" smtClean="0"/>
              <a:t> keeping our API requests contained within the store, particularly to assist with cases where an action may or may need need to issue an API request</a:t>
            </a:r>
          </a:p>
          <a:p>
            <a:r>
              <a:rPr lang="en-US" baseline="0" dirty="0" smtClean="0"/>
              <a:t>- example: cached data</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20</a:t>
            </a:fld>
            <a:endParaRPr lang="en-US"/>
          </a:p>
        </p:txBody>
      </p:sp>
    </p:spTree>
    <p:extLst>
      <p:ext uri="{BB962C8B-B14F-4D97-AF65-F5344CB8AC3E}">
        <p14:creationId xmlns:p14="http://schemas.microsoft.com/office/powerpoint/2010/main" val="671437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Actions represent</a:t>
            </a:r>
            <a:r>
              <a:rPr lang="en-US" baseline="0" dirty="0" smtClean="0"/>
              <a:t> something that HAS happened (button clicked, message sent, etc.)</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22</a:t>
            </a:fld>
            <a:endParaRPr lang="en-US"/>
          </a:p>
        </p:txBody>
      </p:sp>
    </p:spTree>
    <p:extLst>
      <p:ext uri="{BB962C8B-B14F-4D97-AF65-F5344CB8AC3E}">
        <p14:creationId xmlns:p14="http://schemas.microsoft.com/office/powerpoint/2010/main" val="4064485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items that are HTML and CSS, with no interactivity, you probably don’t need a React component</a:t>
            </a:r>
          </a:p>
          <a:p>
            <a:endParaRPr lang="en-US" baseline="0" dirty="0" smtClean="0"/>
          </a:p>
          <a:p>
            <a:r>
              <a:rPr lang="en-US" baseline="0" dirty="0" smtClean="0"/>
              <a:t>Exception: HTML + CSS structure is unreasonably large</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23</a:t>
            </a:fld>
            <a:endParaRPr lang="en-US"/>
          </a:p>
        </p:txBody>
      </p:sp>
    </p:spTree>
    <p:extLst>
      <p:ext uri="{BB962C8B-B14F-4D97-AF65-F5344CB8AC3E}">
        <p14:creationId xmlns:p14="http://schemas.microsoft.com/office/powerpoint/2010/main" val="4064485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Stores</a:t>
            </a:r>
            <a:r>
              <a:rPr lang="en-US" baseline="0" dirty="0" smtClean="0"/>
              <a:t> are singletons – don’t let views just require stores and import own data</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24</a:t>
            </a:fld>
            <a:endParaRPr lang="en-US"/>
          </a:p>
        </p:txBody>
      </p:sp>
    </p:spTree>
    <p:extLst>
      <p:ext uri="{BB962C8B-B14F-4D97-AF65-F5344CB8AC3E}">
        <p14:creationId xmlns:p14="http://schemas.microsoft.com/office/powerpoint/2010/main" val="1172855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Stores can</a:t>
            </a:r>
            <a:r>
              <a:rPr lang="en-US" baseline="0" dirty="0" smtClean="0"/>
              <a:t> hold more than just a model or collection; they can also hold the UI state associate with the UI representations of those models</a:t>
            </a:r>
          </a:p>
          <a:p>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25</a:t>
            </a:fld>
            <a:endParaRPr lang="en-US"/>
          </a:p>
        </p:txBody>
      </p:sp>
    </p:spTree>
    <p:extLst>
      <p:ext uri="{BB962C8B-B14F-4D97-AF65-F5344CB8AC3E}">
        <p14:creationId xmlns:p14="http://schemas.microsoft.com/office/powerpoint/2010/main" val="2534161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Favor having an</a:t>
            </a:r>
            <a:r>
              <a:rPr lang="en-US" baseline="0" dirty="0" smtClean="0"/>
              <a:t> </a:t>
            </a:r>
            <a:r>
              <a:rPr lang="en-US" baseline="0" dirty="0" err="1" smtClean="0"/>
              <a:t>onChange</a:t>
            </a:r>
            <a:r>
              <a:rPr lang="en-US" baseline="0" dirty="0" smtClean="0"/>
              <a:t> and an </a:t>
            </a:r>
            <a:r>
              <a:rPr lang="en-US" baseline="0" dirty="0" err="1" smtClean="0"/>
              <a:t>onError</a:t>
            </a:r>
            <a:r>
              <a:rPr lang="en-US" baseline="0" dirty="0" smtClean="0"/>
              <a:t> event callbacks.  </a:t>
            </a:r>
          </a:p>
          <a:p>
            <a:endParaRPr lang="en-US" baseline="0" dirty="0" smtClean="0"/>
          </a:p>
          <a:p>
            <a:r>
              <a:rPr lang="en-US" baseline="0" dirty="0" smtClean="0"/>
              <a:t>Always refresh state of ENTIRE component when a change event is fired</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26</a:t>
            </a:fld>
            <a:endParaRPr lang="en-US"/>
          </a:p>
        </p:txBody>
      </p:sp>
    </p:spTree>
    <p:extLst>
      <p:ext uri="{BB962C8B-B14F-4D97-AF65-F5344CB8AC3E}">
        <p14:creationId xmlns:p14="http://schemas.microsoft.com/office/powerpoint/2010/main" val="1442695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changes, views</a:t>
            </a:r>
            <a:r>
              <a:rPr lang="en-US" baseline="0" dirty="0" smtClean="0"/>
              <a:t> should ask the store(s) for EVERY piece of data they need, rather than just the specific piece of data they think might have changed.</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27</a:t>
            </a:fld>
            <a:endParaRPr lang="en-US"/>
          </a:p>
        </p:txBody>
      </p:sp>
    </p:spTree>
    <p:extLst>
      <p:ext uri="{BB962C8B-B14F-4D97-AF65-F5344CB8AC3E}">
        <p14:creationId xmlns:p14="http://schemas.microsoft.com/office/powerpoint/2010/main" val="533763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change</a:t>
            </a:r>
            <a:r>
              <a:rPr lang="en-US" baseline="0" dirty="0" smtClean="0"/>
              <a:t> events are fired from the stores, reload entire view state</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28</a:t>
            </a:fld>
            <a:endParaRPr lang="en-US"/>
          </a:p>
        </p:txBody>
      </p:sp>
    </p:spTree>
    <p:extLst>
      <p:ext uri="{BB962C8B-B14F-4D97-AF65-F5344CB8AC3E}">
        <p14:creationId xmlns:p14="http://schemas.microsoft.com/office/powerpoint/2010/main" val="2919780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in doubt, favor keeping all application state within a store.  Some exceptions could exist for component-specific state (dialog position on a screen, widget size, etc.).  For more complex interactions (</a:t>
            </a:r>
            <a:r>
              <a:rPr lang="en-US" baseline="0" dirty="0" err="1" smtClean="0"/>
              <a:t>eg</a:t>
            </a:r>
            <a:r>
              <a:rPr lang="en-US" baseline="0" dirty="0" smtClean="0"/>
              <a:t>: displaying a loading spinner while saving), consider firing multiple </a:t>
            </a:r>
            <a:r>
              <a:rPr lang="en-US" baseline="0" dirty="0" err="1" smtClean="0"/>
              <a:t>onChange</a:t>
            </a:r>
            <a:r>
              <a:rPr lang="en-US" baseline="0" dirty="0" smtClean="0"/>
              <a:t> events from your store.</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29</a:t>
            </a:fld>
            <a:endParaRPr lang="en-US"/>
          </a:p>
        </p:txBody>
      </p:sp>
    </p:spTree>
    <p:extLst>
      <p:ext uri="{BB962C8B-B14F-4D97-AF65-F5344CB8AC3E}">
        <p14:creationId xmlns:p14="http://schemas.microsoft.com/office/powerpoint/2010/main" val="28594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9</a:t>
            </a:fld>
            <a:endParaRPr lang="en-US"/>
          </a:p>
        </p:txBody>
      </p:sp>
    </p:spTree>
    <p:extLst>
      <p:ext uri="{BB962C8B-B14F-4D97-AF65-F5344CB8AC3E}">
        <p14:creationId xmlns:p14="http://schemas.microsoft.com/office/powerpoint/2010/main" val="959231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10</a:t>
            </a:fld>
            <a:endParaRPr lang="en-US"/>
          </a:p>
        </p:txBody>
      </p:sp>
    </p:spTree>
    <p:extLst>
      <p:ext uri="{BB962C8B-B14F-4D97-AF65-F5344CB8AC3E}">
        <p14:creationId xmlns:p14="http://schemas.microsoft.com/office/powerpoint/2010/main" val="959231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Dispatcher</a:t>
            </a:r>
            <a:r>
              <a:rPr lang="en-US" baseline="0" dirty="0" smtClean="0"/>
              <a:t> will send ALL events to the stores that have added callbacks</a:t>
            </a:r>
          </a:p>
          <a:p>
            <a:endParaRPr lang="en-US" baseline="0" dirty="0" smtClean="0"/>
          </a:p>
          <a:p>
            <a:r>
              <a:rPr lang="en-US" baseline="0" dirty="0" smtClean="0"/>
              <a:t>Stores are responsible for looking at the event types and understanding specific events they are interested in</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11</a:t>
            </a:fld>
            <a:endParaRPr lang="en-US"/>
          </a:p>
        </p:txBody>
      </p:sp>
    </p:spTree>
    <p:extLst>
      <p:ext uri="{BB962C8B-B14F-4D97-AF65-F5344CB8AC3E}">
        <p14:creationId xmlns:p14="http://schemas.microsoft.com/office/powerpoint/2010/main" val="4131958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action creator module</a:t>
            </a:r>
            <a:r>
              <a:rPr lang="en-US" baseline="0" dirty="0" smtClean="0"/>
              <a:t> represents an API for creating related actions.</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12</a:t>
            </a:fld>
            <a:endParaRPr lang="en-US"/>
          </a:p>
        </p:txBody>
      </p:sp>
    </p:spTree>
    <p:extLst>
      <p:ext uri="{BB962C8B-B14F-4D97-AF65-F5344CB8AC3E}">
        <p14:creationId xmlns:p14="http://schemas.microsoft.com/office/powerpoint/2010/main" val="1962509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Pure functions: 1</a:t>
            </a:r>
            <a:r>
              <a:rPr lang="en-US" dirty="0" smtClean="0"/>
              <a:t>.  The function always evaluates the same result value given the same argument value(s). The function result value cannot depend on any hidden information or state that may change as program execution proceeds or between different executions of the program, nor can it depend on any external input from I/O devices (usually—see below). 2. Evaluation of the result does not cause any semantically observable side effect or output, such as mutation of mutable objects or output to I/O devices (usually—see below).</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15</a:t>
            </a:fld>
            <a:endParaRPr lang="en-US"/>
          </a:p>
        </p:txBody>
      </p:sp>
    </p:spTree>
    <p:extLst>
      <p:ext uri="{BB962C8B-B14F-4D97-AF65-F5344CB8AC3E}">
        <p14:creationId xmlns:p14="http://schemas.microsoft.com/office/powerpoint/2010/main" val="1245156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a:t>
            </a:r>
            <a:r>
              <a:rPr lang="en-US" baseline="0" dirty="0" smtClean="0"/>
              <a:t> component hierarchy</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17</a:t>
            </a:fld>
            <a:endParaRPr lang="en-US"/>
          </a:p>
        </p:txBody>
      </p:sp>
    </p:spTree>
    <p:extLst>
      <p:ext uri="{BB962C8B-B14F-4D97-AF65-F5344CB8AC3E}">
        <p14:creationId xmlns:p14="http://schemas.microsoft.com/office/powerpoint/2010/main" val="212792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connections – clicking a folder needs to update the message list</a:t>
            </a:r>
          </a:p>
          <a:p>
            <a:r>
              <a:rPr lang="en-US" baseline="0" dirty="0" smtClean="0"/>
              <a:t>	- clicking a message list item needs to update both the message AND the folders view (potentially marking the item as READ)</a:t>
            </a:r>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18</a:t>
            </a:fld>
            <a:endParaRPr lang="en-US"/>
          </a:p>
        </p:txBody>
      </p:sp>
    </p:spTree>
    <p:extLst>
      <p:ext uri="{BB962C8B-B14F-4D97-AF65-F5344CB8AC3E}">
        <p14:creationId xmlns:p14="http://schemas.microsoft.com/office/powerpoint/2010/main" val="1954345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66AC5-3682-AF41-80AC-72B5B7C94EB8}" type="slidenum">
              <a:rPr lang="en-US" smtClean="0"/>
              <a:t>19</a:t>
            </a:fld>
            <a:endParaRPr lang="en-US"/>
          </a:p>
        </p:txBody>
      </p:sp>
    </p:spTree>
    <p:extLst>
      <p:ext uri="{BB962C8B-B14F-4D97-AF65-F5344CB8AC3E}">
        <p14:creationId xmlns:p14="http://schemas.microsoft.com/office/powerpoint/2010/main" val="67143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rgbClr val="1CCDE7"/>
                </a:solidFill>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7/21/15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7/21/15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7/21/15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7/21/15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7/21/15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dirty="0"/>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7/21/15</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ctr" defTabSz="914400" rtl="0" eaLnBrk="1" latinLnBrk="0" hangingPunct="1">
        <a:spcBef>
          <a:spcPct val="0"/>
        </a:spcBef>
        <a:buNone/>
        <a:defRPr sz="4800" kern="1200" baseline="0">
          <a:solidFill>
            <a:srgbClr val="1CCDE7"/>
          </a:solidFill>
          <a:effectLst/>
          <a:latin typeface="Arial"/>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pmaccart/react-chicago-building-with-flu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Helvetica Neue Light"/>
                <a:cs typeface="Helvetica Neue Light"/>
              </a:rPr>
              <a:t>Building with Flux</a:t>
            </a:r>
            <a:endParaRPr lang="en-US" dirty="0">
              <a:latin typeface="Helvetica Neue Light"/>
              <a:cs typeface="Helvetica Neue Light"/>
            </a:endParaRPr>
          </a:p>
        </p:txBody>
      </p:sp>
      <p:sp>
        <p:nvSpPr>
          <p:cNvPr id="3" name="Subtitle 2"/>
          <p:cNvSpPr>
            <a:spLocks noGrp="1"/>
          </p:cNvSpPr>
          <p:nvPr>
            <p:ph type="subTitle" idx="1"/>
          </p:nvPr>
        </p:nvSpPr>
        <p:spPr/>
        <p:txBody>
          <a:bodyPr/>
          <a:lstStyle/>
          <a:p>
            <a:r>
              <a:rPr lang="en-US" dirty="0" smtClean="0">
                <a:latin typeface="Helvetica Neue Light"/>
                <a:cs typeface="Helvetica Neue Light"/>
              </a:rPr>
              <a:t>Phil MacCart</a:t>
            </a:r>
          </a:p>
          <a:p>
            <a:r>
              <a:rPr lang="en-US" dirty="0" smtClean="0">
                <a:latin typeface="Helvetica Neue Light"/>
                <a:cs typeface="Helvetica Neue Light"/>
              </a:rPr>
              <a:t>July 22, 2015</a:t>
            </a:r>
            <a:endParaRPr lang="en-US" dirty="0">
              <a:latin typeface="Helvetica Neue Light"/>
              <a:cs typeface="Helvetica Neue Light"/>
            </a:endParaRPr>
          </a:p>
        </p:txBody>
      </p:sp>
    </p:spTree>
    <p:extLst>
      <p:ext uri="{BB962C8B-B14F-4D97-AF65-F5344CB8AC3E}">
        <p14:creationId xmlns:p14="http://schemas.microsoft.com/office/powerpoint/2010/main" val="375509211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Stores</a:t>
            </a:r>
            <a:endParaRPr lang="en-US" dirty="0">
              <a:latin typeface="+mj-lt"/>
            </a:endParaRPr>
          </a:p>
        </p:txBody>
      </p:sp>
      <p:sp>
        <p:nvSpPr>
          <p:cNvPr id="3" name="Content Placeholder 2"/>
          <p:cNvSpPr>
            <a:spLocks noGrp="1"/>
          </p:cNvSpPr>
          <p:nvPr>
            <p:ph idx="1"/>
          </p:nvPr>
        </p:nvSpPr>
        <p:spPr>
          <a:xfrm>
            <a:off x="685801" y="1869141"/>
            <a:ext cx="2916381" cy="4257022"/>
          </a:xfrm>
        </p:spPr>
        <p:txBody>
          <a:bodyPr/>
          <a:lstStyle/>
          <a:p>
            <a:r>
              <a:rPr lang="en-US" dirty="0" smtClean="0"/>
              <a:t>Listen for events from Dispatcher</a:t>
            </a:r>
            <a:endParaRPr lang="en-US" dirty="0" smtClean="0"/>
          </a:p>
          <a:p>
            <a:pPr marL="0" indent="0">
              <a:buNone/>
            </a:pPr>
            <a:endParaRPr lang="en-US" dirty="0"/>
          </a:p>
        </p:txBody>
      </p:sp>
      <p:pic>
        <p:nvPicPr>
          <p:cNvPr id="6" name="Picture 5" descr="Screen Shot 2015-07-22 at 2.11.44 PM.png"/>
          <p:cNvPicPr>
            <a:picLocks noChangeAspect="1"/>
          </p:cNvPicPr>
          <p:nvPr/>
        </p:nvPicPr>
        <p:blipFill rotWithShape="1">
          <a:blip r:embed="rId3">
            <a:extLst>
              <a:ext uri="{28A0092B-C50C-407E-A947-70E740481C1C}">
                <a14:useLocalDpi xmlns:a14="http://schemas.microsoft.com/office/drawing/2010/main" val="0"/>
              </a:ext>
            </a:extLst>
          </a:blip>
          <a:srcRect t="14270"/>
          <a:stretch/>
        </p:blipFill>
        <p:spPr>
          <a:xfrm>
            <a:off x="3342388" y="1869141"/>
            <a:ext cx="5628431" cy="3267364"/>
          </a:xfrm>
          <a:prstGeom prst="rect">
            <a:avLst/>
          </a:prstGeom>
        </p:spPr>
      </p:pic>
    </p:spTree>
    <p:extLst>
      <p:ext uri="{BB962C8B-B14F-4D97-AF65-F5344CB8AC3E}">
        <p14:creationId xmlns:p14="http://schemas.microsoft.com/office/powerpoint/2010/main" val="16282841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Dispatcher</a:t>
            </a:r>
            <a:endParaRPr lang="en-US" dirty="0">
              <a:latin typeface="+mn-lt"/>
            </a:endParaRPr>
          </a:p>
        </p:txBody>
      </p:sp>
      <p:sp>
        <p:nvSpPr>
          <p:cNvPr id="3" name="Content Placeholder 2"/>
          <p:cNvSpPr>
            <a:spLocks noGrp="1"/>
          </p:cNvSpPr>
          <p:nvPr>
            <p:ph idx="1"/>
          </p:nvPr>
        </p:nvSpPr>
        <p:spPr>
          <a:xfrm>
            <a:off x="685800" y="1869141"/>
            <a:ext cx="3274291" cy="4257022"/>
          </a:xfrm>
        </p:spPr>
        <p:txBody>
          <a:bodyPr/>
          <a:lstStyle/>
          <a:p>
            <a:r>
              <a:rPr lang="en-US" dirty="0" smtClean="0"/>
              <a:t>Singleton event bus</a:t>
            </a:r>
          </a:p>
          <a:p>
            <a:r>
              <a:rPr lang="en-US" dirty="0" smtClean="0"/>
              <a:t>Sends </a:t>
            </a:r>
            <a:r>
              <a:rPr lang="en-US" dirty="0" smtClean="0"/>
              <a:t>ALL events </a:t>
            </a:r>
            <a:r>
              <a:rPr lang="en-US" dirty="0" smtClean="0"/>
              <a:t>to interested handler functions</a:t>
            </a:r>
          </a:p>
        </p:txBody>
      </p:sp>
      <p:pic>
        <p:nvPicPr>
          <p:cNvPr id="4" name="Picture 3" descr="Screen Shot 2015-07-22 at 10.45.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369" y="1973118"/>
            <a:ext cx="3644900" cy="787400"/>
          </a:xfrm>
          <a:prstGeom prst="rect">
            <a:avLst/>
          </a:prstGeom>
        </p:spPr>
      </p:pic>
    </p:spTree>
    <p:extLst>
      <p:ext uri="{BB962C8B-B14F-4D97-AF65-F5344CB8AC3E}">
        <p14:creationId xmlns:p14="http://schemas.microsoft.com/office/powerpoint/2010/main" val="18019871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Actions</a:t>
            </a:r>
            <a:endParaRPr lang="en-US" dirty="0">
              <a:latin typeface="+mj-lt"/>
            </a:endParaRPr>
          </a:p>
        </p:txBody>
      </p:sp>
      <p:sp>
        <p:nvSpPr>
          <p:cNvPr id="3" name="Content Placeholder 2"/>
          <p:cNvSpPr>
            <a:spLocks noGrp="1"/>
          </p:cNvSpPr>
          <p:nvPr>
            <p:ph idx="1"/>
          </p:nvPr>
        </p:nvSpPr>
        <p:spPr>
          <a:xfrm>
            <a:off x="685801" y="1869141"/>
            <a:ext cx="3251200" cy="4257022"/>
          </a:xfrm>
        </p:spPr>
        <p:txBody>
          <a:bodyPr>
            <a:normAutofit/>
          </a:bodyPr>
          <a:lstStyle/>
          <a:p>
            <a:r>
              <a:rPr lang="en-US" dirty="0" smtClean="0"/>
              <a:t>Object with a type property and data</a:t>
            </a:r>
          </a:p>
          <a:p>
            <a:r>
              <a:rPr lang="en-US" dirty="0" smtClean="0"/>
              <a:t>Represent something that happened in the app</a:t>
            </a:r>
            <a:endParaRPr lang="en-US" dirty="0" smtClean="0"/>
          </a:p>
          <a:p>
            <a:r>
              <a:rPr lang="en-US" dirty="0" smtClean="0"/>
              <a:t>Created by Action Creators</a:t>
            </a:r>
          </a:p>
          <a:p>
            <a:r>
              <a:rPr lang="en-US" dirty="0" smtClean="0"/>
              <a:t>Handed to the Dispatcher</a:t>
            </a:r>
            <a:endParaRPr lang="en-US" dirty="0"/>
          </a:p>
        </p:txBody>
      </p:sp>
      <p:pic>
        <p:nvPicPr>
          <p:cNvPr id="4" name="Picture 3" descr="Screen Shot 2015-07-22 at 10.45.2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218" y="1869141"/>
            <a:ext cx="5256782" cy="3540482"/>
          </a:xfrm>
          <a:prstGeom prst="rect">
            <a:avLst/>
          </a:prstGeom>
        </p:spPr>
      </p:pic>
    </p:spTree>
    <p:extLst>
      <p:ext uri="{BB962C8B-B14F-4D97-AF65-F5344CB8AC3E}">
        <p14:creationId xmlns:p14="http://schemas.microsoft.com/office/powerpoint/2010/main" val="29654989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61818" y="3618345"/>
            <a:ext cx="1671782" cy="10390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Action</a:t>
            </a:r>
            <a:endParaRPr lang="en-US" dirty="0"/>
          </a:p>
        </p:txBody>
      </p:sp>
      <p:sp>
        <p:nvSpPr>
          <p:cNvPr id="7" name="Rounded Rectangle 6"/>
          <p:cNvSpPr/>
          <p:nvPr/>
        </p:nvSpPr>
        <p:spPr>
          <a:xfrm>
            <a:off x="4870642" y="1884218"/>
            <a:ext cx="1671782" cy="10390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Action</a:t>
            </a:r>
            <a:endParaRPr lang="en-US" dirty="0"/>
          </a:p>
        </p:txBody>
      </p:sp>
      <p:sp>
        <p:nvSpPr>
          <p:cNvPr id="8" name="Rounded Rectangle 7"/>
          <p:cNvSpPr/>
          <p:nvPr/>
        </p:nvSpPr>
        <p:spPr>
          <a:xfrm>
            <a:off x="4870642" y="3618345"/>
            <a:ext cx="1671782" cy="103909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Store</a:t>
            </a:r>
            <a:endParaRPr lang="en-US" dirty="0"/>
          </a:p>
        </p:txBody>
      </p:sp>
      <p:sp>
        <p:nvSpPr>
          <p:cNvPr id="9" name="Rounded Rectangle 8"/>
          <p:cNvSpPr/>
          <p:nvPr/>
        </p:nvSpPr>
        <p:spPr>
          <a:xfrm>
            <a:off x="2666230" y="3618345"/>
            <a:ext cx="1671782" cy="10390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Dispatcher</a:t>
            </a:r>
            <a:endParaRPr lang="en-US" dirty="0"/>
          </a:p>
        </p:txBody>
      </p:sp>
      <p:sp>
        <p:nvSpPr>
          <p:cNvPr id="10" name="Rounded Rectangle 9"/>
          <p:cNvSpPr/>
          <p:nvPr/>
        </p:nvSpPr>
        <p:spPr>
          <a:xfrm>
            <a:off x="7075054" y="3618345"/>
            <a:ext cx="1671782" cy="1039091"/>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View</a:t>
            </a:r>
            <a:endParaRPr lang="en-US" dirty="0"/>
          </a:p>
        </p:txBody>
      </p:sp>
      <p:cxnSp>
        <p:nvCxnSpPr>
          <p:cNvPr id="12" name="Straight Arrow Connector 11"/>
          <p:cNvCxnSpPr>
            <a:stCxn id="5" idx="3"/>
            <a:endCxn id="9" idx="1"/>
          </p:cNvCxnSpPr>
          <p:nvPr/>
        </p:nvCxnSpPr>
        <p:spPr>
          <a:xfrm>
            <a:off x="2133600"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a:stCxn id="9" idx="3"/>
            <a:endCxn id="8" idx="1"/>
          </p:cNvCxnSpPr>
          <p:nvPr/>
        </p:nvCxnSpPr>
        <p:spPr>
          <a:xfrm>
            <a:off x="4338012"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a:stCxn id="8" idx="3"/>
            <a:endCxn id="10" idx="1"/>
          </p:cNvCxnSpPr>
          <p:nvPr/>
        </p:nvCxnSpPr>
        <p:spPr>
          <a:xfrm>
            <a:off x="6542424"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Elbow Connector 18"/>
          <p:cNvCxnSpPr>
            <a:stCxn id="10" idx="0"/>
            <a:endCxn id="7" idx="3"/>
          </p:cNvCxnSpPr>
          <p:nvPr/>
        </p:nvCxnSpPr>
        <p:spPr>
          <a:xfrm rot="16200000" flipV="1">
            <a:off x="6619395" y="2326794"/>
            <a:ext cx="1214581" cy="1368521"/>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1" name="Elbow Connector 20"/>
          <p:cNvCxnSpPr>
            <a:stCxn id="7" idx="1"/>
            <a:endCxn id="9" idx="0"/>
          </p:cNvCxnSpPr>
          <p:nvPr/>
        </p:nvCxnSpPr>
        <p:spPr>
          <a:xfrm rot="10800000" flipV="1">
            <a:off x="3502122" y="2403763"/>
            <a:ext cx="1368521" cy="1214581"/>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863977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Stateless Components</a:t>
            </a:r>
            <a:endParaRPr lang="en-US" dirty="0">
              <a:latin typeface="+mn-lt"/>
            </a:endParaRPr>
          </a:p>
        </p:txBody>
      </p:sp>
      <p:sp>
        <p:nvSpPr>
          <p:cNvPr id="3" name="Content Placeholder 2"/>
          <p:cNvSpPr>
            <a:spLocks noGrp="1"/>
          </p:cNvSpPr>
          <p:nvPr>
            <p:ph idx="1"/>
          </p:nvPr>
        </p:nvSpPr>
        <p:spPr/>
        <p:txBody>
          <a:bodyPr/>
          <a:lstStyle/>
          <a:p>
            <a:r>
              <a:rPr lang="en-US" dirty="0" smtClean="0"/>
              <a:t>No external state</a:t>
            </a:r>
          </a:p>
          <a:p>
            <a:r>
              <a:rPr lang="en-US" dirty="0" smtClean="0"/>
              <a:t>No global state</a:t>
            </a:r>
          </a:p>
          <a:p>
            <a:r>
              <a:rPr lang="en-US" dirty="0" smtClean="0"/>
              <a:t>No mutable state</a:t>
            </a:r>
          </a:p>
        </p:txBody>
      </p:sp>
    </p:spTree>
    <p:extLst>
      <p:ext uri="{BB962C8B-B14F-4D97-AF65-F5344CB8AC3E}">
        <p14:creationId xmlns:p14="http://schemas.microsoft.com/office/powerpoint/2010/main" val="4353149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Views </a:t>
            </a:r>
            <a:r>
              <a:rPr lang="en-US" dirty="0" smtClean="0">
                <a:latin typeface="+mn-lt"/>
                <a:cs typeface="Helvetica Neue Light"/>
              </a:rPr>
              <a:t>as</a:t>
            </a:r>
            <a:r>
              <a:rPr lang="en-US" dirty="0" smtClean="0">
                <a:latin typeface="+mn-lt"/>
              </a:rPr>
              <a:t> Pure Functions</a:t>
            </a:r>
            <a:endParaRPr lang="en-US" dirty="0">
              <a:latin typeface="+mn-lt"/>
            </a:endParaRPr>
          </a:p>
        </p:txBody>
      </p:sp>
      <p:pic>
        <p:nvPicPr>
          <p:cNvPr id="4" name="Picture 3" descr="imag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09" y="2597727"/>
            <a:ext cx="2362200" cy="2032000"/>
          </a:xfrm>
          <a:prstGeom prst="rect">
            <a:avLst/>
          </a:prstGeom>
        </p:spPr>
      </p:pic>
    </p:spTree>
    <p:extLst>
      <p:ext uri="{BB962C8B-B14F-4D97-AF65-F5344CB8AC3E}">
        <p14:creationId xmlns:p14="http://schemas.microsoft.com/office/powerpoint/2010/main" val="20768183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Mail App</a:t>
            </a:r>
            <a:endParaRPr lang="en-US" dirty="0">
              <a:latin typeface="+mn-lt"/>
            </a:endParaRPr>
          </a:p>
        </p:txBody>
      </p:sp>
      <p:sp>
        <p:nvSpPr>
          <p:cNvPr id="5" name="Rectangle 4"/>
          <p:cNvSpPr/>
          <p:nvPr/>
        </p:nvSpPr>
        <p:spPr>
          <a:xfrm>
            <a:off x="1004455" y="1550894"/>
            <a:ext cx="7146636" cy="478756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1166091" y="1743364"/>
            <a:ext cx="6777182" cy="1004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Mail</a:t>
            </a:r>
            <a:endParaRPr lang="en-US" dirty="0"/>
          </a:p>
        </p:txBody>
      </p:sp>
      <p:sp>
        <p:nvSpPr>
          <p:cNvPr id="7" name="Rectangle 6"/>
          <p:cNvSpPr/>
          <p:nvPr/>
        </p:nvSpPr>
        <p:spPr>
          <a:xfrm>
            <a:off x="1166091" y="2909455"/>
            <a:ext cx="1639454" cy="32673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2969491" y="2923310"/>
            <a:ext cx="4973782" cy="32535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1318491" y="3061855"/>
            <a:ext cx="1371600" cy="82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Inbox (5)</a:t>
            </a:r>
            <a:endParaRPr lang="en-US" dirty="0"/>
          </a:p>
        </p:txBody>
      </p:sp>
      <p:sp>
        <p:nvSpPr>
          <p:cNvPr id="12" name="Rectangle 11"/>
          <p:cNvSpPr/>
          <p:nvPr/>
        </p:nvSpPr>
        <p:spPr>
          <a:xfrm>
            <a:off x="1318491" y="4043218"/>
            <a:ext cx="1371600" cy="82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Drafts</a:t>
            </a:r>
            <a:endParaRPr lang="en-US" dirty="0"/>
          </a:p>
        </p:txBody>
      </p:sp>
      <p:sp>
        <p:nvSpPr>
          <p:cNvPr id="13" name="Rectangle 12"/>
          <p:cNvSpPr/>
          <p:nvPr/>
        </p:nvSpPr>
        <p:spPr>
          <a:xfrm>
            <a:off x="1318491" y="5038436"/>
            <a:ext cx="1371600" cy="82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Deleted</a:t>
            </a:r>
            <a:endParaRPr lang="en-US" dirty="0"/>
          </a:p>
        </p:txBody>
      </p:sp>
      <p:sp>
        <p:nvSpPr>
          <p:cNvPr id="14" name="Rectangle 13"/>
          <p:cNvSpPr/>
          <p:nvPr/>
        </p:nvSpPr>
        <p:spPr>
          <a:xfrm>
            <a:off x="5322455" y="3051463"/>
            <a:ext cx="2482272" cy="2986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15" name="Rectangle 14"/>
          <p:cNvSpPr/>
          <p:nvPr/>
        </p:nvSpPr>
        <p:spPr>
          <a:xfrm>
            <a:off x="3084945" y="3051463"/>
            <a:ext cx="2098964" cy="2986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 Listing</a:t>
            </a:r>
            <a:endParaRPr lang="en-US" dirty="0"/>
          </a:p>
        </p:txBody>
      </p:sp>
    </p:spTree>
    <p:extLst>
      <p:ext uri="{BB962C8B-B14F-4D97-AF65-F5344CB8AC3E}">
        <p14:creationId xmlns:p14="http://schemas.microsoft.com/office/powerpoint/2010/main" val="18931414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61325" y="715818"/>
            <a:ext cx="2225964" cy="93518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Mail App</a:t>
            </a:r>
            <a:endParaRPr lang="en-US" dirty="0"/>
          </a:p>
        </p:txBody>
      </p:sp>
      <p:sp>
        <p:nvSpPr>
          <p:cNvPr id="5" name="Rounded Rectangle 4"/>
          <p:cNvSpPr/>
          <p:nvPr/>
        </p:nvSpPr>
        <p:spPr>
          <a:xfrm>
            <a:off x="1318491" y="2565400"/>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Folders</a:t>
            </a:r>
            <a:endParaRPr lang="en-US" dirty="0"/>
          </a:p>
        </p:txBody>
      </p:sp>
      <p:sp>
        <p:nvSpPr>
          <p:cNvPr id="6" name="Rounded Rectangle 5"/>
          <p:cNvSpPr/>
          <p:nvPr/>
        </p:nvSpPr>
        <p:spPr>
          <a:xfrm>
            <a:off x="1341582" y="4666672"/>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Drafts</a:t>
            </a:r>
            <a:endParaRPr lang="en-US" dirty="0"/>
          </a:p>
        </p:txBody>
      </p:sp>
      <p:sp>
        <p:nvSpPr>
          <p:cNvPr id="7" name="Rounded Rectangle 6"/>
          <p:cNvSpPr/>
          <p:nvPr/>
        </p:nvSpPr>
        <p:spPr>
          <a:xfrm>
            <a:off x="2161310" y="3805381"/>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Deleted</a:t>
            </a:r>
            <a:endParaRPr lang="en-US" dirty="0"/>
          </a:p>
        </p:txBody>
      </p:sp>
      <p:sp>
        <p:nvSpPr>
          <p:cNvPr id="8" name="Rounded Rectangle 7"/>
          <p:cNvSpPr/>
          <p:nvPr/>
        </p:nvSpPr>
        <p:spPr>
          <a:xfrm>
            <a:off x="487219" y="3805381"/>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Inbox</a:t>
            </a:r>
            <a:endParaRPr lang="en-US" dirty="0"/>
          </a:p>
        </p:txBody>
      </p:sp>
      <p:sp>
        <p:nvSpPr>
          <p:cNvPr id="9" name="Rounded Rectangle 8"/>
          <p:cNvSpPr/>
          <p:nvPr/>
        </p:nvSpPr>
        <p:spPr>
          <a:xfrm>
            <a:off x="3900053" y="2565400"/>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a:t>
            </a:r>
            <a:endParaRPr lang="en-US" dirty="0"/>
          </a:p>
        </p:txBody>
      </p:sp>
      <p:sp>
        <p:nvSpPr>
          <p:cNvPr id="13" name="Rounded Rectangle 12"/>
          <p:cNvSpPr/>
          <p:nvPr/>
        </p:nvSpPr>
        <p:spPr>
          <a:xfrm>
            <a:off x="6504708" y="2565399"/>
            <a:ext cx="2004292" cy="221441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a:t>
            </a:r>
            <a:endParaRPr lang="en-US" dirty="0"/>
          </a:p>
        </p:txBody>
      </p:sp>
      <p:grpSp>
        <p:nvGrpSpPr>
          <p:cNvPr id="18" name="Group 17"/>
          <p:cNvGrpSpPr/>
          <p:nvPr/>
        </p:nvGrpSpPr>
        <p:grpSpPr>
          <a:xfrm>
            <a:off x="3890808" y="4505035"/>
            <a:ext cx="1958109" cy="1279236"/>
            <a:chOff x="3900053" y="3652981"/>
            <a:chExt cx="1958109" cy="1279236"/>
          </a:xfrm>
        </p:grpSpPr>
        <p:sp>
          <p:nvSpPr>
            <p:cNvPr id="10" name="Rounded Rectangle 9"/>
            <p:cNvSpPr/>
            <p:nvPr/>
          </p:nvSpPr>
          <p:spPr>
            <a:xfrm>
              <a:off x="3900053" y="36529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4" name="Rounded Rectangle 13"/>
            <p:cNvSpPr/>
            <p:nvPr/>
          </p:nvSpPr>
          <p:spPr>
            <a:xfrm>
              <a:off x="4052453" y="38053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5" name="Rounded Rectangle 14"/>
            <p:cNvSpPr/>
            <p:nvPr/>
          </p:nvSpPr>
          <p:spPr>
            <a:xfrm>
              <a:off x="4204853" y="39577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6" name="Rounded Rectangle 15"/>
            <p:cNvSpPr/>
            <p:nvPr/>
          </p:nvSpPr>
          <p:spPr>
            <a:xfrm>
              <a:off x="4357253" y="41101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7" name="Rounded Rectangle 16"/>
            <p:cNvSpPr/>
            <p:nvPr/>
          </p:nvSpPr>
          <p:spPr>
            <a:xfrm>
              <a:off x="4509653" y="42625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grpSp>
      <p:cxnSp>
        <p:nvCxnSpPr>
          <p:cNvPr id="20" name="Straight Arrow Connector 19"/>
          <p:cNvCxnSpPr>
            <a:stCxn id="4" idx="2"/>
            <a:endCxn id="5" idx="0"/>
          </p:cNvCxnSpPr>
          <p:nvPr/>
        </p:nvCxnSpPr>
        <p:spPr>
          <a:xfrm flipH="1">
            <a:off x="1861127" y="1651000"/>
            <a:ext cx="2713180"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stCxn id="4" idx="2"/>
            <a:endCxn id="9" idx="0"/>
          </p:cNvCxnSpPr>
          <p:nvPr/>
        </p:nvCxnSpPr>
        <p:spPr>
          <a:xfrm>
            <a:off x="4574307" y="1651000"/>
            <a:ext cx="1"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9" idx="2"/>
            <a:endCxn id="10" idx="0"/>
          </p:cNvCxnSpPr>
          <p:nvPr/>
        </p:nvCxnSpPr>
        <p:spPr>
          <a:xfrm flipH="1">
            <a:off x="4565063" y="3235036"/>
            <a:ext cx="9245" cy="12699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stCxn id="5" idx="2"/>
            <a:endCxn id="8" idx="0"/>
          </p:cNvCxnSpPr>
          <p:nvPr/>
        </p:nvCxnSpPr>
        <p:spPr>
          <a:xfrm flipH="1">
            <a:off x="1029855" y="3235036"/>
            <a:ext cx="831272" cy="5703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stCxn id="5" idx="2"/>
            <a:endCxn id="6" idx="0"/>
          </p:cNvCxnSpPr>
          <p:nvPr/>
        </p:nvCxnSpPr>
        <p:spPr>
          <a:xfrm>
            <a:off x="1861127" y="3235036"/>
            <a:ext cx="23091" cy="14316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5" idx="2"/>
            <a:endCxn id="7" idx="0"/>
          </p:cNvCxnSpPr>
          <p:nvPr/>
        </p:nvCxnSpPr>
        <p:spPr>
          <a:xfrm>
            <a:off x="1861127" y="3235036"/>
            <a:ext cx="842819" cy="5703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4" idx="2"/>
            <a:endCxn id="13" idx="0"/>
          </p:cNvCxnSpPr>
          <p:nvPr/>
        </p:nvCxnSpPr>
        <p:spPr>
          <a:xfrm>
            <a:off x="4574307" y="1651000"/>
            <a:ext cx="2932547" cy="914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911775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61325" y="715818"/>
            <a:ext cx="2225964" cy="93518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Mail App</a:t>
            </a:r>
            <a:endParaRPr lang="en-US" dirty="0"/>
          </a:p>
        </p:txBody>
      </p:sp>
      <p:sp>
        <p:nvSpPr>
          <p:cNvPr id="5" name="Rounded Rectangle 4"/>
          <p:cNvSpPr/>
          <p:nvPr/>
        </p:nvSpPr>
        <p:spPr>
          <a:xfrm>
            <a:off x="1318491" y="2565400"/>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Folders</a:t>
            </a:r>
            <a:endParaRPr lang="en-US" dirty="0"/>
          </a:p>
        </p:txBody>
      </p:sp>
      <p:sp>
        <p:nvSpPr>
          <p:cNvPr id="6" name="Rounded Rectangle 5"/>
          <p:cNvSpPr/>
          <p:nvPr/>
        </p:nvSpPr>
        <p:spPr>
          <a:xfrm>
            <a:off x="1341582" y="4666672"/>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Drafts</a:t>
            </a:r>
            <a:endParaRPr lang="en-US" dirty="0"/>
          </a:p>
        </p:txBody>
      </p:sp>
      <p:sp>
        <p:nvSpPr>
          <p:cNvPr id="7" name="Rounded Rectangle 6"/>
          <p:cNvSpPr/>
          <p:nvPr/>
        </p:nvSpPr>
        <p:spPr>
          <a:xfrm>
            <a:off x="2161310" y="3805381"/>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Deleted</a:t>
            </a:r>
            <a:endParaRPr lang="en-US" dirty="0"/>
          </a:p>
        </p:txBody>
      </p:sp>
      <p:sp>
        <p:nvSpPr>
          <p:cNvPr id="8" name="Rounded Rectangle 7"/>
          <p:cNvSpPr/>
          <p:nvPr/>
        </p:nvSpPr>
        <p:spPr>
          <a:xfrm>
            <a:off x="487219" y="3805381"/>
            <a:ext cx="1085272"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Inbox</a:t>
            </a:r>
            <a:endParaRPr lang="en-US" dirty="0"/>
          </a:p>
        </p:txBody>
      </p:sp>
      <p:sp>
        <p:nvSpPr>
          <p:cNvPr id="9" name="Rounded Rectangle 8"/>
          <p:cNvSpPr/>
          <p:nvPr/>
        </p:nvSpPr>
        <p:spPr>
          <a:xfrm>
            <a:off x="3900053" y="2565400"/>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a:t>
            </a:r>
            <a:endParaRPr lang="en-US" dirty="0"/>
          </a:p>
        </p:txBody>
      </p:sp>
      <p:sp>
        <p:nvSpPr>
          <p:cNvPr id="13" name="Rounded Rectangle 12"/>
          <p:cNvSpPr/>
          <p:nvPr/>
        </p:nvSpPr>
        <p:spPr>
          <a:xfrm>
            <a:off x="6504708" y="2565399"/>
            <a:ext cx="2004292" cy="221441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a:t>
            </a:r>
            <a:endParaRPr lang="en-US" dirty="0"/>
          </a:p>
        </p:txBody>
      </p:sp>
      <p:grpSp>
        <p:nvGrpSpPr>
          <p:cNvPr id="18" name="Group 17"/>
          <p:cNvGrpSpPr/>
          <p:nvPr/>
        </p:nvGrpSpPr>
        <p:grpSpPr>
          <a:xfrm>
            <a:off x="3890808" y="4505035"/>
            <a:ext cx="1958109" cy="1279236"/>
            <a:chOff x="3900053" y="3652981"/>
            <a:chExt cx="1958109" cy="1279236"/>
          </a:xfrm>
        </p:grpSpPr>
        <p:sp>
          <p:nvSpPr>
            <p:cNvPr id="10" name="Rounded Rectangle 9"/>
            <p:cNvSpPr/>
            <p:nvPr/>
          </p:nvSpPr>
          <p:spPr>
            <a:xfrm>
              <a:off x="3900053" y="36529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4" name="Rounded Rectangle 13"/>
            <p:cNvSpPr/>
            <p:nvPr/>
          </p:nvSpPr>
          <p:spPr>
            <a:xfrm>
              <a:off x="4052453" y="38053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5" name="Rounded Rectangle 14"/>
            <p:cNvSpPr/>
            <p:nvPr/>
          </p:nvSpPr>
          <p:spPr>
            <a:xfrm>
              <a:off x="4204853" y="39577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6" name="Rounded Rectangle 15"/>
            <p:cNvSpPr/>
            <p:nvPr/>
          </p:nvSpPr>
          <p:spPr>
            <a:xfrm>
              <a:off x="4357253" y="41101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sp>
          <p:nvSpPr>
            <p:cNvPr id="17" name="Rounded Rectangle 16"/>
            <p:cNvSpPr/>
            <p:nvPr/>
          </p:nvSpPr>
          <p:spPr>
            <a:xfrm>
              <a:off x="4509653" y="4262581"/>
              <a:ext cx="1348509" cy="6696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Message List Item</a:t>
              </a:r>
              <a:endParaRPr lang="en-US" dirty="0"/>
            </a:p>
          </p:txBody>
        </p:sp>
      </p:grpSp>
      <p:cxnSp>
        <p:nvCxnSpPr>
          <p:cNvPr id="20" name="Straight Arrow Connector 19"/>
          <p:cNvCxnSpPr>
            <a:stCxn id="4" idx="2"/>
            <a:endCxn id="5" idx="0"/>
          </p:cNvCxnSpPr>
          <p:nvPr/>
        </p:nvCxnSpPr>
        <p:spPr>
          <a:xfrm flipH="1">
            <a:off x="1861127" y="1651000"/>
            <a:ext cx="2713180"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stCxn id="4" idx="2"/>
            <a:endCxn id="9" idx="0"/>
          </p:cNvCxnSpPr>
          <p:nvPr/>
        </p:nvCxnSpPr>
        <p:spPr>
          <a:xfrm>
            <a:off x="4574307" y="1651000"/>
            <a:ext cx="1"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9" idx="2"/>
            <a:endCxn id="10" idx="0"/>
          </p:cNvCxnSpPr>
          <p:nvPr/>
        </p:nvCxnSpPr>
        <p:spPr>
          <a:xfrm flipH="1">
            <a:off x="4565063" y="3235036"/>
            <a:ext cx="9245" cy="12699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stCxn id="5" idx="2"/>
            <a:endCxn id="8" idx="0"/>
          </p:cNvCxnSpPr>
          <p:nvPr/>
        </p:nvCxnSpPr>
        <p:spPr>
          <a:xfrm flipH="1">
            <a:off x="1029855" y="3235036"/>
            <a:ext cx="831272" cy="570345"/>
          </a:xfrm>
          <a:prstGeom prst="straightConnector1">
            <a:avLst/>
          </a:prstGeom>
          <a:ln>
            <a:tailEnd type="arrow"/>
          </a:ln>
          <a:effectLst/>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stCxn id="5" idx="2"/>
            <a:endCxn id="6" idx="0"/>
          </p:cNvCxnSpPr>
          <p:nvPr/>
        </p:nvCxnSpPr>
        <p:spPr>
          <a:xfrm>
            <a:off x="1861127" y="3235036"/>
            <a:ext cx="23091" cy="14316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5" idx="2"/>
            <a:endCxn id="7" idx="0"/>
          </p:cNvCxnSpPr>
          <p:nvPr/>
        </p:nvCxnSpPr>
        <p:spPr>
          <a:xfrm>
            <a:off x="1861127" y="3235036"/>
            <a:ext cx="842819" cy="5703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4" idx="2"/>
            <a:endCxn id="13" idx="0"/>
          </p:cNvCxnSpPr>
          <p:nvPr/>
        </p:nvCxnSpPr>
        <p:spPr>
          <a:xfrm>
            <a:off x="4574307" y="1651000"/>
            <a:ext cx="2932547" cy="914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 name="Curved Connector 2"/>
          <p:cNvCxnSpPr>
            <a:stCxn id="8" idx="2"/>
            <a:endCxn id="9" idx="1"/>
          </p:cNvCxnSpPr>
          <p:nvPr/>
        </p:nvCxnSpPr>
        <p:spPr>
          <a:xfrm rot="5400000" flipH="1" flipV="1">
            <a:off x="1677554" y="2252519"/>
            <a:ext cx="1574799" cy="2870198"/>
          </a:xfrm>
          <a:prstGeom prst="curvedConnector4">
            <a:avLst>
              <a:gd name="adj1" fmla="val -98827"/>
              <a:gd name="adj2" fmla="val 94448"/>
            </a:avLst>
          </a:prstGeom>
          <a:ln>
            <a:tailEnd type="arrow"/>
          </a:ln>
          <a:effectLst/>
        </p:spPr>
        <p:style>
          <a:lnRef idx="3">
            <a:schemeClr val="accent5"/>
          </a:lnRef>
          <a:fillRef idx="0">
            <a:schemeClr val="accent5"/>
          </a:fillRef>
          <a:effectRef idx="2">
            <a:schemeClr val="accent5"/>
          </a:effectRef>
          <a:fontRef idx="minor">
            <a:schemeClr val="tx1"/>
          </a:fontRef>
        </p:style>
      </p:cxnSp>
      <p:cxnSp>
        <p:nvCxnSpPr>
          <p:cNvPr id="30" name="Curved Connector 29"/>
          <p:cNvCxnSpPr>
            <a:stCxn id="6" idx="2"/>
            <a:endCxn id="9" idx="1"/>
          </p:cNvCxnSpPr>
          <p:nvPr/>
        </p:nvCxnSpPr>
        <p:spPr>
          <a:xfrm rot="5400000" flipH="1" flipV="1">
            <a:off x="1674090" y="3110345"/>
            <a:ext cx="2436090" cy="2015835"/>
          </a:xfrm>
          <a:prstGeom prst="curvedConnector4">
            <a:avLst>
              <a:gd name="adj1" fmla="val -9384"/>
              <a:gd name="adj2" fmla="val 84078"/>
            </a:avLst>
          </a:prstGeom>
          <a:ln>
            <a:tailEnd type="arrow"/>
          </a:ln>
          <a:effectLst/>
        </p:spPr>
        <p:style>
          <a:lnRef idx="3">
            <a:schemeClr val="accent5"/>
          </a:lnRef>
          <a:fillRef idx="0">
            <a:schemeClr val="accent5"/>
          </a:fillRef>
          <a:effectRef idx="2">
            <a:schemeClr val="accent5"/>
          </a:effectRef>
          <a:fontRef idx="minor">
            <a:schemeClr val="tx1"/>
          </a:fontRef>
        </p:style>
      </p:cxnSp>
      <p:cxnSp>
        <p:nvCxnSpPr>
          <p:cNvPr id="35" name="Curved Connector 34"/>
          <p:cNvCxnSpPr>
            <a:stCxn id="7" idx="2"/>
            <a:endCxn id="9" idx="1"/>
          </p:cNvCxnSpPr>
          <p:nvPr/>
        </p:nvCxnSpPr>
        <p:spPr>
          <a:xfrm rot="5400000" flipH="1" flipV="1">
            <a:off x="2514599" y="3089564"/>
            <a:ext cx="1574799" cy="1196107"/>
          </a:xfrm>
          <a:prstGeom prst="curvedConnector4">
            <a:avLst>
              <a:gd name="adj1" fmla="val -14516"/>
              <a:gd name="adj2" fmla="val 65926"/>
            </a:avLst>
          </a:prstGeom>
          <a:ln>
            <a:tailEnd type="arrow"/>
          </a:ln>
          <a:effectLst/>
        </p:spPr>
        <p:style>
          <a:lnRef idx="3">
            <a:schemeClr val="accent5"/>
          </a:lnRef>
          <a:fillRef idx="0">
            <a:schemeClr val="accent5"/>
          </a:fillRef>
          <a:effectRef idx="2">
            <a:schemeClr val="accent5"/>
          </a:effectRef>
          <a:fontRef idx="minor">
            <a:schemeClr val="tx1"/>
          </a:fontRef>
        </p:style>
      </p:cxnSp>
      <p:cxnSp>
        <p:nvCxnSpPr>
          <p:cNvPr id="40" name="Curved Connector 39"/>
          <p:cNvCxnSpPr>
            <a:stCxn id="17" idx="3"/>
            <a:endCxn id="13" idx="1"/>
          </p:cNvCxnSpPr>
          <p:nvPr/>
        </p:nvCxnSpPr>
        <p:spPr>
          <a:xfrm flipV="1">
            <a:off x="5848917" y="3672608"/>
            <a:ext cx="655791" cy="1776845"/>
          </a:xfrm>
          <a:prstGeom prst="curvedConnector3">
            <a:avLst>
              <a:gd name="adj1" fmla="val 16550"/>
            </a:avLst>
          </a:prstGeom>
          <a:ln>
            <a:tailEnd type="arrow"/>
          </a:ln>
          <a:effectLst/>
        </p:spPr>
        <p:style>
          <a:lnRef idx="3">
            <a:schemeClr val="accent5"/>
          </a:lnRef>
          <a:fillRef idx="0">
            <a:schemeClr val="accent5"/>
          </a:fillRef>
          <a:effectRef idx="2">
            <a:schemeClr val="accent5"/>
          </a:effectRef>
          <a:fontRef idx="minor">
            <a:schemeClr val="tx1"/>
          </a:fontRef>
        </p:style>
      </p:cxnSp>
      <p:cxnSp>
        <p:nvCxnSpPr>
          <p:cNvPr id="43" name="Curved Connector 42"/>
          <p:cNvCxnSpPr>
            <a:stCxn id="17" idx="2"/>
            <a:endCxn id="8" idx="1"/>
          </p:cNvCxnSpPr>
          <p:nvPr/>
        </p:nvCxnSpPr>
        <p:spPr>
          <a:xfrm rot="5400000" flipH="1">
            <a:off x="2008905" y="2618513"/>
            <a:ext cx="1644072" cy="4687444"/>
          </a:xfrm>
          <a:prstGeom prst="curvedConnector4">
            <a:avLst>
              <a:gd name="adj1" fmla="val -32163"/>
              <a:gd name="adj2" fmla="val 106848"/>
            </a:avLst>
          </a:prstGeom>
          <a:ln>
            <a:tailEnd type="arrow"/>
          </a:ln>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912768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API Interactions</a:t>
            </a:r>
            <a:endParaRPr lang="en-US" dirty="0">
              <a:latin typeface="+mn-lt"/>
            </a:endParaRPr>
          </a:p>
        </p:txBody>
      </p:sp>
      <p:pic>
        <p:nvPicPr>
          <p:cNvPr id="31" name="Picture 30" descr="flux-diagram-white-backgroun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82" y="1858818"/>
            <a:ext cx="8744035" cy="4364182"/>
          </a:xfrm>
          <a:prstGeom prst="rect">
            <a:avLst/>
          </a:prstGeom>
        </p:spPr>
      </p:pic>
    </p:spTree>
    <p:extLst>
      <p:ext uri="{BB962C8B-B14F-4D97-AF65-F5344CB8AC3E}">
        <p14:creationId xmlns:p14="http://schemas.microsoft.com/office/powerpoint/2010/main" val="27793096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5BBC"/>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361950" y="2638577"/>
            <a:ext cx="8420100" cy="3955898"/>
            <a:chOff x="298015" y="1099753"/>
            <a:chExt cx="8420100" cy="3956065"/>
          </a:xfrm>
        </p:grpSpPr>
        <p:grpSp>
          <p:nvGrpSpPr>
            <p:cNvPr id="5" name="Group 8"/>
            <p:cNvGrpSpPr>
              <a:grpSpLocks/>
            </p:cNvGrpSpPr>
            <p:nvPr userDrawn="1"/>
          </p:nvGrpSpPr>
          <p:grpSpPr bwMode="auto">
            <a:xfrm>
              <a:off x="298015" y="4340425"/>
              <a:ext cx="8420100" cy="715393"/>
              <a:chOff x="298015" y="4340425"/>
              <a:chExt cx="8420100" cy="715393"/>
            </a:xfrm>
          </p:grpSpPr>
          <p:sp>
            <p:nvSpPr>
              <p:cNvPr id="7" name="Text Box 3"/>
              <p:cNvSpPr txBox="1">
                <a:spLocks noChangeArrowheads="1"/>
              </p:cNvSpPr>
              <p:nvPr userDrawn="1"/>
            </p:nvSpPr>
            <p:spPr bwMode="blackWhite">
              <a:xfrm>
                <a:off x="298015" y="4640327"/>
                <a:ext cx="8420100" cy="415491"/>
              </a:xfrm>
              <a:prstGeom prst="rect">
                <a:avLst/>
              </a:prstGeom>
              <a:noFill/>
              <a:ln w="12700">
                <a:noFill/>
                <a:miter lim="800000"/>
                <a:headEnd type="none" w="sm" len="sm"/>
                <a:tailEnd type="none" w="sm" len="sm"/>
              </a:ln>
              <a:effectLst/>
            </p:spPr>
            <p:txBody>
              <a:bodyPr lIns="0" tIns="45713" rIns="0" bIns="182880" anchor="b">
                <a:spAutoFit/>
              </a:bodyPr>
              <a:lstStyle/>
              <a:p>
                <a:pPr algn="ctr" defTabSz="914099" fontAlgn="auto">
                  <a:spcBef>
                    <a:spcPts val="0"/>
                  </a:spcBef>
                  <a:spcAft>
                    <a:spcPts val="0"/>
                  </a:spcAft>
                  <a:defRPr/>
                </a:pPr>
                <a:r>
                  <a:rPr lang="en-US" sz="600" dirty="0">
                    <a:latin typeface="Arial" panose="020B0604020202020204" pitchFamily="34" charset="0"/>
                    <a:ea typeface="+mn-ea"/>
                    <a:cs typeface="Arial" panose="020B0604020202020204" pitchFamily="34" charset="0"/>
                  </a:rPr>
                  <a:t>© 2015 Slalom, LLC. All rights reserved. The information herein is for informational purposes only and represents the current view of Slalom, LLC. as of the date of this presentation.</a:t>
                </a:r>
                <a:br>
                  <a:rPr lang="en-US" sz="600" dirty="0">
                    <a:latin typeface="Arial" panose="020B0604020202020204" pitchFamily="34" charset="0"/>
                    <a:ea typeface="+mn-ea"/>
                    <a:cs typeface="Arial" panose="020B0604020202020204" pitchFamily="34" charset="0"/>
                  </a:rPr>
                </a:br>
                <a:r>
                  <a:rPr lang="en-US" sz="600" dirty="0">
                    <a:latin typeface="Arial" panose="020B0604020202020204" pitchFamily="34" charset="0"/>
                    <a:ea typeface="+mn-ea"/>
                    <a:cs typeface="Arial" panose="020B0604020202020204" pitchFamily="34" charset="0"/>
                  </a:rPr>
                  <a:t>SLALOM MAKES NO WARRANTIES, EXPRESS, IMPLIED, OR STATUTORY, AS TO THE INFORMATION IN THIS PRESENTATION.</a:t>
                </a:r>
              </a:p>
            </p:txBody>
          </p:sp>
          <p:sp>
            <p:nvSpPr>
              <p:cNvPr id="8" name="TextBox 7"/>
              <p:cNvSpPr txBox="1"/>
              <p:nvPr userDrawn="1"/>
            </p:nvSpPr>
            <p:spPr>
              <a:xfrm>
                <a:off x="3555758" y="4340425"/>
                <a:ext cx="1904614" cy="338554"/>
              </a:xfrm>
              <a:prstGeom prst="rect">
                <a:avLst/>
              </a:prstGeom>
              <a:noFill/>
            </p:spPr>
            <p:txBody>
              <a:bodyPr lIns="45720" tIns="0" rIns="0" bIns="91440">
                <a:spAutoFit/>
              </a:bodyPr>
              <a:lstStyle/>
              <a:p>
                <a:pPr algn="ctr" defTabSz="914363" eaLnBrk="1" fontAlgn="auto" hangingPunct="1">
                  <a:spcBef>
                    <a:spcPts val="0"/>
                  </a:spcBef>
                  <a:spcAft>
                    <a:spcPts val="0"/>
                  </a:spcAft>
                  <a:defRPr/>
                </a:pPr>
                <a:r>
                  <a:rPr lang="en-US" sz="1600" b="1" spc="150" dirty="0">
                    <a:solidFill>
                      <a:srgbClr val="FFFFFF"/>
                    </a:solidFill>
                    <a:latin typeface="+mn-lt"/>
                    <a:ea typeface="+mn-ea"/>
                  </a:rPr>
                  <a:t>slalom.com</a:t>
                </a:r>
              </a:p>
            </p:txBody>
          </p:sp>
        </p:grpSp>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36451" y="1099753"/>
              <a:ext cx="3374136" cy="87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9438945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API Interactions</a:t>
            </a:r>
            <a:endParaRPr lang="en-US" dirty="0">
              <a:latin typeface="+mn-lt"/>
            </a:endParaRPr>
          </a:p>
        </p:txBody>
      </p:sp>
      <p:pic>
        <p:nvPicPr>
          <p:cNvPr id="31" name="Picture 30" descr="flux-diagram-white-background.png"/>
          <p:cNvPicPr>
            <a:picLocks noChangeAspect="1"/>
          </p:cNvPicPr>
          <p:nvPr/>
        </p:nvPicPr>
        <p:blipFill rotWithShape="1">
          <a:blip r:embed="rId3" cstate="print">
            <a:extLst>
              <a:ext uri="{28A0092B-C50C-407E-A947-70E740481C1C}">
                <a14:useLocalDpi xmlns:a14="http://schemas.microsoft.com/office/drawing/2010/main" val="0"/>
              </a:ext>
            </a:extLst>
          </a:blip>
          <a:srcRect l="41771"/>
          <a:stretch/>
        </p:blipFill>
        <p:spPr>
          <a:xfrm>
            <a:off x="519546" y="1858818"/>
            <a:ext cx="5091544" cy="4364182"/>
          </a:xfrm>
          <a:prstGeom prst="rect">
            <a:avLst/>
          </a:prstGeom>
        </p:spPr>
      </p:pic>
      <p:pic>
        <p:nvPicPr>
          <p:cNvPr id="4" name="Picture 3" descr="flux-diagram-white-background.png"/>
          <p:cNvPicPr>
            <a:picLocks noChangeAspect="1"/>
          </p:cNvPicPr>
          <p:nvPr/>
        </p:nvPicPr>
        <p:blipFill rotWithShape="1">
          <a:blip r:embed="rId3" cstate="print">
            <a:extLst>
              <a:ext uri="{28A0092B-C50C-407E-A947-70E740481C1C}">
                <a14:useLocalDpi xmlns:a14="http://schemas.microsoft.com/office/drawing/2010/main" val="0"/>
              </a:ext>
            </a:extLst>
          </a:blip>
          <a:srcRect r="63246"/>
          <a:stretch/>
        </p:blipFill>
        <p:spPr>
          <a:xfrm>
            <a:off x="5495635" y="1858818"/>
            <a:ext cx="3213762" cy="4364182"/>
          </a:xfrm>
          <a:prstGeom prst="rect">
            <a:avLst/>
          </a:prstGeom>
        </p:spPr>
      </p:pic>
      <p:pic>
        <p:nvPicPr>
          <p:cNvPr id="5" name="Picture 4" descr="flux-diagram-white-background.png"/>
          <p:cNvPicPr>
            <a:picLocks noChangeAspect="1"/>
          </p:cNvPicPr>
          <p:nvPr/>
        </p:nvPicPr>
        <p:blipFill rotWithShape="1">
          <a:blip r:embed="rId3" cstate="print">
            <a:extLst>
              <a:ext uri="{28A0092B-C50C-407E-A947-70E740481C1C}">
                <a14:useLocalDpi xmlns:a14="http://schemas.microsoft.com/office/drawing/2010/main" val="0"/>
              </a:ext>
            </a:extLst>
          </a:blip>
          <a:srcRect l="36754" r="58229"/>
          <a:stretch/>
        </p:blipFill>
        <p:spPr>
          <a:xfrm>
            <a:off x="5264728" y="1858818"/>
            <a:ext cx="438728" cy="4364182"/>
          </a:xfrm>
          <a:prstGeom prst="rect">
            <a:avLst/>
          </a:prstGeom>
        </p:spPr>
      </p:pic>
    </p:spTree>
    <p:extLst>
      <p:ext uri="{BB962C8B-B14F-4D97-AF65-F5344CB8AC3E}">
        <p14:creationId xmlns:p14="http://schemas.microsoft.com/office/powerpoint/2010/main" val="35138978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70900.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200" y="390362"/>
            <a:ext cx="6835600" cy="6077276"/>
          </a:xfrm>
          <a:prstGeom prst="rect">
            <a:avLst/>
          </a:prstGeom>
        </p:spPr>
      </p:pic>
    </p:spTree>
    <p:extLst>
      <p:ext uri="{BB962C8B-B14F-4D97-AF65-F5344CB8AC3E}">
        <p14:creationId xmlns:p14="http://schemas.microsoft.com/office/powerpoint/2010/main" val="29428468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smtClean="0">
                <a:latin typeface="+mn-lt"/>
              </a:rPr>
              <a:t>Actions should be past-tense</a:t>
            </a:r>
            <a:endParaRPr lang="en-US" dirty="0">
              <a:latin typeface="+mn-lt"/>
            </a:endParaRPr>
          </a:p>
        </p:txBody>
      </p:sp>
    </p:spTree>
    <p:extLst>
      <p:ext uri="{BB962C8B-B14F-4D97-AF65-F5344CB8AC3E}">
        <p14:creationId xmlns:p14="http://schemas.microsoft.com/office/powerpoint/2010/main" val="39140717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smtClean="0">
                <a:latin typeface="+mn-lt"/>
              </a:rPr>
              <a:t>Favor small components, but don’t oversimplify</a:t>
            </a:r>
            <a:endParaRPr lang="en-US" dirty="0">
              <a:latin typeface="+mn-lt"/>
            </a:endParaRPr>
          </a:p>
        </p:txBody>
      </p:sp>
    </p:spTree>
    <p:extLst>
      <p:ext uri="{BB962C8B-B14F-4D97-AF65-F5344CB8AC3E}">
        <p14:creationId xmlns:p14="http://schemas.microsoft.com/office/powerpoint/2010/main" val="14561395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a:solidFill>
                  <a:schemeClr val="accent1"/>
                </a:solidFill>
                <a:latin typeface="+mn-lt"/>
              </a:rPr>
              <a:t>Pass all data as props, avoid external state</a:t>
            </a:r>
          </a:p>
        </p:txBody>
      </p:sp>
    </p:spTree>
    <p:extLst>
      <p:ext uri="{BB962C8B-B14F-4D97-AF65-F5344CB8AC3E}">
        <p14:creationId xmlns:p14="http://schemas.microsoft.com/office/powerpoint/2010/main" val="17806975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a:solidFill>
                  <a:schemeClr val="accent3"/>
                </a:solidFill>
                <a:latin typeface="+mn-lt"/>
              </a:rPr>
              <a:t>Build stores around single functional domain</a:t>
            </a:r>
          </a:p>
        </p:txBody>
      </p:sp>
    </p:spTree>
    <p:extLst>
      <p:ext uri="{BB962C8B-B14F-4D97-AF65-F5344CB8AC3E}">
        <p14:creationId xmlns:p14="http://schemas.microsoft.com/office/powerpoint/2010/main" val="178069758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a:bodyPr>
          <a:lstStyle/>
          <a:p>
            <a:r>
              <a:rPr lang="en-US" dirty="0">
                <a:solidFill>
                  <a:schemeClr val="accent5"/>
                </a:solidFill>
                <a:latin typeface="+mn-lt"/>
              </a:rPr>
              <a:t>Keep store events </a:t>
            </a:r>
            <a:r>
              <a:rPr lang="en-US" dirty="0" smtClean="0">
                <a:solidFill>
                  <a:schemeClr val="accent5"/>
                </a:solidFill>
                <a:latin typeface="+mn-lt"/>
              </a:rPr>
              <a:t>simple</a:t>
            </a:r>
            <a:endParaRPr lang="en-US" dirty="0">
              <a:solidFill>
                <a:schemeClr val="accent5"/>
              </a:solidFill>
              <a:latin typeface="+mn-lt"/>
            </a:endParaRPr>
          </a:p>
        </p:txBody>
      </p:sp>
    </p:spTree>
    <p:extLst>
      <p:ext uri="{BB962C8B-B14F-4D97-AF65-F5344CB8AC3E}">
        <p14:creationId xmlns:p14="http://schemas.microsoft.com/office/powerpoint/2010/main" val="17806975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fontScale="90000"/>
          </a:bodyPr>
          <a:lstStyle/>
          <a:p>
            <a:r>
              <a:rPr lang="en-US" dirty="0" smtClean="0">
                <a:solidFill>
                  <a:schemeClr val="accent3"/>
                </a:solidFill>
                <a:latin typeface="+mn-lt"/>
              </a:rPr>
              <a:t>Avoid partial state updates on store events</a:t>
            </a:r>
            <a:endParaRPr lang="en-US" dirty="0">
              <a:solidFill>
                <a:schemeClr val="accent3"/>
              </a:solidFill>
              <a:latin typeface="+mn-lt"/>
            </a:endParaRPr>
          </a:p>
        </p:txBody>
      </p:sp>
    </p:spTree>
    <p:extLst>
      <p:ext uri="{BB962C8B-B14F-4D97-AF65-F5344CB8AC3E}">
        <p14:creationId xmlns:p14="http://schemas.microsoft.com/office/powerpoint/2010/main" val="35860995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a:bodyPr>
          <a:lstStyle/>
          <a:p>
            <a:r>
              <a:rPr lang="en-US" dirty="0">
                <a:latin typeface="+mn-lt"/>
              </a:rPr>
              <a:t>Don’t send data with events</a:t>
            </a:r>
          </a:p>
        </p:txBody>
      </p:sp>
    </p:spTree>
    <p:extLst>
      <p:ext uri="{BB962C8B-B14F-4D97-AF65-F5344CB8AC3E}">
        <p14:creationId xmlns:p14="http://schemas.microsoft.com/office/powerpoint/2010/main" val="17806975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07023"/>
            <a:ext cx="7770813" cy="1429871"/>
          </a:xfrm>
        </p:spPr>
        <p:txBody>
          <a:bodyPr>
            <a:normAutofit/>
          </a:bodyPr>
          <a:lstStyle/>
          <a:p>
            <a:r>
              <a:rPr lang="en-US" dirty="0">
                <a:solidFill>
                  <a:schemeClr val="accent1"/>
                </a:solidFill>
                <a:latin typeface="+mn-lt"/>
              </a:rPr>
              <a:t>Favor all state in stores</a:t>
            </a:r>
          </a:p>
        </p:txBody>
      </p:sp>
    </p:spTree>
    <p:extLst>
      <p:ext uri="{BB962C8B-B14F-4D97-AF65-F5344CB8AC3E}">
        <p14:creationId xmlns:p14="http://schemas.microsoft.com/office/powerpoint/2010/main" val="12037879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MG_0354 (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descr="Screen Shot 2015-07-21 at 7.33.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655" y="726588"/>
            <a:ext cx="7442200" cy="1270000"/>
          </a:xfrm>
          <a:prstGeom prst="rect">
            <a:avLst/>
          </a:prstGeom>
        </p:spPr>
      </p:pic>
      <p:pic>
        <p:nvPicPr>
          <p:cNvPr id="6" name="Picture 5" descr="Screen Shot 2015-07-21 at 7.28.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255" y="4590183"/>
            <a:ext cx="7493000" cy="1346200"/>
          </a:xfrm>
          <a:prstGeom prst="rect">
            <a:avLst/>
          </a:prstGeom>
        </p:spPr>
      </p:pic>
      <p:pic>
        <p:nvPicPr>
          <p:cNvPr id="7" name="Picture 6" descr="Screen Shot 2015-07-21 at 7.37.2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05" y="2658385"/>
            <a:ext cx="7404100" cy="1270000"/>
          </a:xfrm>
          <a:prstGeom prst="rect">
            <a:avLst/>
          </a:prstGeom>
        </p:spPr>
      </p:pic>
    </p:spTree>
    <p:extLst>
      <p:ext uri="{BB962C8B-B14F-4D97-AF65-F5344CB8AC3E}">
        <p14:creationId xmlns:p14="http://schemas.microsoft.com/office/powerpoint/2010/main" val="412410757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Phil MacCart</a:t>
            </a:r>
            <a:endParaRPr lang="en-US" dirty="0"/>
          </a:p>
        </p:txBody>
      </p:sp>
      <p:sp>
        <p:nvSpPr>
          <p:cNvPr id="4" name="Subtitle 3"/>
          <p:cNvSpPr>
            <a:spLocks noGrp="1"/>
          </p:cNvSpPr>
          <p:nvPr>
            <p:ph type="subTitle" idx="1"/>
          </p:nvPr>
        </p:nvSpPr>
        <p:spPr>
          <a:xfrm>
            <a:off x="685800" y="3352799"/>
            <a:ext cx="7772400" cy="1276927"/>
          </a:xfrm>
        </p:spPr>
        <p:txBody>
          <a:bodyPr>
            <a:normAutofit/>
          </a:bodyPr>
          <a:lstStyle/>
          <a:p>
            <a:endParaRPr lang="en-US" dirty="0" smtClean="0"/>
          </a:p>
          <a:p>
            <a:r>
              <a:rPr lang="en-US" dirty="0">
                <a:hlinkClick r:id="rId2"/>
              </a:rPr>
              <a:t>https://github.com/pmaccart/react-chicago-building-with-</a:t>
            </a:r>
            <a:r>
              <a:rPr lang="en-US" dirty="0" smtClean="0">
                <a:hlinkClick r:id="rId2"/>
              </a:rPr>
              <a:t>flux</a:t>
            </a:r>
            <a:endParaRPr lang="en-US" dirty="0" smtClean="0"/>
          </a:p>
          <a:p>
            <a:r>
              <a:rPr lang="en-US" dirty="0" smtClean="0"/>
              <a:t>@</a:t>
            </a:r>
            <a:r>
              <a:rPr lang="en-US" dirty="0" err="1" smtClean="0"/>
              <a:t>pmaccart</a:t>
            </a:r>
            <a:endParaRPr lang="en-US" dirty="0"/>
          </a:p>
        </p:txBody>
      </p:sp>
    </p:spTree>
    <p:extLst>
      <p:ext uri="{BB962C8B-B14F-4D97-AF65-F5344CB8AC3E}">
        <p14:creationId xmlns:p14="http://schemas.microsoft.com/office/powerpoint/2010/main" val="20217457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5-07-21 at 7.50.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22" y="2663159"/>
            <a:ext cx="8457556" cy="1531683"/>
          </a:xfrm>
          <a:prstGeom prst="rect">
            <a:avLst/>
          </a:prstGeom>
        </p:spPr>
      </p:pic>
    </p:spTree>
    <p:extLst>
      <p:ext uri="{BB962C8B-B14F-4D97-AF65-F5344CB8AC3E}">
        <p14:creationId xmlns:p14="http://schemas.microsoft.com/office/powerpoint/2010/main" val="20618636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Topics</a:t>
            </a:r>
            <a:endParaRPr lang="en-US" dirty="0">
              <a:latin typeface="Helvetica Neue Light"/>
              <a:cs typeface="Helvetica Neue Light"/>
            </a:endParaRPr>
          </a:p>
        </p:txBody>
      </p:sp>
      <p:sp>
        <p:nvSpPr>
          <p:cNvPr id="3" name="Content Placeholder 2"/>
          <p:cNvSpPr>
            <a:spLocks noGrp="1"/>
          </p:cNvSpPr>
          <p:nvPr>
            <p:ph idx="1"/>
          </p:nvPr>
        </p:nvSpPr>
        <p:spPr/>
        <p:txBody>
          <a:bodyPr/>
          <a:lstStyle/>
          <a:p>
            <a:r>
              <a:rPr lang="en-US" dirty="0" smtClean="0">
                <a:latin typeface="Helvetica Neue Light"/>
                <a:cs typeface="Helvetica Neue Light"/>
              </a:rPr>
              <a:t>Flux Architectural Overview</a:t>
            </a:r>
          </a:p>
          <a:p>
            <a:r>
              <a:rPr lang="en-US" dirty="0" smtClean="0">
                <a:latin typeface="Helvetica Neue Light"/>
                <a:cs typeface="Helvetica Neue Light"/>
              </a:rPr>
              <a:t>Component Breakdown</a:t>
            </a:r>
          </a:p>
          <a:p>
            <a:r>
              <a:rPr lang="en-US" dirty="0" smtClean="0">
                <a:latin typeface="Helvetica Neue Light"/>
                <a:cs typeface="Helvetica Neue Light"/>
              </a:rPr>
              <a:t>API Integrations</a:t>
            </a:r>
          </a:p>
          <a:p>
            <a:r>
              <a:rPr lang="en-US" dirty="0" smtClean="0">
                <a:latin typeface="Helvetica Neue Light"/>
                <a:cs typeface="Helvetica Neue Light"/>
              </a:rPr>
              <a:t>Scaling out</a:t>
            </a:r>
          </a:p>
          <a:p>
            <a:pPr marL="0" indent="0">
              <a:buNone/>
            </a:pPr>
            <a:endParaRPr lang="en-US" dirty="0">
              <a:latin typeface="Helvetica Neue Light"/>
              <a:cs typeface="Helvetica Neue Light"/>
            </a:endParaRPr>
          </a:p>
        </p:txBody>
      </p:sp>
    </p:spTree>
    <p:extLst>
      <p:ext uri="{BB962C8B-B14F-4D97-AF65-F5344CB8AC3E}">
        <p14:creationId xmlns:p14="http://schemas.microsoft.com/office/powerpoint/2010/main" val="11740299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276" y="1904949"/>
            <a:ext cx="8077815" cy="2677656"/>
          </a:xfrm>
          <a:prstGeom prst="rect">
            <a:avLst/>
          </a:prstGeom>
        </p:spPr>
        <p:txBody>
          <a:bodyPr wrap="square">
            <a:spAutoFit/>
          </a:bodyPr>
          <a:lstStyle/>
          <a:p>
            <a:r>
              <a:rPr lang="en-US" sz="2800" dirty="0">
                <a:latin typeface="Helvetica Neue Light"/>
                <a:cs typeface="Helvetica Neue Light"/>
              </a:rPr>
              <a:t>Flux is the </a:t>
            </a:r>
            <a:r>
              <a:rPr lang="en-US" sz="2800" dirty="0">
                <a:solidFill>
                  <a:schemeClr val="accent1"/>
                </a:solidFill>
                <a:latin typeface="Helvetica Neue Light"/>
                <a:cs typeface="Helvetica Neue Light"/>
              </a:rPr>
              <a:t>application architecture </a:t>
            </a:r>
            <a:r>
              <a:rPr lang="en-US" sz="2800" dirty="0">
                <a:latin typeface="Helvetica Neue Light"/>
                <a:cs typeface="Helvetica Neue Light"/>
              </a:rPr>
              <a:t>that Facebook uses </a:t>
            </a:r>
            <a:r>
              <a:rPr lang="en-US" sz="2800" dirty="0">
                <a:solidFill>
                  <a:srgbClr val="86CE24"/>
                </a:solidFill>
                <a:latin typeface="Helvetica Neue Light"/>
                <a:cs typeface="Helvetica Neue Light"/>
              </a:rPr>
              <a:t>for building client-side web applications</a:t>
            </a:r>
            <a:r>
              <a:rPr lang="en-US" sz="2800" dirty="0">
                <a:latin typeface="Helvetica Neue Light"/>
                <a:cs typeface="Helvetica Neue Light"/>
              </a:rPr>
              <a:t>. It complements </a:t>
            </a:r>
            <a:r>
              <a:rPr lang="en-US" sz="2800" dirty="0" err="1">
                <a:latin typeface="Helvetica Neue Light"/>
                <a:cs typeface="Helvetica Neue Light"/>
              </a:rPr>
              <a:t>React's</a:t>
            </a:r>
            <a:r>
              <a:rPr lang="en-US" sz="2800" dirty="0">
                <a:latin typeface="Helvetica Neue Light"/>
                <a:cs typeface="Helvetica Neue Light"/>
              </a:rPr>
              <a:t> </a:t>
            </a:r>
            <a:r>
              <a:rPr lang="en-US" sz="2800" dirty="0" err="1">
                <a:latin typeface="Helvetica Neue Light"/>
                <a:cs typeface="Helvetica Neue Light"/>
              </a:rPr>
              <a:t>composable</a:t>
            </a:r>
            <a:r>
              <a:rPr lang="en-US" sz="2800" dirty="0">
                <a:latin typeface="Helvetica Neue Light"/>
                <a:cs typeface="Helvetica Neue Light"/>
              </a:rPr>
              <a:t> view components by utilizing a </a:t>
            </a:r>
            <a:r>
              <a:rPr lang="en-US" sz="2800" dirty="0">
                <a:solidFill>
                  <a:srgbClr val="86CE24"/>
                </a:solidFill>
                <a:latin typeface="Helvetica Neue Light"/>
                <a:cs typeface="Helvetica Neue Light"/>
              </a:rPr>
              <a:t>unidirectional data flow</a:t>
            </a:r>
            <a:r>
              <a:rPr lang="en-US" sz="2800" dirty="0">
                <a:latin typeface="Helvetica Neue Light"/>
                <a:cs typeface="Helvetica Neue Light"/>
              </a:rPr>
              <a:t>. It's </a:t>
            </a:r>
            <a:r>
              <a:rPr lang="en-US" sz="2800" dirty="0">
                <a:solidFill>
                  <a:srgbClr val="86CE24"/>
                </a:solidFill>
                <a:latin typeface="Helvetica Neue Light"/>
                <a:cs typeface="Helvetica Neue Light"/>
              </a:rPr>
              <a:t>more of a pattern </a:t>
            </a:r>
            <a:r>
              <a:rPr lang="en-US" sz="2800" dirty="0">
                <a:latin typeface="Helvetica Neue Light"/>
                <a:cs typeface="Helvetica Neue Light"/>
              </a:rPr>
              <a:t>rather than a formal </a:t>
            </a:r>
            <a:r>
              <a:rPr lang="en-US" sz="2800" dirty="0" smtClean="0">
                <a:latin typeface="Helvetica Neue Light"/>
                <a:cs typeface="Helvetica Neue Light"/>
              </a:rPr>
              <a:t>framework.</a:t>
            </a:r>
            <a:endParaRPr lang="en-US" sz="2800" dirty="0">
              <a:latin typeface="Helvetica Neue Light"/>
              <a:cs typeface="Helvetica Neue Light"/>
            </a:endParaRPr>
          </a:p>
        </p:txBody>
      </p:sp>
    </p:spTree>
    <p:extLst>
      <p:ext uri="{BB962C8B-B14F-4D97-AF65-F5344CB8AC3E}">
        <p14:creationId xmlns:p14="http://schemas.microsoft.com/office/powerpoint/2010/main" val="22806382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61818" y="3618345"/>
            <a:ext cx="1671782" cy="10390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Action</a:t>
            </a:r>
            <a:endParaRPr lang="en-US" dirty="0"/>
          </a:p>
        </p:txBody>
      </p:sp>
      <p:sp>
        <p:nvSpPr>
          <p:cNvPr id="7" name="Rounded Rectangle 6"/>
          <p:cNvSpPr/>
          <p:nvPr/>
        </p:nvSpPr>
        <p:spPr>
          <a:xfrm>
            <a:off x="4870642" y="1884218"/>
            <a:ext cx="1671782" cy="10390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Action</a:t>
            </a:r>
            <a:endParaRPr lang="en-US" dirty="0"/>
          </a:p>
        </p:txBody>
      </p:sp>
      <p:sp>
        <p:nvSpPr>
          <p:cNvPr id="8" name="Rounded Rectangle 7"/>
          <p:cNvSpPr/>
          <p:nvPr/>
        </p:nvSpPr>
        <p:spPr>
          <a:xfrm>
            <a:off x="4870642" y="3618345"/>
            <a:ext cx="1671782" cy="103909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Store</a:t>
            </a:r>
            <a:endParaRPr lang="en-US" dirty="0"/>
          </a:p>
        </p:txBody>
      </p:sp>
      <p:sp>
        <p:nvSpPr>
          <p:cNvPr id="9" name="Rounded Rectangle 8"/>
          <p:cNvSpPr/>
          <p:nvPr/>
        </p:nvSpPr>
        <p:spPr>
          <a:xfrm>
            <a:off x="2666230" y="3618345"/>
            <a:ext cx="1671782" cy="10390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Dispatcher</a:t>
            </a:r>
            <a:endParaRPr lang="en-US" dirty="0"/>
          </a:p>
        </p:txBody>
      </p:sp>
      <p:sp>
        <p:nvSpPr>
          <p:cNvPr id="10" name="Rounded Rectangle 9"/>
          <p:cNvSpPr/>
          <p:nvPr/>
        </p:nvSpPr>
        <p:spPr>
          <a:xfrm>
            <a:off x="7075054" y="3618345"/>
            <a:ext cx="1671782" cy="1039091"/>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View</a:t>
            </a:r>
            <a:endParaRPr lang="en-US" dirty="0"/>
          </a:p>
        </p:txBody>
      </p:sp>
      <p:cxnSp>
        <p:nvCxnSpPr>
          <p:cNvPr id="12" name="Straight Arrow Connector 11"/>
          <p:cNvCxnSpPr>
            <a:stCxn id="5" idx="3"/>
            <a:endCxn id="9" idx="1"/>
          </p:cNvCxnSpPr>
          <p:nvPr/>
        </p:nvCxnSpPr>
        <p:spPr>
          <a:xfrm>
            <a:off x="2133600"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a:stCxn id="9" idx="3"/>
            <a:endCxn id="8" idx="1"/>
          </p:cNvCxnSpPr>
          <p:nvPr/>
        </p:nvCxnSpPr>
        <p:spPr>
          <a:xfrm>
            <a:off x="4338012"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a:stCxn id="8" idx="3"/>
            <a:endCxn id="10" idx="1"/>
          </p:cNvCxnSpPr>
          <p:nvPr/>
        </p:nvCxnSpPr>
        <p:spPr>
          <a:xfrm>
            <a:off x="6542424" y="4137891"/>
            <a:ext cx="53263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Elbow Connector 18"/>
          <p:cNvCxnSpPr>
            <a:stCxn id="10" idx="0"/>
            <a:endCxn id="7" idx="3"/>
          </p:cNvCxnSpPr>
          <p:nvPr/>
        </p:nvCxnSpPr>
        <p:spPr>
          <a:xfrm rot="16200000" flipV="1">
            <a:off x="6619395" y="2326794"/>
            <a:ext cx="1214581" cy="1368521"/>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1" name="Elbow Connector 20"/>
          <p:cNvCxnSpPr>
            <a:stCxn id="7" idx="1"/>
            <a:endCxn id="9" idx="0"/>
          </p:cNvCxnSpPr>
          <p:nvPr/>
        </p:nvCxnSpPr>
        <p:spPr>
          <a:xfrm rot="10800000" flipV="1">
            <a:off x="3502122" y="2403763"/>
            <a:ext cx="1368521" cy="1214581"/>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951598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Views</a:t>
            </a:r>
            <a:endParaRPr lang="en-US" dirty="0">
              <a:latin typeface="+mj-lt"/>
            </a:endParaRPr>
          </a:p>
        </p:txBody>
      </p:sp>
      <p:sp>
        <p:nvSpPr>
          <p:cNvPr id="3" name="Content Placeholder 2"/>
          <p:cNvSpPr>
            <a:spLocks noGrp="1"/>
          </p:cNvSpPr>
          <p:nvPr>
            <p:ph idx="1"/>
          </p:nvPr>
        </p:nvSpPr>
        <p:spPr>
          <a:xfrm>
            <a:off x="685800" y="1869141"/>
            <a:ext cx="3562927" cy="4257022"/>
          </a:xfrm>
        </p:spPr>
        <p:txBody>
          <a:bodyPr/>
          <a:lstStyle/>
          <a:p>
            <a:r>
              <a:rPr lang="en-US" dirty="0" smtClean="0"/>
              <a:t>Compositions of components</a:t>
            </a:r>
          </a:p>
          <a:p>
            <a:r>
              <a:rPr lang="en-US" dirty="0" smtClean="0"/>
              <a:t>Stateless (ideally)</a:t>
            </a:r>
          </a:p>
          <a:p>
            <a:r>
              <a:rPr lang="en-US" dirty="0" smtClean="0"/>
              <a:t>Data provided from parent/root</a:t>
            </a:r>
            <a:endParaRPr lang="en-US" dirty="0"/>
          </a:p>
        </p:txBody>
      </p:sp>
      <p:pic>
        <p:nvPicPr>
          <p:cNvPr id="7" name="Picture 6" descr="Screen Shot 2015-07-22 at 10.38.35 AM.png"/>
          <p:cNvPicPr>
            <a:picLocks noChangeAspect="1"/>
          </p:cNvPicPr>
          <p:nvPr/>
        </p:nvPicPr>
        <p:blipFill rotWithShape="1">
          <a:blip r:embed="rId3">
            <a:extLst>
              <a:ext uri="{28A0092B-C50C-407E-A947-70E740481C1C}">
                <a14:useLocalDpi xmlns:a14="http://schemas.microsoft.com/office/drawing/2010/main" val="0"/>
              </a:ext>
            </a:extLst>
          </a:blip>
          <a:srcRect l="6970"/>
          <a:stretch/>
        </p:blipFill>
        <p:spPr>
          <a:xfrm>
            <a:off x="3509817" y="1550894"/>
            <a:ext cx="5515119" cy="4106379"/>
          </a:xfrm>
          <a:prstGeom prst="rect">
            <a:avLst/>
          </a:prstGeom>
        </p:spPr>
      </p:pic>
    </p:spTree>
    <p:extLst>
      <p:ext uri="{BB962C8B-B14F-4D97-AF65-F5344CB8AC3E}">
        <p14:creationId xmlns:p14="http://schemas.microsoft.com/office/powerpoint/2010/main" val="4680705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Stores</a:t>
            </a:r>
            <a:endParaRPr lang="en-US" dirty="0">
              <a:latin typeface="+mj-lt"/>
            </a:endParaRPr>
          </a:p>
        </p:txBody>
      </p:sp>
      <p:sp>
        <p:nvSpPr>
          <p:cNvPr id="3" name="Content Placeholder 2"/>
          <p:cNvSpPr>
            <a:spLocks noGrp="1"/>
          </p:cNvSpPr>
          <p:nvPr>
            <p:ph idx="1"/>
          </p:nvPr>
        </p:nvSpPr>
        <p:spPr>
          <a:xfrm>
            <a:off x="685800" y="1869141"/>
            <a:ext cx="3389745" cy="4257022"/>
          </a:xfrm>
        </p:spPr>
        <p:txBody>
          <a:bodyPr/>
          <a:lstStyle/>
          <a:p>
            <a:r>
              <a:rPr lang="en-US" dirty="0" smtClean="0"/>
              <a:t>Hold all application state and data</a:t>
            </a:r>
          </a:p>
          <a:p>
            <a:r>
              <a:rPr lang="en-US" dirty="0" smtClean="0"/>
              <a:t>Represent a domain area</a:t>
            </a:r>
          </a:p>
          <a:p>
            <a:r>
              <a:rPr lang="en-US" dirty="0" smtClean="0"/>
              <a:t>No understanding of data </a:t>
            </a:r>
            <a:r>
              <a:rPr lang="en-US" dirty="0" smtClean="0"/>
              <a:t>presentation</a:t>
            </a:r>
          </a:p>
          <a:p>
            <a:r>
              <a:rPr lang="en-US" dirty="0" smtClean="0"/>
              <a:t>Listen for events from Dispatcher</a:t>
            </a:r>
            <a:endParaRPr lang="en-US" dirty="0" smtClean="0"/>
          </a:p>
          <a:p>
            <a:pPr marL="0" indent="0">
              <a:buNone/>
            </a:pPr>
            <a:endParaRPr lang="en-US" dirty="0"/>
          </a:p>
        </p:txBody>
      </p:sp>
      <p:pic>
        <p:nvPicPr>
          <p:cNvPr id="7" name="Picture 6" descr="Screen Shot 2015-07-22 at 2.15.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544" y="3720019"/>
            <a:ext cx="5068455" cy="2406144"/>
          </a:xfrm>
          <a:prstGeom prst="rect">
            <a:avLst/>
          </a:prstGeom>
        </p:spPr>
      </p:pic>
      <p:pic>
        <p:nvPicPr>
          <p:cNvPr id="8" name="Picture 7" descr="Screen Shot 2015-07-22 at 2.15.0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545" y="2429769"/>
            <a:ext cx="5068455" cy="803536"/>
          </a:xfrm>
          <a:prstGeom prst="rect">
            <a:avLst/>
          </a:prstGeom>
        </p:spPr>
      </p:pic>
    </p:spTree>
    <p:extLst>
      <p:ext uri="{BB962C8B-B14F-4D97-AF65-F5344CB8AC3E}">
        <p14:creationId xmlns:p14="http://schemas.microsoft.com/office/powerpoint/2010/main" val="339245918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ng-bootcam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Helvetica Neue Light">
      <a:majorFont>
        <a:latin typeface="Helvetica Neue Light"/>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Helvetica Neue Light"/>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ng-bootcamp.thmx</Template>
  <TotalTime>1230</TotalTime>
  <Words>756</Words>
  <Application>Microsoft Macintosh PowerPoint</Application>
  <PresentationFormat>On-screen Show (4:3)</PresentationFormat>
  <Paragraphs>130</Paragraphs>
  <Slides>30</Slides>
  <Notes>18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ng-bootcamp</vt:lpstr>
      <vt:lpstr>Building with Flux</vt:lpstr>
      <vt:lpstr>PowerPoint Presentation</vt:lpstr>
      <vt:lpstr>PowerPoint Presentation</vt:lpstr>
      <vt:lpstr>PowerPoint Presentation</vt:lpstr>
      <vt:lpstr>Topics</vt:lpstr>
      <vt:lpstr>PowerPoint Presentation</vt:lpstr>
      <vt:lpstr>PowerPoint Presentation</vt:lpstr>
      <vt:lpstr>Views</vt:lpstr>
      <vt:lpstr>Stores</vt:lpstr>
      <vt:lpstr>Stores</vt:lpstr>
      <vt:lpstr>Dispatcher</vt:lpstr>
      <vt:lpstr>Actions</vt:lpstr>
      <vt:lpstr>PowerPoint Presentation</vt:lpstr>
      <vt:lpstr>Stateless Components</vt:lpstr>
      <vt:lpstr>Views as Pure Functions</vt:lpstr>
      <vt:lpstr>Mail App</vt:lpstr>
      <vt:lpstr>PowerPoint Presentation</vt:lpstr>
      <vt:lpstr>PowerPoint Presentation</vt:lpstr>
      <vt:lpstr>API Interactions</vt:lpstr>
      <vt:lpstr>API Interactions</vt:lpstr>
      <vt:lpstr>PowerPoint Presentation</vt:lpstr>
      <vt:lpstr>Actions should be past-tense</vt:lpstr>
      <vt:lpstr>Favor small components, but don’t oversimplify</vt:lpstr>
      <vt:lpstr>Pass all data as props, avoid external state</vt:lpstr>
      <vt:lpstr>Build stores around single functional domain</vt:lpstr>
      <vt:lpstr>Keep store events simple</vt:lpstr>
      <vt:lpstr>Avoid partial state updates on store events</vt:lpstr>
      <vt:lpstr>Don’t send data with events</vt:lpstr>
      <vt:lpstr>Favor all state in stores</vt:lpstr>
      <vt:lpstr>Phil MacCart</vt:lpstr>
    </vt:vector>
  </TitlesOfParts>
  <Company>Slalom,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with Flux</dc:title>
  <dc:creator>Phil MacCart</dc:creator>
  <cp:lastModifiedBy>Phil MacCart</cp:lastModifiedBy>
  <cp:revision>45</cp:revision>
  <dcterms:created xsi:type="dcterms:W3CDTF">2015-07-22T00:18:59Z</dcterms:created>
  <dcterms:modified xsi:type="dcterms:W3CDTF">2015-07-22T21:53:53Z</dcterms:modified>
</cp:coreProperties>
</file>