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sldIdLst>
    <p:sldId id="256" r:id="rId2"/>
    <p:sldId id="263" r:id="rId3"/>
    <p:sldId id="264" r:id="rId4"/>
    <p:sldId id="265" r:id="rId5"/>
    <p:sldId id="266" r:id="rId6"/>
    <p:sldId id="268" r:id="rId7"/>
    <p:sldId id="272" r:id="rId8"/>
    <p:sldId id="267" r:id="rId9"/>
    <p:sldId id="269" r:id="rId10"/>
    <p:sldId id="270" r:id="rId11"/>
    <p:sldId id="273" r:id="rId12"/>
    <p:sldId id="284" r:id="rId13"/>
    <p:sldId id="271" r:id="rId14"/>
    <p:sldId id="276" r:id="rId15"/>
    <p:sldId id="275" r:id="rId16"/>
    <p:sldId id="277" r:id="rId17"/>
    <p:sldId id="278" r:id="rId18"/>
    <p:sldId id="279" r:id="rId19"/>
    <p:sldId id="281" r:id="rId20"/>
    <p:sldId id="280" r:id="rId21"/>
    <p:sldId id="28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20AA2-BE62-624A-8B44-45456DD8FB6E}" type="datetimeFigureOut">
              <a:rPr lang="en-US" smtClean="0"/>
              <a:t>6/25/15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B8887-BFA6-A745-8E7D-9FE0CED23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4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B8887-BFA6-A745-8E7D-9FE0CED23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1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B8887-BFA6-A745-8E7D-9FE0CED23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1CCDE7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1CCDE7"/>
          </a:solidFill>
          <a:effectLst/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+ Flux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 MacCart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7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27603" y="1473836"/>
            <a:ext cx="2085729" cy="75730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81749" y="2861229"/>
            <a:ext cx="2085729" cy="75730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22834" y="2861229"/>
            <a:ext cx="2085729" cy="75730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ResultsTable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22834" y="4050557"/>
            <a:ext cx="2085729" cy="75730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ResultsRow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75234" y="4202957"/>
            <a:ext cx="2085729" cy="75730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ResultsRow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27634" y="4355357"/>
            <a:ext cx="2085729" cy="75730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ResultsRow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124614" y="2231143"/>
            <a:ext cx="1245854" cy="630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>
            <a:off x="4370468" y="2231143"/>
            <a:ext cx="1295231" cy="630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0" idx="0"/>
          </p:cNvCxnSpPr>
          <p:nvPr/>
        </p:nvCxnSpPr>
        <p:spPr>
          <a:xfrm>
            <a:off x="5665699" y="3618536"/>
            <a:ext cx="304800" cy="736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0"/>
          </p:cNvCxnSpPr>
          <p:nvPr/>
        </p:nvCxnSpPr>
        <p:spPr>
          <a:xfrm>
            <a:off x="5665699" y="3618536"/>
            <a:ext cx="152400" cy="584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7" idx="0"/>
          </p:cNvCxnSpPr>
          <p:nvPr/>
        </p:nvCxnSpPr>
        <p:spPr>
          <a:xfrm>
            <a:off x="5665699" y="3618536"/>
            <a:ext cx="0" cy="43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8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Hierarchy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27603" y="2482575"/>
            <a:ext cx="2085729" cy="75730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81749" y="3869968"/>
            <a:ext cx="2085729" cy="75730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22834" y="3869968"/>
            <a:ext cx="2085729" cy="75730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ResultsTable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22834" y="5059296"/>
            <a:ext cx="2085729" cy="75730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ResultsRow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75234" y="5211696"/>
            <a:ext cx="2085729" cy="75730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ResultsRow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27634" y="5364096"/>
            <a:ext cx="2085729" cy="75730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ResultsRow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3124614" y="3239882"/>
            <a:ext cx="1245854" cy="630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4370468" y="3239882"/>
            <a:ext cx="1295231" cy="630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9" idx="0"/>
          </p:cNvCxnSpPr>
          <p:nvPr/>
        </p:nvCxnSpPr>
        <p:spPr>
          <a:xfrm>
            <a:off x="5665699" y="4627275"/>
            <a:ext cx="304800" cy="736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>
            <a:off x="5665699" y="4627275"/>
            <a:ext cx="152400" cy="584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5665699" y="4627275"/>
            <a:ext cx="0" cy="43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08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level component becomes de-facto owner of all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Data may need to be passed down many levels</a:t>
            </a:r>
          </a:p>
          <a:p>
            <a:r>
              <a:rPr lang="en-US" dirty="0"/>
              <a:t>Changes in state becomes difficult to </a:t>
            </a:r>
            <a:r>
              <a:rPr lang="en-US" dirty="0" smtClean="0"/>
              <a:t>maintain, particularly with derived state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828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61360"/>
            <a:ext cx="7770813" cy="4257022"/>
          </a:xfrm>
        </p:spPr>
        <p:txBody>
          <a:bodyPr/>
          <a:lstStyle/>
          <a:p>
            <a:r>
              <a:rPr lang="en-US" dirty="0" smtClean="0"/>
              <a:t>Unidirectional data flow architecture</a:t>
            </a:r>
          </a:p>
          <a:p>
            <a:r>
              <a:rPr lang="en-US" dirty="0" smtClean="0"/>
              <a:t>All data provided from stores to views</a:t>
            </a:r>
          </a:p>
          <a:p>
            <a:r>
              <a:rPr lang="en-US" dirty="0" smtClean="0"/>
              <a:t>Views re-render given current state</a:t>
            </a:r>
          </a:p>
          <a:p>
            <a:r>
              <a:rPr lang="en-US" dirty="0" smtClean="0"/>
              <a:t>State changes performed in response to actions</a:t>
            </a:r>
            <a:endParaRPr lang="en-US" dirty="0"/>
          </a:p>
        </p:txBody>
      </p:sp>
      <p:pic>
        <p:nvPicPr>
          <p:cNvPr id="4" name="Picture 3" descr="flux-simple-f8-diagram-with-client-action-1300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3" y="3807293"/>
            <a:ext cx="8587611" cy="25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0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pic>
        <p:nvPicPr>
          <p:cNvPr id="4" name="Picture 3" descr="flux-simple-f8-diagram-with-client-action-1300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3" y="3709283"/>
            <a:ext cx="8587611" cy="25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70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data flow hub</a:t>
            </a:r>
          </a:p>
          <a:p>
            <a:r>
              <a:rPr lang="en-US" dirty="0" smtClean="0"/>
              <a:t>Callback registry for stores, distributes actions and data to registered stores</a:t>
            </a:r>
          </a:p>
          <a:p>
            <a:r>
              <a:rPr lang="en-US" dirty="0" smtClean="0"/>
              <a:t>All stores receive all actions</a:t>
            </a:r>
            <a:endParaRPr lang="en-US" dirty="0"/>
          </a:p>
        </p:txBody>
      </p:sp>
      <p:pic>
        <p:nvPicPr>
          <p:cNvPr id="4" name="Picture 3" descr="flux-simple-f8-diagram-with-client-action-1300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3" y="4261899"/>
            <a:ext cx="8587611" cy="25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4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8248"/>
            <a:ext cx="7770813" cy="4257022"/>
          </a:xfrm>
        </p:spPr>
        <p:txBody>
          <a:bodyPr/>
          <a:lstStyle/>
          <a:p>
            <a:r>
              <a:rPr lang="en-US" dirty="0" smtClean="0"/>
              <a:t>Maintain application state, core business logic</a:t>
            </a:r>
          </a:p>
          <a:p>
            <a:r>
              <a:rPr lang="en-US" dirty="0" smtClean="0"/>
              <a:t>Store data for a domain within app (not a single model or collection)</a:t>
            </a:r>
          </a:p>
          <a:p>
            <a:r>
              <a:rPr lang="en-US" dirty="0" smtClean="0"/>
              <a:t>Registers callback w/ dispatcher, processes actions it is interested in</a:t>
            </a:r>
          </a:p>
          <a:p>
            <a:r>
              <a:rPr lang="en-US" dirty="0" smtClean="0"/>
              <a:t>Fire change events on updates</a:t>
            </a:r>
            <a:endParaRPr lang="en-US" dirty="0"/>
          </a:p>
        </p:txBody>
      </p:sp>
      <p:pic>
        <p:nvPicPr>
          <p:cNvPr id="4" name="Picture 3" descr="flux-simple-f8-diagram-with-client-action-1300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3" y="4261899"/>
            <a:ext cx="8587611" cy="25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9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change listeners w/ relevant stores</a:t>
            </a:r>
          </a:p>
          <a:p>
            <a:r>
              <a:rPr lang="en-US" dirty="0" smtClean="0"/>
              <a:t>Retrieve data from stores on change events, update own state</a:t>
            </a:r>
          </a:p>
          <a:p>
            <a:endParaRPr lang="en-US" dirty="0"/>
          </a:p>
        </p:txBody>
      </p:sp>
      <p:pic>
        <p:nvPicPr>
          <p:cNvPr id="4" name="Picture 3" descr="flux-simple-f8-diagram-with-client-action-1300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3" y="4261899"/>
            <a:ext cx="8587611" cy="25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96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Wrappers for data changes coming into the system</a:t>
            </a:r>
          </a:p>
          <a:p>
            <a:r>
              <a:rPr lang="en-US" dirty="0" smtClean="0"/>
              <a:t>Contain an action type and payload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flux-simple-f8-diagram-with-client-action-1300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3" y="4261899"/>
            <a:ext cx="8587611" cy="25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1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for building reusable components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templating</a:t>
            </a:r>
            <a:endParaRPr lang="en-US" dirty="0" smtClean="0"/>
          </a:p>
          <a:p>
            <a:r>
              <a:rPr lang="en-US" dirty="0" smtClean="0"/>
              <a:t>Reactive updates with a virtual DOM</a:t>
            </a:r>
          </a:p>
          <a:p>
            <a:r>
              <a:rPr lang="en-US" dirty="0" smtClean="0"/>
              <a:t>Unidirectional data flow</a:t>
            </a:r>
          </a:p>
          <a:p>
            <a:r>
              <a:rPr lang="en-US" dirty="0" smtClean="0"/>
              <a:t>Simple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8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Actions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40" r="187"/>
          <a:stretch/>
        </p:blipFill>
        <p:spPr>
          <a:xfrm>
            <a:off x="276826" y="2172064"/>
            <a:ext cx="8543828" cy="4257022"/>
          </a:xfrm>
        </p:spPr>
      </p:pic>
    </p:spTree>
    <p:extLst>
      <p:ext uri="{BB962C8B-B14F-4D97-AF65-F5344CB8AC3E}">
        <p14:creationId xmlns:p14="http://schemas.microsoft.com/office/powerpoint/2010/main" val="31619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every data change needs to go through Flux</a:t>
            </a:r>
          </a:p>
          <a:p>
            <a:r>
              <a:rPr lang="en-US" dirty="0" smtClean="0"/>
              <a:t>Keep all business-logic in stores</a:t>
            </a:r>
          </a:p>
          <a:p>
            <a:r>
              <a:rPr lang="en-US" dirty="0" smtClean="0"/>
              <a:t>Let stores manage API calls</a:t>
            </a:r>
          </a:p>
          <a:p>
            <a:r>
              <a:rPr lang="en-US" dirty="0" smtClean="0"/>
              <a:t>Actions are past tense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68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+ Flux </a:t>
            </a:r>
            <a:r>
              <a:rPr lang="en-US" dirty="0" err="1" smtClean="0"/>
              <a:t>bootcamp</a:t>
            </a:r>
            <a:r>
              <a:rPr lang="en-US" dirty="0" smtClean="0"/>
              <a:t> (August)</a:t>
            </a:r>
          </a:p>
          <a:p>
            <a:r>
              <a:rPr lang="en-US" dirty="0" smtClean="0"/>
              <a:t>React Chicago </a:t>
            </a:r>
            <a:r>
              <a:rPr lang="en-US" dirty="0" err="1" smtClean="0"/>
              <a:t>Meetup</a:t>
            </a:r>
            <a:r>
              <a:rPr lang="en-US" dirty="0" smtClean="0"/>
              <a:t> – July 29</a:t>
            </a:r>
            <a:r>
              <a:rPr lang="en-US" baseline="30000" dirty="0" smtClean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8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2345" y="4024518"/>
            <a:ext cx="77952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React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'react'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App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React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createClass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render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h2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Hello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Slalom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!&lt;</a:t>
            </a:r>
            <a:r>
              <a:rPr lang="en-US" sz="1600" dirty="0">
                <a:solidFill>
                  <a:srgbClr val="960050"/>
                </a:solidFill>
                <a:latin typeface="Menlo"/>
              </a:rPr>
              <a:t>/h2&gt;;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}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});</a:t>
            </a:r>
          </a:p>
          <a:p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 err="1">
                <a:solidFill>
                  <a:srgbClr val="A6E22E"/>
                </a:solidFill>
                <a:latin typeface="Menlo"/>
              </a:rPr>
              <a:t>React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render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App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/&gt;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document.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getElementById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'main'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));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550894"/>
            <a:ext cx="7770813" cy="4257022"/>
          </a:xfrm>
        </p:spPr>
        <p:txBody>
          <a:bodyPr/>
          <a:lstStyle/>
          <a:p>
            <a:r>
              <a:rPr lang="en-US" dirty="0" smtClean="0"/>
              <a:t>Basic building blocks of user interfaces</a:t>
            </a:r>
          </a:p>
          <a:p>
            <a:r>
              <a:rPr lang="en-US" dirty="0" smtClean="0"/>
              <a:t>Must implement render method to return representation of the view</a:t>
            </a:r>
          </a:p>
          <a:p>
            <a:r>
              <a:rPr lang="en-US" dirty="0" smtClean="0"/>
              <a:t>Allow use of JSX for representing HTML structure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6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2592"/>
            <a:ext cx="7770813" cy="4257022"/>
          </a:xfrm>
        </p:spPr>
        <p:txBody>
          <a:bodyPr/>
          <a:lstStyle/>
          <a:p>
            <a:r>
              <a:rPr lang="en-US" dirty="0" smtClean="0"/>
              <a:t>Allow passing of data/configuration from parents down to children</a:t>
            </a:r>
          </a:p>
          <a:p>
            <a:r>
              <a:rPr lang="en-US" dirty="0" smtClean="0"/>
              <a:t>Immutable to the child elements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4687" y="3164681"/>
            <a:ext cx="56978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React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'react'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F8F8F2"/>
                </a:solidFill>
                <a:latin typeface="Menlo"/>
              </a:rPr>
              <a:t>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App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React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createClass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render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div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h2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Hello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{</a:t>
            </a:r>
            <a:r>
              <a:rPr lang="en-US" sz="1600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props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}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!&lt;</a:t>
            </a:r>
            <a:r>
              <a:rPr lang="en-US" sz="1600" dirty="0">
                <a:solidFill>
                  <a:srgbClr val="960050"/>
                </a:solidFill>
                <a:latin typeface="Menlo"/>
              </a:rPr>
              <a:t>/h2&gt;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960050"/>
                </a:solidFill>
                <a:latin typeface="Menlo"/>
              </a:rPr>
              <a:t>/div&gt;;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}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});</a:t>
            </a:r>
          </a:p>
          <a:p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 err="1">
                <a:solidFill>
                  <a:srgbClr val="A6E22E"/>
                </a:solidFill>
                <a:latin typeface="Menlo"/>
              </a:rPr>
              <a:t>React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render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App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name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'World'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/&gt;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 smtClean="0">
                <a:solidFill>
                  <a:srgbClr val="F8F8F2"/>
                </a:solidFill>
                <a:latin typeface="Menlo"/>
              </a:rPr>
              <a:t> 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 smtClean="0">
                <a:solidFill>
                  <a:srgbClr val="F8F8F2"/>
                </a:solidFill>
                <a:latin typeface="Menlo"/>
              </a:rPr>
              <a:t>document.</a:t>
            </a:r>
            <a:r>
              <a:rPr lang="en-US" sz="1600" dirty="0" err="1" smtClean="0">
                <a:solidFill>
                  <a:srgbClr val="A6E22E"/>
                </a:solidFill>
                <a:latin typeface="Menlo"/>
              </a:rPr>
              <a:t>getElementById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'main'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34956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0894"/>
            <a:ext cx="7770813" cy="4257022"/>
          </a:xfrm>
        </p:spPr>
        <p:txBody>
          <a:bodyPr/>
          <a:lstStyle/>
          <a:p>
            <a:r>
              <a:rPr lang="en-US" dirty="0" smtClean="0"/>
              <a:t>Managed internally by a component</a:t>
            </a:r>
          </a:p>
          <a:p>
            <a:r>
              <a:rPr lang="en-US" dirty="0" smtClean="0"/>
              <a:t>Mutated over time in response to events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5046" y="2887682"/>
            <a:ext cx="55790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App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React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createClass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getInitialState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is-I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is-IS" sz="1600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is-IS" sz="1600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count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E81FF"/>
                </a:solidFill>
                <a:latin typeface="Menlo"/>
              </a:rPr>
              <a:t>1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}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},</a:t>
            </a:r>
          </a:p>
          <a:p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render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div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h2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Hello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{</a:t>
            </a:r>
            <a:r>
              <a:rPr lang="en-US" sz="1600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props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}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!&lt;</a:t>
            </a:r>
            <a:r>
              <a:rPr lang="en-US" sz="1600" dirty="0">
                <a:solidFill>
                  <a:srgbClr val="960050"/>
                </a:solidFill>
                <a:latin typeface="Menlo"/>
              </a:rPr>
              <a:t>/h2&gt;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h4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Count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{</a:t>
            </a:r>
            <a:r>
              <a:rPr lang="en-US" sz="1600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state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count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}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960050"/>
                </a:solidFill>
                <a:latin typeface="Menlo"/>
              </a:rPr>
              <a:t>/h4&gt;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960050"/>
                </a:solidFill>
                <a:latin typeface="Menlo"/>
              </a:rPr>
              <a:t>/div&gt;;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}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0800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vs.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422335"/>
          </a:xfrm>
        </p:spPr>
        <p:txBody>
          <a:bodyPr>
            <a:normAutofit/>
          </a:bodyPr>
          <a:lstStyle/>
          <a:p>
            <a:r>
              <a:rPr lang="en-US" dirty="0" smtClean="0"/>
              <a:t>Both</a:t>
            </a:r>
          </a:p>
          <a:p>
            <a:pPr lvl="1"/>
            <a:r>
              <a:rPr lang="en-US" dirty="0" smtClean="0"/>
              <a:t>Plain JavaScript objects</a:t>
            </a:r>
          </a:p>
          <a:p>
            <a:pPr lvl="1"/>
            <a:r>
              <a:rPr lang="en-US" dirty="0" smtClean="0"/>
              <a:t>Trigger a render when changed</a:t>
            </a:r>
          </a:p>
          <a:p>
            <a:pPr lvl="1"/>
            <a:r>
              <a:rPr lang="en-US" dirty="0" smtClean="0"/>
              <a:t>Deterministic</a:t>
            </a:r>
          </a:p>
          <a:p>
            <a:r>
              <a:rPr lang="en-US" dirty="0" smtClean="0"/>
              <a:t>Props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Immutable to the receiver</a:t>
            </a:r>
          </a:p>
          <a:p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Managed by own component</a:t>
            </a:r>
          </a:p>
          <a:p>
            <a:pPr lvl="1"/>
            <a:r>
              <a:rPr lang="en-US" dirty="0" smtClean="0"/>
              <a:t>Mutable in response to events</a:t>
            </a:r>
          </a:p>
        </p:txBody>
      </p:sp>
    </p:spTree>
    <p:extLst>
      <p:ext uri="{BB962C8B-B14F-4D97-AF65-F5344CB8AC3E}">
        <p14:creationId xmlns:p14="http://schemas.microsoft.com/office/powerpoint/2010/main" val="362829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are just functions: given props and state, return HTML</a:t>
            </a:r>
          </a:p>
        </p:txBody>
      </p:sp>
    </p:spTree>
    <p:extLst>
      <p:ext uri="{BB962C8B-B14F-4D97-AF65-F5344CB8AC3E}">
        <p14:creationId xmlns:p14="http://schemas.microsoft.com/office/powerpoint/2010/main" val="147236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0894"/>
            <a:ext cx="7770813" cy="4257022"/>
          </a:xfrm>
        </p:spPr>
        <p:txBody>
          <a:bodyPr/>
          <a:lstStyle/>
          <a:p>
            <a:r>
              <a:rPr lang="en-US" dirty="0" smtClean="0"/>
              <a:t>Synthetic event system wraps browser events</a:t>
            </a:r>
          </a:p>
          <a:p>
            <a:r>
              <a:rPr lang="en-US" dirty="0" smtClean="0"/>
              <a:t>Normalized across all browsers &gt; IE8+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9234" y="2866134"/>
            <a:ext cx="74473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A6E22E"/>
                </a:solidFill>
                <a:latin typeface="Menlo"/>
              </a:rPr>
              <a:t>render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div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h2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Hello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{</a:t>
            </a:r>
            <a:r>
              <a:rPr lang="en-US" sz="1600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props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name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}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!&lt;</a:t>
            </a:r>
            <a:r>
              <a:rPr lang="en-US" sz="1600" dirty="0">
                <a:solidFill>
                  <a:srgbClr val="960050"/>
                </a:solidFill>
                <a:latin typeface="Menlo"/>
              </a:rPr>
              <a:t>/h2&gt;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h4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Count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{</a:t>
            </a:r>
            <a:r>
              <a:rPr lang="en-US" sz="1600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state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count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}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960050"/>
                </a:solidFill>
                <a:latin typeface="Menlo"/>
              </a:rPr>
              <a:t>/h4&gt;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button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type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className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600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-primary"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onClick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{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this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_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incrementCount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}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Increment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Count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960050"/>
                </a:solidFill>
                <a:latin typeface="Menlo"/>
              </a:rPr>
              <a:t>/button&gt;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960050"/>
                </a:solidFill>
                <a:latin typeface="Menlo"/>
              </a:rPr>
              <a:t>/div&gt;;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},</a:t>
            </a:r>
          </a:p>
          <a:p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_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incrementCount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setState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count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state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count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E81FF"/>
                </a:solidFill>
                <a:latin typeface="Menlo"/>
              </a:rPr>
              <a:t>1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});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5830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4757"/>
            <a:ext cx="7770813" cy="4257022"/>
          </a:xfrm>
        </p:spPr>
        <p:txBody>
          <a:bodyPr/>
          <a:lstStyle/>
          <a:p>
            <a:r>
              <a:rPr lang="en-US" dirty="0" err="1" smtClean="0"/>
              <a:t>Composable</a:t>
            </a:r>
            <a:endParaRPr lang="en-US" dirty="0" smtClean="0"/>
          </a:p>
          <a:p>
            <a:r>
              <a:rPr lang="en-US" dirty="0" smtClean="0"/>
              <a:t>Data passed down through props</a:t>
            </a:r>
          </a:p>
          <a:p>
            <a:r>
              <a:rPr lang="en-US" dirty="0" smtClean="0"/>
              <a:t>Events/changes propagated up through channels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9040" y="3427997"/>
            <a:ext cx="77719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6E22E"/>
                </a:solidFill>
                <a:latin typeface="Menlo"/>
              </a:rPr>
              <a:t>render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rows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props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items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map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item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index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ItemRow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key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{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index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}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item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{</a:t>
            </a:r>
            <a:r>
              <a:rPr lang="en-US" sz="1600" dirty="0" smtClean="0">
                <a:solidFill>
                  <a:srgbClr val="A6E22E"/>
                </a:solidFill>
                <a:latin typeface="Menlo"/>
              </a:rPr>
              <a:t>item</a:t>
            </a:r>
            <a:r>
              <a:rPr lang="en-US" sz="1600" dirty="0" smtClean="0">
                <a:solidFill>
                  <a:srgbClr val="F8F8F2"/>
                </a:solidFill>
                <a:latin typeface="Menlo"/>
              </a:rPr>
              <a:t>}</a:t>
            </a:r>
            <a:r>
              <a:rPr lang="en-US" sz="1600" dirty="0" smtClean="0">
                <a:solidFill>
                  <a:srgbClr val="F92672"/>
                </a:solidFill>
                <a:latin typeface="Menlo"/>
              </a:rPr>
              <a:t>/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}.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bind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this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));</a:t>
            </a:r>
          </a:p>
          <a:p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return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table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className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"table table-striped"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 err="1" smtClean="0">
                <a:solidFill>
                  <a:srgbClr val="A6E22E"/>
                </a:solidFill>
                <a:latin typeface="Menlo"/>
              </a:rPr>
              <a:t>thead</a:t>
            </a:r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&gt;&lt;</a:t>
            </a:r>
            <a:r>
              <a:rPr lang="en-US" sz="1600" dirty="0" err="1" smtClean="0">
                <a:solidFill>
                  <a:srgbClr val="A6E22E"/>
                </a:solidFill>
                <a:latin typeface="Menlo"/>
              </a:rPr>
              <a:t>tr</a:t>
            </a:r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de-DE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de-DE" sz="1600" dirty="0" err="1" smtClean="0">
                <a:solidFill>
                  <a:srgbClr val="A6E22E"/>
                </a:solidFill>
                <a:latin typeface="Menlo"/>
              </a:rPr>
              <a:t>th</a:t>
            </a:r>
            <a:r>
              <a:rPr lang="de-DE" sz="1600" dirty="0" smtClean="0">
                <a:solidFill>
                  <a:srgbClr val="F92672"/>
                </a:solidFill>
                <a:latin typeface="Menlo"/>
              </a:rPr>
              <a:t>&gt;</a:t>
            </a:r>
            <a:r>
              <a:rPr lang="de-DE" sz="1600" dirty="0" smtClean="0">
                <a:solidFill>
                  <a:srgbClr val="A6E22E"/>
                </a:solidFill>
                <a:latin typeface="Menlo"/>
              </a:rPr>
              <a:t>Name</a:t>
            </a:r>
            <a:r>
              <a:rPr lang="de-DE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de-DE" sz="1600" dirty="0" smtClean="0">
                <a:solidFill>
                  <a:srgbClr val="960050"/>
                </a:solidFill>
                <a:latin typeface="Menlo"/>
              </a:rPr>
              <a:t>/</a:t>
            </a:r>
            <a:r>
              <a:rPr lang="de-DE" sz="1600" dirty="0" err="1" smtClean="0">
                <a:solidFill>
                  <a:srgbClr val="960050"/>
                </a:solidFill>
                <a:latin typeface="Menlo"/>
              </a:rPr>
              <a:t>th</a:t>
            </a:r>
            <a:r>
              <a:rPr lang="de-DE" sz="1600" dirty="0" smtClean="0">
                <a:solidFill>
                  <a:srgbClr val="960050"/>
                </a:solidFill>
                <a:latin typeface="Menlo"/>
              </a:rPr>
              <a:t>&gt;</a:t>
            </a:r>
            <a:r>
              <a:rPr lang="de-DE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de-DE" sz="1600" dirty="0" smtClean="0">
                <a:solidFill>
                  <a:srgbClr val="960050"/>
                </a:solidFill>
                <a:latin typeface="Menlo"/>
              </a:rPr>
              <a:t>/</a:t>
            </a:r>
            <a:r>
              <a:rPr lang="de-DE" sz="1600" dirty="0" err="1" smtClean="0">
                <a:solidFill>
                  <a:srgbClr val="960050"/>
                </a:solidFill>
                <a:latin typeface="Menlo"/>
              </a:rPr>
              <a:t>tr</a:t>
            </a:r>
            <a:r>
              <a:rPr lang="de-DE" sz="1600" dirty="0" smtClean="0">
                <a:solidFill>
                  <a:srgbClr val="960050"/>
                </a:solidFill>
                <a:latin typeface="Menlo"/>
              </a:rPr>
              <a:t>&gt;</a:t>
            </a:r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 smtClean="0">
                <a:solidFill>
                  <a:srgbClr val="960050"/>
                </a:solidFill>
                <a:latin typeface="Menlo"/>
              </a:rPr>
              <a:t>/</a:t>
            </a:r>
            <a:r>
              <a:rPr lang="en-US" sz="1600" dirty="0" err="1" smtClean="0">
                <a:solidFill>
                  <a:srgbClr val="960050"/>
                </a:solidFill>
                <a:latin typeface="Menlo"/>
              </a:rPr>
              <a:t>thead</a:t>
            </a:r>
            <a:r>
              <a:rPr lang="en-US" sz="1600" dirty="0" smtClean="0">
                <a:solidFill>
                  <a:srgbClr val="960050"/>
                </a:solidFill>
                <a:latin typeface="Menlo"/>
              </a:rPr>
              <a:t>&gt;</a:t>
            </a:r>
            <a:endParaRPr lang="en-US" sz="16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1600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 err="1" smtClean="0">
                <a:solidFill>
                  <a:srgbClr val="A6E22E"/>
                </a:solidFill>
                <a:latin typeface="Menlo"/>
              </a:rPr>
              <a:t>tbody</a:t>
            </a:r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&gt;</a:t>
            </a:r>
            <a:endParaRPr lang="en-US" sz="1600" dirty="0" smtClean="0">
              <a:solidFill>
                <a:srgbClr val="F8F8F2"/>
              </a:solidFill>
              <a:latin typeface="Menlo"/>
            </a:endParaRPr>
          </a:p>
          <a:p>
            <a:r>
              <a:rPr lang="pl-PL" sz="1600" dirty="0" smtClean="0">
                <a:solidFill>
                  <a:srgbClr val="F8F8F2"/>
                </a:solidFill>
                <a:latin typeface="Menlo"/>
              </a:rPr>
              <a:t>        </a:t>
            </a:r>
            <a:r>
              <a:rPr lang="pl-PL" sz="1600" dirty="0">
                <a:solidFill>
                  <a:srgbClr val="F8F8F2"/>
                </a:solidFill>
                <a:latin typeface="Menlo"/>
              </a:rPr>
              <a:t>{</a:t>
            </a:r>
            <a:r>
              <a:rPr lang="pl-PL" sz="1600" dirty="0" err="1">
                <a:solidFill>
                  <a:srgbClr val="A6E22E"/>
                </a:solidFill>
                <a:latin typeface="Menlo"/>
              </a:rPr>
              <a:t>rows</a:t>
            </a:r>
            <a:r>
              <a:rPr lang="pl-PL" sz="1600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pl-PL" sz="16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pl-PL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pl-PL" sz="1600" dirty="0">
                <a:solidFill>
                  <a:srgbClr val="960050"/>
                </a:solidFill>
                <a:latin typeface="Menlo"/>
              </a:rPr>
              <a:t>/</a:t>
            </a:r>
            <a:r>
              <a:rPr lang="pl-PL" sz="1600" dirty="0" err="1">
                <a:solidFill>
                  <a:srgbClr val="960050"/>
                </a:solidFill>
                <a:latin typeface="Menlo"/>
              </a:rPr>
              <a:t>tbody</a:t>
            </a:r>
            <a:r>
              <a:rPr lang="pl-PL" sz="1600" dirty="0">
                <a:solidFill>
                  <a:srgbClr val="960050"/>
                </a:solidFill>
                <a:latin typeface="Menlo"/>
              </a:rPr>
              <a:t>&gt;</a:t>
            </a:r>
            <a:endParaRPr lang="pl-PL" sz="1600" dirty="0">
              <a:solidFill>
                <a:srgbClr val="F8F8F2"/>
              </a:solidFill>
              <a:latin typeface="Menlo"/>
            </a:endParaRPr>
          </a:p>
          <a:p>
            <a:r>
              <a:rPr lang="pl-PL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sz="1600" dirty="0">
                <a:solidFill>
                  <a:srgbClr val="F92672"/>
                </a:solidFill>
                <a:latin typeface="Menlo"/>
              </a:rPr>
              <a:t>&lt;</a:t>
            </a:r>
            <a:r>
              <a:rPr lang="pl-PL" sz="1600" dirty="0">
                <a:solidFill>
                  <a:srgbClr val="960050"/>
                </a:solidFill>
                <a:latin typeface="Menlo"/>
              </a:rPr>
              <a:t>/</a:t>
            </a:r>
            <a:r>
              <a:rPr lang="pl-PL" sz="1600" dirty="0" err="1">
                <a:solidFill>
                  <a:srgbClr val="960050"/>
                </a:solidFill>
                <a:latin typeface="Menlo"/>
              </a:rPr>
              <a:t>table</a:t>
            </a:r>
            <a:r>
              <a:rPr lang="pl-PL" sz="1600" dirty="0">
                <a:solidFill>
                  <a:srgbClr val="960050"/>
                </a:solidFill>
                <a:latin typeface="Menlo"/>
              </a:rPr>
              <a:t>&gt;;</a:t>
            </a:r>
            <a:endParaRPr lang="pl-PL" sz="1600" dirty="0">
              <a:solidFill>
                <a:srgbClr val="F8F8F2"/>
              </a:solidFill>
              <a:latin typeface="Menlo"/>
            </a:endParaRPr>
          </a:p>
          <a:p>
            <a:r>
              <a:rPr lang="pl-PL" sz="1600" dirty="0">
                <a:solidFill>
                  <a:srgbClr val="F8F8F2"/>
                </a:solidFill>
                <a:latin typeface="Menlo"/>
              </a:rPr>
              <a:t>  },  </a:t>
            </a:r>
          </a:p>
        </p:txBody>
      </p:sp>
    </p:spTree>
    <p:extLst>
      <p:ext uri="{BB962C8B-B14F-4D97-AF65-F5344CB8AC3E}">
        <p14:creationId xmlns:p14="http://schemas.microsoft.com/office/powerpoint/2010/main" val="1247691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g-bootcam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774</Words>
  <Application>Microsoft Macintosh PowerPoint</Application>
  <PresentationFormat>On-screen Show (4:3)</PresentationFormat>
  <Paragraphs>148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ng-bootcamp</vt:lpstr>
      <vt:lpstr>React + Flux</vt:lpstr>
      <vt:lpstr>React</vt:lpstr>
      <vt:lpstr>Components</vt:lpstr>
      <vt:lpstr>Properties</vt:lpstr>
      <vt:lpstr>State</vt:lpstr>
      <vt:lpstr>Props vs. State</vt:lpstr>
      <vt:lpstr>Components</vt:lpstr>
      <vt:lpstr>Events</vt:lpstr>
      <vt:lpstr>Components</vt:lpstr>
      <vt:lpstr>PowerPoint Presentation</vt:lpstr>
      <vt:lpstr>Component Hierarchy</vt:lpstr>
      <vt:lpstr>Repository </vt:lpstr>
      <vt:lpstr>Challenges</vt:lpstr>
      <vt:lpstr>Flux</vt:lpstr>
      <vt:lpstr>Dispatcher</vt:lpstr>
      <vt:lpstr>Dispatcher</vt:lpstr>
      <vt:lpstr>Stores</vt:lpstr>
      <vt:lpstr>Views</vt:lpstr>
      <vt:lpstr>Actions</vt:lpstr>
      <vt:lpstr>Asynchronous Actions</vt:lpstr>
      <vt:lpstr>Lessons Learned</vt:lpstr>
      <vt:lpstr>Coming Up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+ Flux</dc:title>
  <dc:creator>Phil MacCart</dc:creator>
  <cp:lastModifiedBy>Phil MacCart</cp:lastModifiedBy>
  <cp:revision>13</cp:revision>
  <dcterms:created xsi:type="dcterms:W3CDTF">2015-06-25T07:34:49Z</dcterms:created>
  <dcterms:modified xsi:type="dcterms:W3CDTF">2015-06-25T10:05:03Z</dcterms:modified>
</cp:coreProperties>
</file>