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5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66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Wednesday, December 18,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556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Wednesday, December 18,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422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Wednesday, December 18,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520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Wednesday, December 18,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886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Wednesday, December 18,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213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Wednesday, December 18,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07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Wednesday, December 18, 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833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Wednesday, December 18, 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396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Wednesday, December 18, 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183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Wednesday, December 18,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364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Wednesday, December 18,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790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Wednesday, December 18, 2024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297331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18" r:id="rId6"/>
    <p:sldLayoutId id="2147483814" r:id="rId7"/>
    <p:sldLayoutId id="2147483815" r:id="rId8"/>
    <p:sldLayoutId id="2147483816" r:id="rId9"/>
    <p:sldLayoutId id="2147483817" r:id="rId10"/>
    <p:sldLayoutId id="214748381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BB02F283-AD3D-43EB-8EB3-EEABE7B68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7267ACD-C9FA-48F7-BA90-C05046F4E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74922"/>
            <a:ext cx="12198726" cy="1606049"/>
          </a:xfrm>
          <a:prstGeom prst="rect">
            <a:avLst/>
          </a:prstGeom>
          <a:gradFill>
            <a:gsLst>
              <a:gs pos="0">
                <a:schemeClr val="accent5">
                  <a:alpha val="83000"/>
                </a:schemeClr>
              </a:gs>
              <a:gs pos="100000">
                <a:schemeClr val="accent4">
                  <a:alpha val="74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3E17AA8-C417-4F74-9F1B-EAD82A19B7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3270744" y="1998314"/>
            <a:ext cx="1605188" cy="8160125"/>
          </a:xfrm>
          <a:prstGeom prst="rect">
            <a:avLst/>
          </a:prstGeom>
          <a:gradFill>
            <a:gsLst>
              <a:gs pos="5000">
                <a:schemeClr val="accent2">
                  <a:alpha val="68000"/>
                </a:schemeClr>
              </a:gs>
              <a:gs pos="100000">
                <a:schemeClr val="accent5">
                  <a:alpha val="43000"/>
                </a:schemeClr>
              </a:gs>
            </a:gsLst>
            <a:lin ang="9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79F9CB9-0076-49F5-845A-C97CCFC163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42413" y="2532510"/>
            <a:ext cx="1605189" cy="7090015"/>
          </a:xfrm>
          <a:prstGeom prst="rect">
            <a:avLst/>
          </a:prstGeom>
          <a:gradFill>
            <a:gsLst>
              <a:gs pos="42000">
                <a:schemeClr val="accent4">
                  <a:alpha val="0"/>
                </a:schemeClr>
              </a:gs>
              <a:gs pos="99000">
                <a:schemeClr val="accent6">
                  <a:alpha val="48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567348B-D4F9-4978-8FB4-D4031CD13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930450" y="5273748"/>
            <a:ext cx="7275001" cy="1150514"/>
          </a:xfrm>
          <a:prstGeom prst="rect">
            <a:avLst/>
          </a:prstGeom>
          <a:gradFill>
            <a:gsLst>
              <a:gs pos="0">
                <a:schemeClr val="accent5">
                  <a:alpha val="37000"/>
                </a:schemeClr>
              </a:gs>
              <a:gs pos="56000">
                <a:schemeClr val="accent5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B827E7-AF45-5049-EFE0-0BDD63B56E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0178" y="5550816"/>
            <a:ext cx="11400928" cy="780914"/>
          </a:xfrm>
        </p:spPr>
        <p:txBody>
          <a:bodyPr anchor="ctr">
            <a:norm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Phase 3: Project | Peter </a:t>
            </a:r>
            <a:r>
              <a:rPr lang="en-US" sz="1200" b="1" dirty="0" err="1">
                <a:solidFill>
                  <a:schemeClr val="bg1"/>
                </a:solidFill>
              </a:rPr>
              <a:t>gaduel</a:t>
            </a:r>
            <a:endParaRPr lang="en-US" sz="1200" b="1" dirty="0">
              <a:solidFill>
                <a:schemeClr val="bg1"/>
              </a:solidFill>
            </a:endParaRPr>
          </a:p>
        </p:txBody>
      </p:sp>
      <p:pic>
        <p:nvPicPr>
          <p:cNvPr id="19" name="Picture 18" descr="Camera lens at twilight">
            <a:extLst>
              <a:ext uri="{FF2B5EF4-FFF2-40B4-BE49-F238E27FC236}">
                <a16:creationId xmlns:a16="http://schemas.microsoft.com/office/drawing/2014/main" id="{571270AE-898E-9A24-6135-F611E6052AE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8034"/>
          <a:stretch/>
        </p:blipFill>
        <p:spPr>
          <a:xfrm>
            <a:off x="1534894" y="457200"/>
            <a:ext cx="9128936" cy="4407647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739E74F7-1DC0-DAAA-CBCB-5F0864DBCF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4894" y="3224932"/>
            <a:ext cx="9144000" cy="1606049"/>
          </a:xfrm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sz="2400" b="1" dirty="0">
                <a:solidFill>
                  <a:schemeClr val="bg1"/>
                </a:solidFill>
              </a:rPr>
              <a:t>The PREVALENCE OF VIOLENCE IN SUDAN</a:t>
            </a:r>
            <a:br>
              <a:rPr lang="en-US" sz="4000" b="1" dirty="0">
                <a:solidFill>
                  <a:schemeClr val="bg1"/>
                </a:solidFill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348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65D70-1A94-E031-329C-1D29ACAFF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5822" y="880533"/>
            <a:ext cx="10241280" cy="551124"/>
          </a:xfrm>
        </p:spPr>
        <p:txBody>
          <a:bodyPr>
            <a:noAutofit/>
          </a:bodyPr>
          <a:lstStyle/>
          <a:p>
            <a:r>
              <a:rPr lang="en-US" sz="2000" dirty="0"/>
              <a:t>Introduction:– prevalence of violence in Sudan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FCDF5-D954-0E30-0C29-6639CFD49F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marR="0">
              <a:lnSpc>
                <a:spcPct val="107000"/>
              </a:lnSpc>
              <a:spcBef>
                <a:spcPts val="450"/>
              </a:spcBef>
              <a:spcAft>
                <a:spcPts val="450"/>
              </a:spcAft>
            </a:pPr>
            <a:r>
              <a:rPr lang="en-US" sz="1350" b="1" kern="0" dirty="0">
                <a:solidFill>
                  <a:srgbClr val="2D3B45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Non-Technical Presentation</a:t>
            </a:r>
            <a:endParaRPr lang="en-US" sz="11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sz="1200" kern="0" dirty="0">
                <a:solidFill>
                  <a:srgbClr val="2D3B45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Recall that the non-technical presentation is a slide deck presenting your analysis to </a:t>
            </a:r>
            <a:r>
              <a:rPr lang="en-US" sz="1200" b="1" i="1" kern="0" dirty="0">
                <a:solidFill>
                  <a:srgbClr val="2D3B45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business stakeholders and</a:t>
            </a:r>
            <a:r>
              <a:rPr lang="en-US" sz="1200" kern="0" dirty="0">
                <a:solidFill>
                  <a:srgbClr val="2D3B45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should be presented live as well as submitted in PDF form on Canvas.</a:t>
            </a:r>
            <a:endParaRPr lang="en-US" sz="11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sz="1200" kern="0" dirty="0">
                <a:solidFill>
                  <a:srgbClr val="2D3B45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 recommend that you follow this structure, although the slide titles should be specific to your project:</a:t>
            </a:r>
            <a:endParaRPr lang="en-US" sz="11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US" sz="1200" kern="0" dirty="0">
                <a:solidFill>
                  <a:srgbClr val="2D3B45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Beginning</a:t>
            </a:r>
            <a:endParaRPr lang="en-US" sz="11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742950" marR="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kern="0" dirty="0">
                <a:solidFill>
                  <a:srgbClr val="2D3B45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lang="en-US" sz="11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kern="0" dirty="0">
                <a:solidFill>
                  <a:srgbClr val="2D3B45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Business and Data Understanding</a:t>
            </a:r>
            <a:endParaRPr lang="en-US" sz="11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US" sz="1200" kern="0" dirty="0">
                <a:solidFill>
                  <a:srgbClr val="2D3B45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Middle</a:t>
            </a:r>
            <a:endParaRPr lang="en-US" sz="11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742950" marR="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kern="0" dirty="0">
                <a:solidFill>
                  <a:srgbClr val="2D3B45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Modeling</a:t>
            </a:r>
            <a:endParaRPr lang="en-US" sz="11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b="1" kern="0" dirty="0">
                <a:solidFill>
                  <a:srgbClr val="2D3B45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  <a:endParaRPr lang="en-US" sz="11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US" sz="1200" kern="0" dirty="0">
                <a:solidFill>
                  <a:srgbClr val="2D3B45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en-US" sz="11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742950" marR="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kern="0" dirty="0">
                <a:solidFill>
                  <a:srgbClr val="2D3B45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Recommendations</a:t>
            </a:r>
            <a:endParaRPr lang="en-US" sz="11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kern="0" dirty="0">
                <a:solidFill>
                  <a:srgbClr val="2D3B45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Next Steps</a:t>
            </a:r>
            <a:endParaRPr lang="en-US" sz="11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kern="0" dirty="0">
                <a:solidFill>
                  <a:srgbClr val="2D3B45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US" sz="11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01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D8BDE3-784F-4133-8897-E7E8EB2354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A22FE-FE78-9AC3-6DF5-F49A63EDF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C97BF-7D11-CB5D-E356-F36B44A82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marR="0">
              <a:lnSpc>
                <a:spcPct val="107000"/>
              </a:lnSpc>
              <a:spcBef>
                <a:spcPts val="450"/>
              </a:spcBef>
              <a:spcAft>
                <a:spcPts val="450"/>
              </a:spcAft>
            </a:pPr>
            <a:r>
              <a:rPr lang="en-US" sz="1350" b="1" kern="0" dirty="0">
                <a:solidFill>
                  <a:srgbClr val="2D3B45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Non-Technical Presentation</a:t>
            </a:r>
            <a:endParaRPr lang="en-US" sz="11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sz="1200" kern="0" dirty="0">
                <a:solidFill>
                  <a:srgbClr val="2D3B45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Recall that the non-technical presentation is a slide deck presenting your analysis to </a:t>
            </a:r>
            <a:r>
              <a:rPr lang="en-US" sz="1200" b="1" i="1" kern="0" dirty="0">
                <a:solidFill>
                  <a:srgbClr val="2D3B45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business stakeholders and</a:t>
            </a:r>
            <a:r>
              <a:rPr lang="en-US" sz="1200" kern="0" dirty="0">
                <a:solidFill>
                  <a:srgbClr val="2D3B45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should be presented live as well as submitted in PDF form on Canvas.</a:t>
            </a:r>
            <a:endParaRPr lang="en-US" sz="11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sz="1200" kern="0" dirty="0">
                <a:solidFill>
                  <a:srgbClr val="2D3B45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 recommend that you follow this structure, although the slide titles should be specific to your project:</a:t>
            </a:r>
            <a:endParaRPr lang="en-US" sz="11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US" sz="1200" kern="0" dirty="0">
                <a:solidFill>
                  <a:srgbClr val="2D3B45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Beginning</a:t>
            </a:r>
            <a:endParaRPr lang="en-US" sz="11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742950" marR="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kern="0" dirty="0">
                <a:solidFill>
                  <a:srgbClr val="2D3B45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lang="en-US" sz="11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kern="0" dirty="0">
                <a:solidFill>
                  <a:srgbClr val="2D3B45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Business and Data Understanding</a:t>
            </a:r>
            <a:endParaRPr lang="en-US" sz="11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US" sz="1200" kern="0" dirty="0">
                <a:solidFill>
                  <a:srgbClr val="2D3B45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Middle</a:t>
            </a:r>
            <a:endParaRPr lang="en-US" sz="11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742950" marR="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kern="0" dirty="0">
                <a:solidFill>
                  <a:srgbClr val="2D3B45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Modeling</a:t>
            </a:r>
            <a:endParaRPr lang="en-US" sz="11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b="1" kern="0" dirty="0">
                <a:solidFill>
                  <a:srgbClr val="2D3B45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  <a:endParaRPr lang="en-US" sz="11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US" sz="1200" kern="0" dirty="0">
                <a:solidFill>
                  <a:srgbClr val="2D3B45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en-US" sz="11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742950" marR="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kern="0" dirty="0">
                <a:solidFill>
                  <a:srgbClr val="2D3B45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Recommendations</a:t>
            </a:r>
            <a:endParaRPr lang="en-US" sz="11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kern="0" dirty="0">
                <a:solidFill>
                  <a:srgbClr val="2D3B45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Next Steps</a:t>
            </a:r>
            <a:endParaRPr lang="en-US" sz="11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kern="0" dirty="0">
                <a:solidFill>
                  <a:srgbClr val="2D3B45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US" sz="11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394022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GradientRise">
      <a:dk1>
        <a:sysClr val="windowText" lastClr="000000"/>
      </a:dk1>
      <a:lt1>
        <a:srgbClr val="FFFFFF"/>
      </a:lt1>
      <a:dk2>
        <a:srgbClr val="3C0F3A"/>
      </a:dk2>
      <a:lt2>
        <a:srgbClr val="F1F2F2"/>
      </a:lt2>
      <a:accent1>
        <a:srgbClr val="A6025C"/>
      </a:accent1>
      <a:accent2>
        <a:srgbClr val="92248E"/>
      </a:accent2>
      <a:accent3>
        <a:srgbClr val="DE95C4"/>
      </a:accent3>
      <a:accent4>
        <a:srgbClr val="FE4A00"/>
      </a:accent4>
      <a:accent5>
        <a:srgbClr val="DA002F"/>
      </a:accent5>
      <a:accent6>
        <a:srgbClr val="FF907A"/>
      </a:accent6>
      <a:hlink>
        <a:srgbClr val="CA71E4"/>
      </a:hlink>
      <a:folHlink>
        <a:srgbClr val="E45E49"/>
      </a:folHlink>
    </a:clrScheme>
    <a:fontScheme name="Avenir">
      <a:majorFont>
        <a:latin typeface="Tw Cen MT"/>
        <a:ea typeface=""/>
        <a:cs typeface=""/>
      </a:majorFont>
      <a:minorFont>
        <a:latin typeface="Tw Cen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155</Words>
  <Application>Microsoft Office PowerPoint</Application>
  <PresentationFormat>Widescreen</PresentationFormat>
  <Paragraphs>30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Aptos</vt:lpstr>
      <vt:lpstr>Arial</vt:lpstr>
      <vt:lpstr>Courier New</vt:lpstr>
      <vt:lpstr>Lato</vt:lpstr>
      <vt:lpstr>Tw Cen MT</vt:lpstr>
      <vt:lpstr>GradientRiseVTI</vt:lpstr>
      <vt:lpstr>The PREVALENCE OF VIOLENCE IN SUDAN </vt:lpstr>
      <vt:lpstr>Introduction:– prevalence of violence in Sudan</vt:lpstr>
      <vt:lpstr>Presentation outline</vt:lpstr>
    </vt:vector>
  </TitlesOfParts>
  <Company>United Nations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Peter Gaduel</dc:creator>
  <cp:lastModifiedBy>Peter Gaduel</cp:lastModifiedBy>
  <cp:revision>3</cp:revision>
  <dcterms:created xsi:type="dcterms:W3CDTF">2024-12-17T07:27:04Z</dcterms:created>
  <dcterms:modified xsi:type="dcterms:W3CDTF">2024-12-18T15:37:35Z</dcterms:modified>
</cp:coreProperties>
</file>