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6"/>
  </p:notesMasterIdLst>
  <p:sldIdLst>
    <p:sldId id="256" r:id="rId2"/>
    <p:sldId id="258" r:id="rId3"/>
    <p:sldId id="257" r:id="rId4"/>
    <p:sldId id="270" r:id="rId5"/>
    <p:sldId id="265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08B08-A670-4537-AACD-05A77EFC2C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C4EAE1-1783-484E-A5C2-4F5E7866F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1. INTRODUCTIONS</a:t>
          </a:r>
          <a:endParaRPr lang="en-US"/>
        </a:p>
      </dgm:t>
    </dgm:pt>
    <dgm:pt modelId="{93656061-8B2B-44F8-867D-88ACB30546DF}" type="parTrans" cxnId="{7FE0A3D0-A799-429D-A7CE-DEADA5EAA9EC}">
      <dgm:prSet/>
      <dgm:spPr/>
      <dgm:t>
        <a:bodyPr/>
        <a:lstStyle/>
        <a:p>
          <a:endParaRPr lang="en-US"/>
        </a:p>
      </dgm:t>
    </dgm:pt>
    <dgm:pt modelId="{13FD399E-E657-48A9-AB04-6C66CE0B5486}" type="sibTrans" cxnId="{7FE0A3D0-A799-429D-A7CE-DEADA5EAA9EC}">
      <dgm:prSet/>
      <dgm:spPr/>
      <dgm:t>
        <a:bodyPr/>
        <a:lstStyle/>
        <a:p>
          <a:endParaRPr lang="en-US"/>
        </a:p>
      </dgm:t>
    </dgm:pt>
    <dgm:pt modelId="{2DB4748F-851C-4E9E-963E-445E140FED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1.1 Overview &amp; problem statement </a:t>
          </a:r>
          <a:endParaRPr lang="en-US"/>
        </a:p>
      </dgm:t>
    </dgm:pt>
    <dgm:pt modelId="{53441C08-BB0B-4ED6-908B-6A07E354B0CB}" type="parTrans" cxnId="{733C7518-5ED7-439F-914D-A051AC0CF7A6}">
      <dgm:prSet/>
      <dgm:spPr/>
      <dgm:t>
        <a:bodyPr/>
        <a:lstStyle/>
        <a:p>
          <a:endParaRPr lang="en-US"/>
        </a:p>
      </dgm:t>
    </dgm:pt>
    <dgm:pt modelId="{B9342A1F-6636-4678-8CF8-553F3A52FCAA}" type="sibTrans" cxnId="{733C7518-5ED7-439F-914D-A051AC0CF7A6}">
      <dgm:prSet/>
      <dgm:spPr/>
      <dgm:t>
        <a:bodyPr/>
        <a:lstStyle/>
        <a:p>
          <a:endParaRPr lang="en-US"/>
        </a:p>
      </dgm:t>
    </dgm:pt>
    <dgm:pt modelId="{E8054890-7213-473C-880F-FA731ABF3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1.2 Business and Data Understanding</a:t>
          </a:r>
          <a:endParaRPr lang="en-US"/>
        </a:p>
      </dgm:t>
    </dgm:pt>
    <dgm:pt modelId="{4EEA8B61-423B-4A22-9FB3-293802641F10}" type="parTrans" cxnId="{53C3FDEE-67A0-422E-99E6-105941B77B6B}">
      <dgm:prSet/>
      <dgm:spPr/>
      <dgm:t>
        <a:bodyPr/>
        <a:lstStyle/>
        <a:p>
          <a:endParaRPr lang="en-US"/>
        </a:p>
      </dgm:t>
    </dgm:pt>
    <dgm:pt modelId="{7F71CEF0-31C9-4332-B0B4-C0729F7DE17E}" type="sibTrans" cxnId="{53C3FDEE-67A0-422E-99E6-105941B77B6B}">
      <dgm:prSet/>
      <dgm:spPr/>
      <dgm:t>
        <a:bodyPr/>
        <a:lstStyle/>
        <a:p>
          <a:endParaRPr lang="en-US"/>
        </a:p>
      </dgm:t>
    </dgm:pt>
    <dgm:pt modelId="{7E207A97-F052-4825-9D53-7E1F04919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2. EDA &amp; KEY FINDINGS</a:t>
          </a:r>
          <a:endParaRPr lang="en-US"/>
        </a:p>
      </dgm:t>
    </dgm:pt>
    <dgm:pt modelId="{2D446CB6-5AA4-4E72-82AF-D773174E11BC}" type="parTrans" cxnId="{2BEA7D7A-F26B-42E2-8041-12DADAD23BE2}">
      <dgm:prSet/>
      <dgm:spPr/>
      <dgm:t>
        <a:bodyPr/>
        <a:lstStyle/>
        <a:p>
          <a:endParaRPr lang="en-US"/>
        </a:p>
      </dgm:t>
    </dgm:pt>
    <dgm:pt modelId="{05A9FCA6-FF5C-45ED-8D44-00AAC0997DC0}" type="sibTrans" cxnId="{2BEA7D7A-F26B-42E2-8041-12DADAD23BE2}">
      <dgm:prSet/>
      <dgm:spPr/>
      <dgm:t>
        <a:bodyPr/>
        <a:lstStyle/>
        <a:p>
          <a:endParaRPr lang="en-US"/>
        </a:p>
      </dgm:t>
    </dgm:pt>
    <dgm:pt modelId="{8E6E06DC-62D6-4274-8691-D2C1575077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2.1 Results </a:t>
          </a:r>
          <a:endParaRPr lang="en-US"/>
        </a:p>
      </dgm:t>
    </dgm:pt>
    <dgm:pt modelId="{98F4BEBD-0167-4C89-92D5-D47FAE297607}" type="parTrans" cxnId="{36C30B5C-1DB0-4F04-BE85-5AD8F704D437}">
      <dgm:prSet/>
      <dgm:spPr/>
      <dgm:t>
        <a:bodyPr/>
        <a:lstStyle/>
        <a:p>
          <a:endParaRPr lang="en-US"/>
        </a:p>
      </dgm:t>
    </dgm:pt>
    <dgm:pt modelId="{7B347814-827A-4721-B1E6-3F5C8D494215}" type="sibTrans" cxnId="{36C30B5C-1DB0-4F04-BE85-5AD8F704D437}">
      <dgm:prSet/>
      <dgm:spPr/>
      <dgm:t>
        <a:bodyPr/>
        <a:lstStyle/>
        <a:p>
          <a:endParaRPr lang="en-US"/>
        </a:p>
      </dgm:t>
    </dgm:pt>
    <dgm:pt modelId="{E2BDBA9C-7D2E-42CC-A306-D22863F47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2.2 Modeling &amp; Evaluation</a:t>
          </a:r>
          <a:endParaRPr lang="en-US"/>
        </a:p>
      </dgm:t>
    </dgm:pt>
    <dgm:pt modelId="{0130A24E-BC8C-4112-A433-F3EDA0BDE675}" type="parTrans" cxnId="{595F9C23-3356-40BE-984C-125BB2FA8067}">
      <dgm:prSet/>
      <dgm:spPr/>
      <dgm:t>
        <a:bodyPr/>
        <a:lstStyle/>
        <a:p>
          <a:endParaRPr lang="en-US"/>
        </a:p>
      </dgm:t>
    </dgm:pt>
    <dgm:pt modelId="{5C695EA7-1332-4BD4-8C27-69BAFED506F2}" type="sibTrans" cxnId="{595F9C23-3356-40BE-984C-125BB2FA8067}">
      <dgm:prSet/>
      <dgm:spPr/>
      <dgm:t>
        <a:bodyPr/>
        <a:lstStyle/>
        <a:p>
          <a:endParaRPr lang="en-US"/>
        </a:p>
      </dgm:t>
    </dgm:pt>
    <dgm:pt modelId="{0FE82A15-B979-4CFF-B91D-EC29AE665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3. CONCLUSIONS </a:t>
          </a:r>
          <a:endParaRPr lang="en-US"/>
        </a:p>
      </dgm:t>
    </dgm:pt>
    <dgm:pt modelId="{2E49F1F1-04C5-461B-AD72-63166F474E90}" type="parTrans" cxnId="{F4917E80-E52C-42D6-A850-3C53FB909706}">
      <dgm:prSet/>
      <dgm:spPr/>
      <dgm:t>
        <a:bodyPr/>
        <a:lstStyle/>
        <a:p>
          <a:endParaRPr lang="en-US"/>
        </a:p>
      </dgm:t>
    </dgm:pt>
    <dgm:pt modelId="{6C41A0DE-045A-469E-A6CD-DAAFC86AEE1A}" type="sibTrans" cxnId="{F4917E80-E52C-42D6-A850-3C53FB909706}">
      <dgm:prSet/>
      <dgm:spPr/>
      <dgm:t>
        <a:bodyPr/>
        <a:lstStyle/>
        <a:p>
          <a:endParaRPr lang="en-US"/>
        </a:p>
      </dgm:t>
    </dgm:pt>
    <dgm:pt modelId="{25FF6C3F-9B39-409C-A9AE-7F173035D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3.1 Recommendations</a:t>
          </a:r>
          <a:endParaRPr lang="en-US"/>
        </a:p>
      </dgm:t>
    </dgm:pt>
    <dgm:pt modelId="{F5834034-F047-4D77-8BA9-5DCA0D4329F8}" type="parTrans" cxnId="{25A6AA6F-337F-4998-97D8-8731175240F5}">
      <dgm:prSet/>
      <dgm:spPr/>
      <dgm:t>
        <a:bodyPr/>
        <a:lstStyle/>
        <a:p>
          <a:endParaRPr lang="en-US"/>
        </a:p>
      </dgm:t>
    </dgm:pt>
    <dgm:pt modelId="{86F03587-C120-44C6-9982-A3B945B45DEC}" type="sibTrans" cxnId="{25A6AA6F-337F-4998-97D8-8731175240F5}">
      <dgm:prSet/>
      <dgm:spPr/>
      <dgm:t>
        <a:bodyPr/>
        <a:lstStyle/>
        <a:p>
          <a:endParaRPr lang="en-US"/>
        </a:p>
      </dgm:t>
    </dgm:pt>
    <dgm:pt modelId="{CDE81A68-300D-4596-AECB-96C41CCCB24E}" type="pres">
      <dgm:prSet presAssocID="{6A808B08-A670-4537-AACD-05A77EFC2C89}" presName="root" presStyleCnt="0">
        <dgm:presLayoutVars>
          <dgm:dir/>
          <dgm:resizeHandles val="exact"/>
        </dgm:presLayoutVars>
      </dgm:prSet>
      <dgm:spPr/>
    </dgm:pt>
    <dgm:pt modelId="{C0A56BE8-DC0C-409B-B074-EC5FE8AB27BA}" type="pres">
      <dgm:prSet presAssocID="{F0C4EAE1-1783-484E-A5C2-4F5E7866FC71}" presName="compNode" presStyleCnt="0"/>
      <dgm:spPr/>
    </dgm:pt>
    <dgm:pt modelId="{3CD273FD-4B80-4D39-B565-EFC45FB28474}" type="pres">
      <dgm:prSet presAssocID="{F0C4EAE1-1783-484E-A5C2-4F5E7866FC71}" presName="bgRect" presStyleLbl="bgShp" presStyleIdx="0" presStyleCnt="3"/>
      <dgm:spPr/>
    </dgm:pt>
    <dgm:pt modelId="{F5A2B3F8-F8C0-4ACA-BA41-922D02023DB3}" type="pres">
      <dgm:prSet presAssocID="{F0C4EAE1-1783-484E-A5C2-4F5E7866FC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1B3D204-3AC1-4803-952C-420EDFCDCF60}" type="pres">
      <dgm:prSet presAssocID="{F0C4EAE1-1783-484E-A5C2-4F5E7866FC71}" presName="spaceRect" presStyleCnt="0"/>
      <dgm:spPr/>
    </dgm:pt>
    <dgm:pt modelId="{504C134C-C870-41D5-B469-0E7C1A78F021}" type="pres">
      <dgm:prSet presAssocID="{F0C4EAE1-1783-484E-A5C2-4F5E7866FC71}" presName="parTx" presStyleLbl="revTx" presStyleIdx="0" presStyleCnt="6">
        <dgm:presLayoutVars>
          <dgm:chMax val="0"/>
          <dgm:chPref val="0"/>
        </dgm:presLayoutVars>
      </dgm:prSet>
      <dgm:spPr/>
    </dgm:pt>
    <dgm:pt modelId="{92132EED-2CF8-4755-BA2E-F6682DE6DCC6}" type="pres">
      <dgm:prSet presAssocID="{F0C4EAE1-1783-484E-A5C2-4F5E7866FC71}" presName="desTx" presStyleLbl="revTx" presStyleIdx="1" presStyleCnt="6">
        <dgm:presLayoutVars/>
      </dgm:prSet>
      <dgm:spPr/>
    </dgm:pt>
    <dgm:pt modelId="{ABCCC6A4-0089-49D9-A047-FE30AE93DFBB}" type="pres">
      <dgm:prSet presAssocID="{13FD399E-E657-48A9-AB04-6C66CE0B5486}" presName="sibTrans" presStyleCnt="0"/>
      <dgm:spPr/>
    </dgm:pt>
    <dgm:pt modelId="{723B46F7-6283-435D-931C-596560C2DD6B}" type="pres">
      <dgm:prSet presAssocID="{7E207A97-F052-4825-9D53-7E1F0491944D}" presName="compNode" presStyleCnt="0"/>
      <dgm:spPr/>
    </dgm:pt>
    <dgm:pt modelId="{FB5A0A5B-7CF0-4FD9-9CAF-01202B465F68}" type="pres">
      <dgm:prSet presAssocID="{7E207A97-F052-4825-9D53-7E1F0491944D}" presName="bgRect" presStyleLbl="bgShp" presStyleIdx="1" presStyleCnt="3"/>
      <dgm:spPr/>
    </dgm:pt>
    <dgm:pt modelId="{9255B9C3-36B3-4A92-B117-4A5908AEF1D9}" type="pres">
      <dgm:prSet presAssocID="{7E207A97-F052-4825-9D53-7E1F049194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6DA7C45-159D-461C-9C33-32227928F782}" type="pres">
      <dgm:prSet presAssocID="{7E207A97-F052-4825-9D53-7E1F0491944D}" presName="spaceRect" presStyleCnt="0"/>
      <dgm:spPr/>
    </dgm:pt>
    <dgm:pt modelId="{39635FD3-EAF8-4F82-8180-4DABA8A148BC}" type="pres">
      <dgm:prSet presAssocID="{7E207A97-F052-4825-9D53-7E1F0491944D}" presName="parTx" presStyleLbl="revTx" presStyleIdx="2" presStyleCnt="6">
        <dgm:presLayoutVars>
          <dgm:chMax val="0"/>
          <dgm:chPref val="0"/>
        </dgm:presLayoutVars>
      </dgm:prSet>
      <dgm:spPr/>
    </dgm:pt>
    <dgm:pt modelId="{28092A36-3E07-45CA-94E6-158A3F053FD4}" type="pres">
      <dgm:prSet presAssocID="{7E207A97-F052-4825-9D53-7E1F0491944D}" presName="desTx" presStyleLbl="revTx" presStyleIdx="3" presStyleCnt="6">
        <dgm:presLayoutVars/>
      </dgm:prSet>
      <dgm:spPr/>
    </dgm:pt>
    <dgm:pt modelId="{04E48587-F939-4017-B1DE-743598D08CA8}" type="pres">
      <dgm:prSet presAssocID="{05A9FCA6-FF5C-45ED-8D44-00AAC0997DC0}" presName="sibTrans" presStyleCnt="0"/>
      <dgm:spPr/>
    </dgm:pt>
    <dgm:pt modelId="{76D71201-058C-431D-A32D-85AEFEF54F3F}" type="pres">
      <dgm:prSet presAssocID="{0FE82A15-B979-4CFF-B91D-EC29AE665E7A}" presName="compNode" presStyleCnt="0"/>
      <dgm:spPr/>
    </dgm:pt>
    <dgm:pt modelId="{47C7BA91-6D94-4527-BD42-E231AA65731D}" type="pres">
      <dgm:prSet presAssocID="{0FE82A15-B979-4CFF-B91D-EC29AE665E7A}" presName="bgRect" presStyleLbl="bgShp" presStyleIdx="2" presStyleCnt="3"/>
      <dgm:spPr/>
    </dgm:pt>
    <dgm:pt modelId="{5CB579F7-74A7-49C2-94E8-76D83F0BFF15}" type="pres">
      <dgm:prSet presAssocID="{0FE82A15-B979-4CFF-B91D-EC29AE665E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51521D-85CF-4C0A-8B7A-D097D4E743F6}" type="pres">
      <dgm:prSet presAssocID="{0FE82A15-B979-4CFF-B91D-EC29AE665E7A}" presName="spaceRect" presStyleCnt="0"/>
      <dgm:spPr/>
    </dgm:pt>
    <dgm:pt modelId="{F1C7B038-3D56-45C5-AC5A-8E2DB4501B9A}" type="pres">
      <dgm:prSet presAssocID="{0FE82A15-B979-4CFF-B91D-EC29AE665E7A}" presName="parTx" presStyleLbl="revTx" presStyleIdx="4" presStyleCnt="6">
        <dgm:presLayoutVars>
          <dgm:chMax val="0"/>
          <dgm:chPref val="0"/>
        </dgm:presLayoutVars>
      </dgm:prSet>
      <dgm:spPr/>
    </dgm:pt>
    <dgm:pt modelId="{ABB1ADD4-097A-4204-AF6B-D6C0D08432A3}" type="pres">
      <dgm:prSet presAssocID="{0FE82A15-B979-4CFF-B91D-EC29AE665E7A}" presName="desTx" presStyleLbl="revTx" presStyleIdx="5" presStyleCnt="6">
        <dgm:presLayoutVars/>
      </dgm:prSet>
      <dgm:spPr/>
    </dgm:pt>
  </dgm:ptLst>
  <dgm:cxnLst>
    <dgm:cxn modelId="{733C7518-5ED7-439F-914D-A051AC0CF7A6}" srcId="{F0C4EAE1-1783-484E-A5C2-4F5E7866FC71}" destId="{2DB4748F-851C-4E9E-963E-445E140FEDA1}" srcOrd="0" destOrd="0" parTransId="{53441C08-BB0B-4ED6-908B-6A07E354B0CB}" sibTransId="{B9342A1F-6636-4678-8CF8-553F3A52FCAA}"/>
    <dgm:cxn modelId="{595F9C23-3356-40BE-984C-125BB2FA8067}" srcId="{7E207A97-F052-4825-9D53-7E1F0491944D}" destId="{E2BDBA9C-7D2E-42CC-A306-D22863F4746A}" srcOrd="1" destOrd="0" parTransId="{0130A24E-BC8C-4112-A433-F3EDA0BDE675}" sibTransId="{5C695EA7-1332-4BD4-8C27-69BAFED506F2}"/>
    <dgm:cxn modelId="{CCC3663A-6F66-460C-825B-3C80421B7C4A}" type="presOf" srcId="{E8054890-7213-473C-880F-FA731ABF312B}" destId="{92132EED-2CF8-4755-BA2E-F6682DE6DCC6}" srcOrd="0" destOrd="1" presId="urn:microsoft.com/office/officeart/2018/2/layout/IconVerticalSolidList"/>
    <dgm:cxn modelId="{36C30B5C-1DB0-4F04-BE85-5AD8F704D437}" srcId="{7E207A97-F052-4825-9D53-7E1F0491944D}" destId="{8E6E06DC-62D6-4274-8691-D2C1575077F3}" srcOrd="0" destOrd="0" parTransId="{98F4BEBD-0167-4C89-92D5-D47FAE297607}" sibTransId="{7B347814-827A-4721-B1E6-3F5C8D494215}"/>
    <dgm:cxn modelId="{B4749A69-8872-4A31-8B8F-94D23CBF6EB5}" type="presOf" srcId="{25FF6C3F-9B39-409C-A9AE-7F173035D1C8}" destId="{ABB1ADD4-097A-4204-AF6B-D6C0D08432A3}" srcOrd="0" destOrd="0" presId="urn:microsoft.com/office/officeart/2018/2/layout/IconVerticalSolidList"/>
    <dgm:cxn modelId="{01A5254B-1D42-4938-8167-E6B4155532A1}" type="presOf" srcId="{7E207A97-F052-4825-9D53-7E1F0491944D}" destId="{39635FD3-EAF8-4F82-8180-4DABA8A148BC}" srcOrd="0" destOrd="0" presId="urn:microsoft.com/office/officeart/2018/2/layout/IconVerticalSolidList"/>
    <dgm:cxn modelId="{25A6AA6F-337F-4998-97D8-8731175240F5}" srcId="{0FE82A15-B979-4CFF-B91D-EC29AE665E7A}" destId="{25FF6C3F-9B39-409C-A9AE-7F173035D1C8}" srcOrd="0" destOrd="0" parTransId="{F5834034-F047-4D77-8BA9-5DCA0D4329F8}" sibTransId="{86F03587-C120-44C6-9982-A3B945B45DEC}"/>
    <dgm:cxn modelId="{AD4D2459-47ED-4505-ADDB-47DFD9E40F22}" type="presOf" srcId="{2DB4748F-851C-4E9E-963E-445E140FEDA1}" destId="{92132EED-2CF8-4755-BA2E-F6682DE6DCC6}" srcOrd="0" destOrd="0" presId="urn:microsoft.com/office/officeart/2018/2/layout/IconVerticalSolidList"/>
    <dgm:cxn modelId="{2BEA7D7A-F26B-42E2-8041-12DADAD23BE2}" srcId="{6A808B08-A670-4537-AACD-05A77EFC2C89}" destId="{7E207A97-F052-4825-9D53-7E1F0491944D}" srcOrd="1" destOrd="0" parTransId="{2D446CB6-5AA4-4E72-82AF-D773174E11BC}" sibTransId="{05A9FCA6-FF5C-45ED-8D44-00AAC0997DC0}"/>
    <dgm:cxn modelId="{F4917E80-E52C-42D6-A850-3C53FB909706}" srcId="{6A808B08-A670-4537-AACD-05A77EFC2C89}" destId="{0FE82A15-B979-4CFF-B91D-EC29AE665E7A}" srcOrd="2" destOrd="0" parTransId="{2E49F1F1-04C5-461B-AD72-63166F474E90}" sibTransId="{6C41A0DE-045A-469E-A6CD-DAAFC86AEE1A}"/>
    <dgm:cxn modelId="{7EE5E187-F111-4ADA-A16E-D1D97C76CDC3}" type="presOf" srcId="{8E6E06DC-62D6-4274-8691-D2C1575077F3}" destId="{28092A36-3E07-45CA-94E6-158A3F053FD4}" srcOrd="0" destOrd="0" presId="urn:microsoft.com/office/officeart/2018/2/layout/IconVerticalSolidList"/>
    <dgm:cxn modelId="{7FE0A3D0-A799-429D-A7CE-DEADA5EAA9EC}" srcId="{6A808B08-A670-4537-AACD-05A77EFC2C89}" destId="{F0C4EAE1-1783-484E-A5C2-4F5E7866FC71}" srcOrd="0" destOrd="0" parTransId="{93656061-8B2B-44F8-867D-88ACB30546DF}" sibTransId="{13FD399E-E657-48A9-AB04-6C66CE0B5486}"/>
    <dgm:cxn modelId="{3D35A7E2-FE29-4D1E-8373-2F7C9C38DFA2}" type="presOf" srcId="{6A808B08-A670-4537-AACD-05A77EFC2C89}" destId="{CDE81A68-300D-4596-AECB-96C41CCCB24E}" srcOrd="0" destOrd="0" presId="urn:microsoft.com/office/officeart/2018/2/layout/IconVerticalSolidList"/>
    <dgm:cxn modelId="{9AF89DE5-3D15-4A1C-A606-7415F941EC18}" type="presOf" srcId="{E2BDBA9C-7D2E-42CC-A306-D22863F4746A}" destId="{28092A36-3E07-45CA-94E6-158A3F053FD4}" srcOrd="0" destOrd="1" presId="urn:microsoft.com/office/officeart/2018/2/layout/IconVerticalSolidList"/>
    <dgm:cxn modelId="{A8D069E9-B4B5-4311-A7F6-99996F404BCC}" type="presOf" srcId="{0FE82A15-B979-4CFF-B91D-EC29AE665E7A}" destId="{F1C7B038-3D56-45C5-AC5A-8E2DB4501B9A}" srcOrd="0" destOrd="0" presId="urn:microsoft.com/office/officeart/2018/2/layout/IconVerticalSolidList"/>
    <dgm:cxn modelId="{AC1ACDEE-AA9F-4B4B-9694-74E729EE21E9}" type="presOf" srcId="{F0C4EAE1-1783-484E-A5C2-4F5E7866FC71}" destId="{504C134C-C870-41D5-B469-0E7C1A78F021}" srcOrd="0" destOrd="0" presId="urn:microsoft.com/office/officeart/2018/2/layout/IconVerticalSolidList"/>
    <dgm:cxn modelId="{53C3FDEE-67A0-422E-99E6-105941B77B6B}" srcId="{F0C4EAE1-1783-484E-A5C2-4F5E7866FC71}" destId="{E8054890-7213-473C-880F-FA731ABF312B}" srcOrd="1" destOrd="0" parTransId="{4EEA8B61-423B-4A22-9FB3-293802641F10}" sibTransId="{7F71CEF0-31C9-4332-B0B4-C0729F7DE17E}"/>
    <dgm:cxn modelId="{47C7C9BB-889C-4B17-B91E-494EB6A20C2E}" type="presParOf" srcId="{CDE81A68-300D-4596-AECB-96C41CCCB24E}" destId="{C0A56BE8-DC0C-409B-B074-EC5FE8AB27BA}" srcOrd="0" destOrd="0" presId="urn:microsoft.com/office/officeart/2018/2/layout/IconVerticalSolidList"/>
    <dgm:cxn modelId="{A3C89921-FF8F-4332-87C2-704FBCA3022E}" type="presParOf" srcId="{C0A56BE8-DC0C-409B-B074-EC5FE8AB27BA}" destId="{3CD273FD-4B80-4D39-B565-EFC45FB28474}" srcOrd="0" destOrd="0" presId="urn:microsoft.com/office/officeart/2018/2/layout/IconVerticalSolidList"/>
    <dgm:cxn modelId="{EC393E90-98F4-4473-B7CA-5EA4998F63EE}" type="presParOf" srcId="{C0A56BE8-DC0C-409B-B074-EC5FE8AB27BA}" destId="{F5A2B3F8-F8C0-4ACA-BA41-922D02023DB3}" srcOrd="1" destOrd="0" presId="urn:microsoft.com/office/officeart/2018/2/layout/IconVerticalSolidList"/>
    <dgm:cxn modelId="{4213FB73-7A0E-4CFA-99E3-683924049873}" type="presParOf" srcId="{C0A56BE8-DC0C-409B-B074-EC5FE8AB27BA}" destId="{51B3D204-3AC1-4803-952C-420EDFCDCF60}" srcOrd="2" destOrd="0" presId="urn:microsoft.com/office/officeart/2018/2/layout/IconVerticalSolidList"/>
    <dgm:cxn modelId="{3D776E35-8EC2-4990-AA7B-4E1D1403F996}" type="presParOf" srcId="{C0A56BE8-DC0C-409B-B074-EC5FE8AB27BA}" destId="{504C134C-C870-41D5-B469-0E7C1A78F021}" srcOrd="3" destOrd="0" presId="urn:microsoft.com/office/officeart/2018/2/layout/IconVerticalSolidList"/>
    <dgm:cxn modelId="{678974FF-B286-46B6-A2FF-C510A4CD1537}" type="presParOf" srcId="{C0A56BE8-DC0C-409B-B074-EC5FE8AB27BA}" destId="{92132EED-2CF8-4755-BA2E-F6682DE6DCC6}" srcOrd="4" destOrd="0" presId="urn:microsoft.com/office/officeart/2018/2/layout/IconVerticalSolidList"/>
    <dgm:cxn modelId="{F98F1AF8-68C1-4745-85A1-384FCEF07764}" type="presParOf" srcId="{CDE81A68-300D-4596-AECB-96C41CCCB24E}" destId="{ABCCC6A4-0089-49D9-A047-FE30AE93DFBB}" srcOrd="1" destOrd="0" presId="urn:microsoft.com/office/officeart/2018/2/layout/IconVerticalSolidList"/>
    <dgm:cxn modelId="{C0AD9145-8117-4DC6-9435-C6A403BFFFD4}" type="presParOf" srcId="{CDE81A68-300D-4596-AECB-96C41CCCB24E}" destId="{723B46F7-6283-435D-931C-596560C2DD6B}" srcOrd="2" destOrd="0" presId="urn:microsoft.com/office/officeart/2018/2/layout/IconVerticalSolidList"/>
    <dgm:cxn modelId="{C596CFC8-36B3-4213-AEB3-E9207741D3BA}" type="presParOf" srcId="{723B46F7-6283-435D-931C-596560C2DD6B}" destId="{FB5A0A5B-7CF0-4FD9-9CAF-01202B465F68}" srcOrd="0" destOrd="0" presId="urn:microsoft.com/office/officeart/2018/2/layout/IconVerticalSolidList"/>
    <dgm:cxn modelId="{7F555CD9-8E0D-4A21-906D-3348388C7AAE}" type="presParOf" srcId="{723B46F7-6283-435D-931C-596560C2DD6B}" destId="{9255B9C3-36B3-4A92-B117-4A5908AEF1D9}" srcOrd="1" destOrd="0" presId="urn:microsoft.com/office/officeart/2018/2/layout/IconVerticalSolidList"/>
    <dgm:cxn modelId="{4124B009-2F9C-4D8D-8498-3AF419B6FD7C}" type="presParOf" srcId="{723B46F7-6283-435D-931C-596560C2DD6B}" destId="{36DA7C45-159D-461C-9C33-32227928F782}" srcOrd="2" destOrd="0" presId="urn:microsoft.com/office/officeart/2018/2/layout/IconVerticalSolidList"/>
    <dgm:cxn modelId="{66E2720F-7573-4D2D-8D8D-7BBFD242449B}" type="presParOf" srcId="{723B46F7-6283-435D-931C-596560C2DD6B}" destId="{39635FD3-EAF8-4F82-8180-4DABA8A148BC}" srcOrd="3" destOrd="0" presId="urn:microsoft.com/office/officeart/2018/2/layout/IconVerticalSolidList"/>
    <dgm:cxn modelId="{A4CF439D-F365-447D-956D-F7201F33D5C0}" type="presParOf" srcId="{723B46F7-6283-435D-931C-596560C2DD6B}" destId="{28092A36-3E07-45CA-94E6-158A3F053FD4}" srcOrd="4" destOrd="0" presId="urn:microsoft.com/office/officeart/2018/2/layout/IconVerticalSolidList"/>
    <dgm:cxn modelId="{8B4FC2FC-D66D-484E-89F3-84B4271454C4}" type="presParOf" srcId="{CDE81A68-300D-4596-AECB-96C41CCCB24E}" destId="{04E48587-F939-4017-B1DE-743598D08CA8}" srcOrd="3" destOrd="0" presId="urn:microsoft.com/office/officeart/2018/2/layout/IconVerticalSolidList"/>
    <dgm:cxn modelId="{FFA50104-067E-4EFC-9511-50FCE145BA22}" type="presParOf" srcId="{CDE81A68-300D-4596-AECB-96C41CCCB24E}" destId="{76D71201-058C-431D-A32D-85AEFEF54F3F}" srcOrd="4" destOrd="0" presId="urn:microsoft.com/office/officeart/2018/2/layout/IconVerticalSolidList"/>
    <dgm:cxn modelId="{D655F4C6-EBC2-4073-B95A-248D790B09C1}" type="presParOf" srcId="{76D71201-058C-431D-A32D-85AEFEF54F3F}" destId="{47C7BA91-6D94-4527-BD42-E231AA65731D}" srcOrd="0" destOrd="0" presId="urn:microsoft.com/office/officeart/2018/2/layout/IconVerticalSolidList"/>
    <dgm:cxn modelId="{24E2543D-DCFD-4192-8567-FCD90F69DB95}" type="presParOf" srcId="{76D71201-058C-431D-A32D-85AEFEF54F3F}" destId="{5CB579F7-74A7-49C2-94E8-76D83F0BFF15}" srcOrd="1" destOrd="0" presId="urn:microsoft.com/office/officeart/2018/2/layout/IconVerticalSolidList"/>
    <dgm:cxn modelId="{B6C2491B-2744-4823-84A3-85C4D5DDDF2E}" type="presParOf" srcId="{76D71201-058C-431D-A32D-85AEFEF54F3F}" destId="{7B51521D-85CF-4C0A-8B7A-D097D4E743F6}" srcOrd="2" destOrd="0" presId="urn:microsoft.com/office/officeart/2018/2/layout/IconVerticalSolidList"/>
    <dgm:cxn modelId="{88A2C67E-D409-4184-88AB-C02A5E0F4F01}" type="presParOf" srcId="{76D71201-058C-431D-A32D-85AEFEF54F3F}" destId="{F1C7B038-3D56-45C5-AC5A-8E2DB4501B9A}" srcOrd="3" destOrd="0" presId="urn:microsoft.com/office/officeart/2018/2/layout/IconVerticalSolidList"/>
    <dgm:cxn modelId="{E5BEB113-5132-46E2-826D-F7996995D188}" type="presParOf" srcId="{76D71201-058C-431D-A32D-85AEFEF54F3F}" destId="{ABB1ADD4-097A-4204-AF6B-D6C0D08432A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010C2-CA62-4FA6-BC80-ECC717FB12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5AFCE4-7B09-4EE2-8D27-B0EF2F0D3DA5}">
      <dgm:prSet/>
      <dgm:spPr/>
      <dgm:t>
        <a:bodyPr/>
        <a:lstStyle/>
        <a:p>
          <a:r>
            <a:rPr lang="en-US" b="1"/>
            <a:t>Overview &amp; Problem statement </a:t>
          </a:r>
          <a:endParaRPr lang="en-US"/>
        </a:p>
      </dgm:t>
    </dgm:pt>
    <dgm:pt modelId="{65047BC6-3493-435F-B3DC-1CDB5F39BB79}" type="parTrans" cxnId="{1CBBABD3-8BB2-4B75-80F5-31743906699C}">
      <dgm:prSet/>
      <dgm:spPr/>
      <dgm:t>
        <a:bodyPr/>
        <a:lstStyle/>
        <a:p>
          <a:endParaRPr lang="en-US"/>
        </a:p>
      </dgm:t>
    </dgm:pt>
    <dgm:pt modelId="{B795765F-68AA-4C82-A714-6C4FA6B4C551}" type="sibTrans" cxnId="{1CBBABD3-8BB2-4B75-80F5-31743906699C}">
      <dgm:prSet/>
      <dgm:spPr/>
      <dgm:t>
        <a:bodyPr/>
        <a:lstStyle/>
        <a:p>
          <a:endParaRPr lang="en-US"/>
        </a:p>
      </dgm:t>
    </dgm:pt>
    <dgm:pt modelId="{A80DF213-04A0-495F-94AB-EBB5C1DD47DD}">
      <dgm:prSet/>
      <dgm:spPr/>
      <dgm:t>
        <a:bodyPr/>
        <a:lstStyle/>
        <a:p>
          <a:r>
            <a:rPr lang="en-US" dirty="0"/>
            <a:t>Sudan has been a violent hotspot in Africa due to political instability since 1997. </a:t>
          </a:r>
        </a:p>
      </dgm:t>
    </dgm:pt>
    <dgm:pt modelId="{B7C58F48-DD4C-477D-9A7D-25536ED8047D}" type="parTrans" cxnId="{886DB31A-CC78-4CAC-8C66-F17F3593D84A}">
      <dgm:prSet/>
      <dgm:spPr/>
      <dgm:t>
        <a:bodyPr/>
        <a:lstStyle/>
        <a:p>
          <a:endParaRPr lang="en-US"/>
        </a:p>
      </dgm:t>
    </dgm:pt>
    <dgm:pt modelId="{D3153F98-D79D-4973-BAE4-5A1F38470666}" type="sibTrans" cxnId="{886DB31A-CC78-4CAC-8C66-F17F3593D84A}">
      <dgm:prSet/>
      <dgm:spPr/>
      <dgm:t>
        <a:bodyPr/>
        <a:lstStyle/>
        <a:p>
          <a:endParaRPr lang="en-US"/>
        </a:p>
      </dgm:t>
    </dgm:pt>
    <dgm:pt modelId="{28865817-97FF-4E91-96A7-76C7FB3E5E09}">
      <dgm:prSet/>
      <dgm:spPr/>
      <dgm:t>
        <a:bodyPr/>
        <a:lstStyle/>
        <a:p>
          <a:r>
            <a:rPr lang="en-US" dirty="0"/>
            <a:t>With the increasing level of violence, there is need to understand, the drivers of violence in Sudan, the role of various actors in violent conflict.</a:t>
          </a:r>
        </a:p>
      </dgm:t>
    </dgm:pt>
    <dgm:pt modelId="{C15E5DEB-CA17-450C-B412-B40F3723E96D}" type="parTrans" cxnId="{D709D988-DF79-4D34-8394-5E4FB92D2AB9}">
      <dgm:prSet/>
      <dgm:spPr/>
      <dgm:t>
        <a:bodyPr/>
        <a:lstStyle/>
        <a:p>
          <a:endParaRPr lang="en-US"/>
        </a:p>
      </dgm:t>
    </dgm:pt>
    <dgm:pt modelId="{7F996834-8178-4FEA-A022-3DB3FA4CBCA4}" type="sibTrans" cxnId="{D709D988-DF79-4D34-8394-5E4FB92D2AB9}">
      <dgm:prSet/>
      <dgm:spPr/>
      <dgm:t>
        <a:bodyPr/>
        <a:lstStyle/>
        <a:p>
          <a:endParaRPr lang="en-US"/>
        </a:p>
      </dgm:t>
    </dgm:pt>
    <dgm:pt modelId="{3A6EDBCF-D147-4633-B8BB-1EF7526FA1F0}">
      <dgm:prSet/>
      <dgm:spPr/>
      <dgm:t>
        <a:bodyPr/>
        <a:lstStyle/>
        <a:p>
          <a:r>
            <a:rPr lang="en-US" dirty="0"/>
            <a:t>This project uses the ACLED Data to analyze Sudan violence and predict the impact on fatalities using regression model and random forest.</a:t>
          </a:r>
        </a:p>
      </dgm:t>
    </dgm:pt>
    <dgm:pt modelId="{89A4581A-76CF-4A06-88E6-497AB03D6AB2}" type="parTrans" cxnId="{A4840F6E-6D45-4CA1-B653-831750DC4816}">
      <dgm:prSet/>
      <dgm:spPr/>
      <dgm:t>
        <a:bodyPr/>
        <a:lstStyle/>
        <a:p>
          <a:endParaRPr lang="en-US"/>
        </a:p>
      </dgm:t>
    </dgm:pt>
    <dgm:pt modelId="{E3FFF4CE-9D4C-4D72-A8B3-74F5644BFBC2}" type="sibTrans" cxnId="{A4840F6E-6D45-4CA1-B653-831750DC4816}">
      <dgm:prSet/>
      <dgm:spPr/>
      <dgm:t>
        <a:bodyPr/>
        <a:lstStyle/>
        <a:p>
          <a:endParaRPr lang="en-US"/>
        </a:p>
      </dgm:t>
    </dgm:pt>
    <dgm:pt modelId="{B59196B6-80C5-4D8C-AD0E-742057AEE08D}" type="pres">
      <dgm:prSet presAssocID="{B23010C2-CA62-4FA6-BC80-ECC717FB129B}" presName="linear" presStyleCnt="0">
        <dgm:presLayoutVars>
          <dgm:animLvl val="lvl"/>
          <dgm:resizeHandles val="exact"/>
        </dgm:presLayoutVars>
      </dgm:prSet>
      <dgm:spPr/>
    </dgm:pt>
    <dgm:pt modelId="{8E95C317-82C7-4152-8ECB-B556BB398423}" type="pres">
      <dgm:prSet presAssocID="{AA5AFCE4-7B09-4EE2-8D27-B0EF2F0D3D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1431B7-9266-47CC-A8CB-9DFF7E4441E3}" type="pres">
      <dgm:prSet presAssocID="{B795765F-68AA-4C82-A714-6C4FA6B4C551}" presName="spacer" presStyleCnt="0"/>
      <dgm:spPr/>
    </dgm:pt>
    <dgm:pt modelId="{427EC293-9FFD-47A4-A790-8445A608F13B}" type="pres">
      <dgm:prSet presAssocID="{A80DF213-04A0-495F-94AB-EBB5C1DD47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659766-0EDC-4CA1-BC0B-69102CFB59FE}" type="pres">
      <dgm:prSet presAssocID="{D3153F98-D79D-4973-BAE4-5A1F38470666}" presName="spacer" presStyleCnt="0"/>
      <dgm:spPr/>
    </dgm:pt>
    <dgm:pt modelId="{0B723709-5F64-41B6-AEEF-AE360BA87EE4}" type="pres">
      <dgm:prSet presAssocID="{28865817-97FF-4E91-96A7-76C7FB3E5E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C7B1D4-4805-4501-B9F0-D3E9AAE50F1F}" type="pres">
      <dgm:prSet presAssocID="{7F996834-8178-4FEA-A022-3DB3FA4CBCA4}" presName="spacer" presStyleCnt="0"/>
      <dgm:spPr/>
    </dgm:pt>
    <dgm:pt modelId="{1B9DF82F-7CBC-42D0-854A-A86A7CEC07BB}" type="pres">
      <dgm:prSet presAssocID="{3A6EDBCF-D147-4633-B8BB-1EF7526FA1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6DB31A-CC78-4CAC-8C66-F17F3593D84A}" srcId="{B23010C2-CA62-4FA6-BC80-ECC717FB129B}" destId="{A80DF213-04A0-495F-94AB-EBB5C1DD47DD}" srcOrd="1" destOrd="0" parTransId="{B7C58F48-DD4C-477D-9A7D-25536ED8047D}" sibTransId="{D3153F98-D79D-4973-BAE4-5A1F38470666}"/>
    <dgm:cxn modelId="{A4840F6E-6D45-4CA1-B653-831750DC4816}" srcId="{B23010C2-CA62-4FA6-BC80-ECC717FB129B}" destId="{3A6EDBCF-D147-4633-B8BB-1EF7526FA1F0}" srcOrd="3" destOrd="0" parTransId="{89A4581A-76CF-4A06-88E6-497AB03D6AB2}" sibTransId="{E3FFF4CE-9D4C-4D72-A8B3-74F5644BFBC2}"/>
    <dgm:cxn modelId="{9E810777-8747-4765-8352-2A90F910D779}" type="presOf" srcId="{B23010C2-CA62-4FA6-BC80-ECC717FB129B}" destId="{B59196B6-80C5-4D8C-AD0E-742057AEE08D}" srcOrd="0" destOrd="0" presId="urn:microsoft.com/office/officeart/2005/8/layout/vList2"/>
    <dgm:cxn modelId="{D709D988-DF79-4D34-8394-5E4FB92D2AB9}" srcId="{B23010C2-CA62-4FA6-BC80-ECC717FB129B}" destId="{28865817-97FF-4E91-96A7-76C7FB3E5E09}" srcOrd="2" destOrd="0" parTransId="{C15E5DEB-CA17-450C-B412-B40F3723E96D}" sibTransId="{7F996834-8178-4FEA-A022-3DB3FA4CBCA4}"/>
    <dgm:cxn modelId="{402FA1A0-242F-4C14-A93B-B6115293448A}" type="presOf" srcId="{A80DF213-04A0-495F-94AB-EBB5C1DD47DD}" destId="{427EC293-9FFD-47A4-A790-8445A608F13B}" srcOrd="0" destOrd="0" presId="urn:microsoft.com/office/officeart/2005/8/layout/vList2"/>
    <dgm:cxn modelId="{50B87FCE-C8C0-4E81-965C-7D61243036F0}" type="presOf" srcId="{AA5AFCE4-7B09-4EE2-8D27-B0EF2F0D3DA5}" destId="{8E95C317-82C7-4152-8ECB-B556BB398423}" srcOrd="0" destOrd="0" presId="urn:microsoft.com/office/officeart/2005/8/layout/vList2"/>
    <dgm:cxn modelId="{1CBBABD3-8BB2-4B75-80F5-31743906699C}" srcId="{B23010C2-CA62-4FA6-BC80-ECC717FB129B}" destId="{AA5AFCE4-7B09-4EE2-8D27-B0EF2F0D3DA5}" srcOrd="0" destOrd="0" parTransId="{65047BC6-3493-435F-B3DC-1CDB5F39BB79}" sibTransId="{B795765F-68AA-4C82-A714-6C4FA6B4C551}"/>
    <dgm:cxn modelId="{19A2CFE4-7D80-41CC-B39E-10E3B206102A}" type="presOf" srcId="{3A6EDBCF-D147-4633-B8BB-1EF7526FA1F0}" destId="{1B9DF82F-7CBC-42D0-854A-A86A7CEC07BB}" srcOrd="0" destOrd="0" presId="urn:microsoft.com/office/officeart/2005/8/layout/vList2"/>
    <dgm:cxn modelId="{2A5F29FC-3709-44ED-B972-8B7850BA8131}" type="presOf" srcId="{28865817-97FF-4E91-96A7-76C7FB3E5E09}" destId="{0B723709-5F64-41B6-AEEF-AE360BA87EE4}" srcOrd="0" destOrd="0" presId="urn:microsoft.com/office/officeart/2005/8/layout/vList2"/>
    <dgm:cxn modelId="{374E321D-8585-4C83-BAA7-098B6C80F055}" type="presParOf" srcId="{B59196B6-80C5-4D8C-AD0E-742057AEE08D}" destId="{8E95C317-82C7-4152-8ECB-B556BB398423}" srcOrd="0" destOrd="0" presId="urn:microsoft.com/office/officeart/2005/8/layout/vList2"/>
    <dgm:cxn modelId="{7760F18C-802E-4234-83EC-D3D65E1226BE}" type="presParOf" srcId="{B59196B6-80C5-4D8C-AD0E-742057AEE08D}" destId="{0D1431B7-9266-47CC-A8CB-9DFF7E4441E3}" srcOrd="1" destOrd="0" presId="urn:microsoft.com/office/officeart/2005/8/layout/vList2"/>
    <dgm:cxn modelId="{1EE1817F-1242-4C3D-8BE9-034F3CF17497}" type="presParOf" srcId="{B59196B6-80C5-4D8C-AD0E-742057AEE08D}" destId="{427EC293-9FFD-47A4-A790-8445A608F13B}" srcOrd="2" destOrd="0" presId="urn:microsoft.com/office/officeart/2005/8/layout/vList2"/>
    <dgm:cxn modelId="{46C16D40-34CE-403C-ADA5-BEAEA2C6649D}" type="presParOf" srcId="{B59196B6-80C5-4D8C-AD0E-742057AEE08D}" destId="{19659766-0EDC-4CA1-BC0B-69102CFB59FE}" srcOrd="3" destOrd="0" presId="urn:microsoft.com/office/officeart/2005/8/layout/vList2"/>
    <dgm:cxn modelId="{6DF0823D-6A35-4276-9AE5-950E55813456}" type="presParOf" srcId="{B59196B6-80C5-4D8C-AD0E-742057AEE08D}" destId="{0B723709-5F64-41B6-AEEF-AE360BA87EE4}" srcOrd="4" destOrd="0" presId="urn:microsoft.com/office/officeart/2005/8/layout/vList2"/>
    <dgm:cxn modelId="{F0D3BA45-DAFF-469E-8605-D4B1E0292541}" type="presParOf" srcId="{B59196B6-80C5-4D8C-AD0E-742057AEE08D}" destId="{D4C7B1D4-4805-4501-B9F0-D3E9AAE50F1F}" srcOrd="5" destOrd="0" presId="urn:microsoft.com/office/officeart/2005/8/layout/vList2"/>
    <dgm:cxn modelId="{232ED3E9-94CD-4C43-833E-171A48A4634A}" type="presParOf" srcId="{B59196B6-80C5-4D8C-AD0E-742057AEE08D}" destId="{1B9DF82F-7CBC-42D0-854A-A86A7CEC07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6FC40-82E5-4F66-9BFC-88DAFB4AFF9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584E33-BB1F-4FBC-803E-19A89AC71DD1}">
      <dgm:prSet/>
      <dgm:spPr/>
      <dgm:t>
        <a:bodyPr/>
        <a:lstStyle/>
        <a:p>
          <a:r>
            <a:rPr lang="en-US" dirty="0"/>
            <a:t>Armed clashes are the most violent events in Sudan</a:t>
          </a:r>
        </a:p>
      </dgm:t>
    </dgm:pt>
    <dgm:pt modelId="{C7154133-72F6-4454-B6A8-E32AEAB347C0}" type="parTrans" cxnId="{BD9FB891-33A5-46A2-9D87-3517B6CA75B0}">
      <dgm:prSet/>
      <dgm:spPr/>
      <dgm:t>
        <a:bodyPr/>
        <a:lstStyle/>
        <a:p>
          <a:endParaRPr lang="en-US"/>
        </a:p>
      </dgm:t>
    </dgm:pt>
    <dgm:pt modelId="{922B26F5-60F0-40CE-A907-F1AA11A17483}" type="sibTrans" cxnId="{BD9FB891-33A5-46A2-9D87-3517B6CA75B0}">
      <dgm:prSet/>
      <dgm:spPr/>
      <dgm:t>
        <a:bodyPr/>
        <a:lstStyle/>
        <a:p>
          <a:endParaRPr lang="en-US"/>
        </a:p>
      </dgm:t>
    </dgm:pt>
    <dgm:pt modelId="{908005C1-E1A7-492F-A9FE-B1F77E9ADE39}">
      <dgm:prSet/>
      <dgm:spPr/>
      <dgm:t>
        <a:bodyPr/>
        <a:lstStyle/>
        <a:p>
          <a:r>
            <a:rPr lang="en-US" dirty="0"/>
            <a:t>The State Security Forces are the main perpetrators of violence in Sudan conflict</a:t>
          </a:r>
        </a:p>
      </dgm:t>
    </dgm:pt>
    <dgm:pt modelId="{F65096D9-5D1B-43A2-B385-63A714391F6A}" type="parTrans" cxnId="{DE7363B3-44F4-45D6-9EDF-3E5593076ECE}">
      <dgm:prSet/>
      <dgm:spPr/>
      <dgm:t>
        <a:bodyPr/>
        <a:lstStyle/>
        <a:p>
          <a:endParaRPr lang="en-US"/>
        </a:p>
      </dgm:t>
    </dgm:pt>
    <dgm:pt modelId="{FA292424-798E-42E7-BB08-78F135B58E53}" type="sibTrans" cxnId="{DE7363B3-44F4-45D6-9EDF-3E5593076ECE}">
      <dgm:prSet/>
      <dgm:spPr/>
      <dgm:t>
        <a:bodyPr/>
        <a:lstStyle/>
        <a:p>
          <a:endParaRPr lang="en-US"/>
        </a:p>
      </dgm:t>
    </dgm:pt>
    <dgm:pt modelId="{AD845C1D-3E8C-4E1F-90D8-A81AFE2D689B}">
      <dgm:prSet/>
      <dgm:spPr/>
      <dgm:t>
        <a:bodyPr/>
        <a:lstStyle/>
        <a:p>
          <a:r>
            <a:rPr lang="en-US" dirty="0"/>
            <a:t>Most of the violence in Sudan is concentrated in North Darfur, Upper Nile, Jonglei and South Darfur region</a:t>
          </a:r>
        </a:p>
      </dgm:t>
    </dgm:pt>
    <dgm:pt modelId="{8B7C74F0-76E6-490C-94B6-EC4902756FBE}" type="parTrans" cxnId="{89741F16-418B-4465-9F15-8F7936A49C9C}">
      <dgm:prSet/>
      <dgm:spPr/>
      <dgm:t>
        <a:bodyPr/>
        <a:lstStyle/>
        <a:p>
          <a:endParaRPr lang="en-US"/>
        </a:p>
      </dgm:t>
    </dgm:pt>
    <dgm:pt modelId="{7479FDFE-863E-4447-AC70-BDAD2D3CFDAE}" type="sibTrans" cxnId="{89741F16-418B-4465-9F15-8F7936A49C9C}">
      <dgm:prSet/>
      <dgm:spPr/>
      <dgm:t>
        <a:bodyPr/>
        <a:lstStyle/>
        <a:p>
          <a:endParaRPr lang="en-US"/>
        </a:p>
      </dgm:t>
    </dgm:pt>
    <dgm:pt modelId="{61E6473E-33C4-4EAC-8644-5E55AAAC6B65}">
      <dgm:prSet/>
      <dgm:spPr/>
      <dgm:t>
        <a:bodyPr/>
        <a:lstStyle/>
        <a:p>
          <a:r>
            <a:rPr lang="en-US" dirty="0"/>
            <a:t>The most violent period in Sudan is between 2012 – 2014, and 2022 – 2023</a:t>
          </a:r>
        </a:p>
      </dgm:t>
    </dgm:pt>
    <dgm:pt modelId="{FE60CEF5-25DB-4454-8353-E1D15808DEA4}" type="parTrans" cxnId="{4334FE49-2E43-460C-9040-EC05DD5938F1}">
      <dgm:prSet/>
      <dgm:spPr/>
      <dgm:t>
        <a:bodyPr/>
        <a:lstStyle/>
        <a:p>
          <a:endParaRPr lang="en-US"/>
        </a:p>
      </dgm:t>
    </dgm:pt>
    <dgm:pt modelId="{EA76D548-9A25-42AD-9DED-8DA69388C11A}" type="sibTrans" cxnId="{4334FE49-2E43-460C-9040-EC05DD5938F1}">
      <dgm:prSet/>
      <dgm:spPr/>
      <dgm:t>
        <a:bodyPr/>
        <a:lstStyle/>
        <a:p>
          <a:endParaRPr lang="en-US"/>
        </a:p>
      </dgm:t>
    </dgm:pt>
    <dgm:pt modelId="{E9EB9FA1-69EB-428C-80F3-F3FEB1F4693E}" type="pres">
      <dgm:prSet presAssocID="{DD36FC40-82E5-4F66-9BFC-88DAFB4AFF90}" presName="diagram" presStyleCnt="0">
        <dgm:presLayoutVars>
          <dgm:dir/>
          <dgm:resizeHandles val="exact"/>
        </dgm:presLayoutVars>
      </dgm:prSet>
      <dgm:spPr/>
    </dgm:pt>
    <dgm:pt modelId="{88241F4D-FDA3-4989-A19E-06C6A3BFDFCC}" type="pres">
      <dgm:prSet presAssocID="{73584E33-BB1F-4FBC-803E-19A89AC71DD1}" presName="arrow" presStyleLbl="node1" presStyleIdx="0" presStyleCnt="4">
        <dgm:presLayoutVars>
          <dgm:bulletEnabled val="1"/>
        </dgm:presLayoutVars>
      </dgm:prSet>
      <dgm:spPr/>
    </dgm:pt>
    <dgm:pt modelId="{783B0C79-F8AA-42C9-824D-02BAC9DCC562}" type="pres">
      <dgm:prSet presAssocID="{908005C1-E1A7-492F-A9FE-B1F77E9ADE39}" presName="arrow" presStyleLbl="node1" presStyleIdx="1" presStyleCnt="4">
        <dgm:presLayoutVars>
          <dgm:bulletEnabled val="1"/>
        </dgm:presLayoutVars>
      </dgm:prSet>
      <dgm:spPr/>
    </dgm:pt>
    <dgm:pt modelId="{D6B09EFA-A765-4BB0-9F7D-B9A886304D3D}" type="pres">
      <dgm:prSet presAssocID="{AD845C1D-3E8C-4E1F-90D8-A81AFE2D689B}" presName="arrow" presStyleLbl="node1" presStyleIdx="2" presStyleCnt="4">
        <dgm:presLayoutVars>
          <dgm:bulletEnabled val="1"/>
        </dgm:presLayoutVars>
      </dgm:prSet>
      <dgm:spPr/>
    </dgm:pt>
    <dgm:pt modelId="{01A2BB64-AE22-48C7-8939-EB17E7309A63}" type="pres">
      <dgm:prSet presAssocID="{61E6473E-33C4-4EAC-8644-5E55AAAC6B65}" presName="arrow" presStyleLbl="node1" presStyleIdx="3" presStyleCnt="4">
        <dgm:presLayoutVars>
          <dgm:bulletEnabled val="1"/>
        </dgm:presLayoutVars>
      </dgm:prSet>
      <dgm:spPr/>
    </dgm:pt>
  </dgm:ptLst>
  <dgm:cxnLst>
    <dgm:cxn modelId="{D8D35215-892B-4B55-918E-2441343020F6}" type="presOf" srcId="{73584E33-BB1F-4FBC-803E-19A89AC71DD1}" destId="{88241F4D-FDA3-4989-A19E-06C6A3BFDFCC}" srcOrd="0" destOrd="0" presId="urn:microsoft.com/office/officeart/2005/8/layout/arrow5"/>
    <dgm:cxn modelId="{89741F16-418B-4465-9F15-8F7936A49C9C}" srcId="{DD36FC40-82E5-4F66-9BFC-88DAFB4AFF90}" destId="{AD845C1D-3E8C-4E1F-90D8-A81AFE2D689B}" srcOrd="2" destOrd="0" parTransId="{8B7C74F0-76E6-490C-94B6-EC4902756FBE}" sibTransId="{7479FDFE-863E-4447-AC70-BDAD2D3CFDAE}"/>
    <dgm:cxn modelId="{8694DB34-CA6B-4145-A121-F0DE199E9B89}" type="presOf" srcId="{AD845C1D-3E8C-4E1F-90D8-A81AFE2D689B}" destId="{D6B09EFA-A765-4BB0-9F7D-B9A886304D3D}" srcOrd="0" destOrd="0" presId="urn:microsoft.com/office/officeart/2005/8/layout/arrow5"/>
    <dgm:cxn modelId="{42D60935-F41C-4F2C-AB94-323B199DA0BB}" type="presOf" srcId="{61E6473E-33C4-4EAC-8644-5E55AAAC6B65}" destId="{01A2BB64-AE22-48C7-8939-EB17E7309A63}" srcOrd="0" destOrd="0" presId="urn:microsoft.com/office/officeart/2005/8/layout/arrow5"/>
    <dgm:cxn modelId="{E0568B41-9D7D-4BFB-AD60-D78C40AA6207}" type="presOf" srcId="{908005C1-E1A7-492F-A9FE-B1F77E9ADE39}" destId="{783B0C79-F8AA-42C9-824D-02BAC9DCC562}" srcOrd="0" destOrd="0" presId="urn:microsoft.com/office/officeart/2005/8/layout/arrow5"/>
    <dgm:cxn modelId="{4334FE49-2E43-460C-9040-EC05DD5938F1}" srcId="{DD36FC40-82E5-4F66-9BFC-88DAFB4AFF90}" destId="{61E6473E-33C4-4EAC-8644-5E55AAAC6B65}" srcOrd="3" destOrd="0" parTransId="{FE60CEF5-25DB-4454-8353-E1D15808DEA4}" sibTransId="{EA76D548-9A25-42AD-9DED-8DA69388C11A}"/>
    <dgm:cxn modelId="{BD9FB891-33A5-46A2-9D87-3517B6CA75B0}" srcId="{DD36FC40-82E5-4F66-9BFC-88DAFB4AFF90}" destId="{73584E33-BB1F-4FBC-803E-19A89AC71DD1}" srcOrd="0" destOrd="0" parTransId="{C7154133-72F6-4454-B6A8-E32AEAB347C0}" sibTransId="{922B26F5-60F0-40CE-A907-F1AA11A17483}"/>
    <dgm:cxn modelId="{DE7363B3-44F4-45D6-9EDF-3E5593076ECE}" srcId="{DD36FC40-82E5-4F66-9BFC-88DAFB4AFF90}" destId="{908005C1-E1A7-492F-A9FE-B1F77E9ADE39}" srcOrd="1" destOrd="0" parTransId="{F65096D9-5D1B-43A2-B385-63A714391F6A}" sibTransId="{FA292424-798E-42E7-BB08-78F135B58E53}"/>
    <dgm:cxn modelId="{70100AF1-FA6F-4A45-9D79-ACFAE2557BB6}" type="presOf" srcId="{DD36FC40-82E5-4F66-9BFC-88DAFB4AFF90}" destId="{E9EB9FA1-69EB-428C-80F3-F3FEB1F4693E}" srcOrd="0" destOrd="0" presId="urn:microsoft.com/office/officeart/2005/8/layout/arrow5"/>
    <dgm:cxn modelId="{0E91CB7C-2F61-4865-9799-CA0BA5D4F6AF}" type="presParOf" srcId="{E9EB9FA1-69EB-428C-80F3-F3FEB1F4693E}" destId="{88241F4D-FDA3-4989-A19E-06C6A3BFDFCC}" srcOrd="0" destOrd="0" presId="urn:microsoft.com/office/officeart/2005/8/layout/arrow5"/>
    <dgm:cxn modelId="{96904F5B-13D9-40ED-9700-11BC2938D273}" type="presParOf" srcId="{E9EB9FA1-69EB-428C-80F3-F3FEB1F4693E}" destId="{783B0C79-F8AA-42C9-824D-02BAC9DCC562}" srcOrd="1" destOrd="0" presId="urn:microsoft.com/office/officeart/2005/8/layout/arrow5"/>
    <dgm:cxn modelId="{B60BEBB7-FE47-495E-94DC-36D83E83597B}" type="presParOf" srcId="{E9EB9FA1-69EB-428C-80F3-F3FEB1F4693E}" destId="{D6B09EFA-A765-4BB0-9F7D-B9A886304D3D}" srcOrd="2" destOrd="0" presId="urn:microsoft.com/office/officeart/2005/8/layout/arrow5"/>
    <dgm:cxn modelId="{CBA4AC6D-4703-431F-82BB-B8DB2B4846F1}" type="presParOf" srcId="{E9EB9FA1-69EB-428C-80F3-F3FEB1F4693E}" destId="{01A2BB64-AE22-48C7-8939-EB17E7309A63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612C66-9689-42CA-83CD-1321A76FEA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1FEDA7-1D02-4890-A589-04F04A0420C9}">
      <dgm:prSet/>
      <dgm:spPr/>
      <dgm:t>
        <a:bodyPr/>
        <a:lstStyle/>
        <a:p>
          <a:r>
            <a:rPr lang="en-US" dirty="0"/>
            <a:t>More peacebuilding efforts should be done in North Darfur, Upper Nile and Jonglei regions</a:t>
          </a:r>
        </a:p>
      </dgm:t>
    </dgm:pt>
    <dgm:pt modelId="{4B79CD12-4C2D-4B7E-AB3B-13711BFAE80B}" type="parTrans" cxnId="{ECE0A660-7290-439A-A69B-7A670B76FE16}">
      <dgm:prSet/>
      <dgm:spPr/>
      <dgm:t>
        <a:bodyPr/>
        <a:lstStyle/>
        <a:p>
          <a:endParaRPr lang="en-US"/>
        </a:p>
      </dgm:t>
    </dgm:pt>
    <dgm:pt modelId="{9D5BC996-0FE3-4ED2-B79D-6EDBAEA4D938}" type="sibTrans" cxnId="{ECE0A660-7290-439A-A69B-7A670B76FE16}">
      <dgm:prSet/>
      <dgm:spPr/>
      <dgm:t>
        <a:bodyPr/>
        <a:lstStyle/>
        <a:p>
          <a:endParaRPr lang="en-US"/>
        </a:p>
      </dgm:t>
    </dgm:pt>
    <dgm:pt modelId="{C74C0560-2C7D-4E2F-84F1-1841D28C1182}">
      <dgm:prSet/>
      <dgm:spPr/>
      <dgm:t>
        <a:bodyPr/>
        <a:lstStyle/>
        <a:p>
          <a:r>
            <a:rPr lang="en-US" dirty="0"/>
            <a:t>Peacebuilding effort in Sudan should be directed to rule of law and security sector reform  </a:t>
          </a:r>
        </a:p>
      </dgm:t>
    </dgm:pt>
    <dgm:pt modelId="{BD517708-7C46-4C80-93E9-064BAC4EB2C3}" type="parTrans" cxnId="{C7482CEF-52CF-4A1F-9EEA-780B78DF4756}">
      <dgm:prSet/>
      <dgm:spPr/>
      <dgm:t>
        <a:bodyPr/>
        <a:lstStyle/>
        <a:p>
          <a:endParaRPr lang="en-US"/>
        </a:p>
      </dgm:t>
    </dgm:pt>
    <dgm:pt modelId="{B1FE93C8-8A3A-46ED-8608-DFD5CD47BC31}" type="sibTrans" cxnId="{C7482CEF-52CF-4A1F-9EEA-780B78DF4756}">
      <dgm:prSet/>
      <dgm:spPr/>
      <dgm:t>
        <a:bodyPr/>
        <a:lstStyle/>
        <a:p>
          <a:endParaRPr lang="en-US"/>
        </a:p>
      </dgm:t>
    </dgm:pt>
    <dgm:pt modelId="{36851801-8A18-48ED-A053-A94ABFD2443D}">
      <dgm:prSet/>
      <dgm:spPr/>
      <dgm:t>
        <a:bodyPr/>
        <a:lstStyle/>
        <a:p>
          <a:r>
            <a:rPr lang="en-US" dirty="0"/>
            <a:t>There is need to disarm identity militias to mitigate violence</a:t>
          </a:r>
        </a:p>
      </dgm:t>
    </dgm:pt>
    <dgm:pt modelId="{9CF4B832-F96C-437E-8CAE-8B03DD84F9B5}" type="parTrans" cxnId="{43BC2195-DC15-4CB2-8F17-1F8247B54A07}">
      <dgm:prSet/>
      <dgm:spPr/>
      <dgm:t>
        <a:bodyPr/>
        <a:lstStyle/>
        <a:p>
          <a:endParaRPr lang="en-US"/>
        </a:p>
      </dgm:t>
    </dgm:pt>
    <dgm:pt modelId="{885BD6EC-7E31-48B4-B02B-65C2CF8B0649}" type="sibTrans" cxnId="{43BC2195-DC15-4CB2-8F17-1F8247B54A07}">
      <dgm:prSet/>
      <dgm:spPr/>
      <dgm:t>
        <a:bodyPr/>
        <a:lstStyle/>
        <a:p>
          <a:endParaRPr lang="en-US"/>
        </a:p>
      </dgm:t>
    </dgm:pt>
    <dgm:pt modelId="{AF4ED9BA-F0BD-4EE7-BB51-4ECE657F1DE1}" type="pres">
      <dgm:prSet presAssocID="{AA612C66-9689-42CA-83CD-1321A76FEAD3}" presName="diagram" presStyleCnt="0">
        <dgm:presLayoutVars>
          <dgm:dir/>
          <dgm:resizeHandles val="exact"/>
        </dgm:presLayoutVars>
      </dgm:prSet>
      <dgm:spPr/>
    </dgm:pt>
    <dgm:pt modelId="{B96E922B-7CB9-481E-B5A4-21ECA22367D2}" type="pres">
      <dgm:prSet presAssocID="{0C1FEDA7-1D02-4890-A589-04F04A0420C9}" presName="node" presStyleLbl="node1" presStyleIdx="0" presStyleCnt="3">
        <dgm:presLayoutVars>
          <dgm:bulletEnabled val="1"/>
        </dgm:presLayoutVars>
      </dgm:prSet>
      <dgm:spPr/>
    </dgm:pt>
    <dgm:pt modelId="{CD27BF2D-0C2D-47E5-B34D-243E028CF824}" type="pres">
      <dgm:prSet presAssocID="{9D5BC996-0FE3-4ED2-B79D-6EDBAEA4D938}" presName="sibTrans" presStyleLbl="sibTrans2D1" presStyleIdx="0" presStyleCnt="2"/>
      <dgm:spPr/>
    </dgm:pt>
    <dgm:pt modelId="{A2AEBD5C-2DA8-4BC0-9E62-375D30261A72}" type="pres">
      <dgm:prSet presAssocID="{9D5BC996-0FE3-4ED2-B79D-6EDBAEA4D938}" presName="connectorText" presStyleLbl="sibTrans2D1" presStyleIdx="0" presStyleCnt="2"/>
      <dgm:spPr/>
    </dgm:pt>
    <dgm:pt modelId="{B38F91BF-9E45-461C-AECF-4B9B9C955F9C}" type="pres">
      <dgm:prSet presAssocID="{C74C0560-2C7D-4E2F-84F1-1841D28C1182}" presName="node" presStyleLbl="node1" presStyleIdx="1" presStyleCnt="3">
        <dgm:presLayoutVars>
          <dgm:bulletEnabled val="1"/>
        </dgm:presLayoutVars>
      </dgm:prSet>
      <dgm:spPr/>
    </dgm:pt>
    <dgm:pt modelId="{9736731E-E888-4CF4-98AA-234DF9F8AB1C}" type="pres">
      <dgm:prSet presAssocID="{B1FE93C8-8A3A-46ED-8608-DFD5CD47BC31}" presName="sibTrans" presStyleLbl="sibTrans2D1" presStyleIdx="1" presStyleCnt="2"/>
      <dgm:spPr/>
    </dgm:pt>
    <dgm:pt modelId="{CCFDD02C-3D6D-4661-9376-16A789337C00}" type="pres">
      <dgm:prSet presAssocID="{B1FE93C8-8A3A-46ED-8608-DFD5CD47BC31}" presName="connectorText" presStyleLbl="sibTrans2D1" presStyleIdx="1" presStyleCnt="2"/>
      <dgm:spPr/>
    </dgm:pt>
    <dgm:pt modelId="{CC5E3ED8-47B2-4F7B-8698-EEE18FAEAA8B}" type="pres">
      <dgm:prSet presAssocID="{36851801-8A18-48ED-A053-A94ABFD2443D}" presName="node" presStyleLbl="node1" presStyleIdx="2" presStyleCnt="3">
        <dgm:presLayoutVars>
          <dgm:bulletEnabled val="1"/>
        </dgm:presLayoutVars>
      </dgm:prSet>
      <dgm:spPr/>
    </dgm:pt>
  </dgm:ptLst>
  <dgm:cxnLst>
    <dgm:cxn modelId="{2BD0C615-A87F-4611-B6B5-51291E239B2E}" type="presOf" srcId="{B1FE93C8-8A3A-46ED-8608-DFD5CD47BC31}" destId="{9736731E-E888-4CF4-98AA-234DF9F8AB1C}" srcOrd="0" destOrd="0" presId="urn:microsoft.com/office/officeart/2005/8/layout/process5"/>
    <dgm:cxn modelId="{1899685B-1695-4454-BABC-85A42E8518B0}" type="presOf" srcId="{36851801-8A18-48ED-A053-A94ABFD2443D}" destId="{CC5E3ED8-47B2-4F7B-8698-EEE18FAEAA8B}" srcOrd="0" destOrd="0" presId="urn:microsoft.com/office/officeart/2005/8/layout/process5"/>
    <dgm:cxn modelId="{ECE0A660-7290-439A-A69B-7A670B76FE16}" srcId="{AA612C66-9689-42CA-83CD-1321A76FEAD3}" destId="{0C1FEDA7-1D02-4890-A589-04F04A0420C9}" srcOrd="0" destOrd="0" parTransId="{4B79CD12-4C2D-4B7E-AB3B-13711BFAE80B}" sibTransId="{9D5BC996-0FE3-4ED2-B79D-6EDBAEA4D938}"/>
    <dgm:cxn modelId="{B04D6E50-61DD-4DA5-B288-F5D5EA60DA22}" type="presOf" srcId="{9D5BC996-0FE3-4ED2-B79D-6EDBAEA4D938}" destId="{A2AEBD5C-2DA8-4BC0-9E62-375D30261A72}" srcOrd="1" destOrd="0" presId="urn:microsoft.com/office/officeart/2005/8/layout/process5"/>
    <dgm:cxn modelId="{43BC2195-DC15-4CB2-8F17-1F8247B54A07}" srcId="{AA612C66-9689-42CA-83CD-1321A76FEAD3}" destId="{36851801-8A18-48ED-A053-A94ABFD2443D}" srcOrd="2" destOrd="0" parTransId="{9CF4B832-F96C-437E-8CAE-8B03DD84F9B5}" sibTransId="{885BD6EC-7E31-48B4-B02B-65C2CF8B0649}"/>
    <dgm:cxn modelId="{17FD3BA3-E44F-414A-B9F6-C8009FF928BB}" type="presOf" srcId="{C74C0560-2C7D-4E2F-84F1-1841D28C1182}" destId="{B38F91BF-9E45-461C-AECF-4B9B9C955F9C}" srcOrd="0" destOrd="0" presId="urn:microsoft.com/office/officeart/2005/8/layout/process5"/>
    <dgm:cxn modelId="{13921EB6-69B1-4D80-913B-753E52ACA454}" type="presOf" srcId="{B1FE93C8-8A3A-46ED-8608-DFD5CD47BC31}" destId="{CCFDD02C-3D6D-4661-9376-16A789337C00}" srcOrd="1" destOrd="0" presId="urn:microsoft.com/office/officeart/2005/8/layout/process5"/>
    <dgm:cxn modelId="{E14AC2DD-59C7-4A94-877B-6CAA0520BF46}" type="presOf" srcId="{0C1FEDA7-1D02-4890-A589-04F04A0420C9}" destId="{B96E922B-7CB9-481E-B5A4-21ECA22367D2}" srcOrd="0" destOrd="0" presId="urn:microsoft.com/office/officeart/2005/8/layout/process5"/>
    <dgm:cxn modelId="{66A0BBDE-2606-444A-8889-3F92AD1F8A3D}" type="presOf" srcId="{9D5BC996-0FE3-4ED2-B79D-6EDBAEA4D938}" destId="{CD27BF2D-0C2D-47E5-B34D-243E028CF824}" srcOrd="0" destOrd="0" presId="urn:microsoft.com/office/officeart/2005/8/layout/process5"/>
    <dgm:cxn modelId="{C7482CEF-52CF-4A1F-9EEA-780B78DF4756}" srcId="{AA612C66-9689-42CA-83CD-1321A76FEAD3}" destId="{C74C0560-2C7D-4E2F-84F1-1841D28C1182}" srcOrd="1" destOrd="0" parTransId="{BD517708-7C46-4C80-93E9-064BAC4EB2C3}" sibTransId="{B1FE93C8-8A3A-46ED-8608-DFD5CD47BC31}"/>
    <dgm:cxn modelId="{87A79BF1-BE1D-4BA2-A3E1-99F820285A2B}" type="presOf" srcId="{AA612C66-9689-42CA-83CD-1321A76FEAD3}" destId="{AF4ED9BA-F0BD-4EE7-BB51-4ECE657F1DE1}" srcOrd="0" destOrd="0" presId="urn:microsoft.com/office/officeart/2005/8/layout/process5"/>
    <dgm:cxn modelId="{721F0664-ACC2-4C7E-A40B-E20793E6E01A}" type="presParOf" srcId="{AF4ED9BA-F0BD-4EE7-BB51-4ECE657F1DE1}" destId="{B96E922B-7CB9-481E-B5A4-21ECA22367D2}" srcOrd="0" destOrd="0" presId="urn:microsoft.com/office/officeart/2005/8/layout/process5"/>
    <dgm:cxn modelId="{653DAAB2-8752-4D0D-8A97-60B09A579D4B}" type="presParOf" srcId="{AF4ED9BA-F0BD-4EE7-BB51-4ECE657F1DE1}" destId="{CD27BF2D-0C2D-47E5-B34D-243E028CF824}" srcOrd="1" destOrd="0" presId="urn:microsoft.com/office/officeart/2005/8/layout/process5"/>
    <dgm:cxn modelId="{2FAB179D-1C4A-4E96-BB3C-22799D06917C}" type="presParOf" srcId="{CD27BF2D-0C2D-47E5-B34D-243E028CF824}" destId="{A2AEBD5C-2DA8-4BC0-9E62-375D30261A72}" srcOrd="0" destOrd="0" presId="urn:microsoft.com/office/officeart/2005/8/layout/process5"/>
    <dgm:cxn modelId="{65394374-5391-459C-81C7-1C8A00F4022D}" type="presParOf" srcId="{AF4ED9BA-F0BD-4EE7-BB51-4ECE657F1DE1}" destId="{B38F91BF-9E45-461C-AECF-4B9B9C955F9C}" srcOrd="2" destOrd="0" presId="urn:microsoft.com/office/officeart/2005/8/layout/process5"/>
    <dgm:cxn modelId="{D480F96D-C6DB-4178-9734-26363091F6CE}" type="presParOf" srcId="{AF4ED9BA-F0BD-4EE7-BB51-4ECE657F1DE1}" destId="{9736731E-E888-4CF4-98AA-234DF9F8AB1C}" srcOrd="3" destOrd="0" presId="urn:microsoft.com/office/officeart/2005/8/layout/process5"/>
    <dgm:cxn modelId="{443506A7-1FC5-4267-890D-489AA9F47BA2}" type="presParOf" srcId="{9736731E-E888-4CF4-98AA-234DF9F8AB1C}" destId="{CCFDD02C-3D6D-4661-9376-16A789337C00}" srcOrd="0" destOrd="0" presId="urn:microsoft.com/office/officeart/2005/8/layout/process5"/>
    <dgm:cxn modelId="{1799EC35-6D52-4A72-A3DF-0C5CA475B8F5}" type="presParOf" srcId="{AF4ED9BA-F0BD-4EE7-BB51-4ECE657F1DE1}" destId="{CC5E3ED8-47B2-4F7B-8698-EEE18FAEAA8B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273FD-4B80-4D39-B565-EFC45FB28474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B3F8-F8C0-4ACA-BA41-922D02023DB3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C134C-C870-41D5-B469-0E7C1A78F021}">
      <dsp:nvSpPr>
        <dsp:cNvPr id="0" name=""/>
        <dsp:cNvSpPr/>
      </dsp:nvSpPr>
      <dsp:spPr>
        <a:xfrm>
          <a:off x="1306267" y="483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1. INTRODUCTIONS</a:t>
          </a:r>
          <a:endParaRPr lang="en-US" sz="2500" kern="1200"/>
        </a:p>
      </dsp:txBody>
      <dsp:txXfrm>
        <a:off x="1306267" y="483"/>
        <a:ext cx="4608576" cy="1130967"/>
      </dsp:txXfrm>
    </dsp:sp>
    <dsp:sp modelId="{92132EED-2CF8-4755-BA2E-F6682DE6DCC6}">
      <dsp:nvSpPr>
        <dsp:cNvPr id="0" name=""/>
        <dsp:cNvSpPr/>
      </dsp:nvSpPr>
      <dsp:spPr>
        <a:xfrm>
          <a:off x="5914843" y="483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1.1 Overview &amp; problem statement 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1.2 Business and Data Understanding</a:t>
          </a:r>
          <a:endParaRPr lang="en-US" sz="1800" kern="1200"/>
        </a:p>
      </dsp:txBody>
      <dsp:txXfrm>
        <a:off x="5914843" y="483"/>
        <a:ext cx="4326436" cy="1130967"/>
      </dsp:txXfrm>
    </dsp:sp>
    <dsp:sp modelId="{FB5A0A5B-7CF0-4FD9-9CAF-01202B465F68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B9C3-36B3-4A92-B117-4A5908AEF1D9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35FD3-EAF8-4F82-8180-4DABA8A148BC}">
      <dsp:nvSpPr>
        <dsp:cNvPr id="0" name=""/>
        <dsp:cNvSpPr/>
      </dsp:nvSpPr>
      <dsp:spPr>
        <a:xfrm>
          <a:off x="1306267" y="1414192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2. EDA &amp; KEY FINDINGS</a:t>
          </a:r>
          <a:endParaRPr lang="en-US" sz="2500" kern="1200"/>
        </a:p>
      </dsp:txBody>
      <dsp:txXfrm>
        <a:off x="1306267" y="1414192"/>
        <a:ext cx="4608576" cy="1130967"/>
      </dsp:txXfrm>
    </dsp:sp>
    <dsp:sp modelId="{28092A36-3E07-45CA-94E6-158A3F053FD4}">
      <dsp:nvSpPr>
        <dsp:cNvPr id="0" name=""/>
        <dsp:cNvSpPr/>
      </dsp:nvSpPr>
      <dsp:spPr>
        <a:xfrm>
          <a:off x="5914843" y="1414192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2.1 Results 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2.2 Modeling &amp; Evaluation</a:t>
          </a:r>
          <a:endParaRPr lang="en-US" sz="1800" kern="1200"/>
        </a:p>
      </dsp:txBody>
      <dsp:txXfrm>
        <a:off x="5914843" y="1414192"/>
        <a:ext cx="4326436" cy="1130967"/>
      </dsp:txXfrm>
    </dsp:sp>
    <dsp:sp modelId="{47C7BA91-6D94-4527-BD42-E231AA65731D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579F7-74A7-49C2-94E8-76D83F0BFF15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7B038-3D56-45C5-AC5A-8E2DB4501B9A}">
      <dsp:nvSpPr>
        <dsp:cNvPr id="0" name=""/>
        <dsp:cNvSpPr/>
      </dsp:nvSpPr>
      <dsp:spPr>
        <a:xfrm>
          <a:off x="1306267" y="2827901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3. CONCLUSIONS </a:t>
          </a:r>
          <a:endParaRPr lang="en-US" sz="2500" kern="1200"/>
        </a:p>
      </dsp:txBody>
      <dsp:txXfrm>
        <a:off x="1306267" y="2827901"/>
        <a:ext cx="4608576" cy="1130967"/>
      </dsp:txXfrm>
    </dsp:sp>
    <dsp:sp modelId="{ABB1ADD4-097A-4204-AF6B-D6C0D08432A3}">
      <dsp:nvSpPr>
        <dsp:cNvPr id="0" name=""/>
        <dsp:cNvSpPr/>
      </dsp:nvSpPr>
      <dsp:spPr>
        <a:xfrm>
          <a:off x="5914843" y="2827901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3.1 Recommendations</a:t>
          </a:r>
          <a:endParaRPr lang="en-US" sz="1800" kern="1200"/>
        </a:p>
      </dsp:txBody>
      <dsp:txXfrm>
        <a:off x="5914843" y="2827901"/>
        <a:ext cx="4326436" cy="1130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5C317-82C7-4152-8ECB-B556BB398423}">
      <dsp:nvSpPr>
        <dsp:cNvPr id="0" name=""/>
        <dsp:cNvSpPr/>
      </dsp:nvSpPr>
      <dsp:spPr>
        <a:xfrm>
          <a:off x="0" y="186627"/>
          <a:ext cx="5418975" cy="999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Overview &amp; Problem statement </a:t>
          </a:r>
          <a:endParaRPr lang="en-US" sz="2000" kern="1200"/>
        </a:p>
      </dsp:txBody>
      <dsp:txXfrm>
        <a:off x="48813" y="235440"/>
        <a:ext cx="5321349" cy="902312"/>
      </dsp:txXfrm>
    </dsp:sp>
    <dsp:sp modelId="{427EC293-9FFD-47A4-A790-8445A608F13B}">
      <dsp:nvSpPr>
        <dsp:cNvPr id="0" name=""/>
        <dsp:cNvSpPr/>
      </dsp:nvSpPr>
      <dsp:spPr>
        <a:xfrm>
          <a:off x="0" y="1244165"/>
          <a:ext cx="5418975" cy="999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Sudan has been a violent hotspot in Africa due to political instability since 1997. </a:t>
          </a:r>
        </a:p>
      </dsp:txBody>
      <dsp:txXfrm>
        <a:off x="48813" y="1292978"/>
        <a:ext cx="5321349" cy="902312"/>
      </dsp:txXfrm>
    </dsp:sp>
    <dsp:sp modelId="{0B723709-5F64-41B6-AEEF-AE360BA87EE4}">
      <dsp:nvSpPr>
        <dsp:cNvPr id="0" name=""/>
        <dsp:cNvSpPr/>
      </dsp:nvSpPr>
      <dsp:spPr>
        <a:xfrm>
          <a:off x="0" y="2301704"/>
          <a:ext cx="5418975" cy="999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With the increasing level of violence, there is need to understand, the drivers of violence in Sudan, the role of various actors in violent conflict.</a:t>
          </a:r>
        </a:p>
      </dsp:txBody>
      <dsp:txXfrm>
        <a:off x="48813" y="2350517"/>
        <a:ext cx="5321349" cy="902312"/>
      </dsp:txXfrm>
    </dsp:sp>
    <dsp:sp modelId="{1B9DF82F-7CBC-42D0-854A-A86A7CEC07BB}">
      <dsp:nvSpPr>
        <dsp:cNvPr id="0" name=""/>
        <dsp:cNvSpPr/>
      </dsp:nvSpPr>
      <dsp:spPr>
        <a:xfrm>
          <a:off x="0" y="3359243"/>
          <a:ext cx="5418975" cy="999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project uses the ACLED Data to analyze Sudan violence and predict the impact on fatalities using regression model and random forest.</a:t>
          </a:r>
        </a:p>
      </dsp:txBody>
      <dsp:txXfrm>
        <a:off x="48813" y="3408056"/>
        <a:ext cx="5321349" cy="902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41F4D-FDA3-4989-A19E-06C6A3BFDFCC}">
      <dsp:nvSpPr>
        <dsp:cNvPr id="0" name=""/>
        <dsp:cNvSpPr/>
      </dsp:nvSpPr>
      <dsp:spPr>
        <a:xfrm>
          <a:off x="3925718" y="348"/>
          <a:ext cx="1932404" cy="193240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Armed clashes are the most violent events in Sudan</a:t>
          </a:r>
        </a:p>
      </dsp:txBody>
      <dsp:txXfrm>
        <a:off x="4408819" y="348"/>
        <a:ext cx="966202" cy="1594233"/>
      </dsp:txXfrm>
    </dsp:sp>
    <dsp:sp modelId="{783B0C79-F8AA-42C9-824D-02BAC9DCC562}">
      <dsp:nvSpPr>
        <dsp:cNvPr id="0" name=""/>
        <dsp:cNvSpPr/>
      </dsp:nvSpPr>
      <dsp:spPr>
        <a:xfrm rot="5400000">
          <a:off x="5381354" y="1455984"/>
          <a:ext cx="1932404" cy="193240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State Security Forces are the main perpetrators of violence in Sudan conflict</a:t>
          </a:r>
        </a:p>
      </dsp:txBody>
      <dsp:txXfrm rot="-5400000">
        <a:off x="5719526" y="1939085"/>
        <a:ext cx="1594233" cy="966202"/>
      </dsp:txXfrm>
    </dsp:sp>
    <dsp:sp modelId="{D6B09EFA-A765-4BB0-9F7D-B9A886304D3D}">
      <dsp:nvSpPr>
        <dsp:cNvPr id="0" name=""/>
        <dsp:cNvSpPr/>
      </dsp:nvSpPr>
      <dsp:spPr>
        <a:xfrm rot="10800000">
          <a:off x="3925718" y="2911620"/>
          <a:ext cx="1932404" cy="193240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Most of the violence in Sudan is concentrated in North Darfur, Upper Nile, Jonglei and South Darfur region</a:t>
          </a:r>
        </a:p>
      </dsp:txBody>
      <dsp:txXfrm rot="10800000">
        <a:off x="4408819" y="3249791"/>
        <a:ext cx="966202" cy="1594233"/>
      </dsp:txXfrm>
    </dsp:sp>
    <dsp:sp modelId="{01A2BB64-AE22-48C7-8939-EB17E7309A63}">
      <dsp:nvSpPr>
        <dsp:cNvPr id="0" name=""/>
        <dsp:cNvSpPr/>
      </dsp:nvSpPr>
      <dsp:spPr>
        <a:xfrm rot="16200000">
          <a:off x="2470082" y="1455984"/>
          <a:ext cx="1932404" cy="193240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most violent period in Sudan is between 2012 – 2014, and 2022 – 2023</a:t>
          </a:r>
        </a:p>
      </dsp:txBody>
      <dsp:txXfrm rot="5400000">
        <a:off x="2470083" y="1939085"/>
        <a:ext cx="1594233" cy="966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E922B-7CB9-481E-B5A4-21ECA22367D2}">
      <dsp:nvSpPr>
        <dsp:cNvPr id="0" name=""/>
        <dsp:cNvSpPr/>
      </dsp:nvSpPr>
      <dsp:spPr>
        <a:xfrm>
          <a:off x="9001" y="1172575"/>
          <a:ext cx="2690336" cy="1614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peacebuilding efforts should be done in North Darfur, Upper Nile and Jonglei regions</a:t>
          </a:r>
        </a:p>
      </dsp:txBody>
      <dsp:txXfrm>
        <a:off x="56279" y="1219853"/>
        <a:ext cx="2595780" cy="1519645"/>
      </dsp:txXfrm>
    </dsp:sp>
    <dsp:sp modelId="{CD27BF2D-0C2D-47E5-B34D-243E028CF824}">
      <dsp:nvSpPr>
        <dsp:cNvPr id="0" name=""/>
        <dsp:cNvSpPr/>
      </dsp:nvSpPr>
      <dsp:spPr>
        <a:xfrm>
          <a:off x="2936086" y="1646074"/>
          <a:ext cx="570351" cy="667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936086" y="1779515"/>
        <a:ext cx="399246" cy="400321"/>
      </dsp:txXfrm>
    </dsp:sp>
    <dsp:sp modelId="{B38F91BF-9E45-461C-AECF-4B9B9C955F9C}">
      <dsp:nvSpPr>
        <dsp:cNvPr id="0" name=""/>
        <dsp:cNvSpPr/>
      </dsp:nvSpPr>
      <dsp:spPr>
        <a:xfrm>
          <a:off x="3775471" y="1172575"/>
          <a:ext cx="2690336" cy="1614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Peacebuilding effort in Sudan should be directed to rule of law and security sector reform  </a:t>
          </a:r>
        </a:p>
      </dsp:txBody>
      <dsp:txXfrm>
        <a:off x="3822749" y="1219853"/>
        <a:ext cx="2595780" cy="1519645"/>
      </dsp:txXfrm>
    </dsp:sp>
    <dsp:sp modelId="{9736731E-E888-4CF4-98AA-234DF9F8AB1C}">
      <dsp:nvSpPr>
        <dsp:cNvPr id="0" name=""/>
        <dsp:cNvSpPr/>
      </dsp:nvSpPr>
      <dsp:spPr>
        <a:xfrm>
          <a:off x="6702557" y="1646074"/>
          <a:ext cx="570351" cy="667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702557" y="1779515"/>
        <a:ext cx="399246" cy="400321"/>
      </dsp:txXfrm>
    </dsp:sp>
    <dsp:sp modelId="{CC5E3ED8-47B2-4F7B-8698-EEE18FAEAA8B}">
      <dsp:nvSpPr>
        <dsp:cNvPr id="0" name=""/>
        <dsp:cNvSpPr/>
      </dsp:nvSpPr>
      <dsp:spPr>
        <a:xfrm>
          <a:off x="7541942" y="1172575"/>
          <a:ext cx="2690336" cy="1614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There is need to disarm identity militias to mitigate violence</a:t>
          </a:r>
        </a:p>
      </dsp:txBody>
      <dsp:txXfrm>
        <a:off x="7589220" y="1219853"/>
        <a:ext cx="2595780" cy="1519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BB1F-83A2-4D74-B191-BB4C8A0213C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5D10-FD63-4967-8E72-EB0F943A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95D10-FD63-4967-8E72-EB0F943AD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95D10-FD63-4967-8E72-EB0F943AD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95D10-FD63-4967-8E72-EB0F943AD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7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9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23,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73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lissa.typepad.com/cq/sudan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siandevelopmentbank/21619121045/in/photostrea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mera lens at twilight">
            <a:extLst>
              <a:ext uri="{FF2B5EF4-FFF2-40B4-BE49-F238E27FC236}">
                <a16:creationId xmlns:a16="http://schemas.microsoft.com/office/drawing/2014/main" id="{571270AE-898E-9A24-6135-F611E605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927" b="7378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9E74F7-1DC0-DAAA-CBCB-5F0864DB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611271"/>
            <a:ext cx="12017828" cy="11715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the Conflict in Sudan: </a:t>
            </a:r>
            <a:r>
              <a:rPr lang="en-US" sz="2400" b="1" i="1" dirty="0">
                <a:solidFill>
                  <a:srgbClr val="FFFF00"/>
                </a:solidFill>
              </a:rPr>
              <a:t>searching for solutions</a:t>
            </a:r>
            <a:endParaRPr lang="en-US" sz="2400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27E7-AF45-5049-EFE0-0BDD63B56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>
                <a:solidFill>
                  <a:schemeClr val="bg1"/>
                </a:solidFill>
              </a:rPr>
              <a:t>Phase 3: Project | Peter </a:t>
            </a:r>
            <a:r>
              <a:rPr lang="en-US" sz="1200" b="1">
                <a:solidFill>
                  <a:schemeClr val="bg1"/>
                </a:solidFill>
              </a:rPr>
              <a:t>gaduel</a:t>
            </a:r>
          </a:p>
        </p:txBody>
      </p:sp>
    </p:spTree>
    <p:extLst>
      <p:ext uri="{BB962C8B-B14F-4D97-AF65-F5344CB8AC3E}">
        <p14:creationId xmlns:p14="http://schemas.microsoft.com/office/powerpoint/2010/main" val="345534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5C7F-0D6E-8CFC-9621-AFB262E4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0426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w Cen MT (Body)"/>
              </a:rPr>
              <a:t>2.5: </a:t>
            </a:r>
            <a:r>
              <a:rPr lang="en-US" sz="3600" b="1" i="1" kern="0" dirty="0">
                <a:solidFill>
                  <a:srgbClr val="2D3B45"/>
                </a:solidFill>
                <a:effectLst/>
                <a:latin typeface="Tw Cen MT (Body)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br>
              <a:rPr lang="en-US" sz="3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7892-BFAA-32D4-2127-09A684C3C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72" y="3429000"/>
            <a:ext cx="3928188" cy="2169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Linear Regression</a:t>
            </a:r>
          </a:p>
          <a:p>
            <a:pPr marL="0" indent="0">
              <a:buNone/>
            </a:pPr>
            <a:r>
              <a:rPr lang="fr-FR" sz="18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Train R^2: 0.4347308718794314 </a:t>
            </a:r>
          </a:p>
          <a:p>
            <a:pPr marL="0" indent="0">
              <a:buNone/>
            </a:pPr>
            <a:r>
              <a:rPr lang="fr-FR" sz="18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Train R^2: 0.3043523148504288</a:t>
            </a:r>
            <a:endParaRPr lang="en-US" sz="18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2CF2C-ADF0-8AE6-49C8-6A018580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6584" y="3195733"/>
            <a:ext cx="7649236" cy="2316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Explanation</a:t>
            </a:r>
          </a:p>
          <a:p>
            <a:r>
              <a:rPr lang="en-US" b="1" dirty="0"/>
              <a:t>The model explain only 43.47%</a:t>
            </a:r>
            <a:r>
              <a:rPr lang="en-US" dirty="0"/>
              <a:t> of the variance in the training dataset's target variable ("Fatalities")</a:t>
            </a:r>
          </a:p>
          <a:p>
            <a:r>
              <a:rPr lang="en-US" dirty="0"/>
              <a:t>The explanation is moderate suggesting some relationships are not clearly explained but has room for improvement.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2639B-D64F-863A-635B-8527524D722C}"/>
              </a:ext>
            </a:extLst>
          </p:cNvPr>
          <p:cNvSpPr txBox="1"/>
          <p:nvPr/>
        </p:nvSpPr>
        <p:spPr>
          <a:xfrm>
            <a:off x="1240972" y="1623527"/>
            <a:ext cx="99744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will use </a:t>
            </a:r>
            <a:r>
              <a:rPr lang="en-US" sz="1600" b="1" dirty="0">
                <a:solidFill>
                  <a:srgbClr val="FF0000"/>
                </a:solidFill>
              </a:rPr>
              <a:t>linear regression </a:t>
            </a:r>
            <a:r>
              <a:rPr lang="en-US" sz="1600" b="1" dirty="0"/>
              <a:t>model and </a:t>
            </a:r>
            <a:r>
              <a:rPr lang="en-US" sz="1600" b="1" dirty="0">
                <a:solidFill>
                  <a:srgbClr val="FF0000"/>
                </a:solidFill>
              </a:rPr>
              <a:t>Random forest regressor </a:t>
            </a:r>
            <a:r>
              <a:rPr lang="en-US" sz="1600" b="1" dirty="0"/>
              <a:t>to evaluate the metrics for my analysis.</a:t>
            </a:r>
          </a:p>
          <a:p>
            <a:r>
              <a:rPr lang="en-US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 both models, I will use the R2_score to evaluate the effectiveness of my prediction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R² (R-squared)</a:t>
            </a:r>
            <a:r>
              <a:rPr lang="en-US" dirty="0"/>
              <a:t> score is a measure of how well the independent variables (features) in my model explain the variability of the target variable </a:t>
            </a:r>
            <a:r>
              <a:rPr lang="en-US" b="1" dirty="0"/>
              <a:t>("Fatalities").</a:t>
            </a:r>
          </a:p>
        </p:txBody>
      </p:sp>
    </p:spTree>
    <p:extLst>
      <p:ext uri="{BB962C8B-B14F-4D97-AF65-F5344CB8AC3E}">
        <p14:creationId xmlns:p14="http://schemas.microsoft.com/office/powerpoint/2010/main" val="348445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A69C-78DE-1CA2-FF37-0B25D8D0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7"/>
            <a:ext cx="10241280" cy="677029"/>
          </a:xfrm>
        </p:spPr>
        <p:txBody>
          <a:bodyPr/>
          <a:lstStyle/>
          <a:p>
            <a:r>
              <a:rPr lang="en-US" dirty="0">
                <a:latin typeface="Tw Cen MT (Body)"/>
              </a:rPr>
              <a:t>2.6: </a:t>
            </a:r>
            <a:r>
              <a:rPr lang="en-US" sz="3600" b="1" i="1" kern="0" dirty="0">
                <a:solidFill>
                  <a:srgbClr val="2D3B45"/>
                </a:solidFill>
                <a:effectLst/>
                <a:latin typeface="Tw Cen MT (Body)"/>
                <a:ea typeface="Times New Roman" panose="02020603050405020304" pitchFamily="18" charset="0"/>
                <a:cs typeface="Times New Roman" panose="02020603050405020304" pitchFamily="18" charset="0"/>
              </a:rPr>
              <a:t>Modeling: Contin..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7326-A34A-749E-33C2-29AA8B6BE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748370"/>
            <a:ext cx="10618237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Random Forest Regressor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 model explains 86.18 per cent of the variance in fatalities within training dataset.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This indicate the model fits well with training dataset.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 model fails to generalize to unseen data, which makes it unreliable for predicting "Fatalities“.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41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D26-4B6C-F9B9-FB38-085169D0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90" y="203487"/>
            <a:ext cx="10241280" cy="863641"/>
          </a:xfrm>
        </p:spPr>
        <p:txBody>
          <a:bodyPr/>
          <a:lstStyle/>
          <a:p>
            <a:r>
              <a:rPr lang="en-US" dirty="0"/>
              <a:t>3: Conclusions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C54589-595B-987C-AE62-E54721825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01807"/>
              </p:ext>
            </p:extLst>
          </p:nvPr>
        </p:nvGraphicFramePr>
        <p:xfrm>
          <a:off x="1091681" y="1225685"/>
          <a:ext cx="9783842" cy="484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75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E7C4-06FA-9C76-749E-C1C732AE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Recommendations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F8EBA-1826-8FCA-F51C-5C2CD9DAD1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76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mera 3">
            <a:extLst>
              <a:ext uri="{FF2B5EF4-FFF2-40B4-BE49-F238E27FC236}">
                <a16:creationId xmlns:a16="http://schemas.microsoft.com/office/drawing/2014/main" id="{E7B02482-16CE-B853-CF77-7D3C9ED7987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4632" y="484632"/>
            <a:ext cx="4852988" cy="4165600"/>
          </a:xfrm>
          <a:prstGeom prst="ellipse">
            <a:avLst/>
          </a:prstGeom>
          <a:ln w="19050" cap="rnd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6E3B-357A-CF44-0CC3-CBBB27AF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421" y="1121125"/>
            <a:ext cx="5148649" cy="461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15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8BDE3-784F-4133-8897-E7E8EB23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2FE-FE78-9AC3-6DF5-F49A63E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0" y="550504"/>
            <a:ext cx="10241280" cy="826319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61CA7-DCD6-6F71-99AE-62F23C7C2B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3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5D70-1A94-E031-329C-1D29ACA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5" y="383093"/>
            <a:ext cx="10241280" cy="551124"/>
          </a:xfrm>
        </p:spPr>
        <p:txBody>
          <a:bodyPr>
            <a:noAutofit/>
          </a:bodyPr>
          <a:lstStyle/>
          <a:p>
            <a:r>
              <a:rPr lang="en-US" sz="2000" dirty="0"/>
              <a:t>1: Introductions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88108AB-1266-6B86-90FB-3A55871B49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641" y="1431657"/>
          <a:ext cx="5418975" cy="4545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map of the world with a globe&#10;&#10;Description automatically generated">
            <a:extLst>
              <a:ext uri="{FF2B5EF4-FFF2-40B4-BE49-F238E27FC236}">
                <a16:creationId xmlns:a16="http://schemas.microsoft.com/office/drawing/2014/main" id="{552CC9C4-7F4E-5B27-0A4B-6A6529879F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11694" y="1431657"/>
            <a:ext cx="6099242" cy="48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DF11E-99FF-B63E-EA14-5013EF0A5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79452-BC3A-6DE0-3EB9-CECB08D4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06" y="433700"/>
            <a:ext cx="8885523" cy="593686"/>
          </a:xfrm>
        </p:spPr>
        <p:txBody>
          <a:bodyPr anchor="b">
            <a:normAutofit/>
          </a:bodyPr>
          <a:lstStyle/>
          <a:p>
            <a:r>
              <a:rPr lang="en-US" dirty="0"/>
              <a:t>1.2: Business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FD3C-364C-3A85-86E7-1E9B3CFB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0" y="1324230"/>
            <a:ext cx="5914120" cy="4998750"/>
          </a:xfrm>
        </p:spPr>
        <p:txBody>
          <a:bodyPr anchor="t">
            <a:normAutofit/>
          </a:bodyPr>
          <a:lstStyle/>
          <a:p>
            <a:pPr algn="just"/>
            <a:r>
              <a:rPr lang="en-US" sz="1600" dirty="0"/>
              <a:t>Peacebuilding interventions require thorough understanding of local context such as influence of actors, affected categories of people.</a:t>
            </a:r>
          </a:p>
          <a:p>
            <a:pPr algn="just"/>
            <a:r>
              <a:rPr lang="en-US" sz="1600" dirty="0"/>
              <a:t>The analysis from this project will advise peacebuilding partners on how to address the underlying causes of violence in Sudan.</a:t>
            </a:r>
          </a:p>
          <a:p>
            <a:pPr algn="just"/>
            <a:r>
              <a:rPr lang="en-US" sz="1600" dirty="0"/>
              <a:t>It will draw conclusions aimed at choosing appropriate peace building program such as strengthening rule of law and security institutions.</a:t>
            </a:r>
          </a:p>
        </p:txBody>
      </p:sp>
      <p:pic>
        <p:nvPicPr>
          <p:cNvPr id="5" name="Picture 4" descr="A poster of a group of people&#10;&#10;Description automatically generated">
            <a:extLst>
              <a:ext uri="{FF2B5EF4-FFF2-40B4-BE49-F238E27FC236}">
                <a16:creationId xmlns:a16="http://schemas.microsoft.com/office/drawing/2014/main" id="{20EAE4D3-DE6D-060B-FD35-75867DD6D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4639" y="1231641"/>
            <a:ext cx="5090161" cy="50913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2144-4B68-DD53-F034-C07FD790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EDA &amp; KEY FINDINGS</a:t>
            </a:r>
            <a:br>
              <a:rPr lang="en-US" sz="36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7969-D264-B672-3B78-34187470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This section involve inferential analysis based on key variables </a:t>
            </a:r>
          </a:p>
          <a:p>
            <a:pPr marL="0" indent="0">
              <a:buNone/>
            </a:pPr>
            <a:r>
              <a:rPr lang="en-US" dirty="0"/>
              <a:t> It will answer the following questions: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What is the most common type of violence in Sudan?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Which actors are responsible for most of violent counts in Sudan?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 is violence concentrated in Sudan ; and what are the top 10 regions in Sudan with the highest count of fatalities?</a:t>
            </a: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FF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9B33-8D5C-A4AA-0F1D-D8B75320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97601"/>
            <a:ext cx="10241280" cy="750016"/>
          </a:xfrm>
        </p:spPr>
        <p:txBody>
          <a:bodyPr/>
          <a:lstStyle/>
          <a:p>
            <a:r>
              <a:rPr lang="en-US" dirty="0"/>
              <a:t>2.1: EDA &amp; Key findings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B3A18-1808-62BD-F35F-418A2B6228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3" y="1198564"/>
            <a:ext cx="5942193" cy="3465084"/>
          </a:xfrm>
        </p:spPr>
      </p:pic>
      <p:pic>
        <p:nvPicPr>
          <p:cNvPr id="8" name="Content Placeholder 7" descr="A circular chart with text&#10;&#10;Description automatically generated">
            <a:extLst>
              <a:ext uri="{FF2B5EF4-FFF2-40B4-BE49-F238E27FC236}">
                <a16:creationId xmlns:a16="http://schemas.microsoft.com/office/drawing/2014/main" id="{A556A8B2-C185-8416-56DA-668C6F4C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40" y="1067934"/>
            <a:ext cx="5133660" cy="42878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A8641B-B572-7E9E-E384-F8A89543C22D}"/>
              </a:ext>
            </a:extLst>
          </p:cNvPr>
          <p:cNvSpPr txBox="1"/>
          <p:nvPr/>
        </p:nvSpPr>
        <p:spPr>
          <a:xfrm>
            <a:off x="248053" y="4963886"/>
            <a:ext cx="8755988" cy="2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What is the most common type of violence in Sudan?</a:t>
            </a:r>
            <a:endParaRPr lang="en-US" b="0" dirty="0">
              <a:solidFill>
                <a:srgbClr val="FF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96DBA-05E1-8ABA-09A7-2BEFDC6D8CED}"/>
              </a:ext>
            </a:extLst>
          </p:cNvPr>
          <p:cNvSpPr txBox="1"/>
          <p:nvPr/>
        </p:nvSpPr>
        <p:spPr>
          <a:xfrm>
            <a:off x="121298" y="5250246"/>
            <a:ext cx="1207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visuals, battles constitute the largest proportion of violent incidents with more than 10,000 counts of fatalities per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Riots are the least type of violent incidents in Sudan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battles are basically armed clashes.</a:t>
            </a:r>
          </a:p>
        </p:txBody>
      </p:sp>
    </p:spTree>
    <p:extLst>
      <p:ext uri="{BB962C8B-B14F-4D97-AF65-F5344CB8AC3E}">
        <p14:creationId xmlns:p14="http://schemas.microsoft.com/office/powerpoint/2010/main" val="282023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880E-6621-A349-B509-F3ACF26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606490"/>
            <a:ext cx="10241280" cy="643812"/>
          </a:xfrm>
        </p:spPr>
        <p:txBody>
          <a:bodyPr/>
          <a:lstStyle/>
          <a:p>
            <a:r>
              <a:rPr lang="en-US" dirty="0"/>
              <a:t>2.2: EDA &amp; Key findings-</a:t>
            </a:r>
            <a:r>
              <a:rPr lang="en-US" dirty="0" err="1"/>
              <a:t>contin</a:t>
            </a:r>
            <a:r>
              <a:rPr lang="en-US" dirty="0"/>
              <a:t>. </a:t>
            </a:r>
          </a:p>
        </p:txBody>
      </p:sp>
      <p:pic>
        <p:nvPicPr>
          <p:cNvPr id="7" name="Content Placeholder 6" descr="A graph showing a number of bars">
            <a:extLst>
              <a:ext uri="{FF2B5EF4-FFF2-40B4-BE49-F238E27FC236}">
                <a16:creationId xmlns:a16="http://schemas.microsoft.com/office/drawing/2014/main" id="{6017CED2-63AA-336C-C1FC-18D8A90A96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6484"/>
            <a:ext cx="5341465" cy="3354207"/>
          </a:xfrm>
        </p:spPr>
      </p:pic>
      <p:pic>
        <p:nvPicPr>
          <p:cNvPr id="9" name="Content Placeholder 8" descr="A pie chart with text&#10;&#10;Description automatically generated">
            <a:extLst>
              <a:ext uri="{FF2B5EF4-FFF2-40B4-BE49-F238E27FC236}">
                <a16:creationId xmlns:a16="http://schemas.microsoft.com/office/drawing/2014/main" id="{88A9EC2E-DC97-94E6-DDA8-2C0443366B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1356484"/>
            <a:ext cx="5938576" cy="32657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485BD-FD1D-85F5-CBDB-DDF77E82AD5F}"/>
              </a:ext>
            </a:extLst>
          </p:cNvPr>
          <p:cNvSpPr txBox="1"/>
          <p:nvPr/>
        </p:nvSpPr>
        <p:spPr>
          <a:xfrm>
            <a:off x="617686" y="4755321"/>
            <a:ext cx="10782456" cy="2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1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Which actors are responsible for most of violent counts in Sudan?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C5A38-2157-0C3A-85D0-5909E579C886}"/>
              </a:ext>
            </a:extLst>
          </p:cNvPr>
          <p:cNvSpPr txBox="1"/>
          <p:nvPr/>
        </p:nvSpPr>
        <p:spPr>
          <a:xfrm>
            <a:off x="457200" y="5174760"/>
            <a:ext cx="1138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state forces are the primary perpetrators in Sudan conflict linked with over 38% of violent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Other actors are identity militia and protestors</a:t>
            </a:r>
          </a:p>
        </p:txBody>
      </p:sp>
    </p:spTree>
    <p:extLst>
      <p:ext uri="{BB962C8B-B14F-4D97-AF65-F5344CB8AC3E}">
        <p14:creationId xmlns:p14="http://schemas.microsoft.com/office/powerpoint/2010/main" val="163518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07C8-E452-F98A-78AF-A0C6A527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520088"/>
          </a:xfrm>
        </p:spPr>
        <p:txBody>
          <a:bodyPr>
            <a:normAutofit fontScale="90000"/>
          </a:bodyPr>
          <a:lstStyle/>
          <a:p>
            <a:r>
              <a:rPr lang="en-US" dirty="0"/>
              <a:t>2.3: EDA &amp; Key findings-</a:t>
            </a:r>
            <a:r>
              <a:rPr lang="en-US" dirty="0" err="1"/>
              <a:t>contin</a:t>
            </a:r>
            <a:r>
              <a:rPr lang="en-US" dirty="0"/>
              <a:t>. </a:t>
            </a:r>
          </a:p>
        </p:txBody>
      </p:sp>
      <p:pic>
        <p:nvPicPr>
          <p:cNvPr id="6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4C473B1-ADEA-8B0F-AF58-7D0CDF752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1959429"/>
            <a:ext cx="7781731" cy="445070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7240E-3140-12A7-D2FF-AE89C50F6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9682" y="2192693"/>
            <a:ext cx="3853542" cy="3750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 to the Bar Chart;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dirty="0"/>
              <a:t>North Darfur region is the most affected hotspot in Sudan with over 16000 fatalities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dirty="0"/>
              <a:t>Upper Nile is the second most affected region by war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dirty="0"/>
              <a:t>West Darfur is the least affected region with low fatalities count.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0E3CD-AA45-983D-AE2C-A55DFACB2542}"/>
              </a:ext>
            </a:extLst>
          </p:cNvPr>
          <p:cNvSpPr txBox="1"/>
          <p:nvPr/>
        </p:nvSpPr>
        <p:spPr>
          <a:xfrm>
            <a:off x="1155440" y="1452856"/>
            <a:ext cx="10241280" cy="2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What are the top 10 regions in Sudan with the highest count of fatalities?</a:t>
            </a:r>
            <a:endParaRPr lang="en-US" b="0" dirty="0">
              <a:solidFill>
                <a:srgbClr val="FF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518B-943E-27A1-571B-7D5180B4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354562"/>
            <a:ext cx="10241280" cy="677029"/>
          </a:xfrm>
        </p:spPr>
        <p:txBody>
          <a:bodyPr/>
          <a:lstStyle/>
          <a:p>
            <a:r>
              <a:rPr lang="en-US" dirty="0"/>
              <a:t>2.4: EDA &amp; Key findings-</a:t>
            </a:r>
            <a:r>
              <a:rPr lang="en-US" dirty="0" err="1"/>
              <a:t>contin</a:t>
            </a:r>
            <a:r>
              <a:rPr lang="en-US" dirty="0"/>
              <a:t>. </a:t>
            </a:r>
          </a:p>
        </p:txBody>
      </p:sp>
      <p:pic>
        <p:nvPicPr>
          <p:cNvPr id="6" name="Content Placeholder 5" descr="A graph with blue lines&#10;&#10;Description automatically generated">
            <a:extLst>
              <a:ext uri="{FF2B5EF4-FFF2-40B4-BE49-F238E27FC236}">
                <a16:creationId xmlns:a16="http://schemas.microsoft.com/office/drawing/2014/main" id="{7A24735B-0DEF-21A0-9453-48DCC2BC80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" y="1408922"/>
            <a:ext cx="8622928" cy="49082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18AA7-7B9D-CCB1-1E44-C7046740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7346" y="1225855"/>
            <a:ext cx="2916749" cy="479238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300" i="1" dirty="0"/>
              <a:t>The highest fatalities count in Sudan was recorded in 2023, and 2013 with over 10,000 deaths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300" i="1" dirty="0"/>
              <a:t>The quietest period was between 2005 to 2010 with lowest record of violent deaths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300" i="1" dirty="0"/>
              <a:t>There was an upward trend in violence between 1999 to 2002, 2010 - 2013 , and 2020 - 2023.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300" i="1" dirty="0"/>
              <a:t>There was a sharp decline of fatalities between 2004 -2010, 2014 -2022.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4EBCB-8E22-9C5E-62A8-9933ABE4489E}"/>
              </a:ext>
            </a:extLst>
          </p:cNvPr>
          <p:cNvSpPr txBox="1"/>
          <p:nvPr/>
        </p:nvSpPr>
        <p:spPr>
          <a:xfrm>
            <a:off x="634482" y="1143619"/>
            <a:ext cx="800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When did Sudan record the highest number of fatalities?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4029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793</Words>
  <Application>Microsoft Office PowerPoint</Application>
  <PresentationFormat>Widescreen</PresentationFormat>
  <Paragraphs>79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Consolas</vt:lpstr>
      <vt:lpstr>Lato</vt:lpstr>
      <vt:lpstr>Tw Cen MT</vt:lpstr>
      <vt:lpstr>Tw Cen MT (Body)</vt:lpstr>
      <vt:lpstr>Wingdings</vt:lpstr>
      <vt:lpstr>GradientRiseVTI</vt:lpstr>
      <vt:lpstr>the Conflict in Sudan: searching for solutions</vt:lpstr>
      <vt:lpstr>Presentation outline</vt:lpstr>
      <vt:lpstr>1: Introductions</vt:lpstr>
      <vt:lpstr>1.2: Business understanding </vt:lpstr>
      <vt:lpstr>2. EDA &amp; KEY FINDINGS </vt:lpstr>
      <vt:lpstr>2.1: EDA &amp; Key findings </vt:lpstr>
      <vt:lpstr>2.2: EDA &amp; Key findings-contin. </vt:lpstr>
      <vt:lpstr>2.3: EDA &amp; Key findings-contin. </vt:lpstr>
      <vt:lpstr>2.4: EDA &amp; Key findings-contin. </vt:lpstr>
      <vt:lpstr>2.5: Modeling  </vt:lpstr>
      <vt:lpstr>2.6: Modeling: Contin..</vt:lpstr>
      <vt:lpstr>3: Conclusions </vt:lpstr>
      <vt:lpstr>3.1: Recommendations </vt:lpstr>
      <vt:lpstr>PowerPoint Presentation</vt:lpstr>
    </vt:vector>
  </TitlesOfParts>
  <Company>United Nations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Gaduel</dc:creator>
  <cp:lastModifiedBy>Peter Gaduel</cp:lastModifiedBy>
  <cp:revision>6</cp:revision>
  <dcterms:created xsi:type="dcterms:W3CDTF">2024-12-17T07:27:04Z</dcterms:created>
  <dcterms:modified xsi:type="dcterms:W3CDTF">2024-12-23T18:14:09Z</dcterms:modified>
</cp:coreProperties>
</file>