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N5OgI9Sm6VApm6z71Qun1RrxS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b4a6b2bd2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b4a6b2b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b4a6b2bd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b4a6b2b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b4a6b2bd2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b4a6b2b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b4a6b2bd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b4a6b2bd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b4a6b2bd2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b4a6b2b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b4a6b2bd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b4a6b2b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b4a6b2bd2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b4a6b2b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b4a6b2bd2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b4a6b2bd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720436" y="4461020"/>
            <a:ext cx="404552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Presented By: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Name: Madhur Patel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Enrollment No.IU2241230464</a:t>
            </a:r>
            <a:endParaRPr/>
          </a:p>
        </p:txBody>
      </p:sp>
      <p:pic>
        <p:nvPicPr>
          <p:cNvPr descr="https://lh7-rt.googleusercontent.com/docsz/AD_4nXcjSH-xfz3qKW86LxTtzUGYAZ8LTvSuUvOuzRYSV6pCRbteBQI7J0VwBDI8z4lIg3t9lNon_50eJgDnM5hU7KIHI48lnylqA-yX9bTkbqa6TBYdV93qbcrLnCKKV27dSyY5ho65?key=d2Cd18xEjYF61KNUKVn89Q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6945" y="0"/>
            <a:ext cx="1755198" cy="1755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rt.googleusercontent.com/docsz/AD_4nXfhYYF0c7yTdTUEP2FDqN83koze-jI79-foSW1XG44ZdKEaELl0mivi0JppgkkSvtpnHZpPKSyW7sJTmezQoExeqz9lhlRfROCLaCIuzkdjWRoxeleOv445-go7cLNKVNqhgrBl?key=d2Cd18xEjYF61KNUKVn89Q"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687" y="335065"/>
            <a:ext cx="2195513" cy="11196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3200399" y="1823338"/>
            <a:ext cx="6096000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Group Project Presentation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b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Speakinsights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SGP ID: 22CSE024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7906616" y="4461020"/>
            <a:ext cx="404552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Guided By: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Mr.Hirenkumar Mer,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Professor,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Department,IITE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63" y="182125"/>
            <a:ext cx="2363151" cy="139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b4a6b2bd2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/>
              <a:t>Proposed Flow(Methodology/Approach)</a:t>
            </a:r>
            <a:endParaRPr b="1" sz="4500"/>
          </a:p>
        </p:txBody>
      </p:sp>
      <p:sp>
        <p:nvSpPr>
          <p:cNvPr id="149" name="Google Shape;149;g36b4a6b2bd2_0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The SpeakInsights platform operates through a simple 5-step process: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2700"/>
              <a:t>Record</a:t>
            </a:r>
            <a:r>
              <a:rPr lang="en-US" sz="2700"/>
              <a:t>: Capture meeting audio.</a:t>
            </a:r>
            <a:endParaRPr sz="2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2700"/>
              <a:t>Process</a:t>
            </a:r>
            <a:r>
              <a:rPr lang="en-US" sz="2700"/>
              <a:t>: Local AI performs transcription.</a:t>
            </a:r>
            <a:endParaRPr sz="2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2700"/>
              <a:t>Analyze</a:t>
            </a:r>
            <a:r>
              <a:rPr lang="en-US" sz="2700"/>
              <a:t>: Natural Language Processing (NLP) extracts insights.</a:t>
            </a:r>
            <a:endParaRPr sz="2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2700"/>
              <a:t>Generate</a:t>
            </a:r>
            <a:r>
              <a:rPr lang="en-US" sz="2700"/>
              <a:t>: Create summaries and action items.</a:t>
            </a:r>
            <a:endParaRPr sz="2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2700"/>
              <a:t>Distribute</a:t>
            </a:r>
            <a:r>
              <a:rPr lang="en-US" sz="2700"/>
              <a:t>: Share secure reports. This entire process operates over a local network, ensuring data security and privacy.</a:t>
            </a:r>
            <a:endParaRPr sz="2700"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Conclusion SpeakInsights offers a comprehensive solution for meeting intelligence, providing complete data privacy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b4a6b2bd2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/>
              <a:t>Conclusion</a:t>
            </a:r>
            <a:endParaRPr b="1" sz="4600"/>
          </a:p>
        </p:txBody>
      </p:sp>
      <p:sp>
        <p:nvSpPr>
          <p:cNvPr id="155" name="Google Shape;155;g36b4a6b2bd2_0_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SpeakInsights offers a comprehensive solution for meeting intelligence, providing complete data privacy and measurable ROI.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Key Advantages and Differentiators: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b="1" lang="en-US"/>
              <a:t>Complete data privacy</a:t>
            </a:r>
            <a:r>
              <a:rPr lang="en-US"/>
              <a:t>: All processing occurs locally on your servers, ensuring data never leaves your network.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b="1" lang="en-US"/>
              <a:t>Easy implementation</a:t>
            </a:r>
            <a:r>
              <a:rPr lang="en-US"/>
              <a:t>: Docker-based deployment allows for a quick setup.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b="1" lang="en-US"/>
              <a:t>Measurable ROI</a:t>
            </a:r>
            <a:r>
              <a:rPr lang="en-US"/>
              <a:t>: Delivers significant time savings and quality improvements in documentation and decision-making.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b="1" lang="en-US"/>
              <a:t>Future-proof solution</a:t>
            </a:r>
            <a:r>
              <a:rPr lang="en-US"/>
              <a:t>: Built with a scalable and modular architecture, supporting continuous innovation and new features.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b="1" lang="en-US"/>
              <a:t>Cost-effective</a:t>
            </a:r>
            <a:r>
              <a:rPr lang="en-US"/>
              <a:t>: Operates on a one-time cost model with ongoing maintenance, unlike recurring subscription models of traditional solutions.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b4a6b2bd2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/>
              <a:t>Timeline Chart</a:t>
            </a:r>
            <a:endParaRPr b="1" sz="4600"/>
          </a:p>
        </p:txBody>
      </p:sp>
      <p:sp>
        <p:nvSpPr>
          <p:cNvPr id="161" name="Google Shape;161;g36b4a6b2bd2_0_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 July 26, 2025 – Requirement Analysis &amp; Workflow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Functional &amp; non-functional requirements (transcription, summarization, sentiment, privacy)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Finalized 5-step local processing workflow (Record → Process → Analyze → Generate → Distribute)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 August 30, 2025 – Module Implementation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Demo of 1–2 modules (e.g., transcription, NLP, or UI)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Code walkthrough &amp; emphasis on local privacy-first architecture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September 27, 2025 – Final Submission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Full end-to-end demo of SpeakInsights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Source code, documentation, and final project report submission</a:t>
            </a:r>
            <a:endParaRPr sz="3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b4a6b2bd2_0_27"/>
          <p:cNvSpPr txBox="1"/>
          <p:nvPr>
            <p:ph idx="1" type="body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b="1" lang="en-US" sz="1610"/>
              <a:t>Technologies &amp; Frameworks</a:t>
            </a:r>
            <a:endParaRPr b="1" sz="161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lang="en-US" sz="1410"/>
              <a:t>• OpenAI Whisper Documentation: https://github.com/openai/whisper</a:t>
            </a:r>
            <a:endParaRPr sz="141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lang="en-US" sz="1410"/>
              <a:t>• Hugging Face Transformers: https://huggingface.co/docs/transformers</a:t>
            </a:r>
            <a:endParaRPr sz="141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lang="en-US" sz="1410"/>
              <a:t>• FastAPI Framework: https://fastapi.tiangolo.com/</a:t>
            </a:r>
            <a:endParaRPr sz="141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lang="en-US" sz="1410"/>
              <a:t>• Streamlit Documentation: https://docs.streamlit.io/</a:t>
            </a:r>
            <a:endParaRPr sz="141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b="1" lang="en-US" sz="1610"/>
              <a:t>AI Models Used</a:t>
            </a:r>
            <a:endParaRPr b="1" sz="161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lang="en-US" sz="1410"/>
              <a:t>• BART Model: Lewis et al. (2019). "BART: Denoising Sequence-to-Sequence Pre-training"</a:t>
            </a:r>
            <a:endParaRPr sz="141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lang="en-US" sz="1410"/>
              <a:t>• RoBERTa: Liu et al. (2019). "RoBERTa: A Robustly Optimized BERT Pretraining Approach"</a:t>
            </a:r>
            <a:endParaRPr sz="141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lang="en-US" sz="1410"/>
              <a:t>• Whisper: Radford et al. (2022). "Robust Speech Recognition via Large-Scale Weak Supervision"</a:t>
            </a:r>
            <a:endParaRPr sz="141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b="1" lang="en-US" sz="1610"/>
              <a:t>Industry Reports &amp; Statistics</a:t>
            </a:r>
            <a:endParaRPr b="1" sz="161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lang="en-US" sz="1410"/>
              <a:t>• Microsoft Work Trend Index (2023): "Meeting Statistics and Productivity"</a:t>
            </a:r>
            <a:endParaRPr sz="141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lang="en-US" sz="1410"/>
              <a:t>• Atlassian State of Meetings Report (2023)</a:t>
            </a:r>
            <a:endParaRPr sz="141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lang="en-US" sz="1410"/>
              <a:t>• McKinsey &amp; Company (2023): "The Future of Work in America"</a:t>
            </a:r>
            <a:endParaRPr sz="141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b="1" lang="en-US" sz="1610"/>
              <a:t>Technical Standards</a:t>
            </a:r>
            <a:endParaRPr b="1" sz="161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lang="en-US" sz="1410"/>
              <a:t>• MCP Protocol Specification: https://modelcontextprotocol.io/</a:t>
            </a:r>
            <a:endParaRPr sz="141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lang="en-US" sz="1410"/>
              <a:t>• OpenAPI Specification v3.1.0</a:t>
            </a:r>
            <a:endParaRPr sz="141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lang="en-US" sz="1410"/>
              <a:t>• Docker Best Practices Documentation</a:t>
            </a:r>
            <a:endParaRPr sz="1410"/>
          </a:p>
        </p:txBody>
      </p:sp>
      <p:sp>
        <p:nvSpPr>
          <p:cNvPr id="167" name="Google Shape;167;g36b4a6b2bd2_0_27"/>
          <p:cNvSpPr txBox="1"/>
          <p:nvPr>
            <p:ph type="title"/>
          </p:nvPr>
        </p:nvSpPr>
        <p:spPr>
          <a:xfrm>
            <a:off x="838200" y="1646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/>
              <a:t>Reference</a:t>
            </a:r>
            <a:endParaRPr b="1" sz="4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574976"/>
            <a:ext cx="10515600" cy="826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Outlines:</a:t>
            </a:r>
            <a:endParaRPr b="1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357752"/>
            <a:ext cx="10515600" cy="4985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Objective &amp; Motivation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Scope of the Project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Technology Stack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Proposed Flow(Methodology/Approach)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Conclusion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Timeline Chart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Reference</a:t>
            </a:r>
            <a:endParaRPr/>
          </a:p>
        </p:txBody>
      </p:sp>
      <p:pic>
        <p:nvPicPr>
          <p:cNvPr descr="https://lh7-rt.googleusercontent.com/docsz/AD_4nXcjSH-xfz3qKW86LxTtzUGYAZ8LTvSuUvOuzRYSV6pCRbteBQI7J0VwBDI8z4lIg3t9lNon_50eJgDnM5hU7KIHI48lnylqA-yX9bTkbqa6TBYdV93qbcrLnCKKV27dSyY5ho65?key=d2Cd18xEjYF61KNUKVn89Q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801" y="-2020"/>
            <a:ext cx="838200" cy="7342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rt.googleusercontent.com/docsz/AD_4nXfhYYF0c7yTdTUEP2FDqN83koze-jI79-foSW1XG44ZdKEaELl0mivi0JppgkkSvtpnHZpPKSyW7sJTmezQoExeqz9lhlRfROCLaCIuzkdjWRoxeleOv445-go7cLNKVNqhgrBl?key=d2Cd18xEjYF61KNUKVn89Q"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279" y="163648"/>
            <a:ext cx="1014630" cy="40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1062245"/>
            <a:ext cx="105156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600"/>
              <a:t>Introduction</a:t>
            </a:r>
            <a:endParaRPr b="1" sz="4600"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641675" y="2265950"/>
            <a:ext cx="10712100" cy="3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SpeakInsights is an AI-powered tool designed to help users transcribe, summarise, and analyse audio recordings of meetings.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 functions as</a:t>
            </a:r>
            <a:r>
              <a:rPr lang="en-US"/>
              <a:t> </a:t>
            </a:r>
            <a:r>
              <a:rPr lang="en-US"/>
              <a:t>an AI-Powered Meeting Intelligence Platform with a </a:t>
            </a:r>
            <a:r>
              <a:rPr lang="en-US"/>
              <a:t>f</a:t>
            </a:r>
            <a:r>
              <a:rPr lang="en-US"/>
              <a:t>ocus on Local Processing.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core vision is to "Never miss a crucial detail. Keep your data secure".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 offers real-time transcription, a privacy-first approach, actionable insights, and local AI processing.</a:t>
            </a:r>
            <a:endParaRPr/>
          </a:p>
        </p:txBody>
      </p:sp>
      <p:pic>
        <p:nvPicPr>
          <p:cNvPr descr="https://lh7-rt.googleusercontent.com/docsz/AD_4nXcjSH-xfz3qKW86LxTtzUGYAZ8LTvSuUvOuzRYSV6pCRbteBQI7J0VwBDI8z4lIg3t9lNon_50eJgDnM5hU7KIHI48lnylqA-yX9bTkbqa6TBYdV93qbcrLnCKKV27dSyY5ho65?key=d2Cd18xEjYF61KNUKVn89Q"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801" y="-2020"/>
            <a:ext cx="838200" cy="7342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rt.googleusercontent.com/docsz/AD_4nXfhYYF0c7yTdTUEP2FDqN83koze-jI79-foSW1XG44ZdKEaELl0mivi0JppgkkSvtpnHZpPKSyW7sJTmezQoExeqz9lhlRfROCLaCIuzkdjWRoxeleOv445-go7cLNKVNqhgrBl?key=d2Cd18xEjYF61KNUKVn89Q"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279" y="163648"/>
            <a:ext cx="1014630" cy="40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900545"/>
            <a:ext cx="10515600" cy="790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/>
              <a:t>Objective &amp; Motivation</a:t>
            </a:r>
            <a:endParaRPr b="1"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project aims to solve the Meeting Inefficiency Crisis.</a:t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Statistics highlight the problem: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55% of meeting content is forgotten within 1 hour.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$37 Billion is lost annually to unproductive meetings.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has been a 50% increase in meetings due to remote work.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73% of professionals multitask during meetings.</a:t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The motivation is to address pain points such as manual note-taking reducing engagement, important decisions getting lost, lack of standardised documentation, and privacy concerns with cloud solutions.</a:t>
            </a:r>
            <a:endParaRPr/>
          </a:p>
        </p:txBody>
      </p:sp>
      <p:pic>
        <p:nvPicPr>
          <p:cNvPr descr="https://lh7-rt.googleusercontent.com/docsz/AD_4nXcjSH-xfz3qKW86LxTtzUGYAZ8LTvSuUvOuzRYSV6pCRbteBQI7J0VwBDI8z4lIg3t9lNon_50eJgDnM5hU7KIHI48lnylqA-yX9bTkbqa6TBYdV93qbcrLnCKKV27dSyY5ho65?key=d2Cd18xEjYF61KNUKVn89Q"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801" y="-2020"/>
            <a:ext cx="838200" cy="7342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rt.googleusercontent.com/docsz/AD_4nXfhYYF0c7yTdTUEP2FDqN83koze-jI79-foSW1XG44ZdKEaELl0mivi0JppgkkSvtpnHZpPKSyW7sJTmezQoExeqz9lhlRfROCLaCIuzkdjWRoxeleOv445-go7cLNKVNqhgrBl?key=d2Cd18xEjYF61KNUKVn89Q" id="113" name="Google Shape;11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279" y="163648"/>
            <a:ext cx="1014630" cy="40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838200" y="900545"/>
            <a:ext cx="10515600" cy="790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Scope of the Project</a:t>
            </a:r>
            <a:endParaRPr b="1"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AI-Powered Transcription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– Converts audio to text with speaker labels, timestamps, and support for 99+ languages using Whisper.</a:t>
            </a:r>
            <a:br>
              <a:rPr lang="en-US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Meeting Summarisation &amp; Insights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– Generates concise summaries, key points, and action items from transcripts.</a:t>
            </a:r>
            <a:br>
              <a:rPr lang="en-US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Sentiment &amp; Task Analysis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– Detects emotional tone and extracts tasks with deadlines, assignees, and priorities.</a:t>
            </a:r>
            <a:br>
              <a:rPr lang="en-US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Local &amp; Secure Processing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– All data is processed locally to ensure complete privacy with no cloud dependency.</a:t>
            </a:r>
            <a:br>
              <a:rPr lang="en-US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User Interface &amp; API Access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– Streamlit-based UI for interaction and FastAPI backend for seamless integration.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800"/>
          </a:p>
        </p:txBody>
      </p:sp>
      <p:pic>
        <p:nvPicPr>
          <p:cNvPr descr="https://lh7-rt.googleusercontent.com/docsz/AD_4nXcjSH-xfz3qKW86LxTtzUGYAZ8LTvSuUvOuzRYSV6pCRbteBQI7J0VwBDI8z4lIg3t9lNon_50eJgDnM5hU7KIHI48lnylqA-yX9bTkbqa6TBYdV93qbcrLnCKKV27dSyY5ho65?key=d2Cd18xEjYF61KNUKVn89Q"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801" y="-2020"/>
            <a:ext cx="838200" cy="7342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rt.googleusercontent.com/docsz/AD_4nXfhYYF0c7yTdTUEP2FDqN83koze-jI79-foSW1XG44ZdKEaELl0mivi0JppgkkSvtpnHZpPKSyW7sJTmezQoExeqz9lhlRfROCLaCIuzkdjWRoxeleOv445-go7cLNKVNqhgrBl?key=d2Cd18xEjYF61KNUKVn89Q"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279" y="163648"/>
            <a:ext cx="1014630" cy="40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b4a6b2bd2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Problem Statement</a:t>
            </a:r>
            <a:endParaRPr b="1"/>
          </a:p>
        </p:txBody>
      </p:sp>
      <p:sp>
        <p:nvSpPr>
          <p:cNvPr id="127" name="Google Shape;127;g36b4a6b2bd2_0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current state of meetings suffers from: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Inefficient manual note-taking, which reduces participant engagement.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Important decisions and context getting lost.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Lack of standardized documentation, leading to inconsistent follow-up.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Significant privacy concerns when using cloud-based meeting solutions, posing risks for sensitive information.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These issues collectively contribute to billions lost annually and a growing meeting overload crisis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b4a6b2bd2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/>
              <a:t>Technology Stack</a:t>
            </a:r>
            <a:endParaRPr b="1" sz="4600"/>
          </a:p>
        </p:txBody>
      </p:sp>
      <p:sp>
        <p:nvSpPr>
          <p:cNvPr id="133" name="Google Shape;133;g36b4a6b2bd2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900"/>
              <a:t>Frontend (User Interface):</a:t>
            </a:r>
            <a:endParaRPr b="1" sz="29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Built with Streamlit.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Features a modern, clean, and responsive design with real-time dashboards and interactive analytics.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Provides search capabilities and requires no training for users.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900"/>
              <a:t>Backend (API Engine):</a:t>
            </a:r>
            <a:endParaRPr b="1" sz="29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Powered by FastAPI.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Offers high performance async processing, automatic API documentation (Swagger), type checking and validation, and easy integration.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Supports 40,000+ requests/second and sub-second response times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b4a6b2bd2_0_42"/>
          <p:cNvSpPr txBox="1"/>
          <p:nvPr>
            <p:ph idx="1" type="body"/>
          </p:nvPr>
        </p:nvSpPr>
        <p:spPr>
          <a:xfrm>
            <a:off x="541425" y="335875"/>
            <a:ext cx="11048400" cy="600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900"/>
              <a:t>AI Engine (Local Models):</a:t>
            </a:r>
            <a:endParaRPr b="1"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Speech Recognition</a:t>
            </a:r>
            <a:r>
              <a:rPr lang="en-US"/>
              <a:t>: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Utilises OpenAI Whisper (Large-v3 model), known for 95%+ transcription accuracy and support for 99+ languages. It handles accents, background noise, and technical jargon.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Natural Language Processing (NLP):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Uses Hugging Face Transformers library for various tasks.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Summarization</a:t>
            </a:r>
            <a:r>
              <a:rPr lang="en-US"/>
              <a:t>:Employs BART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Sentiment Analysis</a:t>
            </a:r>
            <a:r>
              <a:rPr lang="en-US"/>
              <a:t>: Uses RoBERTa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Action Item Extraction</a:t>
            </a:r>
            <a:r>
              <a:rPr lang="en-US"/>
              <a:t>: Utilises NER models.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Custom Models</a:t>
            </a:r>
            <a:r>
              <a:rPr lang="en-US"/>
              <a:t>: Supports domain-specific training and continuous </a:t>
            </a:r>
            <a:r>
              <a:rPr lang="en-US"/>
              <a:t>improvement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b4a6b2bd2_0_47"/>
          <p:cNvSpPr txBox="1"/>
          <p:nvPr>
            <p:ph idx="1" type="body"/>
          </p:nvPr>
        </p:nvSpPr>
        <p:spPr>
          <a:xfrm>
            <a:off x="702300" y="948750"/>
            <a:ext cx="10787400" cy="496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SzPct val="66666"/>
              <a:buChar char="•"/>
            </a:pPr>
            <a:r>
              <a:rPr b="1" lang="en-US" sz="3000"/>
              <a:t>Local Deployment:</a:t>
            </a:r>
            <a:r>
              <a:rPr lang="en-US" sz="3000"/>
              <a:t> All models run on-premise, with no API calls to external services, ensuring complete data privacy.</a:t>
            </a:r>
            <a:endParaRPr sz="3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SzPct val="66666"/>
              <a:buChar char="•"/>
            </a:pPr>
            <a:r>
              <a:rPr b="1" lang="en-US" sz="3000"/>
              <a:t>Audio Processing</a:t>
            </a:r>
            <a:r>
              <a:rPr lang="en-US" sz="3000"/>
              <a:t>: Integrates FFMPEG executables.Uses FFmpeg executables to handle all audio conversions (e.g., .mp3/.mp4 → .wav)</a:t>
            </a:r>
            <a:endParaRPr sz="3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Ensures compatibility and high-quality input for transcription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SzPct val="66666"/>
              <a:buChar char="•"/>
            </a:pPr>
            <a:r>
              <a:rPr b="1" lang="en-US" sz="3000"/>
              <a:t>Database</a:t>
            </a:r>
            <a:r>
              <a:rPr lang="en-US" sz="3000"/>
              <a:t>: Uses SQLite for data persistence.Lightweight, portable, and ideal for single-node/local usage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SzPct val="66666"/>
              <a:buChar char="•"/>
            </a:pPr>
            <a:r>
              <a:rPr b="1" lang="en-US" sz="3000"/>
              <a:t>Deployment</a:t>
            </a:r>
            <a:r>
              <a:rPr lang="en-US" sz="3000"/>
              <a:t>: Designed for Docker-based deployment, enabling a simple 3-command setup and Cross-platform compatibility with isolated, reproducible environments.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2025-06-28T06:46:23Z</dcterms:created>
  <dc:creator>Hirenkumar V Mer</dc:creator>
</cp:coreProperties>
</file>