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AB93189-5101-41D7-AC1A-63C5EB098408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0D7728D-C193-4658-BE8F-E6EC8048C3C4}" type="datetimeFigureOut">
              <a:rPr lang="pt-BR" smtClean="0"/>
              <a:t>08/11/2016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543800" cy="4022303"/>
          </a:xfrm>
        </p:spPr>
        <p:txBody>
          <a:bodyPr/>
          <a:lstStyle/>
          <a:p>
            <a:r>
              <a:rPr lang="pt-BR" b="1" dirty="0" smtClean="0"/>
              <a:t>Cálculo da </a:t>
            </a:r>
            <a:r>
              <a:rPr lang="pt-BR" b="1" dirty="0"/>
              <a:t>determinante de uma matriz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4941168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Paula Magalhães Alves</a:t>
            </a:r>
          </a:p>
          <a:p>
            <a:r>
              <a:rPr lang="pt-BR" dirty="0" smtClean="0"/>
              <a:t>Matrícula 515369</a:t>
            </a:r>
          </a:p>
          <a:p>
            <a:endParaRPr lang="pt-BR" dirty="0"/>
          </a:p>
          <a:p>
            <a:r>
              <a:rPr lang="pt-BR" dirty="0" smtClean="0"/>
              <a:t>Profa. </a:t>
            </a:r>
            <a:r>
              <a:rPr lang="pt-BR" dirty="0" err="1" smtClean="0"/>
              <a:t>Nilma</a:t>
            </a:r>
            <a:r>
              <a:rPr lang="pt-BR" dirty="0" smtClean="0"/>
              <a:t> Rodrigues Alves</a:t>
            </a:r>
          </a:p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pic>
        <p:nvPicPr>
          <p:cNvPr id="1030" name="Picture 6" descr="Resultado de imagem para pucminas transpar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238447"/>
            <a:ext cx="124777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3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4800600"/>
          </a:xfrm>
        </p:spPr>
        <p:txBody>
          <a:bodyPr/>
          <a:lstStyle/>
          <a:p>
            <a:r>
              <a:rPr lang="pt-BR" dirty="0" smtClean="0"/>
              <a:t>MATRIZ</a:t>
            </a:r>
          </a:p>
          <a:p>
            <a:pPr marL="114300" indent="0">
              <a:buNone/>
            </a:pPr>
            <a:r>
              <a:rPr lang="pt-BR" dirty="0"/>
              <a:t>T</a:t>
            </a:r>
            <a:r>
              <a:rPr lang="pt-BR" dirty="0" smtClean="0"/>
              <a:t>abelas </a:t>
            </a:r>
            <a:r>
              <a:rPr lang="pt-BR" dirty="0"/>
              <a:t>com linhas e colunas onde “m” representa o número de linhas e “n” o número de colunas. </a:t>
            </a:r>
            <a:endParaRPr lang="pt-BR" dirty="0" smtClean="0"/>
          </a:p>
          <a:p>
            <a:pPr lvl="1"/>
            <a:r>
              <a:rPr lang="pt-BR" dirty="0" smtClean="0"/>
              <a:t>MATRIZ QUADRADA</a:t>
            </a:r>
          </a:p>
          <a:p>
            <a:pPr marL="114300" indent="0">
              <a:buNone/>
            </a:pPr>
            <a:r>
              <a:rPr lang="pt-BR" dirty="0" smtClean="0"/>
              <a:t>	A </a:t>
            </a:r>
            <a:r>
              <a:rPr lang="pt-BR" dirty="0"/>
              <a:t>matriz quadrada </a:t>
            </a:r>
            <a:r>
              <a:rPr lang="pt-BR" dirty="0" smtClean="0"/>
              <a:t>é aquela que possui </a:t>
            </a:r>
            <a:r>
              <a:rPr lang="pt-BR" dirty="0"/>
              <a:t>o mesmo número </a:t>
            </a:r>
            <a:r>
              <a:rPr lang="pt-BR" dirty="0" smtClean="0"/>
              <a:t>	de </a:t>
            </a:r>
            <a:r>
              <a:rPr lang="pt-BR" dirty="0"/>
              <a:t>linhas e </a:t>
            </a:r>
            <a:r>
              <a:rPr lang="pt-BR" dirty="0" smtClean="0"/>
              <a:t>colunas.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smtClean="0"/>
              <a:t>DETERMINANTE DE MATRIZ</a:t>
            </a:r>
          </a:p>
          <a:p>
            <a:pPr marL="114300" indent="0">
              <a:buNone/>
            </a:pPr>
            <a:r>
              <a:rPr lang="pt-BR" dirty="0"/>
              <a:t>F</a:t>
            </a:r>
            <a:r>
              <a:rPr lang="pt-BR" dirty="0" smtClean="0"/>
              <a:t>unção </a:t>
            </a:r>
            <a:r>
              <a:rPr lang="pt-BR" dirty="0"/>
              <a:t>que a transforma a matriz em um número real.</a:t>
            </a:r>
          </a:p>
        </p:txBody>
      </p:sp>
    </p:spTree>
    <p:extLst>
      <p:ext uri="{BB962C8B-B14F-4D97-AF65-F5344CB8AC3E}">
        <p14:creationId xmlns:p14="http://schemas.microsoft.com/office/powerpoint/2010/main" val="383015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332656"/>
            <a:ext cx="8147248" cy="6304453"/>
          </a:xfrm>
        </p:spPr>
        <p:txBody>
          <a:bodyPr>
            <a:normAutofit/>
          </a:bodyPr>
          <a:lstStyle/>
          <a:p>
            <a:r>
              <a:rPr lang="pt-BR" dirty="0" smtClean="0"/>
              <a:t>MATRIZ 1X1</a:t>
            </a:r>
          </a:p>
          <a:p>
            <a:pPr lvl="1"/>
            <a:r>
              <a:rPr lang="pt-BR" dirty="0" smtClean="0"/>
              <a:t>Determinante </a:t>
            </a:r>
            <a:r>
              <a:rPr lang="pt-BR" dirty="0"/>
              <a:t>terá o seu valor numérico sempre igual ao seu </a:t>
            </a:r>
            <a:r>
              <a:rPr lang="pt-BR" dirty="0" smtClean="0"/>
              <a:t>elemento</a:t>
            </a:r>
          </a:p>
          <a:p>
            <a:pPr lvl="1"/>
            <a:endParaRPr lang="pt-BR" dirty="0"/>
          </a:p>
          <a:p>
            <a:pPr marL="411480" lvl="1" indent="0" algn="ctr">
              <a:buNone/>
            </a:pPr>
            <a:r>
              <a:rPr lang="pt-BR" dirty="0" smtClean="0"/>
              <a:t>A = [a11]</a:t>
            </a:r>
          </a:p>
          <a:p>
            <a:pPr marL="411480" lvl="1" indent="0">
              <a:buNone/>
            </a:pPr>
            <a:endParaRPr lang="pt-BR" dirty="0" smtClean="0"/>
          </a:p>
          <a:p>
            <a:r>
              <a:rPr lang="pt-BR" dirty="0" smtClean="0"/>
              <a:t>MATRIZ 2X2</a:t>
            </a:r>
          </a:p>
          <a:p>
            <a:pPr lvl="1"/>
            <a:r>
              <a:rPr lang="pt-BR" dirty="0" smtClean="0"/>
              <a:t>Determinante será a diferença </a:t>
            </a:r>
            <a:r>
              <a:rPr lang="pt-BR" dirty="0"/>
              <a:t>entre o produto dos elementos da diagonal principal </a:t>
            </a:r>
            <a:r>
              <a:rPr lang="pt-BR" dirty="0" smtClean="0"/>
              <a:t>pelo </a:t>
            </a:r>
            <a:r>
              <a:rPr lang="pt-BR" dirty="0"/>
              <a:t>produto dos elementos da </a:t>
            </a:r>
            <a:r>
              <a:rPr lang="pt-BR" dirty="0" smtClean="0"/>
              <a:t>diagonal </a:t>
            </a:r>
            <a:r>
              <a:rPr lang="pt-BR" dirty="0"/>
              <a:t>secundária</a:t>
            </a:r>
            <a:r>
              <a:rPr lang="pt-BR" dirty="0" smtClean="0"/>
              <a:t>.</a:t>
            </a:r>
          </a:p>
          <a:p>
            <a:pPr marL="411480" lvl="1" indent="0">
              <a:buNone/>
            </a:pPr>
            <a:endParaRPr lang="pt-BR" dirty="0"/>
          </a:p>
          <a:p>
            <a:pPr marL="411480" lvl="1" indent="0" algn="ctr">
              <a:buNone/>
            </a:pPr>
            <a:r>
              <a:rPr lang="pt-BR" dirty="0" smtClean="0"/>
              <a:t>A= |a11  a12|</a:t>
            </a:r>
          </a:p>
          <a:p>
            <a:pPr marL="411480" lvl="1" indent="0" algn="ctr">
              <a:buNone/>
            </a:pPr>
            <a:r>
              <a:rPr lang="pt-BR" dirty="0" smtClean="0"/>
              <a:t>      |a21  a22|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dirty="0" smtClean="0"/>
              <a:t>MATRIZ 3X3 ou de </a:t>
            </a:r>
            <a:r>
              <a:rPr lang="pt-BR" smtClean="0"/>
              <a:t>ordem superior</a:t>
            </a:r>
            <a:endParaRPr lang="pt-BR" dirty="0" smtClean="0"/>
          </a:p>
          <a:p>
            <a:pPr lvl="1"/>
            <a:r>
              <a:rPr lang="pt-BR" dirty="0"/>
              <a:t>A</a:t>
            </a:r>
            <a:r>
              <a:rPr lang="pt-BR" dirty="0" smtClean="0"/>
              <a:t>plicar </a:t>
            </a:r>
            <a:r>
              <a:rPr lang="pt-BR" dirty="0"/>
              <a:t>a </a:t>
            </a:r>
            <a:r>
              <a:rPr lang="pt-BR" u="sng" dirty="0" smtClean="0"/>
              <a:t>Regra </a:t>
            </a:r>
            <a:r>
              <a:rPr lang="pt-BR" u="sng" dirty="0"/>
              <a:t>de </a:t>
            </a:r>
            <a:r>
              <a:rPr lang="pt-BR" u="sng" dirty="0" err="1"/>
              <a:t>Sarrus</a:t>
            </a:r>
            <a:r>
              <a:rPr lang="pt-BR" dirty="0"/>
              <a:t> ou o </a:t>
            </a:r>
            <a:r>
              <a:rPr lang="pt-BR" u="sng" dirty="0" smtClean="0"/>
              <a:t>Teorema </a:t>
            </a:r>
            <a:r>
              <a:rPr lang="pt-BR" u="sng" dirty="0"/>
              <a:t>de </a:t>
            </a:r>
            <a:r>
              <a:rPr lang="pt-BR" u="sng" dirty="0" smtClean="0"/>
              <a:t>Laplace</a:t>
            </a:r>
            <a:endParaRPr lang="pt-BR" u="sng" dirty="0"/>
          </a:p>
          <a:p>
            <a:pPr lvl="1"/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374759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836712"/>
            <a:ext cx="76200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TEOREMA DE SARUS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r>
              <a:rPr lang="pt-BR" sz="1600" dirty="0" err="1"/>
              <a:t>det</a:t>
            </a:r>
            <a:r>
              <a:rPr lang="pt-BR" sz="1600" dirty="0"/>
              <a:t> </a:t>
            </a:r>
            <a:r>
              <a:rPr lang="pt-BR" sz="1600" dirty="0" err="1"/>
              <a:t>Aprincipal</a:t>
            </a:r>
            <a:r>
              <a:rPr lang="pt-BR" sz="1600" dirty="0"/>
              <a:t>=  a11 * a22 * a33 + a12 * a23 * a31 + a13 * a21 * a32</a:t>
            </a:r>
          </a:p>
          <a:p>
            <a:pPr marL="114300" indent="0">
              <a:buNone/>
            </a:pPr>
            <a:r>
              <a:rPr lang="pt-BR" sz="1600" dirty="0" err="1"/>
              <a:t>det</a:t>
            </a:r>
            <a:r>
              <a:rPr lang="pt-BR" sz="1600" dirty="0"/>
              <a:t> </a:t>
            </a:r>
            <a:r>
              <a:rPr lang="pt-BR" sz="1600" dirty="0" err="1"/>
              <a:t>Asecundaria</a:t>
            </a:r>
            <a:r>
              <a:rPr lang="pt-BR" sz="1600" dirty="0"/>
              <a:t>= a13 * a22 * a31 – a11 * a23 * a33 – a12 * a21 * a33</a:t>
            </a:r>
          </a:p>
          <a:p>
            <a:pPr marL="114300" indent="0">
              <a:buNone/>
            </a:pPr>
            <a:r>
              <a:rPr lang="pt-BR" sz="1600" dirty="0" err="1"/>
              <a:t>det</a:t>
            </a:r>
            <a:r>
              <a:rPr lang="pt-BR" sz="1600" dirty="0"/>
              <a:t> A= </a:t>
            </a:r>
            <a:r>
              <a:rPr lang="pt-BR" sz="1600" dirty="0" err="1"/>
              <a:t>det</a:t>
            </a:r>
            <a:r>
              <a:rPr lang="pt-BR" sz="1600" dirty="0"/>
              <a:t> </a:t>
            </a:r>
            <a:r>
              <a:rPr lang="pt-BR" sz="1600" dirty="0" err="1"/>
              <a:t>Aprincipal</a:t>
            </a:r>
            <a:r>
              <a:rPr lang="pt-BR" sz="1600" dirty="0"/>
              <a:t> -  </a:t>
            </a:r>
            <a:r>
              <a:rPr lang="pt-BR" sz="1600" dirty="0" err="1"/>
              <a:t>detAsecundaria</a:t>
            </a:r>
            <a:endParaRPr lang="pt-BR" sz="1600" dirty="0" smtClean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49112"/>
            <a:ext cx="2933700" cy="123190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47207"/>
            <a:ext cx="2933700" cy="12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0542" y="332656"/>
            <a:ext cx="7620000" cy="4800600"/>
          </a:xfrm>
        </p:spPr>
        <p:txBody>
          <a:bodyPr/>
          <a:lstStyle/>
          <a:p>
            <a:r>
              <a:rPr lang="pt-BR" dirty="0"/>
              <a:t>TEOREMA DE LAPLACE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4" t="22505" r="49156" b="19609"/>
          <a:stretch/>
        </p:blipFill>
        <p:spPr bwMode="auto">
          <a:xfrm>
            <a:off x="2267743" y="908720"/>
            <a:ext cx="4425677" cy="564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</a:p>
          <a:p>
            <a:endParaRPr lang="pt-BR" dirty="0" smtClean="0"/>
          </a:p>
          <a:p>
            <a:pPr lvl="1"/>
            <a:r>
              <a:rPr lang="pt-BR" dirty="0"/>
              <a:t>Resolver equações com muitas variáveis.</a:t>
            </a:r>
          </a:p>
          <a:p>
            <a:pPr lvl="1"/>
            <a:r>
              <a:rPr lang="pt-BR" dirty="0" smtClean="0"/>
              <a:t>Cálculo </a:t>
            </a:r>
            <a:r>
              <a:rPr lang="pt-BR" dirty="0"/>
              <a:t>da área de um triângulo situado no plano cartesiano, quando são conhecidas as coordenadas dos seus </a:t>
            </a:r>
            <a:r>
              <a:rPr lang="pt-BR" dirty="0" smtClean="0"/>
              <a:t>vértices;</a:t>
            </a:r>
          </a:p>
          <a:p>
            <a:pPr lvl="1"/>
            <a:r>
              <a:rPr lang="pt-BR" dirty="0" smtClean="0"/>
              <a:t>Organizar dados;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resolução do monitor (por </a:t>
            </a:r>
            <a:r>
              <a:rPr lang="pt-BR" dirty="0" err="1"/>
              <a:t>ex</a:t>
            </a:r>
            <a:r>
              <a:rPr lang="pt-BR" dirty="0"/>
              <a:t>: 600x800) nada mais é do que uma matriz de pixels, com 600 linhas por 800 colunas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59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8153" y="844015"/>
            <a:ext cx="76200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REFERÊNCIA BIBLIOGRÁFICA</a:t>
            </a:r>
          </a:p>
          <a:p>
            <a:pPr marL="11430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http</a:t>
            </a:r>
            <a:r>
              <a:rPr lang="pt-BR" dirty="0"/>
              <a:t>://www.brasilescola.com/matematica/propriedades-dos-determinantes.htm</a:t>
            </a:r>
            <a:endParaRPr lang="pt-BR" sz="1800" dirty="0"/>
          </a:p>
          <a:p>
            <a:pPr lvl="1"/>
            <a:r>
              <a:rPr lang="pt-BR" dirty="0"/>
              <a:t>http://www.brasilescola.com/matematica/teorema-laplace.htm</a:t>
            </a:r>
            <a:endParaRPr lang="pt-BR" sz="1800" dirty="0"/>
          </a:p>
          <a:p>
            <a:pPr lvl="1"/>
            <a:r>
              <a:rPr lang="pt-BR" dirty="0"/>
              <a:t>http://www.infoescola.com/matematica/calculo-do-determinante-de-uma-matriz-quadrada/</a:t>
            </a:r>
            <a:endParaRPr lang="pt-BR" sz="1800" dirty="0"/>
          </a:p>
          <a:p>
            <a:pPr lvl="1"/>
            <a:r>
              <a:rPr lang="pt-BR" dirty="0"/>
              <a:t>https://pt.wikipedia.org/w/index.php?title=Matriz_inversa&amp;mobileaction=toggle_view_desktop</a:t>
            </a:r>
            <a:endParaRPr lang="pt-BR" sz="1800" dirty="0"/>
          </a:p>
          <a:p>
            <a:pPr lvl="1"/>
            <a:r>
              <a:rPr lang="pt-BR" dirty="0"/>
              <a:t>https://pt.wikipedia.org/w/index.php?title=Grandeza_escalar&amp;mobileaction=toggle_view_desktop</a:t>
            </a:r>
            <a:endParaRPr lang="pt-BR" sz="1800" dirty="0"/>
          </a:p>
          <a:p>
            <a:pPr lvl="1"/>
            <a:r>
              <a:rPr lang="pt-BR" dirty="0"/>
              <a:t>http://www.brasilescola.com/matematica/regra-sarrus.htm</a:t>
            </a:r>
            <a:endParaRPr lang="pt-BR" sz="18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1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</TotalTime>
  <Words>243</Words>
  <Application>Microsoft Office PowerPoint</Application>
  <PresentationFormat>Apresentação na tela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Adjacência</vt:lpstr>
      <vt:lpstr>Cálculo da determinante de uma matriz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ARYA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da determinante de uma matriz</dc:title>
  <dc:creator>arya</dc:creator>
  <cp:lastModifiedBy>Paula Alves</cp:lastModifiedBy>
  <cp:revision>14</cp:revision>
  <dcterms:created xsi:type="dcterms:W3CDTF">2016-11-08T14:48:15Z</dcterms:created>
  <dcterms:modified xsi:type="dcterms:W3CDTF">2016-11-08T19:28:46Z</dcterms:modified>
</cp:coreProperties>
</file>