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83" r:id="rId4"/>
    <p:sldId id="259" r:id="rId5"/>
    <p:sldId id="279" r:id="rId6"/>
    <p:sldId id="281" r:id="rId7"/>
    <p:sldId id="280" r:id="rId8"/>
    <p:sldId id="282" r:id="rId9"/>
    <p:sldId id="27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dJ7GPG39+sIuBD6XtJfm5jjW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EB9BF3-0376-471F-BE78-1820E54EDFB7}">
  <a:tblStyle styleId="{08EB9BF3-0376-471F-BE78-1820E54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0429519"/>
        <c:axId val="282825823"/>
      </c:barChart>
      <c:catAx>
        <c:axId val="280429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2825823"/>
        <c:crosses val="autoZero"/>
        <c:auto val="1"/>
        <c:lblAlgn val="ctr"/>
        <c:lblOffset val="100"/>
        <c:noMultiLvlLbl val="0"/>
      </c:catAx>
      <c:valAx>
        <c:axId val="28282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42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13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335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синий)">
  <p:cSld name="Заголовок раздела (синий)">
    <p:bg>
      <p:bgPr>
        <a:solidFill>
          <a:srgbClr val="0071C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">
  <p:cSld name="текст+картинка (синий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3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+подзаголовок (зеленый)">
  <p:cSld name="Заголовок+подзаголовок (зеленый)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1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microsoft.com/office/2007/relationships/hdphoto" Target="../media/hdphoto2.wdp"/><Relationship Id="rId12" Type="http://schemas.openxmlformats.org/officeDocument/2006/relationships/image" Target="../media/image4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jpeg"/><Relationship Id="rId4" Type="http://schemas.microsoft.com/office/2007/relationships/hdphoto" Target="../media/hdphoto1.wdp"/><Relationship Id="rId9" Type="http://schemas.openxmlformats.org/officeDocument/2006/relationships/image" Target="../media/image4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5.jpe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9.png"/><Relationship Id="rId4" Type="http://schemas.openxmlformats.org/officeDocument/2006/relationships/image" Target="../media/image46.png"/><Relationship Id="rId9" Type="http://schemas.openxmlformats.org/officeDocument/2006/relationships/image" Target="../media/image5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649941" y="4431436"/>
            <a:ext cx="91621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240"/>
              <a:buFont typeface="Calibri"/>
              <a:buNone/>
            </a:pPr>
            <a:r>
              <a:rPr lang="ru-RU" sz="3240" b="1" dirty="0">
                <a:latin typeface="Calibri"/>
                <a:ea typeface="Calibri"/>
                <a:cs typeface="Calibri"/>
                <a:sym typeface="Calibri"/>
              </a:rPr>
              <a:t>Веб-приложение </a:t>
            </a:r>
            <a:r>
              <a:rPr lang="ru-RU" sz="3240" b="1" dirty="0" smtClean="0">
                <a:latin typeface="Calibri"/>
                <a:ea typeface="Calibri"/>
                <a:cs typeface="Calibri"/>
                <a:sym typeface="Calibri"/>
              </a:rPr>
              <a:t>«</a:t>
            </a:r>
            <a:r>
              <a:rPr lang="ru-RU" sz="3240" b="1" dirty="0" err="1" smtClean="0">
                <a:latin typeface="Calibri"/>
                <a:ea typeface="Calibri"/>
                <a:cs typeface="Calibri"/>
                <a:sym typeface="Calibri"/>
              </a:rPr>
              <a:t>Аннаграммы</a:t>
            </a:r>
            <a:r>
              <a:rPr lang="ru-RU" sz="3240" b="1" dirty="0" smtClean="0">
                <a:latin typeface="Calibri"/>
                <a:ea typeface="Calibri"/>
                <a:cs typeface="Calibri"/>
                <a:sym typeface="Calibri"/>
              </a:rPr>
              <a:t>»</a:t>
            </a:r>
            <a:endParaRPr dirty="0"/>
          </a:p>
        </p:txBody>
      </p:sp>
      <p:sp>
        <p:nvSpPr>
          <p:cNvPr id="202" name="Google Shape;202;p1"/>
          <p:cNvSpPr txBox="1">
            <a:spLocks noGrp="1"/>
          </p:cNvSpPr>
          <p:nvPr>
            <p:ph type="body" idx="2"/>
          </p:nvPr>
        </p:nvSpPr>
        <p:spPr>
          <a:xfrm>
            <a:off x="4567938" y="5758149"/>
            <a:ext cx="7449890" cy="83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r>
              <a:rPr lang="ru-RU" b="1" dirty="0"/>
              <a:t>Выполнил </a:t>
            </a:r>
            <a:r>
              <a:rPr lang="ru-RU" b="1" dirty="0" smtClean="0"/>
              <a:t>Студент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в рамках итоговой аттестации по курсу </a:t>
            </a:r>
            <a:r>
              <a:rPr lang="ru-RU" b="1" dirty="0" smtClean="0"/>
              <a:t>«</a:t>
            </a:r>
            <a:r>
              <a:rPr lang="en-US" b="1" dirty="0" smtClean="0"/>
              <a:t>DevOps</a:t>
            </a:r>
            <a:r>
              <a:rPr lang="en-US" b="1" dirty="0"/>
              <a:t>”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Дата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49941" y="4972010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 invalidUrl="https:///"/>
              </a:rPr>
              <a:t>https</a:t>
            </a:r>
            <a:r>
              <a:rPr lang="en-US" dirty="0">
                <a:hlinkClick r:id="rId6" invalidUrl="https:///"/>
              </a:rPr>
              <a:t>://</a:t>
            </a:r>
            <a:r>
              <a:rPr lang="ru-RU" dirty="0" err="1"/>
              <a:t>Ссылка_на</a:t>
            </a:r>
            <a:r>
              <a:rPr lang="ru-RU" dirty="0"/>
              <a:t>_</a:t>
            </a:r>
            <a:r>
              <a:rPr lang="en-US" dirty="0"/>
              <a:t>GIT</a:t>
            </a:r>
            <a:r>
              <a:rPr lang="ru-RU" dirty="0"/>
              <a:t>_проекта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254134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Цель:</a:t>
            </a: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Продемонстрировать владение технологиями необходимыми на позиции </a:t>
            </a:r>
            <a:r>
              <a:rPr lang="ru-RU" sz="2800" dirty="0" err="1" smtClean="0">
                <a:latin typeface="Calibri"/>
                <a:ea typeface="Calibri"/>
                <a:cs typeface="Calibri"/>
                <a:sym typeface="Calibri"/>
              </a:rPr>
              <a:t>devops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-инженер: </a:t>
            </a:r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Ansible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С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#, Docker,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CI/CD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, мониторинг, </a:t>
            </a:r>
            <a:r>
              <a:rPr lang="ru-RU" sz="2800" dirty="0" err="1" smtClean="0">
                <a:latin typeface="Calibri"/>
                <a:ea typeface="Calibri"/>
                <a:cs typeface="Calibri"/>
                <a:sym typeface="Calibri"/>
              </a:rPr>
              <a:t>логированием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 и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балансировкой.</a:t>
            </a:r>
            <a:b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Задачи : </a:t>
            </a: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000" dirty="0"/>
              <a:t>1. Код проекта, написанный на языке .</a:t>
            </a:r>
            <a:r>
              <a:rPr lang="ru-RU" sz="2000" dirty="0" err="1"/>
              <a:t>Net</a:t>
            </a:r>
            <a:r>
              <a:rPr lang="ru-RU" sz="2000" dirty="0"/>
              <a:t>, который успешно запускается и выполняет задачи простого веб-приложения, слушающего некоторый порт и отвечающего на запросы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2. Инфраструктура в виде 2-х виртуальных серверов в </a:t>
            </a:r>
            <a:r>
              <a:rPr lang="ru-RU" sz="2000" dirty="0" err="1"/>
              <a:t>яндекс</a:t>
            </a:r>
            <a:r>
              <a:rPr lang="ru-RU" sz="2000" dirty="0"/>
              <a:t> облаке. Сервера берут на себя задачу </a:t>
            </a:r>
            <a:r>
              <a:rPr lang="ru-RU" sz="2000" dirty="0" err="1"/>
              <a:t>dev</a:t>
            </a:r>
            <a:r>
              <a:rPr lang="ru-RU" sz="2000" dirty="0"/>
              <a:t> и </a:t>
            </a:r>
            <a:r>
              <a:rPr lang="ru-RU" sz="2000" dirty="0" err="1"/>
              <a:t>prod</a:t>
            </a:r>
            <a:r>
              <a:rPr lang="ru-RU" sz="2000" dirty="0"/>
              <a:t> окружения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3. </a:t>
            </a:r>
            <a:r>
              <a:rPr lang="ru-RU" sz="2000" dirty="0" err="1"/>
              <a:t>Gitlab</a:t>
            </a:r>
            <a:r>
              <a:rPr lang="ru-RU" sz="2000" dirty="0"/>
              <a:t> </a:t>
            </a:r>
            <a:r>
              <a:rPr lang="ru-RU" sz="2000" dirty="0" err="1"/>
              <a:t>репозиторий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4. CI/CD </a:t>
            </a:r>
            <a:r>
              <a:rPr lang="ru-RU" sz="2000" dirty="0" err="1"/>
              <a:t>пайплайн</a:t>
            </a:r>
            <a:r>
              <a:rPr lang="ru-RU" sz="2000" dirty="0"/>
              <a:t> с тестами, сборкой и </a:t>
            </a:r>
            <a:r>
              <a:rPr lang="ru-RU" sz="2000" dirty="0" err="1"/>
              <a:t>деплоем</a:t>
            </a:r>
            <a:r>
              <a:rPr lang="ru-RU" sz="2000" dirty="0"/>
              <a:t> кода на соответствующие окружения</a:t>
            </a:r>
            <a:br>
              <a:rPr lang="ru-RU" sz="2000" dirty="0"/>
            </a:br>
            <a:r>
              <a:rPr lang="ru-RU" sz="2000" dirty="0"/>
              <a:t>5. Код для поставки приложения в формате </a:t>
            </a:r>
            <a:r>
              <a:rPr lang="ru-RU" sz="2000" dirty="0" err="1"/>
              <a:t>deb</a:t>
            </a:r>
            <a:r>
              <a:rPr lang="ru-RU" sz="2000" dirty="0"/>
              <a:t>-пакета</a:t>
            </a:r>
            <a:br>
              <a:rPr lang="ru-RU" sz="2000" dirty="0"/>
            </a:br>
            <a:r>
              <a:rPr lang="ru-RU" sz="2000" dirty="0"/>
              <a:t>6. Код для поставки приложения в виде </a:t>
            </a:r>
            <a:r>
              <a:rPr lang="ru-RU" sz="2000" dirty="0" err="1"/>
              <a:t>docker</a:t>
            </a:r>
            <a:r>
              <a:rPr lang="ru-RU" sz="2000" dirty="0"/>
              <a:t>-контейнера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7. Развернутая система мониторинга инфраструктуры и приложения</a:t>
            </a:r>
            <a:br>
              <a:rPr lang="ru-RU" sz="2000" dirty="0"/>
            </a:br>
            <a:r>
              <a:rPr lang="ru-RU" sz="2000" dirty="0"/>
              <a:t>8. Инфраструктура описана в стиле </a:t>
            </a:r>
            <a:r>
              <a:rPr lang="ru-RU" sz="2000" dirty="0" err="1"/>
              <a:t>IaC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9. Развернутая система </a:t>
            </a:r>
            <a:r>
              <a:rPr lang="ru-RU" sz="2000" dirty="0" err="1"/>
              <a:t>система</a:t>
            </a:r>
            <a:r>
              <a:rPr lang="ru-RU" sz="2000" dirty="0"/>
              <a:t> сбора метрик 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10. Маршрутизация запросов на </a:t>
            </a:r>
            <a:r>
              <a:rPr lang="ru-RU" sz="2000" dirty="0" err="1"/>
              <a:t>dev</a:t>
            </a:r>
            <a:r>
              <a:rPr lang="ru-RU" sz="2000" dirty="0"/>
              <a:t> / </a:t>
            </a:r>
            <a:r>
              <a:rPr lang="ru-RU" sz="2000" dirty="0" err="1"/>
              <a:t>prod</a:t>
            </a:r>
            <a:r>
              <a:rPr lang="ru-RU" sz="2000" dirty="0"/>
              <a:t> окружение через веб-сервер </a:t>
            </a:r>
            <a:r>
              <a:rPr lang="ru-RU" sz="2000" dirty="0" err="1"/>
              <a:t>nginx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254134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ru-RU" sz="2800" b="1" dirty="0" smtClean="0"/>
              <a:t>Презентация самой программы</a:t>
            </a: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Это супер </a:t>
            </a:r>
            <a:r>
              <a:rPr lang="ru-RU" sz="2800" dirty="0" err="1" smtClean="0">
                <a:latin typeface="Calibri"/>
                <a:ea typeface="Calibri"/>
                <a:cs typeface="Calibri"/>
                <a:sym typeface="Calibri"/>
              </a:rPr>
              <a:t>пупер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 программа.</a:t>
            </a:r>
            <a:b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Может делать ТАКУЮ мега-фигню.</a:t>
            </a:r>
            <a:b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 smtClean="0"/>
              <a:t>Закачаешься.</a:t>
            </a:r>
            <a:br>
              <a:rPr lang="ru-RU" sz="2800" dirty="0" smtClean="0"/>
            </a:br>
            <a:r>
              <a:rPr lang="ru-RU" sz="2800" dirty="0" smtClean="0"/>
              <a:t>И даже работает.</a:t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Для него нужно целое </a:t>
            </a:r>
            <a:r>
              <a:rPr lang="ru-RU" sz="2800" dirty="0" err="1" smtClean="0"/>
              <a:t>яндекс</a:t>
            </a:r>
            <a:r>
              <a:rPr lang="ru-RU" sz="2800" dirty="0" smtClean="0"/>
              <a:t> облако.</a:t>
            </a:r>
            <a:br>
              <a:rPr lang="ru-RU" sz="2800" dirty="0" smtClean="0"/>
            </a:br>
            <a:r>
              <a:rPr lang="ru-RU" sz="2800" dirty="0" smtClean="0"/>
              <a:t>И </a:t>
            </a:r>
            <a:r>
              <a:rPr lang="ru-RU" sz="2800" dirty="0" err="1" smtClean="0"/>
              <a:t>топовые</a:t>
            </a:r>
            <a:r>
              <a:rPr lang="ru-RU" sz="2800" dirty="0" smtClean="0"/>
              <a:t> технологии.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4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 smtClean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Функциональная схема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0B23039-C32E-439D-95D9-BCE71B1DC250}"/>
              </a:ext>
            </a:extLst>
          </p:cNvPr>
          <p:cNvSpPr/>
          <p:nvPr/>
        </p:nvSpPr>
        <p:spPr>
          <a:xfrm>
            <a:off x="6916365" y="1498059"/>
            <a:ext cx="2929599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0CB636F-C714-414A-A60A-5FF9529250B0}"/>
              </a:ext>
            </a:extLst>
          </p:cNvPr>
          <p:cNvSpPr/>
          <p:nvPr/>
        </p:nvSpPr>
        <p:spPr>
          <a:xfrm>
            <a:off x="6915141" y="4112377"/>
            <a:ext cx="2930824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91D418-15F8-4DB7-8F9E-BF8320676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898" y="1239501"/>
            <a:ext cx="1415802" cy="121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508803-0ECC-405E-8DB8-11A10F55A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898" y="3832698"/>
            <a:ext cx="1420491" cy="121930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A54643-FB70-49E1-934D-E9BB6340F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1" b="89844" l="7910" r="92383">
                        <a14:foregroundMark x1="6738" y1="20313" x2="9668" y2="62695"/>
                        <a14:foregroundMark x1="9668" y1="62695" x2="24121" y2="78418"/>
                        <a14:foregroundMark x1="24121" y1="78418" x2="45898" y2="77539"/>
                        <a14:foregroundMark x1="45898" y1="77539" x2="67578" y2="78320"/>
                        <a14:foregroundMark x1="67578" y1="78320" x2="90430" y2="77930"/>
                        <a14:foregroundMark x1="90430" y1="77930" x2="92383" y2="20313"/>
                        <a14:foregroundMark x1="7910" y1="19531" x2="7910" y2="19531"/>
                        <a14:foregroundMark x1="46973" y1="88086" x2="46973" y2="88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6" y="2712527"/>
            <a:ext cx="2567169" cy="25671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73A85FF5-18CB-444A-8248-1408CF9C040A}"/>
              </a:ext>
            </a:extLst>
          </p:cNvPr>
          <p:cNvCxnSpPr/>
          <p:nvPr/>
        </p:nvCxnSpPr>
        <p:spPr>
          <a:xfrm flipV="1">
            <a:off x="5594195" y="2676825"/>
            <a:ext cx="1288056" cy="1241752"/>
          </a:xfrm>
          <a:prstGeom prst="curvedConnector3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FD20F097-87C4-496A-A58C-C34E3F4786C0}"/>
              </a:ext>
            </a:extLst>
          </p:cNvPr>
          <p:cNvCxnSpPr/>
          <p:nvPr/>
        </p:nvCxnSpPr>
        <p:spPr>
          <a:xfrm rot="10800000">
            <a:off x="5594195" y="4064838"/>
            <a:ext cx="1249328" cy="1123341"/>
          </a:xfrm>
          <a:prstGeom prst="curvedConnector3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DD4FC8E-C40F-4E69-9570-E3F1E6FD0768}"/>
              </a:ext>
            </a:extLst>
          </p:cNvPr>
          <p:cNvCxnSpPr>
            <a:cxnSpLocks/>
          </p:cNvCxnSpPr>
          <p:nvPr/>
        </p:nvCxnSpPr>
        <p:spPr>
          <a:xfrm>
            <a:off x="2533480" y="4010269"/>
            <a:ext cx="1181698" cy="7041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8796" y="2077155"/>
            <a:ext cx="1139617" cy="1139617"/>
          </a:xfrm>
          <a:prstGeom prst="rect">
            <a:avLst/>
          </a:prstGeom>
        </p:spPr>
      </p:pic>
      <p:pic>
        <p:nvPicPr>
          <p:cNvPr id="12" name="Picture 4" descr="Шпаргалка по основным командам postgresql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80" y="2903508"/>
            <a:ext cx="2315905" cy="21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097BA4CD-9838-4E88-999E-A83D4ADA47F8}"/>
              </a:ext>
            </a:extLst>
          </p:cNvPr>
          <p:cNvCxnSpPr>
            <a:cxnSpLocks/>
          </p:cNvCxnSpPr>
          <p:nvPr/>
        </p:nvCxnSpPr>
        <p:spPr>
          <a:xfrm>
            <a:off x="9236397" y="2651517"/>
            <a:ext cx="1200694" cy="821356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3480" y="4643209"/>
            <a:ext cx="1139617" cy="1139617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97BA4CD-9838-4E88-999E-A83D4ADA47F8}"/>
              </a:ext>
            </a:extLst>
          </p:cNvPr>
          <p:cNvCxnSpPr>
            <a:cxnSpLocks/>
          </p:cNvCxnSpPr>
          <p:nvPr/>
        </p:nvCxnSpPr>
        <p:spPr>
          <a:xfrm flipV="1">
            <a:off x="9193097" y="4229940"/>
            <a:ext cx="1243994" cy="97713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Установка HAProxy для настройки сервера балансировки нагрузки в Debian 10.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914" y="3412620"/>
            <a:ext cx="1555083" cy="121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324B604A-41EE-47B3-B82D-A588360D0B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644" y="2046751"/>
            <a:ext cx="1210836" cy="1210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24B604A-41EE-47B3-B82D-A588360D0B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6936" y="4623391"/>
            <a:ext cx="1210836" cy="1210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6" name="Picture 12" descr="Prometheus Alertmanager. 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23304"/>
            <a:ext cx="1196975" cy="120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93097" y="366357"/>
            <a:ext cx="1078291" cy="112030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09625" y="1524032"/>
            <a:ext cx="2658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 ходит трафик.</a:t>
            </a:r>
            <a:br>
              <a:rPr lang="ru-RU" dirty="0" smtClean="0"/>
            </a:br>
            <a:r>
              <a:rPr lang="ru-RU" dirty="0" smtClean="0"/>
              <a:t>Связь с </a:t>
            </a:r>
            <a:r>
              <a:rPr lang="ru-RU" dirty="0" err="1" smtClean="0"/>
              <a:t>монитоингом</a:t>
            </a:r>
            <a:r>
              <a:rPr lang="ru-RU" dirty="0" smtClean="0"/>
              <a:t>, логами</a:t>
            </a:r>
            <a:endParaRPr lang="ru-RU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 flipV="1">
            <a:off x="10086975" y="1498059"/>
            <a:ext cx="704850" cy="121446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1CBBA-D185-4EED-A8D8-E6E51BC7B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489" y="628956"/>
            <a:ext cx="9161686" cy="589424"/>
          </a:xfrm>
        </p:spPr>
        <p:txBody>
          <a:bodyPr>
            <a:normAutofit/>
          </a:bodyPr>
          <a:lstStyle/>
          <a:p>
            <a:r>
              <a:rPr lang="ru-RU" dirty="0" smtClean="0"/>
              <a:t>Подготовка инфраструктурных зависимостей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48C56D-5AFB-4C63-B0BC-E2474A1C93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9231103" y="1399261"/>
            <a:ext cx="212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Обоснование ресурсов</a:t>
            </a:r>
            <a:endParaRPr lang="ru-RU" dirty="0"/>
          </a:p>
        </p:txBody>
      </p:sp>
      <p:sp>
        <p:nvSpPr>
          <p:cNvPr id="20" name="Прямоугольник: скругленные углы 9">
            <a:extLst>
              <a:ext uri="{FF2B5EF4-FFF2-40B4-BE49-F238E27FC236}">
                <a16:creationId xmlns:a16="http://schemas.microsoft.com/office/drawing/2014/main" id="{684A7692-DA91-4FC5-A12F-DCFA420666A4}"/>
              </a:ext>
            </a:extLst>
          </p:cNvPr>
          <p:cNvSpPr/>
          <p:nvPr/>
        </p:nvSpPr>
        <p:spPr>
          <a:xfrm rot="16200000">
            <a:off x="-138832" y="2796472"/>
            <a:ext cx="4931465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Picture 2" descr="Description. maubot / gitlab. maubot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628" y="1524947"/>
            <a:ext cx="1229880" cy="12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744" y="1918960"/>
            <a:ext cx="682510" cy="51162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890" y="2503473"/>
            <a:ext cx="1416217" cy="714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483" y="3217848"/>
            <a:ext cx="3454241" cy="1993385"/>
          </a:xfrm>
          <a:prstGeom prst="rect">
            <a:avLst/>
          </a:prstGeom>
        </p:spPr>
      </p:pic>
      <p:cxnSp>
        <p:nvCxnSpPr>
          <p:cNvPr id="24" name="Прямая со стрелкой 23"/>
          <p:cNvCxnSpPr>
            <a:stCxn id="4" idx="3"/>
          </p:cNvCxnSpPr>
          <p:nvPr/>
        </p:nvCxnSpPr>
        <p:spPr>
          <a:xfrm>
            <a:off x="3781107" y="2860661"/>
            <a:ext cx="743268" cy="5778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315450" y="2009775"/>
            <a:ext cx="25442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ELK </a:t>
            </a:r>
            <a:r>
              <a:rPr lang="ru-RU" dirty="0" smtClean="0"/>
              <a:t>минимальные ресурсы:</a:t>
            </a:r>
            <a:br>
              <a:rPr lang="ru-RU" dirty="0" smtClean="0"/>
            </a:br>
            <a:r>
              <a:rPr lang="ru-RU" dirty="0" smtClean="0"/>
              <a:t>ОЗУ</a:t>
            </a:r>
            <a:br>
              <a:rPr lang="ru-RU" dirty="0" smtClean="0"/>
            </a:br>
            <a:r>
              <a:rPr lang="ru-RU" dirty="0" smtClean="0"/>
              <a:t>ядер</a:t>
            </a:r>
            <a:br>
              <a:rPr lang="ru-RU" dirty="0" smtClean="0"/>
            </a:br>
            <a:r>
              <a:rPr lang="en-US" dirty="0" smtClean="0"/>
              <a:t>HDD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Prometeus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--//--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App:</a:t>
            </a:r>
            <a:br>
              <a:rPr lang="en-US" dirty="0" smtClean="0"/>
            </a:br>
            <a:r>
              <a:rPr lang="en-US" dirty="0" smtClean="0"/>
              <a:t>--//--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87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9764" y="323632"/>
            <a:ext cx="1120956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algn="ctr"/>
            <a:r>
              <a:rPr lang="ru-RU" b="1" dirty="0"/>
              <a:t>развертывание </a:t>
            </a:r>
            <a:r>
              <a:rPr lang="ru-RU" b="1" dirty="0" err="1" smtClean="0"/>
              <a:t>контейнеризованного</a:t>
            </a:r>
            <a:r>
              <a:rPr lang="ru-RU" b="1" dirty="0" smtClean="0"/>
              <a:t> приложения</a:t>
            </a:r>
            <a:br>
              <a:rPr lang="ru-RU" b="1" dirty="0" smtClean="0"/>
            </a:br>
            <a:r>
              <a:rPr lang="ru-RU" b="1" dirty="0" smtClean="0"/>
              <a:t>с </a:t>
            </a:r>
            <a:r>
              <a:rPr lang="ru-RU" b="1" dirty="0"/>
              <a:t>помощью </a:t>
            </a:r>
            <a:r>
              <a:rPr lang="ru-RU" b="1" dirty="0" err="1"/>
              <a:t>GitLab</a:t>
            </a:r>
            <a:endParaRPr lang="ru-RU" b="1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0B23039-C32E-439D-95D9-BCE71B1DC250}"/>
              </a:ext>
            </a:extLst>
          </p:cNvPr>
          <p:cNvSpPr/>
          <p:nvPr/>
        </p:nvSpPr>
        <p:spPr>
          <a:xfrm>
            <a:off x="4955211" y="1695278"/>
            <a:ext cx="6996644" cy="290208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84A7692-DA91-4FC5-A12F-DCFA420666A4}"/>
              </a:ext>
            </a:extLst>
          </p:cNvPr>
          <p:cNvSpPr/>
          <p:nvPr/>
        </p:nvSpPr>
        <p:spPr>
          <a:xfrm rot="16200000">
            <a:off x="-138832" y="2796472"/>
            <a:ext cx="4931465" cy="233463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 descr="Description. maubot / gitlab. maubot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628" y="1524947"/>
            <a:ext cx="1229880" cy="12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744" y="1918960"/>
            <a:ext cx="682510" cy="511627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537" y="3454400"/>
            <a:ext cx="713717" cy="713717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091D418-15F8-4DB7-8F9E-BF8320676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00" y="4711168"/>
            <a:ext cx="1415802" cy="121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art race runner icon png.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57" y="1695278"/>
            <a:ext cx="1856638" cy="126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nsible - Видеоуроки, курсы, туториалы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676" y="3397158"/>
            <a:ext cx="767817" cy="76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97BA4CD-9838-4E88-999E-A83D4ADA47F8}"/>
              </a:ext>
            </a:extLst>
          </p:cNvPr>
          <p:cNvCxnSpPr>
            <a:cxnSpLocks/>
          </p:cNvCxnSpPr>
          <p:nvPr/>
        </p:nvCxnSpPr>
        <p:spPr>
          <a:xfrm flipV="1">
            <a:off x="3481891" y="2687782"/>
            <a:ext cx="1473320" cy="1123476"/>
          </a:xfrm>
          <a:prstGeom prst="straightConnector1">
            <a:avLst/>
          </a:prstGeom>
          <a:ln w="889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097BA4CD-9838-4E88-999E-A83D4ADA47F8}"/>
              </a:ext>
            </a:extLst>
          </p:cNvPr>
          <p:cNvCxnSpPr>
            <a:cxnSpLocks/>
          </p:cNvCxnSpPr>
          <p:nvPr/>
        </p:nvCxnSpPr>
        <p:spPr>
          <a:xfrm flipV="1">
            <a:off x="3481891" y="3811258"/>
            <a:ext cx="2752654" cy="1499154"/>
          </a:xfrm>
          <a:prstGeom prst="straightConnector1">
            <a:avLst/>
          </a:prstGeom>
          <a:ln w="889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: скругленные углы 3">
            <a:extLst>
              <a:ext uri="{FF2B5EF4-FFF2-40B4-BE49-F238E27FC236}">
                <a16:creationId xmlns:a16="http://schemas.microsoft.com/office/drawing/2014/main" id="{D0B23039-C32E-439D-95D9-BCE71B1DC250}"/>
              </a:ext>
            </a:extLst>
          </p:cNvPr>
          <p:cNvSpPr/>
          <p:nvPr/>
        </p:nvSpPr>
        <p:spPr>
          <a:xfrm>
            <a:off x="4910022" y="4955981"/>
            <a:ext cx="4960025" cy="141539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097BA4CD-9838-4E88-999E-A83D4ADA47F8}"/>
              </a:ext>
            </a:extLst>
          </p:cNvPr>
          <p:cNvCxnSpPr>
            <a:cxnSpLocks/>
          </p:cNvCxnSpPr>
          <p:nvPr/>
        </p:nvCxnSpPr>
        <p:spPr>
          <a:xfrm>
            <a:off x="3589598" y="5439670"/>
            <a:ext cx="1365613" cy="323821"/>
          </a:xfrm>
          <a:prstGeom prst="straightConnector1">
            <a:avLst/>
          </a:prstGeom>
          <a:ln w="889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97BA4CD-9838-4E88-999E-A83D4ADA47F8}"/>
              </a:ext>
            </a:extLst>
          </p:cNvPr>
          <p:cNvCxnSpPr>
            <a:cxnSpLocks/>
          </p:cNvCxnSpPr>
          <p:nvPr/>
        </p:nvCxnSpPr>
        <p:spPr>
          <a:xfrm>
            <a:off x="6695584" y="4300409"/>
            <a:ext cx="0" cy="770355"/>
          </a:xfrm>
          <a:prstGeom prst="straightConnector1">
            <a:avLst/>
          </a:prstGeom>
          <a:ln w="889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0256A-EC67-4BF0-B147-107E0021A3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Мониторинг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2D14A3-969C-40C6-AF07-B1DB64A9B214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13CB37-2392-4703-9F2A-A28D20A02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F7D2D4D-00F3-4426-9001-3CBA392FF9C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109613B-283F-4324-B80E-C2A5BC949680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C0A4AB-8028-4159-9C16-076387709E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99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0256A-EC67-4BF0-B147-107E0021A3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Развитие масштабирование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2D14A3-969C-40C6-AF07-B1DB64A9B214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13CB37-2392-4703-9F2A-A28D20A02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F7D2D4D-00F3-4426-9001-3CBA392FF9C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109613B-283F-4324-B80E-C2A5BC949680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C0A4AB-8028-4159-9C16-076387709E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33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 dirty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</a:t>
            </a:r>
            <a:endParaRPr b="1" dirty="0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0"/>
          <p:cNvSpPr/>
          <p:nvPr/>
        </p:nvSpPr>
        <p:spPr>
          <a:xfrm>
            <a:off x="9409043" y="4683228"/>
            <a:ext cx="2199861" cy="5894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7" y="4239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0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707" y="424760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41</Words>
  <Application>Microsoft Office PowerPoint</Application>
  <PresentationFormat>Широкоэкранный</PresentationFormat>
  <Paragraphs>15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Noto Sans Symbols</vt:lpstr>
      <vt:lpstr>IU</vt:lpstr>
      <vt:lpstr>Веб-приложение «Аннаграммы»</vt:lpstr>
      <vt:lpstr>Цель:  Продемонстрировать владение технологиями необходимыми на позиции devops-инженер: Ansible, С#, Docker, Git и CI/CD, мониторинг, логированием и балансировкой.  Задачи :   1. Код проекта, написанный на языке .Net, который успешно запускается и выполняет задачи простого веб-приложения, слушающего некоторый порт и отвечающего на запросы 2. Инфраструктура в виде 2-х виртуальных серверов в яндекс облаке. Сервера берут на себя задачу dev и prod окружения 3. Gitlab репозиторий 4. CI/CD пайплайн с тестами, сборкой и деплоем кода на соответствующие окружения 5. Код для поставки приложения в формате deb-пакета 6. Код для поставки приложения в виде docker-контейнера 7. Развернутая система мониторинга инфраструктуры и приложения 8. Инфраструктура описана в стиле IaC 9. Развернутая система система сбора метрик  10. Маршрутизация запросов на dev / prod окружение через веб-сервер nginx  </vt:lpstr>
      <vt:lpstr>Презентация самой программы  Это супер пупер программа. Может делать ТАКУЮ мега-фигню. Закачаешься. И даже работает.  Для него нужно целое яндекс облако. И топовые технологии.</vt:lpstr>
      <vt:lpstr>Функциональная схема</vt:lpstr>
      <vt:lpstr>Подготовка инфраструктурных зависимостей</vt:lpstr>
      <vt:lpstr>развертывание контейнеризованного приложения с помощью GitLab</vt:lpstr>
      <vt:lpstr>Мониторинг</vt:lpstr>
      <vt:lpstr>Развитие масштабирование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«Файловое хранилище» с CI/CD</dc:title>
  <dc:creator>Ольга Саетгареева</dc:creator>
  <cp:lastModifiedBy>user</cp:lastModifiedBy>
  <cp:revision>18</cp:revision>
  <dcterms:created xsi:type="dcterms:W3CDTF">2018-09-03T06:41:35Z</dcterms:created>
  <dcterms:modified xsi:type="dcterms:W3CDTF">2022-06-29T16:57:20Z</dcterms:modified>
</cp:coreProperties>
</file>