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E3B37A-E7A9-4235-827F-F99043A28269}">
  <a:tblStyle styleId="{F3E3B37A-E7A9-4235-827F-F99043A28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69a3fc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69a3fc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d41e8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6d41e8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9a3fce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69a3fce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9a3fcec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9a3fcec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69a3fcec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69a3fcec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69a3fcec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69a3fcec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9a3fcec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69a3fcec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69a3fcec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69a3fcec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69a3fc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69a3fc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69a3fce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69a3fce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9a3fc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9a3fc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9a3fce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69a3fce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69a3fce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69a3fce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9a3fc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9a3fc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9a3fc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9a3fc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69a3fc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69a3fc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9a3fcec_3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9a3fcec_3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69a3fce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69a3fce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9a3fcec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9a3fcec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9a3fcec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69a3fcec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99999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B7B7B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-20850" y="5151050"/>
            <a:ext cx="9185700" cy="10500"/>
          </a:xfrm>
          <a:prstGeom prst="straightConnector1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816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8362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Customer Revenue Growth at Rackspace Hosting</a:t>
            </a:r>
            <a:endParaRPr sz="36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as presented by: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Patrick Magnusson, Paulina Pastrana, Lyric Smith, and Charlie Wagner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Do customers using a particular product have better sentiment?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068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Subset data by exclusively used products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4 products left for evaluation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Windows, Linux, Firewall Protection, and Virtualization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418" y="2151200"/>
            <a:ext cx="4213757" cy="2622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5" name="Google Shape;125;p22"/>
          <p:cNvGraphicFramePr/>
          <p:nvPr/>
        </p:nvGraphicFramePr>
        <p:xfrm>
          <a:off x="494125" y="215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{F3E3B37A-E7A9-4235-827F-F99043A28269}</a:tableStyleId>
              </a:tblPr>
              <a:tblGrid>
                <a:gridCol w="1264950"/>
                <a:gridCol w="1091050"/>
                <a:gridCol w="1178000"/>
              </a:tblGrid>
              <a:tr h="59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Products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Sentiment Scores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Customers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4.792916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4.633442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6,441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Virtualization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4.666667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Firewall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6.111111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Sample of Customers</a:t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436025" y="177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{F3E3B37A-E7A9-4235-827F-F99043A28269}</a:tableStyleId>
              </a:tblPr>
              <a:tblGrid>
                <a:gridCol w="1264950"/>
                <a:gridCol w="1091050"/>
                <a:gridCol w="1178000"/>
              </a:tblGrid>
              <a:tr h="59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Products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Sentiment Scores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Customers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4.333333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Virtualization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4.666667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Firewall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5.333333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075" y="1705924"/>
            <a:ext cx="4142724" cy="2577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Combination of Products Drives Revenue Growth?</a:t>
            </a:r>
            <a:endParaRPr b="1" sz="18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451838"/>
            <a:ext cx="3623800" cy="2817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050" y="1235125"/>
            <a:ext cx="4799549" cy="30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What Combination of Products Drives Revenue Growth?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017725"/>
            <a:ext cx="5353050" cy="399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657225"/>
            <a:ext cx="4411400" cy="3829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475" y="657225"/>
            <a:ext cx="4303050" cy="3829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473388"/>
            <a:ext cx="5562600" cy="4196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Regression Results - Groups 1 and 2</a:t>
            </a:r>
            <a:endParaRPr b="1" sz="180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57450" cy="37352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000" y="1152475"/>
            <a:ext cx="4284300" cy="37352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Regression Results - Groups 3 and 4</a:t>
            </a:r>
            <a:endParaRPr b="1" sz="18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8725" cy="3688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475" y="1152475"/>
            <a:ext cx="4078825" cy="36884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Analyzing Support Volume</a:t>
            </a:r>
            <a:endParaRPr b="1" sz="1800"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Three Methods: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Support volume by server count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Customers using a product with one server vs. multiple servers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Linear regression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support volume and Rackspace products and services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Regression forest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Multiple regression models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Support Volume by Server Count</a:t>
            </a:r>
            <a:endParaRPr b="1" sz="1800"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Averages of support volume for customers with multiple servers: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Highest: DSAN (190) and DNAS (128)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Lowest: Windows (24) and Linux (23.2)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Averages of support volume for customers with one server: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Highest: DAS (74.4) and DSAN (62.2)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Lowest: SAN (0) and DNAS (0)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Largest changes: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DSAN: 305% increase of support volume from single to multiple servers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Linux: 260% increase of support volume from single to multiple servers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customer with any product has larger support volume with multiple servers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Objectives</a:t>
            </a:r>
            <a:endParaRPr b="1" sz="18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help Rackspace Hosting better understand the variables leading to higher revenue from customers based on product usage and variety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gauge the same variables’ effects on customer support call volume and sentiment score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the above information to aid the company in forming models for educated decisions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Linear Regression of Support Volume</a:t>
            </a:r>
            <a:endParaRPr b="1" sz="1800"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Regression results: Model 1					      Regression Results: Model 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122" y="1896593"/>
            <a:ext cx="4193178" cy="288740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96593"/>
            <a:ext cx="4056540" cy="288740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Regression Forest</a:t>
            </a:r>
            <a:endParaRPr b="1" sz="1800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Forest 1: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Router insignificant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Variance explained: 38.39%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Forest 2: Variance explained: 38.84%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975" y="1526200"/>
            <a:ext cx="3234850" cy="3042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Descriptive Statistics: X-variables</a:t>
            </a:r>
            <a:endParaRPr b="1" sz="18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Linux: 62% usage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Windows: 17%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other products (firewalls, routers, storage, etc.): </a:t>
            </a:r>
            <a:r>
              <a:rPr lang="en" u="sng">
                <a:solidFill>
                  <a:srgbClr val="000000"/>
                </a:solidFill>
              </a:rPr>
              <a:t>&lt;</a:t>
            </a:r>
            <a:r>
              <a:rPr lang="en">
                <a:solidFill>
                  <a:srgbClr val="000000"/>
                </a:solidFill>
              </a:rPr>
              <a:t> 3%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Server count: 0, based on mean alone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Support: 11 calls/month (mean), 7 calls/month (median)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Highly skewed (15,441 max), enormous kurtosis (9,429)</a:t>
            </a:r>
            <a:endParaRPr sz="1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Sentiment: 5/10 (median), 4.68/10 (mean)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Skew and kurtosis far more balanced: spread out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Descriptive Statistics - Revenue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Total: </a:t>
            </a:r>
            <a:r>
              <a:rPr lang="en">
                <a:solidFill>
                  <a:srgbClr val="000000"/>
                </a:solidFill>
              </a:rPr>
              <a:t>$182.43/month on average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skewed off of median $16.67/month, SD $1,341, $89,431 max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Cloud:</a:t>
            </a:r>
            <a:r>
              <a:rPr lang="en">
                <a:solidFill>
                  <a:srgbClr val="000000"/>
                </a:solidFill>
              </a:rPr>
              <a:t> $124.86 on average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median $14.64, SD of $794.21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Dedicated: </a:t>
            </a:r>
            <a:r>
              <a:rPr lang="en">
                <a:solidFill>
                  <a:srgbClr val="000000"/>
                </a:solidFill>
              </a:rPr>
              <a:t>$60.58 on average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brought down by being minority product and large number of $0 bills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$0 median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computed statistics not reflective of dollar truth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Revenue-Correlated Variables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0" y="1063050"/>
            <a:ext cx="9015251" cy="39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287925" y="1374525"/>
            <a:ext cx="2438100" cy="336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Cloud: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Server count                      12.4%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Windows                             ~10%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Firewall, LB, Support V      6-10%</a:t>
            </a:r>
            <a:br>
              <a:rPr lang="en" sz="1200"/>
            </a:br>
            <a:br>
              <a:rPr lang="en" sz="1200"/>
            </a:br>
            <a:r>
              <a:rPr b="1" lang="en"/>
              <a:t>Dedicated: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 Balancers                     41.6%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Virt., SAN, Firewalls             30-40%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DAS                                        16.5%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Revenue: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 Balancers                      35.8%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Virtualization			30.6%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Firewalls			29.4%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SAN				24.2%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All Else		less than 15%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Routers, Support	          minimal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 Customers Using a Particular Product Grow Faster than other Customers? </a:t>
            </a:r>
            <a:endParaRPr b="1" sz="1800"/>
          </a:p>
        </p:txBody>
      </p:sp>
      <p:sp>
        <p:nvSpPr>
          <p:cNvPr id="93" name="Google Shape;93;p18"/>
          <p:cNvSpPr txBox="1"/>
          <p:nvPr/>
        </p:nvSpPr>
        <p:spPr>
          <a:xfrm>
            <a:off x="586950" y="997350"/>
            <a:ext cx="79701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Evaluating Growth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Average Percentage Change of Cloud Revenue : 		108%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Average Percentage Change of Dedicated Revenue: 	-1.19%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Average Percentage Change of Total Revenue: 		107%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Plot Analysis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Relationship between percent change of each type of revenue by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creen Shot 2015-12-01 at 5.19.12 PM.png"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338" y="3242638"/>
            <a:ext cx="2359442" cy="15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creen Shot 2015-12-01 at 5.19.26 PM.png"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00" y="3242650"/>
            <a:ext cx="2691975" cy="146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creen Shot 2015-12-01 at 5.19.40 PM.png"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350" y="3242650"/>
            <a:ext cx="2570800" cy="1515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Do Customers Using a Particular Product Grow Faster than other Customers?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Analysis through Multiple Linear Regression Models - Percentage Change Cloud Revenue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descr="Screen Shot 2015-12-01 at 5.25.12 PM.png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50" y="1687675"/>
            <a:ext cx="4261600" cy="255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Do Customers Using a Particular Product Grow Faster than other Customers?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</a:rPr>
              <a:t>Analysis through Multiple Linear Regression Models - Percentage Change Dedicated Revenue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5-12-01 at 5.37.47 PM.png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193" y="1565278"/>
            <a:ext cx="4265625" cy="2605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Do Customers Using a Particular Product Grow Faster than other Customers?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Analysis through Multiple Linear Regression Models - Percentage Change Total Revenue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5-12-01 at 5.32.38 PM.png" id="117" name="Google Shape;117;p21"/>
          <p:cNvPicPr preferRelativeResize="0"/>
          <p:nvPr/>
        </p:nvPicPr>
        <p:blipFill rotWithShape="1">
          <a:blip r:embed="rId3">
            <a:alphaModFix/>
          </a:blip>
          <a:srcRect b="6280" l="0" r="0" t="-6279"/>
          <a:stretch/>
        </p:blipFill>
        <p:spPr>
          <a:xfrm>
            <a:off x="2462050" y="1611425"/>
            <a:ext cx="4219900" cy="2557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