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Arial Narr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rialNarrow-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alNarr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alNarrow-boldItalic.fntdata"/><Relationship Id="rId30" Type="http://schemas.openxmlformats.org/officeDocument/2006/relationships/font" Target="fonts/ArialNarrow-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12c83d36d5_1_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c83d36d5_1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2c83d36d5_1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2c34b2990_0_1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c34b2990_0_1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2c34b2990_0_1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12c34b2990_1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c34b2990_1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2c34b2990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12c34b2990_1_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c34b2990_1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2c34b2990_1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12c34b2990_1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c34b2990_1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2c34b2990_1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2c35fc3be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c35fc3be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2c35fc3be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12c83d36d5_1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c83d36d5_1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students leave for different reasons, but students with certain characteristics may have similar reason.  cluster students with the given variables we could study the representation of each group.  This is just like taking samples out the entire students body, but the sample here is more representative than random samples.</a:t>
            </a:r>
            <a:endParaRPr/>
          </a:p>
          <a:p>
            <a:pPr indent="0" lvl="0" marL="0" rtl="0" algn="l">
              <a:spcBef>
                <a:spcPts val="0"/>
              </a:spcBef>
              <a:spcAft>
                <a:spcPts val="0"/>
              </a:spcAft>
              <a:buNone/>
            </a:pPr>
            <a:r>
              <a:rPr lang="en-US"/>
              <a:t>Handout, two classification on students left kipp and staying;</a:t>
            </a:r>
            <a:endParaRPr/>
          </a:p>
          <a:p>
            <a:pPr indent="0" lvl="0" marL="0" rtl="0" algn="l">
              <a:spcBef>
                <a:spcPts val="0"/>
              </a:spcBef>
              <a:spcAft>
                <a:spcPts val="0"/>
              </a:spcAft>
              <a:buNone/>
            </a:pPr>
            <a:r>
              <a:t/>
            </a:r>
            <a:endParaRPr/>
          </a:p>
        </p:txBody>
      </p:sp>
      <p:sp>
        <p:nvSpPr>
          <p:cNvPr id="224" name="Google Shape;224;g12c83d36d5_1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12c83d36d5_1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c83d36d5_1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Special attention to certain groups -- group 1</a:t>
            </a:r>
            <a:endParaRPr/>
          </a:p>
        </p:txBody>
      </p:sp>
      <p:sp>
        <p:nvSpPr>
          <p:cNvPr id="232" name="Google Shape;232;g12c83d36d5_1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12c83d36d5_1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c83d36d5_1_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one reason inferred from the characteristics is academic achievement</a:t>
            </a:r>
            <a:endParaRPr/>
          </a:p>
          <a:p>
            <a:pPr indent="0" lvl="0" marL="0" rtl="0" algn="l">
              <a:spcBef>
                <a:spcPts val="0"/>
              </a:spcBef>
              <a:spcAft>
                <a:spcPts val="0"/>
              </a:spcAft>
              <a:buNone/>
            </a:pPr>
            <a:r>
              <a:rPr lang="en-US"/>
              <a:t>trying pretty hard, but not getting good MAP score;</a:t>
            </a:r>
            <a:endParaRPr/>
          </a:p>
        </p:txBody>
      </p:sp>
      <p:sp>
        <p:nvSpPr>
          <p:cNvPr id="240" name="Google Shape;240;g12c83d36d5_1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12c34b2990_0_1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c34b2990_0_1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2c34b2990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2c3766cd0_1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12c3766cd0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Linear Line represents the average. Grades are proven to be higher in students who had no attrition. The graph represents a student number as they arrive to a KIPP school. A high student number correlates to a high ID number meaning the student is fairly new at the school. A new student may have no grades or less grades making the linear average negative.</a:t>
            </a:r>
            <a:endParaRPr b="0" i="0" sz="1200" u="none" cap="none" strike="noStrike">
              <a:solidFill>
                <a:schemeClr val="dk1"/>
              </a:solidFill>
              <a:latin typeface="Calibri"/>
              <a:ea typeface="Calibri"/>
              <a:cs typeface="Calibri"/>
              <a:sym typeface="Calibri"/>
            </a:endParaRPr>
          </a:p>
        </p:txBody>
      </p:sp>
      <p:sp>
        <p:nvSpPr>
          <p:cNvPr id="95" name="Google Shape;95;g12c3766cd0_1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2c34b2990_0_2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c34b2990_0_2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Week 10 to 15 has the highest drop out rate in first semster </a:t>
            </a:r>
            <a:endParaRPr/>
          </a:p>
        </p:txBody>
      </p:sp>
      <p:sp>
        <p:nvSpPr>
          <p:cNvPr id="257" name="Google Shape;257;g12c34b2990_0_2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12c3766cd0_1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c3766cd0_1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2c3766cd0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12cd6292b3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cd6292b3_1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2cd6292b3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12c3766cd0_1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2c3766cd0_1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2c3766cd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12c3766cd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Linear Line represents the average. Grades are proven to be higher in students who had no attrition. The graph represents a student number as they arrive to a KIPP school. A high student number correlates to a high ID number meaning the student is fairly new at the school. A new student may have no grades or less grades making the linear average negative.</a:t>
            </a:r>
            <a:endParaRPr b="0" i="0" sz="1200" u="none" cap="none" strike="noStrike">
              <a:solidFill>
                <a:schemeClr val="dk1"/>
              </a:solidFill>
              <a:latin typeface="Calibri"/>
              <a:ea typeface="Calibri"/>
              <a:cs typeface="Calibri"/>
              <a:sym typeface="Calibri"/>
            </a:endParaRPr>
          </a:p>
        </p:txBody>
      </p:sp>
      <p:sp>
        <p:nvSpPr>
          <p:cNvPr id="103" name="Google Shape;103;g12c3766cd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2c64be7bf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c64be7bf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12c64be7bf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Linear Line represents the average. Grades are proven to be higher in students who had no attrition. The graph represents a student number as they arrive to a KIPP school. A high student number correlates to a high ID number meaning the student is fairly new at the school. A new student may have no grades or less grades making the linear average negative.</a:t>
            </a:r>
            <a:endParaRPr b="0" i="0" sz="1200" u="none" cap="none" strike="noStrike">
              <a:solidFill>
                <a:schemeClr val="dk1"/>
              </a:solidFill>
              <a:latin typeface="Calibri"/>
              <a:ea typeface="Calibri"/>
              <a:cs typeface="Calibri"/>
              <a:sym typeface="Calibri"/>
            </a:endParaRPr>
          </a:p>
        </p:txBody>
      </p:sp>
      <p:sp>
        <p:nvSpPr>
          <p:cNvPr id="118" name="Google Shape;11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 significant difference in MAP score average between student attrition and non student attrition. </a:t>
            </a:r>
            <a:endParaRPr b="0" i="0" sz="1200" u="none" cap="none" strike="noStrike">
              <a:solidFill>
                <a:schemeClr val="dk1"/>
              </a:solidFill>
              <a:latin typeface="Calibri"/>
              <a:ea typeface="Calibri"/>
              <a:cs typeface="Calibri"/>
              <a:sym typeface="Calibri"/>
            </a:endParaRPr>
          </a:p>
        </p:txBody>
      </p:sp>
      <p:sp>
        <p:nvSpPr>
          <p:cNvPr id="127" name="Google Shape;12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Attrition Absences rise over time, even with newer students coming in. As students without attrition average a steady amount of absences depending on the length of enrollment. Looking at the scale students with attrition also have more students miss more than 350 days of school compared to students with no attrition. </a:t>
            </a:r>
            <a:endParaRPr b="0" i="0" sz="1200" u="none" cap="none" strike="noStrike">
              <a:solidFill>
                <a:schemeClr val="dk1"/>
              </a:solidFill>
              <a:latin typeface="Calibri"/>
              <a:ea typeface="Calibri"/>
              <a:cs typeface="Calibri"/>
              <a:sym typeface="Calibri"/>
            </a:endParaRPr>
          </a:p>
        </p:txBody>
      </p:sp>
      <p:sp>
        <p:nvSpPr>
          <p:cNvPr id="136" name="Google Shape;13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Students newly enrolled in the school with attrition average more disciplinary incidents than students who have been enrolled longer with no attrition. The average hovers around two incidents. </a:t>
            </a:r>
            <a:endParaRPr b="0" i="0" sz="1200" u="none" cap="none" strike="noStrike">
              <a:solidFill>
                <a:schemeClr val="dk1"/>
              </a:solidFill>
              <a:latin typeface="Calibri"/>
              <a:ea typeface="Calibri"/>
              <a:cs typeface="Calibri"/>
              <a:sym typeface="Calibri"/>
            </a:endParaRPr>
          </a:p>
        </p:txBody>
      </p:sp>
      <p:sp>
        <p:nvSpPr>
          <p:cNvPr id="145" name="Google Shape;14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average distance is around 4 miles, however more students with attrition have a farther distance to travel than students with no attrition. We can see this from the scale. This can be a result of not updating a new address or updating a new address that is not relevant. </a:t>
            </a:r>
            <a:endParaRPr b="0" i="0" sz="1200" u="none" cap="none" strike="noStrike">
              <a:solidFill>
                <a:schemeClr val="dk1"/>
              </a:solidFill>
              <a:latin typeface="Calibri"/>
              <a:ea typeface="Calibri"/>
              <a:cs typeface="Calibri"/>
              <a:sym typeface="Calibri"/>
            </a:endParaRPr>
          </a:p>
        </p:txBody>
      </p:sp>
      <p:sp>
        <p:nvSpPr>
          <p:cNvPr id="154" name="Google Shape;15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5" name="Google Shape;75;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1" name="Google Shape;81;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TrinityU_PowerPoint_Maroon2.jpg" id="27" name="Google Shape;27;p3"/>
          <p:cNvPicPr preferRelativeResize="0"/>
          <p:nvPr/>
        </p:nvPicPr>
        <p:blipFill rotWithShape="1">
          <a:blip r:embed="rId2">
            <a:alphaModFix/>
          </a:blip>
          <a:srcRect b="0" l="-880" r="880" t="0"/>
          <a:stretch/>
        </p:blipFill>
        <p:spPr>
          <a:xfrm>
            <a:off x="0" y="0"/>
            <a:ext cx="9144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 name="Google Shape;30;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1" name="Google Shape;31;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6" name="Google Shape;36;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3" name="Google Shape;43;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1" name="Google Shape;61;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8" name="Google Shape;68;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0" name="Google Shape;70;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7.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28.png"/><Relationship Id="rId7" Type="http://schemas.openxmlformats.org/officeDocument/2006/relationships/image" Target="../media/image31.png"/><Relationship Id="rId8"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descr="TrinityU_PowerPoint_Maroon.jpg" id="89" name="Google Shape;89;p1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0" name="Google Shape;90;p13"/>
          <p:cNvSpPr txBox="1"/>
          <p:nvPr/>
        </p:nvSpPr>
        <p:spPr>
          <a:xfrm>
            <a:off x="747020" y="700391"/>
            <a:ext cx="7190074"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400">
                <a:solidFill>
                  <a:schemeClr val="lt1"/>
                </a:solidFill>
                <a:latin typeface="Times New Roman"/>
                <a:ea typeface="Times New Roman"/>
                <a:cs typeface="Times New Roman"/>
                <a:sym typeface="Times New Roman"/>
              </a:rPr>
              <a:t>Student Attrition</a:t>
            </a:r>
            <a:endParaRPr sz="5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 Predictive Understanding</a:t>
            </a:r>
            <a:endParaRPr sz="2400">
              <a:solidFill>
                <a:schemeClr val="lt1"/>
              </a:solidFill>
              <a:latin typeface="Times New Roman"/>
              <a:ea typeface="Times New Roman"/>
              <a:cs typeface="Times New Roman"/>
              <a:sym typeface="Times New Roman"/>
            </a:endParaRPr>
          </a:p>
        </p:txBody>
      </p:sp>
      <p:sp>
        <p:nvSpPr>
          <p:cNvPr id="91" name="Google Shape;91;p13"/>
          <p:cNvSpPr txBox="1"/>
          <p:nvPr/>
        </p:nvSpPr>
        <p:spPr>
          <a:xfrm>
            <a:off x="665735" y="5965205"/>
            <a:ext cx="7190100" cy="61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solidFill>
                  <a:schemeClr val="lt1"/>
                </a:solidFill>
                <a:latin typeface="Times New Roman"/>
                <a:ea typeface="Times New Roman"/>
                <a:cs typeface="Times New Roman"/>
                <a:sym typeface="Times New Roman"/>
              </a:rPr>
              <a:t>Trinity University Business Analytics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lt1"/>
                </a:solidFill>
                <a:latin typeface="Times New Roman"/>
                <a:ea typeface="Times New Roman"/>
                <a:cs typeface="Times New Roman"/>
                <a:sym typeface="Times New Roman"/>
              </a:rPr>
              <a:t>in association with KIPP San Antonio</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descr="TrinityU_PowerPoint_Maroon2.jpg" id="165" name="Google Shape;165;p22"/>
          <p:cNvPicPr preferRelativeResize="0"/>
          <p:nvPr/>
        </p:nvPicPr>
        <p:blipFill rotWithShape="1">
          <a:blip r:embed="rId3">
            <a:alphaModFix/>
          </a:blip>
          <a:srcRect b="0" l="-880" r="880" t="0"/>
          <a:stretch/>
        </p:blipFill>
        <p:spPr>
          <a:xfrm>
            <a:off x="-321050" y="0"/>
            <a:ext cx="9144000" cy="6858000"/>
          </a:xfrm>
          <a:prstGeom prst="rect">
            <a:avLst/>
          </a:prstGeom>
          <a:noFill/>
          <a:ln>
            <a:noFill/>
          </a:ln>
        </p:spPr>
      </p:pic>
      <p:sp>
        <p:nvSpPr>
          <p:cNvPr id="166" name="Google Shape;166;p2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latin typeface="Times New Roman"/>
                <a:ea typeface="Times New Roman"/>
                <a:cs typeface="Times New Roman"/>
                <a:sym typeface="Times New Roman"/>
              </a:rPr>
              <a:t>Correlation</a:t>
            </a:r>
            <a:endParaRPr>
              <a:solidFill>
                <a:schemeClr val="lt1"/>
              </a:solidFill>
              <a:latin typeface="Times New Roman"/>
              <a:ea typeface="Times New Roman"/>
              <a:cs typeface="Times New Roman"/>
              <a:sym typeface="Times New Roman"/>
            </a:endParaRPr>
          </a:p>
        </p:txBody>
      </p:sp>
      <p:sp>
        <p:nvSpPr>
          <p:cNvPr id="167" name="Google Shape;167;p2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381000" lvl="0" marL="914400" marR="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Audience, please refer to handout</a:t>
            </a:r>
            <a:endParaRPr sz="2400">
              <a:solidFill>
                <a:schemeClr val="lt1"/>
              </a:solidFill>
              <a:latin typeface="Times New Roman"/>
              <a:ea typeface="Times New Roman"/>
              <a:cs typeface="Times New Roman"/>
              <a:sym typeface="Times New Roman"/>
            </a:endParaRPr>
          </a:p>
          <a:p>
            <a:pPr indent="-381000" lvl="0" marL="914400" marR="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Important points:</a:t>
            </a:r>
            <a:endParaRPr sz="2400">
              <a:solidFill>
                <a:schemeClr val="lt1"/>
              </a:solidFill>
              <a:latin typeface="Times New Roman"/>
              <a:ea typeface="Times New Roman"/>
              <a:cs typeface="Times New Roman"/>
              <a:sym typeface="Times New Roman"/>
            </a:endParaRPr>
          </a:p>
          <a:p>
            <a:pPr indent="-342900" lvl="1" marL="1371600" marR="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Time enrolled, Grades have overall pronounced negative correlation to Attrition</a:t>
            </a:r>
            <a:endParaRPr sz="1800">
              <a:solidFill>
                <a:schemeClr val="lt1"/>
              </a:solidFill>
              <a:latin typeface="Times New Roman"/>
              <a:ea typeface="Times New Roman"/>
              <a:cs typeface="Times New Roman"/>
              <a:sym typeface="Times New Roman"/>
            </a:endParaRPr>
          </a:p>
          <a:p>
            <a:pPr indent="-342900" lvl="1" marL="1371600" marR="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Strong Relationship between Grades and MAP score</a:t>
            </a:r>
            <a:endParaRPr sz="1800">
              <a:solidFill>
                <a:schemeClr val="lt1"/>
              </a:solidFill>
              <a:latin typeface="Times New Roman"/>
              <a:ea typeface="Times New Roman"/>
              <a:cs typeface="Times New Roman"/>
              <a:sym typeface="Times New Roman"/>
            </a:endParaRPr>
          </a:p>
          <a:p>
            <a:pPr indent="-342900" lvl="1" marL="1371600" marR="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Lower autocorrelation across the board for students who withdrew</a:t>
            </a:r>
            <a:endParaRPr sz="1800">
              <a:solidFill>
                <a:schemeClr val="lt1"/>
              </a:solidFill>
              <a:latin typeface="Times New Roman"/>
              <a:ea typeface="Times New Roman"/>
              <a:cs typeface="Times New Roman"/>
              <a:sym typeface="Times New Roman"/>
            </a:endParaRPr>
          </a:p>
          <a:p>
            <a:pPr indent="-342900" lvl="1" marL="1371600" marR="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Students who stayed have relatively strong positive correlation between variables that would logically lead them to stay, and relatively strong negative correlation for those that would logically promote withdrawal</a:t>
            </a:r>
            <a:endParaRPr sz="18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rgbClr val="FFFFFF"/>
                </a:solidFill>
                <a:latin typeface="Times New Roman"/>
                <a:ea typeface="Times New Roman"/>
                <a:cs typeface="Times New Roman"/>
                <a:sym typeface="Times New Roman"/>
              </a:rPr>
              <a:t>Linear Models - Full Dataset</a:t>
            </a:r>
            <a:endParaRPr>
              <a:solidFill>
                <a:srgbClr val="FFFFFF"/>
              </a:solidFill>
              <a:latin typeface="Times New Roman"/>
              <a:ea typeface="Times New Roman"/>
              <a:cs typeface="Times New Roman"/>
              <a:sym typeface="Times New Roman"/>
            </a:endParaRPr>
          </a:p>
        </p:txBody>
      </p:sp>
      <p:pic>
        <p:nvPicPr>
          <p:cNvPr id="174" name="Google Shape;174;p23"/>
          <p:cNvPicPr preferRelativeResize="0"/>
          <p:nvPr/>
        </p:nvPicPr>
        <p:blipFill>
          <a:blip r:embed="rId3">
            <a:alphaModFix/>
          </a:blip>
          <a:stretch>
            <a:fillRect/>
          </a:stretch>
        </p:blipFill>
        <p:spPr>
          <a:xfrm>
            <a:off x="4382450" y="1794725"/>
            <a:ext cx="6592899" cy="3895875"/>
          </a:xfrm>
          <a:prstGeom prst="rect">
            <a:avLst/>
          </a:prstGeom>
          <a:noFill/>
          <a:ln>
            <a:noFill/>
          </a:ln>
        </p:spPr>
      </p:pic>
      <p:pic>
        <p:nvPicPr>
          <p:cNvPr id="175" name="Google Shape;175;p23"/>
          <p:cNvPicPr preferRelativeResize="0"/>
          <p:nvPr/>
        </p:nvPicPr>
        <p:blipFill>
          <a:blip r:embed="rId4">
            <a:alphaModFix/>
          </a:blip>
          <a:stretch>
            <a:fillRect/>
          </a:stretch>
        </p:blipFill>
        <p:spPr>
          <a:xfrm>
            <a:off x="592275" y="274650"/>
            <a:ext cx="6945851" cy="4030300"/>
          </a:xfrm>
          <a:prstGeom prst="rect">
            <a:avLst/>
          </a:prstGeom>
          <a:noFill/>
          <a:ln>
            <a:noFill/>
          </a:ln>
        </p:spPr>
      </p:pic>
      <p:pic>
        <p:nvPicPr>
          <p:cNvPr id="176" name="Google Shape;176;p23"/>
          <p:cNvPicPr preferRelativeResize="0"/>
          <p:nvPr/>
        </p:nvPicPr>
        <p:blipFill>
          <a:blip r:embed="rId5">
            <a:alphaModFix/>
          </a:blip>
          <a:stretch>
            <a:fillRect/>
          </a:stretch>
        </p:blipFill>
        <p:spPr>
          <a:xfrm>
            <a:off x="343850" y="4451091"/>
            <a:ext cx="4038600" cy="22777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Linear Models - Clustered Samples</a:t>
            </a:r>
            <a:endParaRPr>
              <a:solidFill>
                <a:srgbClr val="FFFFFF"/>
              </a:solidFill>
              <a:latin typeface="Times New Roman"/>
              <a:ea typeface="Times New Roman"/>
              <a:cs typeface="Times New Roman"/>
              <a:sym typeface="Times New Roman"/>
            </a:endParaRPr>
          </a:p>
        </p:txBody>
      </p:sp>
      <p:pic>
        <p:nvPicPr>
          <p:cNvPr id="183" name="Google Shape;183;p24"/>
          <p:cNvPicPr preferRelativeResize="0"/>
          <p:nvPr/>
        </p:nvPicPr>
        <p:blipFill>
          <a:blip r:embed="rId3">
            <a:alphaModFix/>
          </a:blip>
          <a:stretch>
            <a:fillRect/>
          </a:stretch>
        </p:blipFill>
        <p:spPr>
          <a:xfrm>
            <a:off x="457200" y="1489925"/>
            <a:ext cx="3882824" cy="2189900"/>
          </a:xfrm>
          <a:prstGeom prst="rect">
            <a:avLst/>
          </a:prstGeom>
          <a:noFill/>
          <a:ln>
            <a:noFill/>
          </a:ln>
        </p:spPr>
      </p:pic>
      <p:pic>
        <p:nvPicPr>
          <p:cNvPr id="184" name="Google Shape;184;p24"/>
          <p:cNvPicPr preferRelativeResize="0"/>
          <p:nvPr/>
        </p:nvPicPr>
        <p:blipFill rotWithShape="1">
          <a:blip r:embed="rId4">
            <a:alphaModFix/>
          </a:blip>
          <a:srcRect b="0" l="-1310" r="1310" t="0"/>
          <a:stretch/>
        </p:blipFill>
        <p:spPr>
          <a:xfrm>
            <a:off x="3681350" y="1008175"/>
            <a:ext cx="5191225" cy="2605025"/>
          </a:xfrm>
          <a:prstGeom prst="rect">
            <a:avLst/>
          </a:prstGeom>
          <a:noFill/>
          <a:ln>
            <a:noFill/>
          </a:ln>
        </p:spPr>
      </p:pic>
      <p:pic>
        <p:nvPicPr>
          <p:cNvPr id="185" name="Google Shape;185;p24"/>
          <p:cNvPicPr preferRelativeResize="0"/>
          <p:nvPr/>
        </p:nvPicPr>
        <p:blipFill>
          <a:blip r:embed="rId5">
            <a:alphaModFix/>
          </a:blip>
          <a:stretch>
            <a:fillRect/>
          </a:stretch>
        </p:blipFill>
        <p:spPr>
          <a:xfrm>
            <a:off x="457200" y="4158700"/>
            <a:ext cx="3882824" cy="2245350"/>
          </a:xfrm>
          <a:prstGeom prst="rect">
            <a:avLst/>
          </a:prstGeom>
          <a:noFill/>
          <a:ln>
            <a:noFill/>
          </a:ln>
        </p:spPr>
      </p:pic>
      <p:pic>
        <p:nvPicPr>
          <p:cNvPr id="186" name="Google Shape;186;p24"/>
          <p:cNvPicPr preferRelativeResize="0"/>
          <p:nvPr/>
        </p:nvPicPr>
        <p:blipFill>
          <a:blip r:embed="rId6">
            <a:alphaModFix/>
          </a:blip>
          <a:stretch>
            <a:fillRect/>
          </a:stretch>
        </p:blipFill>
        <p:spPr>
          <a:xfrm>
            <a:off x="3400675" y="3433312"/>
            <a:ext cx="5382050" cy="282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Linear Models - Clustered Samples</a:t>
            </a:r>
            <a:endParaRPr>
              <a:solidFill>
                <a:srgbClr val="FFFFFF"/>
              </a:solidFill>
              <a:latin typeface="Times New Roman"/>
              <a:ea typeface="Times New Roman"/>
              <a:cs typeface="Times New Roman"/>
              <a:sym typeface="Times New Roman"/>
            </a:endParaRPr>
          </a:p>
        </p:txBody>
      </p:sp>
      <p:pic>
        <p:nvPicPr>
          <p:cNvPr id="193" name="Google Shape;193;p25"/>
          <p:cNvPicPr preferRelativeResize="0"/>
          <p:nvPr/>
        </p:nvPicPr>
        <p:blipFill>
          <a:blip r:embed="rId3">
            <a:alphaModFix/>
          </a:blip>
          <a:stretch>
            <a:fillRect/>
          </a:stretch>
        </p:blipFill>
        <p:spPr>
          <a:xfrm>
            <a:off x="457200" y="1459749"/>
            <a:ext cx="3882824" cy="2189908"/>
          </a:xfrm>
          <a:prstGeom prst="rect">
            <a:avLst/>
          </a:prstGeom>
          <a:noFill/>
          <a:ln>
            <a:noFill/>
          </a:ln>
        </p:spPr>
      </p:pic>
      <p:pic>
        <p:nvPicPr>
          <p:cNvPr id="194" name="Google Shape;194;p25"/>
          <p:cNvPicPr preferRelativeResize="0"/>
          <p:nvPr/>
        </p:nvPicPr>
        <p:blipFill>
          <a:blip r:embed="rId4">
            <a:alphaModFix/>
          </a:blip>
          <a:stretch>
            <a:fillRect/>
          </a:stretch>
        </p:blipFill>
        <p:spPr>
          <a:xfrm>
            <a:off x="4512925" y="1459750"/>
            <a:ext cx="4274100" cy="2233177"/>
          </a:xfrm>
          <a:prstGeom prst="rect">
            <a:avLst/>
          </a:prstGeom>
          <a:noFill/>
          <a:ln>
            <a:noFill/>
          </a:ln>
        </p:spPr>
      </p:pic>
      <p:pic>
        <p:nvPicPr>
          <p:cNvPr id="195" name="Google Shape;195;p25"/>
          <p:cNvPicPr preferRelativeResize="0"/>
          <p:nvPr/>
        </p:nvPicPr>
        <p:blipFill>
          <a:blip r:embed="rId5">
            <a:alphaModFix/>
          </a:blip>
          <a:stretch>
            <a:fillRect/>
          </a:stretch>
        </p:blipFill>
        <p:spPr>
          <a:xfrm>
            <a:off x="457200" y="3984775"/>
            <a:ext cx="3882824" cy="2493800"/>
          </a:xfrm>
          <a:prstGeom prst="rect">
            <a:avLst/>
          </a:prstGeom>
          <a:noFill/>
          <a:ln>
            <a:noFill/>
          </a:ln>
        </p:spPr>
      </p:pic>
      <p:pic>
        <p:nvPicPr>
          <p:cNvPr id="196" name="Google Shape;196;p25"/>
          <p:cNvPicPr preferRelativeResize="0"/>
          <p:nvPr/>
        </p:nvPicPr>
        <p:blipFill>
          <a:blip r:embed="rId6">
            <a:alphaModFix/>
          </a:blip>
          <a:stretch>
            <a:fillRect/>
          </a:stretch>
        </p:blipFill>
        <p:spPr>
          <a:xfrm>
            <a:off x="4485800" y="3984775"/>
            <a:ext cx="4193450" cy="249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Linear Models - Clustered Samples</a:t>
            </a:r>
            <a:endParaRPr>
              <a:solidFill>
                <a:srgbClr val="FFFFFF"/>
              </a:solidFill>
              <a:latin typeface="Times New Roman"/>
              <a:ea typeface="Times New Roman"/>
              <a:cs typeface="Times New Roman"/>
              <a:sym typeface="Times New Roman"/>
            </a:endParaRPr>
          </a:p>
        </p:txBody>
      </p:sp>
      <p:pic>
        <p:nvPicPr>
          <p:cNvPr id="203" name="Google Shape;203;p26"/>
          <p:cNvPicPr preferRelativeResize="0"/>
          <p:nvPr/>
        </p:nvPicPr>
        <p:blipFill>
          <a:blip r:embed="rId3">
            <a:alphaModFix/>
          </a:blip>
          <a:stretch>
            <a:fillRect/>
          </a:stretch>
        </p:blipFill>
        <p:spPr>
          <a:xfrm>
            <a:off x="418850" y="1417650"/>
            <a:ext cx="3959524" cy="2275275"/>
          </a:xfrm>
          <a:prstGeom prst="rect">
            <a:avLst/>
          </a:prstGeom>
          <a:noFill/>
          <a:ln>
            <a:noFill/>
          </a:ln>
        </p:spPr>
      </p:pic>
      <p:pic>
        <p:nvPicPr>
          <p:cNvPr id="204" name="Google Shape;204;p26"/>
          <p:cNvPicPr preferRelativeResize="0"/>
          <p:nvPr/>
        </p:nvPicPr>
        <p:blipFill>
          <a:blip r:embed="rId4">
            <a:alphaModFix/>
          </a:blip>
          <a:stretch>
            <a:fillRect/>
          </a:stretch>
        </p:blipFill>
        <p:spPr>
          <a:xfrm>
            <a:off x="4527947" y="1417650"/>
            <a:ext cx="4193452" cy="2275275"/>
          </a:xfrm>
          <a:prstGeom prst="rect">
            <a:avLst/>
          </a:prstGeom>
          <a:noFill/>
          <a:ln>
            <a:noFill/>
          </a:ln>
        </p:spPr>
      </p:pic>
      <p:pic>
        <p:nvPicPr>
          <p:cNvPr id="205" name="Google Shape;205;p26"/>
          <p:cNvPicPr preferRelativeResize="0"/>
          <p:nvPr/>
        </p:nvPicPr>
        <p:blipFill>
          <a:blip r:embed="rId5">
            <a:alphaModFix/>
          </a:blip>
          <a:stretch>
            <a:fillRect/>
          </a:stretch>
        </p:blipFill>
        <p:spPr>
          <a:xfrm>
            <a:off x="4527950" y="3984775"/>
            <a:ext cx="4193450" cy="2493800"/>
          </a:xfrm>
          <a:prstGeom prst="rect">
            <a:avLst/>
          </a:prstGeom>
          <a:noFill/>
          <a:ln>
            <a:noFill/>
          </a:ln>
        </p:spPr>
      </p:pic>
      <p:pic>
        <p:nvPicPr>
          <p:cNvPr id="206" name="Google Shape;206;p26"/>
          <p:cNvPicPr preferRelativeResize="0"/>
          <p:nvPr/>
        </p:nvPicPr>
        <p:blipFill>
          <a:blip r:embed="rId6">
            <a:alphaModFix/>
          </a:blip>
          <a:stretch>
            <a:fillRect/>
          </a:stretch>
        </p:blipFill>
        <p:spPr>
          <a:xfrm>
            <a:off x="418850" y="3984775"/>
            <a:ext cx="3959524" cy="249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Prediction Results</a:t>
            </a:r>
            <a:endParaRPr>
              <a:solidFill>
                <a:srgbClr val="FFFFFF"/>
              </a:solidFill>
              <a:latin typeface="Times New Roman"/>
              <a:ea typeface="Times New Roman"/>
              <a:cs typeface="Times New Roman"/>
              <a:sym typeface="Times New Roman"/>
            </a:endParaRPr>
          </a:p>
        </p:txBody>
      </p:sp>
      <p:sp>
        <p:nvSpPr>
          <p:cNvPr id="213" name="Google Shape;213;p27"/>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2171700" rtl="0" algn="l">
              <a:spcBef>
                <a:spcPts val="640"/>
              </a:spcBef>
              <a:spcAft>
                <a:spcPts val="0"/>
              </a:spcAft>
              <a:buNone/>
            </a:pPr>
            <a:r>
              <a:rPr lang="en-US" sz="1800">
                <a:solidFill>
                  <a:srgbClr val="FFFFFF"/>
                </a:solidFill>
                <a:latin typeface="Times New Roman"/>
                <a:ea typeface="Times New Roman"/>
                <a:cs typeface="Times New Roman"/>
                <a:sym typeface="Times New Roman"/>
              </a:rPr>
              <a:t>Full dataset:</a:t>
            </a:r>
            <a:endParaRPr sz="1800">
              <a:solidFill>
                <a:srgbClr val="FFFFFF"/>
              </a:solidFill>
              <a:latin typeface="Times New Roman"/>
              <a:ea typeface="Times New Roman"/>
              <a:cs typeface="Times New Roman"/>
              <a:sym typeface="Times New Roman"/>
            </a:endParaRPr>
          </a:p>
          <a:p>
            <a:pPr indent="-139700" lvl="0" marL="342900" rtl="0" algn="l">
              <a:spcBef>
                <a:spcPts val="640"/>
              </a:spcBef>
              <a:spcAft>
                <a:spcPts val="0"/>
              </a:spcAft>
              <a:buNone/>
            </a:pPr>
            <a:r>
              <a:t/>
            </a:r>
            <a:endParaRPr sz="1800">
              <a:solidFill>
                <a:srgbClr val="FFFFFF"/>
              </a:solidFill>
              <a:latin typeface="Times New Roman"/>
              <a:ea typeface="Times New Roman"/>
              <a:cs typeface="Times New Roman"/>
              <a:sym typeface="Times New Roman"/>
            </a:endParaRPr>
          </a:p>
          <a:p>
            <a:pPr indent="-139700" lvl="0" marL="342900" rtl="0" algn="l">
              <a:spcBef>
                <a:spcPts val="640"/>
              </a:spcBef>
              <a:spcAft>
                <a:spcPts val="0"/>
              </a:spcAft>
              <a:buNone/>
            </a:pPr>
            <a:r>
              <a:t/>
            </a:r>
            <a:endParaRPr sz="1800">
              <a:solidFill>
                <a:srgbClr val="FFFFFF"/>
              </a:solidFill>
              <a:latin typeface="Times New Roman"/>
              <a:ea typeface="Times New Roman"/>
              <a:cs typeface="Times New Roman"/>
              <a:sym typeface="Times New Roman"/>
            </a:endParaRPr>
          </a:p>
          <a:p>
            <a:pPr indent="-139700" lvl="0" marL="342900" rtl="0" algn="l">
              <a:spcBef>
                <a:spcPts val="640"/>
              </a:spcBef>
              <a:spcAft>
                <a:spcPts val="0"/>
              </a:spcAft>
              <a:buNone/>
            </a:pPr>
            <a:r>
              <a:rPr lang="en-US" sz="1800">
                <a:solidFill>
                  <a:srgbClr val="FFFFFF"/>
                </a:solidFill>
                <a:latin typeface="Times New Roman"/>
                <a:ea typeface="Times New Roman"/>
                <a:cs typeface="Times New Roman"/>
                <a:sym typeface="Times New Roman"/>
              </a:rPr>
              <a:t>Cluster 1:							Cluster 4:</a:t>
            </a:r>
            <a:endParaRPr sz="1800">
              <a:solidFill>
                <a:srgbClr val="FFFFFF"/>
              </a:solidFill>
              <a:latin typeface="Times New Roman"/>
              <a:ea typeface="Times New Roman"/>
              <a:cs typeface="Times New Roman"/>
              <a:sym typeface="Times New Roman"/>
            </a:endParaRPr>
          </a:p>
          <a:p>
            <a:pPr indent="-139700" lvl="0" marL="342900" rtl="0" algn="l">
              <a:spcBef>
                <a:spcPts val="640"/>
              </a:spcBef>
              <a:spcAft>
                <a:spcPts val="0"/>
              </a:spcAft>
              <a:buNone/>
            </a:pPr>
            <a:r>
              <a:t/>
            </a:r>
            <a:endParaRPr sz="1800">
              <a:solidFill>
                <a:srgbClr val="FFFFFF"/>
              </a:solidFill>
              <a:latin typeface="Times New Roman"/>
              <a:ea typeface="Times New Roman"/>
              <a:cs typeface="Times New Roman"/>
              <a:sym typeface="Times New Roman"/>
            </a:endParaRPr>
          </a:p>
          <a:p>
            <a:pPr indent="-139700" lvl="0" marL="342900" rtl="0" algn="l">
              <a:spcBef>
                <a:spcPts val="640"/>
              </a:spcBef>
              <a:spcAft>
                <a:spcPts val="0"/>
              </a:spcAft>
              <a:buNone/>
            </a:pPr>
            <a:r>
              <a:rPr lang="en-US" sz="1800">
                <a:solidFill>
                  <a:srgbClr val="FFFFFF"/>
                </a:solidFill>
                <a:latin typeface="Times New Roman"/>
                <a:ea typeface="Times New Roman"/>
                <a:cs typeface="Times New Roman"/>
                <a:sym typeface="Times New Roman"/>
              </a:rPr>
              <a:t>Cluster 2:							Cluster 5:</a:t>
            </a:r>
            <a:endParaRPr sz="1800">
              <a:solidFill>
                <a:srgbClr val="FFFFFF"/>
              </a:solidFill>
              <a:latin typeface="Times New Roman"/>
              <a:ea typeface="Times New Roman"/>
              <a:cs typeface="Times New Roman"/>
              <a:sym typeface="Times New Roman"/>
            </a:endParaRPr>
          </a:p>
          <a:p>
            <a:pPr indent="-139700" lvl="0" marL="342900" rtl="0" algn="l">
              <a:spcBef>
                <a:spcPts val="640"/>
              </a:spcBef>
              <a:spcAft>
                <a:spcPts val="0"/>
              </a:spcAft>
              <a:buNone/>
            </a:pPr>
            <a:r>
              <a:t/>
            </a:r>
            <a:endParaRPr sz="1800">
              <a:solidFill>
                <a:srgbClr val="FFFFFF"/>
              </a:solidFill>
              <a:latin typeface="Times New Roman"/>
              <a:ea typeface="Times New Roman"/>
              <a:cs typeface="Times New Roman"/>
              <a:sym typeface="Times New Roman"/>
            </a:endParaRPr>
          </a:p>
          <a:p>
            <a:pPr indent="-139700" lvl="0" marL="342900" rtl="0" algn="l">
              <a:spcBef>
                <a:spcPts val="640"/>
              </a:spcBef>
              <a:spcAft>
                <a:spcPts val="0"/>
              </a:spcAft>
              <a:buNone/>
            </a:pPr>
            <a:r>
              <a:rPr lang="en-US" sz="1800">
                <a:solidFill>
                  <a:srgbClr val="FFFFFF"/>
                </a:solidFill>
                <a:latin typeface="Times New Roman"/>
                <a:ea typeface="Times New Roman"/>
                <a:cs typeface="Times New Roman"/>
                <a:sym typeface="Times New Roman"/>
              </a:rPr>
              <a:t>Cluster 3:  							Cluster 6:</a:t>
            </a:r>
            <a:endParaRPr sz="1800">
              <a:solidFill>
                <a:srgbClr val="FFFFFF"/>
              </a:solidFill>
              <a:latin typeface="Times New Roman"/>
              <a:ea typeface="Times New Roman"/>
              <a:cs typeface="Times New Roman"/>
              <a:sym typeface="Times New Roman"/>
            </a:endParaRPr>
          </a:p>
          <a:p>
            <a:pPr indent="-139700" lvl="0" marL="342900" rtl="0" algn="l">
              <a:spcBef>
                <a:spcPts val="640"/>
              </a:spcBef>
              <a:spcAft>
                <a:spcPts val="0"/>
              </a:spcAft>
              <a:buNone/>
            </a:pPr>
            <a:r>
              <a:t/>
            </a:r>
            <a:endParaRPr sz="1800">
              <a:solidFill>
                <a:srgbClr val="FFFFFF"/>
              </a:solidFill>
              <a:latin typeface="Times New Roman"/>
              <a:ea typeface="Times New Roman"/>
              <a:cs typeface="Times New Roman"/>
              <a:sym typeface="Times New Roman"/>
            </a:endParaRPr>
          </a:p>
        </p:txBody>
      </p:sp>
      <p:pic>
        <p:nvPicPr>
          <p:cNvPr id="214" name="Google Shape;214;p27"/>
          <p:cNvPicPr preferRelativeResize="0"/>
          <p:nvPr/>
        </p:nvPicPr>
        <p:blipFill>
          <a:blip r:embed="rId3">
            <a:alphaModFix/>
          </a:blip>
          <a:stretch>
            <a:fillRect/>
          </a:stretch>
        </p:blipFill>
        <p:spPr>
          <a:xfrm>
            <a:off x="3883425" y="1511550"/>
            <a:ext cx="2554475" cy="627000"/>
          </a:xfrm>
          <a:prstGeom prst="rect">
            <a:avLst/>
          </a:prstGeom>
          <a:noFill/>
          <a:ln>
            <a:noFill/>
          </a:ln>
        </p:spPr>
      </p:pic>
      <p:pic>
        <p:nvPicPr>
          <p:cNvPr id="215" name="Google Shape;215;p27"/>
          <p:cNvPicPr preferRelativeResize="0"/>
          <p:nvPr/>
        </p:nvPicPr>
        <p:blipFill>
          <a:blip r:embed="rId4">
            <a:alphaModFix/>
          </a:blip>
          <a:stretch>
            <a:fillRect/>
          </a:stretch>
        </p:blipFill>
        <p:spPr>
          <a:xfrm>
            <a:off x="1776028" y="2624225"/>
            <a:ext cx="2602641" cy="627000"/>
          </a:xfrm>
          <a:prstGeom prst="rect">
            <a:avLst/>
          </a:prstGeom>
          <a:noFill/>
          <a:ln>
            <a:noFill/>
          </a:ln>
        </p:spPr>
      </p:pic>
      <p:pic>
        <p:nvPicPr>
          <p:cNvPr id="216" name="Google Shape;216;p27"/>
          <p:cNvPicPr preferRelativeResize="0"/>
          <p:nvPr/>
        </p:nvPicPr>
        <p:blipFill>
          <a:blip r:embed="rId5">
            <a:alphaModFix/>
          </a:blip>
          <a:stretch>
            <a:fillRect/>
          </a:stretch>
        </p:blipFill>
        <p:spPr>
          <a:xfrm>
            <a:off x="1764100" y="3398050"/>
            <a:ext cx="2602650" cy="597000"/>
          </a:xfrm>
          <a:prstGeom prst="rect">
            <a:avLst/>
          </a:prstGeom>
          <a:noFill/>
          <a:ln>
            <a:noFill/>
          </a:ln>
        </p:spPr>
      </p:pic>
      <p:pic>
        <p:nvPicPr>
          <p:cNvPr id="217" name="Google Shape;217;p27"/>
          <p:cNvPicPr preferRelativeResize="0"/>
          <p:nvPr/>
        </p:nvPicPr>
        <p:blipFill>
          <a:blip r:embed="rId6">
            <a:alphaModFix/>
          </a:blip>
          <a:stretch>
            <a:fillRect/>
          </a:stretch>
        </p:blipFill>
        <p:spPr>
          <a:xfrm>
            <a:off x="1764100" y="4114925"/>
            <a:ext cx="2602650" cy="627000"/>
          </a:xfrm>
          <a:prstGeom prst="rect">
            <a:avLst/>
          </a:prstGeom>
          <a:noFill/>
          <a:ln>
            <a:noFill/>
          </a:ln>
        </p:spPr>
      </p:pic>
      <p:pic>
        <p:nvPicPr>
          <p:cNvPr id="218" name="Google Shape;218;p27"/>
          <p:cNvPicPr preferRelativeResize="0"/>
          <p:nvPr/>
        </p:nvPicPr>
        <p:blipFill>
          <a:blip r:embed="rId7">
            <a:alphaModFix/>
          </a:blip>
          <a:stretch>
            <a:fillRect/>
          </a:stretch>
        </p:blipFill>
        <p:spPr>
          <a:xfrm>
            <a:off x="5843400" y="2570750"/>
            <a:ext cx="2531280" cy="597000"/>
          </a:xfrm>
          <a:prstGeom prst="rect">
            <a:avLst/>
          </a:prstGeom>
          <a:noFill/>
          <a:ln>
            <a:noFill/>
          </a:ln>
        </p:spPr>
      </p:pic>
      <p:pic>
        <p:nvPicPr>
          <p:cNvPr id="219" name="Google Shape;219;p27"/>
          <p:cNvPicPr preferRelativeResize="0"/>
          <p:nvPr/>
        </p:nvPicPr>
        <p:blipFill>
          <a:blip r:embed="rId8">
            <a:alphaModFix/>
          </a:blip>
          <a:stretch>
            <a:fillRect/>
          </a:stretch>
        </p:blipFill>
        <p:spPr>
          <a:xfrm>
            <a:off x="5843400" y="3265675"/>
            <a:ext cx="2531275" cy="597000"/>
          </a:xfrm>
          <a:prstGeom prst="rect">
            <a:avLst/>
          </a:prstGeom>
          <a:noFill/>
          <a:ln>
            <a:noFill/>
          </a:ln>
        </p:spPr>
      </p:pic>
      <p:pic>
        <p:nvPicPr>
          <p:cNvPr id="220" name="Google Shape;220;p27"/>
          <p:cNvPicPr preferRelativeResize="0"/>
          <p:nvPr/>
        </p:nvPicPr>
        <p:blipFill>
          <a:blip r:embed="rId9">
            <a:alphaModFix/>
          </a:blip>
          <a:stretch>
            <a:fillRect/>
          </a:stretch>
        </p:blipFill>
        <p:spPr>
          <a:xfrm>
            <a:off x="5843400" y="4075400"/>
            <a:ext cx="2531275" cy="6091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descr="TrinityU_PowerPoint_Maroon2.jpg" id="226" name="Google Shape;226;p28"/>
          <p:cNvPicPr preferRelativeResize="0"/>
          <p:nvPr/>
        </p:nvPicPr>
        <p:blipFill rotWithShape="1">
          <a:blip r:embed="rId3">
            <a:alphaModFix/>
          </a:blip>
          <a:srcRect b="0" l="-880" r="880" t="0"/>
          <a:stretch/>
        </p:blipFill>
        <p:spPr>
          <a:xfrm>
            <a:off x="-294300" y="0"/>
            <a:ext cx="9144000" cy="6858000"/>
          </a:xfrm>
          <a:prstGeom prst="rect">
            <a:avLst/>
          </a:prstGeom>
          <a:noFill/>
          <a:ln>
            <a:noFill/>
          </a:ln>
        </p:spPr>
      </p:pic>
      <p:sp>
        <p:nvSpPr>
          <p:cNvPr id="227" name="Google Shape;227;p2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latin typeface="Times New Roman"/>
                <a:ea typeface="Times New Roman"/>
                <a:cs typeface="Times New Roman"/>
                <a:sym typeface="Times New Roman"/>
              </a:rPr>
              <a:t>Classification</a:t>
            </a:r>
            <a:endParaRPr>
              <a:solidFill>
                <a:schemeClr val="lt1"/>
              </a:solidFill>
              <a:latin typeface="Times New Roman"/>
              <a:ea typeface="Times New Roman"/>
              <a:cs typeface="Times New Roman"/>
              <a:sym typeface="Times New Roman"/>
            </a:endParaRPr>
          </a:p>
        </p:txBody>
      </p:sp>
      <p:sp>
        <p:nvSpPr>
          <p:cNvPr id="228" name="Google Shape;228;p28"/>
          <p:cNvSpPr txBox="1"/>
          <p:nvPr>
            <p:ph idx="1" type="body"/>
          </p:nvPr>
        </p:nvSpPr>
        <p:spPr>
          <a:xfrm>
            <a:off x="756350" y="2240150"/>
            <a:ext cx="8229600" cy="3706200"/>
          </a:xfrm>
          <a:prstGeom prst="rect">
            <a:avLst/>
          </a:prstGeom>
        </p:spPr>
        <p:txBody>
          <a:bodyPr anchorCtr="0" anchor="t" bIns="91425" lIns="91425" spcFirstLastPara="1" rIns="91425" wrap="square" tIns="91425">
            <a:noAutofit/>
          </a:bodyPr>
          <a:lstStyle/>
          <a:p>
            <a:pPr indent="-431800" lvl="0" marL="457200" rtl="0" algn="l">
              <a:spcBef>
                <a:spcPts val="640"/>
              </a:spcBef>
              <a:spcAft>
                <a:spcPts val="0"/>
              </a:spcAft>
              <a:buClr>
                <a:srgbClr val="FFFFFF"/>
              </a:buClr>
              <a:buSzPts val="3200"/>
              <a:buFont typeface="Times New Roman"/>
              <a:buChar char="•"/>
            </a:pPr>
            <a:r>
              <a:rPr lang="en-US">
                <a:solidFill>
                  <a:srgbClr val="FFFFFF"/>
                </a:solidFill>
                <a:latin typeface="Times New Roman"/>
                <a:ea typeface="Times New Roman"/>
                <a:cs typeface="Times New Roman"/>
                <a:sym typeface="Times New Roman"/>
              </a:rPr>
              <a:t>Audience, please refer to handout</a:t>
            </a:r>
            <a:endParaRPr>
              <a:solidFill>
                <a:srgbClr val="FFFFFF"/>
              </a:solidFill>
              <a:latin typeface="Times New Roman"/>
              <a:ea typeface="Times New Roman"/>
              <a:cs typeface="Times New Roman"/>
              <a:sym typeface="Times New Roman"/>
            </a:endParaRPr>
          </a:p>
          <a:p>
            <a:pPr indent="-431800" lvl="0" marL="457200" rtl="0" algn="l">
              <a:spcBef>
                <a:spcPts val="0"/>
              </a:spcBef>
              <a:spcAft>
                <a:spcPts val="0"/>
              </a:spcAft>
              <a:buClr>
                <a:srgbClr val="FFFFFF"/>
              </a:buClr>
              <a:buSzPts val="3200"/>
              <a:buFont typeface="Times New Roman"/>
              <a:buChar char="•"/>
            </a:pPr>
            <a:r>
              <a:rPr lang="en-US">
                <a:solidFill>
                  <a:srgbClr val="FFFFFF"/>
                </a:solidFill>
                <a:latin typeface="Times New Roman"/>
                <a:ea typeface="Times New Roman"/>
                <a:cs typeface="Times New Roman"/>
                <a:sym typeface="Times New Roman"/>
              </a:rPr>
              <a:t>Larger variance among students that leave KIPP</a:t>
            </a:r>
            <a:endParaRPr>
              <a:solidFill>
                <a:srgbClr val="FFFFFF"/>
              </a:solidFill>
              <a:latin typeface="Times New Roman"/>
              <a:ea typeface="Times New Roman"/>
              <a:cs typeface="Times New Roman"/>
              <a:sym typeface="Times New Roman"/>
            </a:endParaRPr>
          </a:p>
          <a:p>
            <a:pPr indent="-431800" lvl="0" marL="457200" rtl="0" algn="l">
              <a:spcBef>
                <a:spcPts val="0"/>
              </a:spcBef>
              <a:spcAft>
                <a:spcPts val="0"/>
              </a:spcAft>
              <a:buClr>
                <a:srgbClr val="FFFFFF"/>
              </a:buClr>
              <a:buSzPts val="3200"/>
              <a:buFont typeface="Times New Roman"/>
              <a:buChar char="•"/>
            </a:pPr>
            <a:r>
              <a:rPr lang="en-US">
                <a:solidFill>
                  <a:srgbClr val="FFFFFF"/>
                </a:solidFill>
                <a:latin typeface="Times New Roman"/>
                <a:ea typeface="Times New Roman"/>
                <a:cs typeface="Times New Roman"/>
                <a:sym typeface="Times New Roman"/>
              </a:rPr>
              <a:t>Similar characteristics between students leaving KIPP and staying</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TrinityU_PowerPoint_Maroon2.jpg" id="234" name="Google Shape;234;p29"/>
          <p:cNvPicPr preferRelativeResize="0"/>
          <p:nvPr/>
        </p:nvPicPr>
        <p:blipFill rotWithShape="1">
          <a:blip r:embed="rId3">
            <a:alphaModFix/>
          </a:blip>
          <a:srcRect b="0" l="-880" r="880" t="0"/>
          <a:stretch/>
        </p:blipFill>
        <p:spPr>
          <a:xfrm>
            <a:off x="-329975" y="0"/>
            <a:ext cx="9144000" cy="6858000"/>
          </a:xfrm>
          <a:prstGeom prst="rect">
            <a:avLst/>
          </a:prstGeom>
          <a:noFill/>
          <a:ln>
            <a:noFill/>
          </a:ln>
        </p:spPr>
      </p:pic>
      <p:sp>
        <p:nvSpPr>
          <p:cNvPr id="235" name="Google Shape;235;p29"/>
          <p:cNvSpPr txBox="1"/>
          <p:nvPr>
            <p:ph type="title"/>
          </p:nvPr>
        </p:nvSpPr>
        <p:spPr>
          <a:xfrm>
            <a:off x="457200" y="24788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lt1"/>
                </a:solidFill>
                <a:latin typeface="Times New Roman"/>
                <a:ea typeface="Times New Roman"/>
                <a:cs typeface="Times New Roman"/>
                <a:sym typeface="Times New Roman"/>
              </a:rPr>
              <a:t>Case Analysis on Students leaving KIPP</a:t>
            </a:r>
            <a:endParaRPr sz="3600">
              <a:solidFill>
                <a:schemeClr val="lt1"/>
              </a:solidFill>
              <a:latin typeface="Times New Roman"/>
              <a:ea typeface="Times New Roman"/>
              <a:cs typeface="Times New Roman"/>
              <a:sym typeface="Times New Roman"/>
            </a:endParaRPr>
          </a:p>
        </p:txBody>
      </p:sp>
      <p:sp>
        <p:nvSpPr>
          <p:cNvPr id="236" name="Google Shape;236;p29"/>
          <p:cNvSpPr txBox="1"/>
          <p:nvPr>
            <p:ph idx="1" type="body"/>
          </p:nvPr>
        </p:nvSpPr>
        <p:spPr>
          <a:xfrm>
            <a:off x="0" y="1639175"/>
            <a:ext cx="8686800" cy="5026500"/>
          </a:xfrm>
          <a:prstGeom prst="rect">
            <a:avLst/>
          </a:prstGeom>
        </p:spPr>
        <p:txBody>
          <a:bodyPr anchorCtr="0" anchor="t" bIns="91425" lIns="91425" spcFirstLastPara="1" rIns="91425" wrap="square" tIns="91425">
            <a:noAutofit/>
          </a:bodyPr>
          <a:lstStyle/>
          <a:p>
            <a:pPr indent="-381000" lvl="0" marL="457200" rtl="0" algn="l">
              <a:spcBef>
                <a:spcPts val="640"/>
              </a:spcBef>
              <a:spcAft>
                <a:spcPts val="0"/>
              </a:spcAft>
              <a:buClr>
                <a:srgbClr val="FFFFFF"/>
              </a:buClr>
              <a:buSzPts val="2400"/>
              <a:buFont typeface="Times New Roman"/>
              <a:buChar char="•"/>
            </a:pPr>
            <a:r>
              <a:rPr lang="en-US" sz="2400">
                <a:solidFill>
                  <a:srgbClr val="FFFFFF"/>
                </a:solidFill>
                <a:latin typeface="Times New Roman"/>
                <a:ea typeface="Times New Roman"/>
                <a:cs typeface="Times New Roman"/>
                <a:sym typeface="Times New Roman"/>
              </a:rPr>
              <a:t>About 270 students with high academic performance dropped out close to 1 full academic year.  </a:t>
            </a:r>
            <a:endParaRPr sz="2400">
              <a:solidFill>
                <a:srgbClr val="FFFFFF"/>
              </a:solidFill>
              <a:latin typeface="Times New Roman"/>
              <a:ea typeface="Times New Roman"/>
              <a:cs typeface="Times New Roman"/>
              <a:sym typeface="Times New Roman"/>
            </a:endParaRPr>
          </a:p>
          <a:p>
            <a:pPr indent="0" lvl="0" marL="0" rtl="0" algn="l">
              <a:spcBef>
                <a:spcPts val="64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64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Group 1</a:t>
            </a:r>
            <a:endParaRPr sz="1800">
              <a:solidFill>
                <a:srgbClr val="FFFFF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400">
                <a:solidFill>
                  <a:srgbClr val="FFFFFF"/>
                </a:solidFill>
                <a:latin typeface="Times New Roman"/>
                <a:ea typeface="Times New Roman"/>
                <a:cs typeface="Times New Roman"/>
                <a:sym typeface="Times New Roman"/>
              </a:rPr>
              <a:t>    Grade         MAP               Absence                   Discipline 	   Weeks enrolled    Year Enroll     Distance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400">
                <a:solidFill>
                  <a:srgbClr val="FFFFFF"/>
                </a:solidFill>
                <a:latin typeface="Times New Roman"/>
                <a:ea typeface="Times New Roman"/>
                <a:cs typeface="Times New Roman"/>
                <a:sym typeface="Times New Roman"/>
              </a:rPr>
              <a:t>             82.77          65.40               3.18                          1.97                    45.15                   0.86                   4.65</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Good academic performance</a:t>
            </a:r>
            <a:endParaRPr sz="1800">
              <a:solidFill>
                <a:srgbClr val="FFFFFF"/>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Short enrollment length</a:t>
            </a:r>
            <a:endParaRPr sz="1800">
              <a:solidFill>
                <a:srgbClr val="FFFFFF"/>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Transportation, relocation of family, social support, school culture and policy;</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descr="TrinityU_PowerPoint_Maroon2.jpg" id="242" name="Google Shape;242;p30"/>
          <p:cNvPicPr preferRelativeResize="0"/>
          <p:nvPr/>
        </p:nvPicPr>
        <p:blipFill rotWithShape="1">
          <a:blip r:embed="rId3">
            <a:alphaModFix/>
          </a:blip>
          <a:srcRect b="0" l="-880" r="880" t="0"/>
          <a:stretch/>
        </p:blipFill>
        <p:spPr>
          <a:xfrm>
            <a:off x="-178375" y="0"/>
            <a:ext cx="9144000" cy="6858000"/>
          </a:xfrm>
          <a:prstGeom prst="rect">
            <a:avLst/>
          </a:prstGeom>
          <a:noFill/>
          <a:ln>
            <a:noFill/>
          </a:ln>
        </p:spPr>
      </p:pic>
      <p:sp>
        <p:nvSpPr>
          <p:cNvPr id="243" name="Google Shape;243;p3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latin typeface="Times New Roman"/>
                <a:ea typeface="Times New Roman"/>
                <a:cs typeface="Times New Roman"/>
                <a:sym typeface="Times New Roman"/>
              </a:rPr>
              <a:t>Case Analysis on Students leaving KIPP</a:t>
            </a:r>
            <a:endParaRPr>
              <a:solidFill>
                <a:schemeClr val="lt1"/>
              </a:solidFill>
              <a:latin typeface="Times New Roman"/>
              <a:ea typeface="Times New Roman"/>
              <a:cs typeface="Times New Roman"/>
              <a:sym typeface="Times New Roman"/>
            </a:endParaRPr>
          </a:p>
        </p:txBody>
      </p:sp>
      <p:sp>
        <p:nvSpPr>
          <p:cNvPr id="244" name="Google Shape;244;p30"/>
          <p:cNvSpPr txBox="1"/>
          <p:nvPr>
            <p:ph idx="1" type="body"/>
          </p:nvPr>
        </p:nvSpPr>
        <p:spPr>
          <a:xfrm>
            <a:off x="370700" y="1639200"/>
            <a:ext cx="8555400" cy="5026500"/>
          </a:xfrm>
          <a:prstGeom prst="rect">
            <a:avLst/>
          </a:prstGeom>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rgbClr val="FFFFFF"/>
              </a:buClr>
              <a:buSzPts val="3200"/>
              <a:buFont typeface="Times New Roman"/>
              <a:buChar char="•"/>
            </a:pPr>
            <a:r>
              <a:rPr lang="en-US" sz="2400">
                <a:solidFill>
                  <a:srgbClr val="FFFFFF"/>
                </a:solidFill>
                <a:latin typeface="Times New Roman"/>
                <a:ea typeface="Times New Roman"/>
                <a:cs typeface="Times New Roman"/>
                <a:sym typeface="Times New Roman"/>
              </a:rPr>
              <a:t>Students may leave for insufficient achievement in academics. </a:t>
            </a:r>
            <a:endParaRPr sz="2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Group 6  </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FFFFFF"/>
                </a:solidFill>
                <a:latin typeface="Times New Roman"/>
                <a:ea typeface="Times New Roman"/>
                <a:cs typeface="Times New Roman"/>
                <a:sym typeface="Times New Roman"/>
              </a:rPr>
              <a:t>   </a:t>
            </a:r>
            <a:r>
              <a:rPr b="1" lang="en-US" sz="1800">
                <a:solidFill>
                  <a:srgbClr val="FFFFFF"/>
                </a:solidFill>
                <a:latin typeface="Times New Roman"/>
                <a:ea typeface="Times New Roman"/>
                <a:cs typeface="Times New Roman"/>
                <a:sym typeface="Times New Roman"/>
              </a:rPr>
              <a:t>  </a:t>
            </a:r>
            <a:r>
              <a:rPr lang="en-US" sz="1800">
                <a:solidFill>
                  <a:srgbClr val="FFFFFF"/>
                </a:solidFill>
                <a:latin typeface="Times New Roman"/>
                <a:ea typeface="Times New Roman"/>
                <a:cs typeface="Times New Roman"/>
                <a:sym typeface="Times New Roman"/>
              </a:rPr>
              <a:t> </a:t>
            </a:r>
            <a:r>
              <a:rPr lang="en-US" sz="1400">
                <a:solidFill>
                  <a:srgbClr val="FFFFFF"/>
                </a:solidFill>
                <a:latin typeface="Times New Roman"/>
                <a:ea typeface="Times New Roman"/>
                <a:cs typeface="Times New Roman"/>
                <a:sym typeface="Times New Roman"/>
              </a:rPr>
              <a:t>    Grade           MAP               Absence             Discipline    Weeks enrolled         Year Enroll      Distance</a:t>
            </a:r>
            <a:endParaRPr sz="1400">
              <a:solidFill>
                <a:srgbClr val="FFFFF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1400">
                <a:solidFill>
                  <a:srgbClr val="FFFFFF"/>
                </a:solidFill>
                <a:latin typeface="Times New Roman"/>
                <a:ea typeface="Times New Roman"/>
                <a:cs typeface="Times New Roman"/>
                <a:sym typeface="Times New Roman"/>
              </a:rPr>
              <a:t> 81.25           22.44                 0.69                     2.09                57.00                            1.09               4.54</a:t>
            </a:r>
            <a:endParaRPr b="1" sz="14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Group 12  </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FFFFFF"/>
                </a:solidFill>
                <a:latin typeface="Times New Roman"/>
                <a:ea typeface="Times New Roman"/>
                <a:cs typeface="Times New Roman"/>
                <a:sym typeface="Times New Roman"/>
              </a:rPr>
              <a:t>  </a:t>
            </a:r>
            <a:r>
              <a:rPr b="1" lang="en-US" sz="1800">
                <a:solidFill>
                  <a:srgbClr val="FFFFFF"/>
                </a:solidFill>
                <a:latin typeface="Times New Roman"/>
                <a:ea typeface="Times New Roman"/>
                <a:cs typeface="Times New Roman"/>
                <a:sym typeface="Times New Roman"/>
              </a:rPr>
              <a:t>   </a:t>
            </a:r>
            <a:r>
              <a:rPr lang="en-US" sz="1800">
                <a:solidFill>
                  <a:srgbClr val="FFFFFF"/>
                </a:solidFill>
                <a:latin typeface="Times New Roman"/>
                <a:ea typeface="Times New Roman"/>
                <a:cs typeface="Times New Roman"/>
                <a:sym typeface="Times New Roman"/>
              </a:rPr>
              <a:t>   </a:t>
            </a:r>
            <a:r>
              <a:rPr lang="en-US" sz="1400">
                <a:solidFill>
                  <a:srgbClr val="FFFFFF"/>
                </a:solidFill>
                <a:latin typeface="Times New Roman"/>
                <a:ea typeface="Times New Roman"/>
                <a:cs typeface="Times New Roman"/>
                <a:sym typeface="Times New Roman"/>
              </a:rPr>
              <a:t>  Grade           MAP               Absence           Discipline    Weeks enrolled            Year Enroll       Distance</a:t>
            </a:r>
            <a:r>
              <a:rPr b="1" lang="en-US" sz="1400">
                <a:solidFill>
                  <a:srgbClr val="FFFFFF"/>
                </a:solidFill>
                <a:latin typeface="Times New Roman"/>
                <a:ea typeface="Times New Roman"/>
                <a:cs typeface="Times New Roman"/>
                <a:sym typeface="Times New Roman"/>
              </a:rPr>
              <a:t>	</a:t>
            </a:r>
            <a:endParaRPr b="1"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rPr b="1" lang="en-US" sz="1400">
                <a:solidFill>
                  <a:srgbClr val="FFFFFF"/>
                </a:solidFill>
                <a:latin typeface="Times New Roman"/>
                <a:ea typeface="Times New Roman"/>
                <a:cs typeface="Times New Roman"/>
                <a:sym typeface="Times New Roman"/>
              </a:rPr>
              <a:t>            80.10            24.16                3.00                   2.19                   19.95                           0.38           	   4.04</a:t>
            </a:r>
            <a:endParaRPr b="1"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141 students in Group 6, 150 in Group 12</a:t>
            </a:r>
            <a:endParaRPr sz="1800">
              <a:solidFill>
                <a:srgbClr val="FFFFFF"/>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Large Discrepancy between grades and MAP score</a:t>
            </a:r>
            <a:endParaRPr sz="1800">
              <a:solidFill>
                <a:srgbClr val="FFFFFF"/>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High grades/class performance</a:t>
            </a:r>
            <a:endParaRPr sz="1800">
              <a:solidFill>
                <a:srgbClr val="FFFFFF"/>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Conversely, low MAP scores (percentile)</a:t>
            </a:r>
            <a:endParaRPr sz="1800">
              <a:solidFill>
                <a:srgbClr val="FFFFFF"/>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Stay around over 1 year in Group 6, but only 1 semester for Group 12 </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descr="TrinityU_PowerPoint_Maroon2.jpg" id="250" name="Google Shape;250;p31"/>
          <p:cNvPicPr preferRelativeResize="0"/>
          <p:nvPr/>
        </p:nvPicPr>
        <p:blipFill rotWithShape="1">
          <a:blip r:embed="rId3">
            <a:alphaModFix/>
          </a:blip>
          <a:srcRect b="0" l="-880" r="880" t="0"/>
          <a:stretch/>
        </p:blipFill>
        <p:spPr>
          <a:xfrm>
            <a:off x="-240800" y="0"/>
            <a:ext cx="9144000" cy="6858000"/>
          </a:xfrm>
          <a:prstGeom prst="rect">
            <a:avLst/>
          </a:prstGeom>
          <a:noFill/>
          <a:ln>
            <a:noFill/>
          </a:ln>
        </p:spPr>
      </p:pic>
      <p:sp>
        <p:nvSpPr>
          <p:cNvPr id="251" name="Google Shape;251;p31"/>
          <p:cNvSpPr txBox="1"/>
          <p:nvPr>
            <p:ph type="title"/>
          </p:nvPr>
        </p:nvSpPr>
        <p:spPr>
          <a:xfrm>
            <a:off x="350500" y="2552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latin typeface="Times New Roman"/>
                <a:ea typeface="Times New Roman"/>
                <a:cs typeface="Times New Roman"/>
                <a:sym typeface="Times New Roman"/>
              </a:rPr>
              <a:t>Enrollment Length</a:t>
            </a:r>
            <a:endParaRPr>
              <a:solidFill>
                <a:schemeClr val="lt1"/>
              </a:solidFill>
              <a:latin typeface="Times New Roman"/>
              <a:ea typeface="Times New Roman"/>
              <a:cs typeface="Times New Roman"/>
              <a:sym typeface="Times New Roman"/>
            </a:endParaRPr>
          </a:p>
        </p:txBody>
      </p:sp>
      <p:sp>
        <p:nvSpPr>
          <p:cNvPr id="252" name="Google Shape;252;p31"/>
          <p:cNvSpPr txBox="1"/>
          <p:nvPr>
            <p:ph idx="1" type="body"/>
          </p:nvPr>
        </p:nvSpPr>
        <p:spPr>
          <a:xfrm>
            <a:off x="505800" y="1504425"/>
            <a:ext cx="8560800" cy="48450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FFFFF"/>
              </a:buClr>
              <a:buSzPts val="2400"/>
              <a:buFont typeface="Times New Roman"/>
              <a:buChar char="•"/>
            </a:pPr>
            <a:r>
              <a:rPr lang="en-US" sz="2400">
                <a:solidFill>
                  <a:srgbClr val="FFFFFF"/>
                </a:solidFill>
                <a:latin typeface="Times New Roman"/>
                <a:ea typeface="Times New Roman"/>
                <a:cs typeface="Times New Roman"/>
                <a:sym typeface="Times New Roman"/>
              </a:rPr>
              <a:t>The first semester has the highest dropout rate by a large margin. </a:t>
            </a:r>
            <a:endParaRPr sz="2400">
              <a:solidFill>
                <a:srgbClr val="FFFFFF"/>
              </a:solidFill>
              <a:latin typeface="Times New Roman"/>
              <a:ea typeface="Times New Roman"/>
              <a:cs typeface="Times New Roman"/>
              <a:sym typeface="Times New Roman"/>
            </a:endParaRPr>
          </a:p>
        </p:txBody>
      </p:sp>
      <p:pic>
        <p:nvPicPr>
          <p:cNvPr id="253" name="Google Shape;253;p31"/>
          <p:cNvPicPr preferRelativeResize="0"/>
          <p:nvPr/>
        </p:nvPicPr>
        <p:blipFill>
          <a:blip r:embed="rId4">
            <a:alphaModFix/>
          </a:blip>
          <a:stretch>
            <a:fillRect/>
          </a:stretch>
        </p:blipFill>
        <p:spPr>
          <a:xfrm>
            <a:off x="1738826" y="2630825"/>
            <a:ext cx="5452950" cy="355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descr="TrinityU_PowerPoint_Maroon2.jpg" id="97" name="Google Shape;97;p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8" name="Google Shape;98;p14"/>
          <p:cNvSpPr txBox="1"/>
          <p:nvPr>
            <p:ph type="title"/>
          </p:nvPr>
        </p:nvSpPr>
        <p:spPr>
          <a:xfrm>
            <a:off x="457200" y="247788"/>
            <a:ext cx="8229600" cy="846000"/>
          </a:xfrm>
          <a:prstGeom prst="rect">
            <a:avLst/>
          </a:prstGeom>
          <a:noFill/>
          <a:ln>
            <a:noFill/>
          </a:ln>
        </p:spPr>
        <p:txBody>
          <a:bodyPr anchorCtr="0" anchor="ctr" bIns="45700" lIns="91425" spcFirstLastPara="1" rIns="91425" wrap="square" tIns="45700">
            <a:noAutofit/>
          </a:bodyPr>
          <a:lstStyle/>
          <a:p>
            <a:pPr indent="457200" lvl="0" marL="2743200" marR="0" rtl="0" algn="l">
              <a:spcBef>
                <a:spcPts val="0"/>
              </a:spcBef>
              <a:spcAft>
                <a:spcPts val="0"/>
              </a:spcAft>
              <a:buClr>
                <a:schemeClr val="lt1"/>
              </a:buClr>
              <a:buFont typeface="Arial Narrow"/>
              <a:buNone/>
            </a:pPr>
            <a:r>
              <a:rPr lang="en-US" sz="4000">
                <a:solidFill>
                  <a:schemeClr val="lt1"/>
                </a:solidFill>
                <a:latin typeface="Times New Roman"/>
                <a:ea typeface="Times New Roman"/>
                <a:cs typeface="Times New Roman"/>
                <a:sym typeface="Times New Roman"/>
              </a:rPr>
              <a:t>Objective</a:t>
            </a:r>
            <a:endParaRPr b="0" i="0" sz="4000" u="none" cap="none" strike="noStrike">
              <a:solidFill>
                <a:schemeClr val="lt1"/>
              </a:solidFill>
              <a:latin typeface="Times New Roman"/>
              <a:ea typeface="Times New Roman"/>
              <a:cs typeface="Times New Roman"/>
              <a:sym typeface="Times New Roman"/>
            </a:endParaRPr>
          </a:p>
        </p:txBody>
      </p:sp>
      <p:sp>
        <p:nvSpPr>
          <p:cNvPr id="99" name="Google Shape;99;p14"/>
          <p:cNvSpPr txBox="1"/>
          <p:nvPr/>
        </p:nvSpPr>
        <p:spPr>
          <a:xfrm>
            <a:off x="1074175" y="1329300"/>
            <a:ext cx="7290900" cy="5209800"/>
          </a:xfrm>
          <a:prstGeom prst="rect">
            <a:avLst/>
          </a:prstGeom>
          <a:noFill/>
          <a:ln cap="flat" cmpd="sng" w="9525">
            <a:solidFill>
              <a:srgbClr val="88888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000">
                <a:solidFill>
                  <a:schemeClr val="lt2"/>
                </a:solidFill>
                <a:latin typeface="Times New Roman"/>
                <a:ea typeface="Times New Roman"/>
                <a:cs typeface="Times New Roman"/>
                <a:sym typeface="Times New Roman"/>
              </a:rPr>
              <a:t>Develop a predictive model of student attrition: </a:t>
            </a:r>
            <a:endParaRPr sz="20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lt2"/>
                </a:solidFill>
                <a:latin typeface="Times New Roman"/>
                <a:ea typeface="Times New Roman"/>
                <a:cs typeface="Times New Roman"/>
                <a:sym typeface="Times New Roman"/>
              </a:rPr>
              <a:t> </a:t>
            </a:r>
            <a:endParaRPr sz="2000">
              <a:solidFill>
                <a:schemeClr val="lt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2"/>
              </a:buClr>
              <a:buSzPts val="2000"/>
              <a:buFont typeface="Times New Roman"/>
              <a:buChar char="●"/>
            </a:pPr>
            <a:r>
              <a:rPr lang="en-US" sz="2000">
                <a:solidFill>
                  <a:schemeClr val="lt2"/>
                </a:solidFill>
                <a:latin typeface="Times New Roman"/>
                <a:ea typeface="Times New Roman"/>
                <a:cs typeface="Times New Roman"/>
                <a:sym typeface="Times New Roman"/>
              </a:rPr>
              <a:t>Include an analysis of exit survey text responses to identify common issues and causes </a:t>
            </a:r>
            <a:endParaRPr sz="20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lt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2"/>
              </a:buClr>
              <a:buSzPts val="2000"/>
              <a:buFont typeface="Times New Roman"/>
              <a:buChar char="●"/>
            </a:pPr>
            <a:r>
              <a:rPr lang="en-US" sz="2000">
                <a:solidFill>
                  <a:schemeClr val="lt2"/>
                </a:solidFill>
                <a:latin typeface="Times New Roman"/>
                <a:ea typeface="Times New Roman"/>
                <a:cs typeface="Times New Roman"/>
                <a:sym typeface="Times New Roman"/>
              </a:rPr>
              <a:t>Determine whether certain reasons are more predictable than others or more highly correlated with one of the noted factors.</a:t>
            </a:r>
            <a:endParaRPr sz="20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lt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2"/>
              </a:buClr>
              <a:buSzPts val="2000"/>
              <a:buFont typeface="Times New Roman"/>
              <a:buChar char="●"/>
            </a:pPr>
            <a:r>
              <a:rPr lang="en-US" sz="2000">
                <a:solidFill>
                  <a:schemeClr val="lt2"/>
                </a:solidFill>
                <a:latin typeface="Times New Roman"/>
                <a:ea typeface="Times New Roman"/>
                <a:cs typeface="Times New Roman"/>
                <a:sym typeface="Times New Roman"/>
              </a:rPr>
              <a:t>Determine how predictive “newness” is and/or when “newness” is no longer a factor in student attrition.  </a:t>
            </a:r>
            <a:endParaRPr sz="2000">
              <a:solidFill>
                <a:schemeClr val="l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descr="TrinityU_PowerPoint_Maroon2.jpg" id="259" name="Google Shape;259;p32"/>
          <p:cNvPicPr preferRelativeResize="0"/>
          <p:nvPr/>
        </p:nvPicPr>
        <p:blipFill rotWithShape="1">
          <a:blip r:embed="rId3">
            <a:alphaModFix/>
          </a:blip>
          <a:srcRect b="0" l="-880" r="880" t="0"/>
          <a:stretch/>
        </p:blipFill>
        <p:spPr>
          <a:xfrm>
            <a:off x="-285375" y="0"/>
            <a:ext cx="9144000" cy="6858000"/>
          </a:xfrm>
          <a:prstGeom prst="rect">
            <a:avLst/>
          </a:prstGeom>
          <a:noFill/>
          <a:ln>
            <a:noFill/>
          </a:ln>
        </p:spPr>
      </p:pic>
      <p:sp>
        <p:nvSpPr>
          <p:cNvPr id="260" name="Google Shape;260;p3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lt1"/>
                </a:solidFill>
                <a:latin typeface="Times New Roman"/>
                <a:ea typeface="Times New Roman"/>
                <a:cs typeface="Times New Roman"/>
                <a:sym typeface="Times New Roman"/>
              </a:rPr>
              <a:t>Enrollment Length (Weeks) for the First Three Semesters</a:t>
            </a:r>
            <a:endParaRPr sz="3600">
              <a:solidFill>
                <a:schemeClr val="lt1"/>
              </a:solidFill>
              <a:latin typeface="Times New Roman"/>
              <a:ea typeface="Times New Roman"/>
              <a:cs typeface="Times New Roman"/>
              <a:sym typeface="Times New Roman"/>
            </a:endParaRPr>
          </a:p>
        </p:txBody>
      </p:sp>
      <p:pic>
        <p:nvPicPr>
          <p:cNvPr id="261" name="Google Shape;261;p32"/>
          <p:cNvPicPr preferRelativeResize="0"/>
          <p:nvPr/>
        </p:nvPicPr>
        <p:blipFill>
          <a:blip r:embed="rId4">
            <a:alphaModFix/>
          </a:blip>
          <a:stretch>
            <a:fillRect/>
          </a:stretch>
        </p:blipFill>
        <p:spPr>
          <a:xfrm>
            <a:off x="1569600" y="3096500"/>
            <a:ext cx="6226199" cy="3217500"/>
          </a:xfrm>
          <a:prstGeom prst="rect">
            <a:avLst/>
          </a:prstGeom>
          <a:noFill/>
          <a:ln>
            <a:noFill/>
          </a:ln>
        </p:spPr>
      </p:pic>
      <p:sp>
        <p:nvSpPr>
          <p:cNvPr id="262" name="Google Shape;262;p3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High points: </a:t>
            </a:r>
            <a:endParaRPr sz="1800">
              <a:solidFill>
                <a:srgbClr val="FFFFFF"/>
              </a:solidFill>
              <a:latin typeface="Times New Roman"/>
              <a:ea typeface="Times New Roman"/>
              <a:cs typeface="Times New Roman"/>
              <a:sym typeface="Times New Roman"/>
            </a:endParaRPr>
          </a:p>
          <a:p>
            <a:pPr indent="-342900" lvl="1" marL="914400" rtl="0" algn="l">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Weeks 10-15 (~ ⅔ through first semester)</a:t>
            </a:r>
            <a:endParaRPr sz="1800">
              <a:solidFill>
                <a:srgbClr val="FFFFFF"/>
              </a:solidFill>
              <a:latin typeface="Times New Roman"/>
              <a:ea typeface="Times New Roman"/>
              <a:cs typeface="Times New Roman"/>
              <a:sym typeface="Times New Roman"/>
            </a:endParaRPr>
          </a:p>
          <a:p>
            <a:pPr indent="-342900" lvl="1" marL="914400" rtl="0" algn="l">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Weeks 50-55 (start of next school year)</a:t>
            </a:r>
            <a:endParaRPr sz="1800">
              <a:solidFill>
                <a:srgbClr val="FFFFFF"/>
              </a:solidFill>
              <a:latin typeface="Times New Roman"/>
              <a:ea typeface="Times New Roman"/>
              <a:cs typeface="Times New Roman"/>
              <a:sym typeface="Times New Roman"/>
            </a:endParaRPr>
          </a:p>
          <a:p>
            <a:pPr indent="-342900" lvl="1" marL="914400" rtl="0" algn="l">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Weeks 60-65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457200" y="1128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lt1"/>
                </a:solidFill>
                <a:latin typeface="Times New Roman"/>
                <a:ea typeface="Times New Roman"/>
                <a:cs typeface="Times New Roman"/>
                <a:sym typeface="Times New Roman"/>
              </a:rPr>
              <a:t>2016 Text Analysis</a:t>
            </a:r>
            <a:endParaRPr>
              <a:solidFill>
                <a:schemeClr val="lt1"/>
              </a:solidFill>
              <a:latin typeface="Times New Roman"/>
              <a:ea typeface="Times New Roman"/>
              <a:cs typeface="Times New Roman"/>
              <a:sym typeface="Times New Roman"/>
            </a:endParaRPr>
          </a:p>
        </p:txBody>
      </p:sp>
      <p:sp>
        <p:nvSpPr>
          <p:cNvPr id="269" name="Google Shape;269;p33"/>
          <p:cNvSpPr txBox="1"/>
          <p:nvPr>
            <p:ph idx="1" type="body"/>
          </p:nvPr>
        </p:nvSpPr>
        <p:spPr>
          <a:xfrm>
            <a:off x="457200" y="1255850"/>
            <a:ext cx="8229600" cy="5304600"/>
          </a:xfrm>
          <a:prstGeom prst="rect">
            <a:avLst/>
          </a:prstGeom>
        </p:spPr>
        <p:txBody>
          <a:bodyPr anchorCtr="0" anchor="t" bIns="91425" lIns="91425" spcFirstLastPara="1" rIns="91425" wrap="square" tIns="91425">
            <a:noAutofit/>
          </a:bodyPr>
          <a:lstStyle/>
          <a:p>
            <a:pPr indent="-355600" lvl="0" marL="457200" rtl="0" algn="l">
              <a:spcBef>
                <a:spcPts val="640"/>
              </a:spcBef>
              <a:spcAft>
                <a:spcPts val="0"/>
              </a:spcAft>
              <a:buClr>
                <a:schemeClr val="lt1"/>
              </a:buClr>
              <a:buSzPts val="2000"/>
              <a:buFont typeface="Times New Roman"/>
              <a:buAutoNum type="arabicPeriod"/>
            </a:pPr>
            <a:r>
              <a:rPr b="1" lang="en-US" sz="2000">
                <a:solidFill>
                  <a:schemeClr val="lt1"/>
                </a:solidFill>
                <a:latin typeface="Times New Roman"/>
                <a:ea typeface="Times New Roman"/>
                <a:cs typeface="Times New Roman"/>
                <a:sym typeface="Times New Roman"/>
              </a:rPr>
              <a:t>Social, emotional, behavioral:</a:t>
            </a:r>
            <a:endParaRPr b="1" sz="2000">
              <a:solidFill>
                <a:schemeClr val="lt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rPr lang="en-US" sz="2000">
                <a:solidFill>
                  <a:schemeClr val="lt1"/>
                </a:solidFill>
                <a:latin typeface="Times New Roman"/>
                <a:ea typeface="Times New Roman"/>
                <a:cs typeface="Times New Roman"/>
                <a:sym typeface="Times New Roman"/>
              </a:rPr>
              <a:t>-Smaller class size?</a:t>
            </a:r>
            <a:endParaRPr sz="2000">
              <a:solidFill>
                <a:schemeClr val="lt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rPr lang="en-US" sz="2000">
                <a:solidFill>
                  <a:schemeClr val="lt1"/>
                </a:solidFill>
                <a:latin typeface="Times New Roman"/>
                <a:ea typeface="Times New Roman"/>
                <a:cs typeface="Times New Roman"/>
                <a:sym typeface="Times New Roman"/>
              </a:rPr>
              <a:t>-	Unsafe (parent’s opinion of environment - bullying etc.)</a:t>
            </a:r>
            <a:endParaRPr sz="2000">
              <a:solidFill>
                <a:schemeClr val="lt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t/>
            </a:r>
            <a:endParaRPr sz="2000">
              <a:solidFill>
                <a:schemeClr val="lt1"/>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1100"/>
              <a:buFont typeface="Arial"/>
              <a:buNone/>
            </a:pPr>
            <a:r>
              <a:rPr b="1" lang="en-US" sz="2000">
                <a:solidFill>
                  <a:schemeClr val="lt1"/>
                </a:solidFill>
                <a:latin typeface="Times New Roman"/>
                <a:ea typeface="Times New Roman"/>
                <a:cs typeface="Times New Roman"/>
                <a:sym typeface="Times New Roman"/>
              </a:rPr>
              <a:t>2.   Family relocation:</a:t>
            </a:r>
            <a:endParaRPr b="1" sz="2000">
              <a:solidFill>
                <a:schemeClr val="lt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rPr lang="en-US" sz="2000">
                <a:solidFill>
                  <a:schemeClr val="lt1"/>
                </a:solidFill>
                <a:latin typeface="Times New Roman"/>
                <a:ea typeface="Times New Roman"/>
                <a:cs typeface="Times New Roman"/>
                <a:sym typeface="Times New Roman"/>
              </a:rPr>
              <a:t>-New address is too far or inconvenient to stay, switches schools</a:t>
            </a:r>
            <a:endParaRPr sz="2000">
              <a:solidFill>
                <a:schemeClr val="lt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t/>
            </a:r>
            <a:endParaRPr b="1" sz="2000">
              <a:solidFill>
                <a:schemeClr val="lt1"/>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1100"/>
              <a:buFont typeface="Arial"/>
              <a:buNone/>
            </a:pPr>
            <a:r>
              <a:rPr b="1" lang="en-US" sz="2000">
                <a:solidFill>
                  <a:schemeClr val="lt1"/>
                </a:solidFill>
                <a:latin typeface="Times New Roman"/>
                <a:ea typeface="Times New Roman"/>
                <a:cs typeface="Times New Roman"/>
                <a:sym typeface="Times New Roman"/>
              </a:rPr>
              <a:t>3.   Other:</a:t>
            </a:r>
            <a:endParaRPr b="1" sz="2000">
              <a:solidFill>
                <a:schemeClr val="lt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rPr lang="en-US" sz="2000">
                <a:solidFill>
                  <a:schemeClr val="lt1"/>
                </a:solidFill>
                <a:latin typeface="Times New Roman"/>
                <a:ea typeface="Times New Roman"/>
                <a:cs typeface="Times New Roman"/>
                <a:sym typeface="Times New Roman"/>
              </a:rPr>
              <a:t>-Parent disapproval of KIPP</a:t>
            </a:r>
            <a:endParaRPr sz="2000">
              <a:solidFill>
                <a:schemeClr val="lt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t/>
            </a:r>
            <a:endParaRPr sz="2000">
              <a:solidFill>
                <a:schemeClr val="lt1"/>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1100"/>
              <a:buFont typeface="Arial"/>
              <a:buNone/>
            </a:pPr>
            <a:r>
              <a:rPr b="1" lang="en-US" sz="2000">
                <a:solidFill>
                  <a:schemeClr val="lt1"/>
                </a:solidFill>
                <a:latin typeface="Times New Roman"/>
                <a:ea typeface="Times New Roman"/>
                <a:cs typeface="Times New Roman"/>
                <a:sym typeface="Times New Roman"/>
              </a:rPr>
              <a:t>4.   Transportation:</a:t>
            </a:r>
            <a:endParaRPr b="1" sz="2000">
              <a:solidFill>
                <a:schemeClr val="lt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rPr lang="en-US" sz="2000">
                <a:solidFill>
                  <a:schemeClr val="lt1"/>
                </a:solidFill>
                <a:latin typeface="Times New Roman"/>
                <a:ea typeface="Times New Roman"/>
                <a:cs typeface="Times New Roman"/>
                <a:sym typeface="Times New Roman"/>
              </a:rPr>
              <a:t>-Bus stops are inconvenient or unsafe for child</a:t>
            </a:r>
            <a:endParaRPr sz="2000">
              <a:solidFill>
                <a:schemeClr val="lt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1100"/>
              <a:buFont typeface="Arial"/>
              <a:buNone/>
            </a:pPr>
            <a:r>
              <a:rPr lang="en-US" sz="1400">
                <a:latin typeface="Arial"/>
                <a:ea typeface="Arial"/>
                <a:cs typeface="Arial"/>
                <a:sym typeface="Arial"/>
              </a:rPr>
              <a:t> </a:t>
            </a:r>
            <a:endParaRPr sz="1400">
              <a:latin typeface="Arial"/>
              <a:ea typeface="Arial"/>
              <a:cs typeface="Arial"/>
              <a:sym typeface="Arial"/>
            </a:endParaRPr>
          </a:p>
          <a:p>
            <a:pPr indent="-139700" lvl="0" marL="342900" rtl="0" algn="l">
              <a:spcBef>
                <a:spcPts val="64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139700" lvl="0" marL="342900" rtl="0" algn="l">
              <a:spcBef>
                <a:spcPts val="64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rgbClr val="FFFFFF"/>
                </a:solidFill>
                <a:latin typeface="Times New Roman"/>
                <a:ea typeface="Times New Roman"/>
                <a:cs typeface="Times New Roman"/>
                <a:sym typeface="Times New Roman"/>
              </a:rPr>
              <a:t>Conclusions &amp; Recommendations</a:t>
            </a:r>
            <a:endParaRPr sz="3600">
              <a:solidFill>
                <a:srgbClr val="FFFFFF"/>
              </a:solidFill>
              <a:latin typeface="Times New Roman"/>
              <a:ea typeface="Times New Roman"/>
              <a:cs typeface="Times New Roman"/>
              <a:sym typeface="Times New Roman"/>
            </a:endParaRPr>
          </a:p>
        </p:txBody>
      </p:sp>
      <p:sp>
        <p:nvSpPr>
          <p:cNvPr id="276" name="Google Shape;276;p34"/>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381000" lvl="0" marL="457200" rtl="0" algn="l">
              <a:spcBef>
                <a:spcPts val="640"/>
              </a:spcBef>
              <a:spcAft>
                <a:spcPts val="0"/>
              </a:spcAft>
              <a:buClr>
                <a:srgbClr val="FFFFFF"/>
              </a:buClr>
              <a:buSzPts val="2400"/>
              <a:buFont typeface="Times New Roman"/>
              <a:buAutoNum type="arabicPeriod"/>
            </a:pPr>
            <a:r>
              <a:rPr lang="en-US" sz="2400">
                <a:solidFill>
                  <a:srgbClr val="FFFFFF"/>
                </a:solidFill>
                <a:latin typeface="Times New Roman"/>
                <a:ea typeface="Times New Roman"/>
                <a:cs typeface="Times New Roman"/>
                <a:sym typeface="Times New Roman"/>
              </a:rPr>
              <a:t>Variables as given/built not predictive of student attrition in a significant manner, despite logical connections</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AutoNum type="arabicPeriod"/>
            </a:pPr>
            <a:r>
              <a:rPr lang="en-US" sz="2400">
                <a:solidFill>
                  <a:srgbClr val="FFFFFF"/>
                </a:solidFill>
                <a:latin typeface="Times New Roman"/>
                <a:ea typeface="Times New Roman"/>
                <a:cs typeface="Times New Roman"/>
                <a:sym typeface="Times New Roman"/>
              </a:rPr>
              <a:t>However, clustering analysis shows there are indeed important discrete groups among the student body</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AutoNum type="arabicPeriod"/>
            </a:pPr>
            <a:r>
              <a:rPr lang="en-US" sz="2400">
                <a:solidFill>
                  <a:srgbClr val="FFFFFF"/>
                </a:solidFill>
                <a:latin typeface="Times New Roman"/>
                <a:ea typeface="Times New Roman"/>
                <a:cs typeface="Times New Roman"/>
                <a:sym typeface="Times New Roman"/>
              </a:rPr>
              <a:t>Try to reach the needs of different classes of students in different ways</a:t>
            </a:r>
            <a:endParaRPr sz="2400">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Times New Roman"/>
              <a:buAutoNum type="arabicPeriod"/>
            </a:pPr>
            <a:r>
              <a:rPr lang="en-US" sz="2400">
                <a:solidFill>
                  <a:srgbClr val="FFFFFF"/>
                </a:solidFill>
                <a:latin typeface="Times New Roman"/>
                <a:ea typeface="Times New Roman"/>
                <a:cs typeface="Times New Roman"/>
                <a:sym typeface="Times New Roman"/>
              </a:rPr>
              <a:t>Orientation program cannot go as far as 15th-week attrition peak, but may combat earlier attrition</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TrinityU_PowerPoint_Maroon3.jpg" id="281" name="Google Shape;281;p35"/>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descr="TrinityU_PowerPoint_Maroon2.jpg" id="105" name="Google Shape;105;p1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6" name="Google Shape;106;p15"/>
          <p:cNvSpPr txBox="1"/>
          <p:nvPr>
            <p:ph type="title"/>
          </p:nvPr>
        </p:nvSpPr>
        <p:spPr>
          <a:xfrm>
            <a:off x="457200" y="274638"/>
            <a:ext cx="8229600" cy="846000"/>
          </a:xfrm>
          <a:prstGeom prst="rect">
            <a:avLst/>
          </a:prstGeom>
          <a:noFill/>
          <a:ln>
            <a:noFill/>
          </a:ln>
        </p:spPr>
        <p:txBody>
          <a:bodyPr anchorCtr="0" anchor="ctr" bIns="45700" lIns="91425" spcFirstLastPara="1" rIns="91425" wrap="square" tIns="45700">
            <a:noAutofit/>
          </a:bodyPr>
          <a:lstStyle/>
          <a:p>
            <a:pPr indent="457200" lvl="0" marL="1828800" marR="0" rtl="0" algn="l">
              <a:spcBef>
                <a:spcPts val="0"/>
              </a:spcBef>
              <a:spcAft>
                <a:spcPts val="0"/>
              </a:spcAft>
              <a:buClr>
                <a:schemeClr val="lt1"/>
              </a:buClr>
              <a:buFont typeface="Arial Narrow"/>
              <a:buNone/>
            </a:pPr>
            <a:r>
              <a:rPr lang="en-US" sz="3000">
                <a:solidFill>
                  <a:schemeClr val="lt1"/>
                </a:solidFill>
                <a:latin typeface="Times New Roman"/>
                <a:ea typeface="Times New Roman"/>
                <a:cs typeface="Times New Roman"/>
                <a:sym typeface="Times New Roman"/>
              </a:rPr>
              <a:t>Independent Variables</a:t>
            </a:r>
            <a:endParaRPr b="0" i="0" sz="3000" u="none" cap="none" strike="noStrike">
              <a:solidFill>
                <a:schemeClr val="lt1"/>
              </a:solidFill>
              <a:latin typeface="Arial Narrow"/>
              <a:ea typeface="Arial Narrow"/>
              <a:cs typeface="Arial Narrow"/>
              <a:sym typeface="Arial Narrow"/>
            </a:endParaRPr>
          </a:p>
        </p:txBody>
      </p:sp>
      <p:sp>
        <p:nvSpPr>
          <p:cNvPr id="107" name="Google Shape;107;p15"/>
          <p:cNvSpPr txBox="1"/>
          <p:nvPr/>
        </p:nvSpPr>
        <p:spPr>
          <a:xfrm>
            <a:off x="1074175" y="1329300"/>
            <a:ext cx="7290900" cy="5209800"/>
          </a:xfrm>
          <a:prstGeom prst="rect">
            <a:avLst/>
          </a:prstGeom>
          <a:noFill/>
          <a:ln cap="flat" cmpd="sng" w="9525">
            <a:solidFill>
              <a:srgbClr val="888888"/>
            </a:solidFill>
            <a:prstDash val="solid"/>
            <a:round/>
            <a:headEnd len="sm" w="sm" type="none"/>
            <a:tailEnd len="sm" w="sm" type="none"/>
          </a:ln>
        </p:spPr>
        <p:txBody>
          <a:bodyPr anchorCtr="0" anchor="t" bIns="91425" lIns="91425" spcFirstLastPara="1" rIns="91425" wrap="square" tIns="91425">
            <a:noAutofit/>
          </a:bodyPr>
          <a:lstStyle/>
          <a:p>
            <a:pPr indent="-381000" lvl="0" marL="9144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Student attendance</a:t>
            </a:r>
            <a:endParaRPr sz="2400">
              <a:solidFill>
                <a:schemeClr val="lt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Students’ disciplinary records</a:t>
            </a:r>
            <a:endParaRPr sz="2400">
              <a:solidFill>
                <a:schemeClr val="lt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Student grades</a:t>
            </a:r>
            <a:endParaRPr sz="2400">
              <a:solidFill>
                <a:schemeClr val="lt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MAP standardized test scores</a:t>
            </a:r>
            <a:endParaRPr sz="2400">
              <a:solidFill>
                <a:schemeClr val="lt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Geographical distance between students’ homes and their schools</a:t>
            </a:r>
            <a:endParaRPr sz="2400">
              <a:solidFill>
                <a:schemeClr val="lt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Newness of the student (length of enrollment)</a:t>
            </a:r>
            <a:endParaRPr sz="2400">
              <a:solidFill>
                <a:schemeClr val="lt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Text responses for the parent exit survey at time of student withdrawal</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3000">
                <a:solidFill>
                  <a:schemeClr val="lt1"/>
                </a:solidFill>
                <a:latin typeface="Times New Roman"/>
                <a:ea typeface="Times New Roman"/>
                <a:cs typeface="Times New Roman"/>
                <a:sym typeface="Times New Roman"/>
              </a:rPr>
              <a:t>Scatter Plots </a:t>
            </a:r>
            <a:endParaRPr sz="3000">
              <a:solidFill>
                <a:schemeClr val="lt1"/>
              </a:solidFill>
              <a:latin typeface="Times New Roman"/>
              <a:ea typeface="Times New Roman"/>
              <a:cs typeface="Times New Roman"/>
              <a:sym typeface="Times New Roman"/>
            </a:endParaRPr>
          </a:p>
        </p:txBody>
      </p:sp>
      <p:sp>
        <p:nvSpPr>
          <p:cNvPr id="114" name="Google Shape;114;p16"/>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381000" lvl="0" marL="914400" marR="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Data compiled from 2010-2016</a:t>
            </a:r>
            <a:endParaRPr sz="2400">
              <a:solidFill>
                <a:schemeClr val="lt1"/>
              </a:solidFill>
              <a:latin typeface="Times New Roman"/>
              <a:ea typeface="Times New Roman"/>
              <a:cs typeface="Times New Roman"/>
              <a:sym typeface="Times New Roman"/>
            </a:endParaRPr>
          </a:p>
          <a:p>
            <a:pPr indent="-381000" lvl="0" marL="914400" marR="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Used Unique ID’s to gather student totals </a:t>
            </a:r>
            <a:endParaRPr sz="2400">
              <a:solidFill>
                <a:schemeClr val="lt1"/>
              </a:solidFill>
              <a:latin typeface="Times New Roman"/>
              <a:ea typeface="Times New Roman"/>
              <a:cs typeface="Times New Roman"/>
              <a:sym typeface="Times New Roman"/>
            </a:endParaRPr>
          </a:p>
          <a:p>
            <a:pPr indent="-381000" lvl="0" marL="914400" marR="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Stayed: 2536</a:t>
            </a:r>
            <a:endParaRPr sz="2400">
              <a:solidFill>
                <a:schemeClr val="lt1"/>
              </a:solidFill>
              <a:latin typeface="Times New Roman"/>
              <a:ea typeface="Times New Roman"/>
              <a:cs typeface="Times New Roman"/>
              <a:sym typeface="Times New Roman"/>
            </a:endParaRPr>
          </a:p>
          <a:p>
            <a:pPr indent="-381000" lvl="0" marL="914400" marR="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Withdrew: 1771</a:t>
            </a:r>
            <a:endParaRPr sz="2400">
              <a:solidFill>
                <a:schemeClr val="lt1"/>
              </a:solidFill>
              <a:latin typeface="Times New Roman"/>
              <a:ea typeface="Times New Roman"/>
              <a:cs typeface="Times New Roman"/>
              <a:sym typeface="Times New Roman"/>
            </a:endParaRPr>
          </a:p>
          <a:p>
            <a:pPr indent="-381000" lvl="0" marL="914400" marR="0" rtl="0" algn="l">
              <a:lnSpc>
                <a:spcPct val="115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The larger the “student number,” the less time enrolled at KIPP (more recently assigned an ID)</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descr="TrinityU_PowerPoint_Maroon2.jpg" id="120" name="Google Shape;120;p1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1" name="Google Shape;121;p17"/>
          <p:cNvSpPr txBox="1"/>
          <p:nvPr>
            <p:ph type="title"/>
          </p:nvPr>
        </p:nvSpPr>
        <p:spPr>
          <a:xfrm>
            <a:off x="457200" y="274638"/>
            <a:ext cx="8229600" cy="8459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Narrow"/>
              <a:buNone/>
            </a:pPr>
            <a:r>
              <a:rPr b="0" i="0" lang="en-US" sz="4000" u="none" cap="none" strike="noStrike">
                <a:solidFill>
                  <a:schemeClr val="lt1"/>
                </a:solidFill>
                <a:latin typeface="Times New Roman"/>
                <a:ea typeface="Times New Roman"/>
                <a:cs typeface="Times New Roman"/>
                <a:sym typeface="Times New Roman"/>
              </a:rPr>
              <a:t>Grades</a:t>
            </a:r>
            <a:endParaRPr b="0" i="0" sz="4000" u="none" cap="none" strike="noStrike">
              <a:solidFill>
                <a:schemeClr val="lt1"/>
              </a:solidFill>
              <a:latin typeface="Times New Roman"/>
              <a:ea typeface="Times New Roman"/>
              <a:cs typeface="Times New Roman"/>
              <a:sym typeface="Times New Roman"/>
            </a:endParaRPr>
          </a:p>
        </p:txBody>
      </p:sp>
      <p:pic>
        <p:nvPicPr>
          <p:cNvPr id="122" name="Google Shape;122;p17"/>
          <p:cNvPicPr preferRelativeResize="0"/>
          <p:nvPr/>
        </p:nvPicPr>
        <p:blipFill>
          <a:blip r:embed="rId4">
            <a:alphaModFix/>
          </a:blip>
          <a:stretch>
            <a:fillRect/>
          </a:stretch>
        </p:blipFill>
        <p:spPr>
          <a:xfrm>
            <a:off x="0" y="1980425"/>
            <a:ext cx="4635424" cy="3748400"/>
          </a:xfrm>
          <a:prstGeom prst="rect">
            <a:avLst/>
          </a:prstGeom>
          <a:noFill/>
          <a:ln>
            <a:noFill/>
          </a:ln>
        </p:spPr>
      </p:pic>
      <p:pic>
        <p:nvPicPr>
          <p:cNvPr id="123" name="Google Shape;123;p17"/>
          <p:cNvPicPr preferRelativeResize="0"/>
          <p:nvPr/>
        </p:nvPicPr>
        <p:blipFill>
          <a:blip r:embed="rId5">
            <a:alphaModFix/>
          </a:blip>
          <a:stretch>
            <a:fillRect/>
          </a:stretch>
        </p:blipFill>
        <p:spPr>
          <a:xfrm>
            <a:off x="4687300" y="1980425"/>
            <a:ext cx="4456700" cy="374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descr="TrinityU_PowerPoint_Maroon2.jpg" id="129" name="Google Shape;129;p18"/>
          <p:cNvPicPr preferRelativeResize="0"/>
          <p:nvPr/>
        </p:nvPicPr>
        <p:blipFill rotWithShape="1">
          <a:blip r:embed="rId3">
            <a:alphaModFix/>
          </a:blip>
          <a:srcRect b="0" l="0" r="0" t="0"/>
          <a:stretch/>
        </p:blipFill>
        <p:spPr>
          <a:xfrm>
            <a:off x="-43700" y="17247"/>
            <a:ext cx="9144000" cy="6858000"/>
          </a:xfrm>
          <a:prstGeom prst="rect">
            <a:avLst/>
          </a:prstGeom>
          <a:noFill/>
          <a:ln>
            <a:noFill/>
          </a:ln>
        </p:spPr>
      </p:pic>
      <p:sp>
        <p:nvSpPr>
          <p:cNvPr id="130" name="Google Shape;130;p18"/>
          <p:cNvSpPr txBox="1"/>
          <p:nvPr>
            <p:ph type="title"/>
          </p:nvPr>
        </p:nvSpPr>
        <p:spPr>
          <a:xfrm>
            <a:off x="457200" y="274638"/>
            <a:ext cx="8229600" cy="8459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Narrow"/>
              <a:buNone/>
            </a:pPr>
            <a:r>
              <a:rPr b="0" i="0" lang="en-US" sz="4000" u="none" cap="none" strike="noStrike">
                <a:solidFill>
                  <a:schemeClr val="lt1"/>
                </a:solidFill>
                <a:latin typeface="Times New Roman"/>
                <a:ea typeface="Times New Roman"/>
                <a:cs typeface="Times New Roman"/>
                <a:sym typeface="Times New Roman"/>
              </a:rPr>
              <a:t>MAP S</a:t>
            </a:r>
            <a:r>
              <a:rPr lang="en-US" sz="4000">
                <a:solidFill>
                  <a:schemeClr val="lt1"/>
                </a:solidFill>
                <a:latin typeface="Times New Roman"/>
                <a:ea typeface="Times New Roman"/>
                <a:cs typeface="Times New Roman"/>
                <a:sym typeface="Times New Roman"/>
              </a:rPr>
              <a:t>tandardized Test Scores</a:t>
            </a:r>
            <a:endParaRPr b="0" i="0" sz="4000" u="none" cap="none" strike="noStrike">
              <a:solidFill>
                <a:schemeClr val="lt1"/>
              </a:solidFill>
              <a:latin typeface="Times New Roman"/>
              <a:ea typeface="Times New Roman"/>
              <a:cs typeface="Times New Roman"/>
              <a:sym typeface="Times New Roman"/>
            </a:endParaRPr>
          </a:p>
        </p:txBody>
      </p:sp>
      <p:pic>
        <p:nvPicPr>
          <p:cNvPr id="131" name="Google Shape;131;p18"/>
          <p:cNvPicPr preferRelativeResize="0"/>
          <p:nvPr/>
        </p:nvPicPr>
        <p:blipFill>
          <a:blip r:embed="rId4">
            <a:alphaModFix/>
          </a:blip>
          <a:stretch>
            <a:fillRect/>
          </a:stretch>
        </p:blipFill>
        <p:spPr>
          <a:xfrm>
            <a:off x="0" y="1781525"/>
            <a:ext cx="4581525" cy="3502500"/>
          </a:xfrm>
          <a:prstGeom prst="rect">
            <a:avLst/>
          </a:prstGeom>
          <a:noFill/>
          <a:ln>
            <a:noFill/>
          </a:ln>
        </p:spPr>
      </p:pic>
      <p:pic>
        <p:nvPicPr>
          <p:cNvPr id="132" name="Google Shape;132;p18"/>
          <p:cNvPicPr preferRelativeResize="0"/>
          <p:nvPr/>
        </p:nvPicPr>
        <p:blipFill>
          <a:blip r:embed="rId5">
            <a:alphaModFix/>
          </a:blip>
          <a:stretch>
            <a:fillRect/>
          </a:stretch>
        </p:blipFill>
        <p:spPr>
          <a:xfrm>
            <a:off x="4518775" y="1781525"/>
            <a:ext cx="4581525" cy="350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descr="TrinityU_PowerPoint_Maroon2.jpg" id="138" name="Google Shape;138;p1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39" name="Google Shape;139;p19"/>
          <p:cNvSpPr txBox="1"/>
          <p:nvPr>
            <p:ph type="title"/>
          </p:nvPr>
        </p:nvSpPr>
        <p:spPr>
          <a:xfrm>
            <a:off x="457200" y="274638"/>
            <a:ext cx="8229600" cy="846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Narrow"/>
              <a:buNone/>
            </a:pPr>
            <a:r>
              <a:rPr b="0" i="0" lang="en-US" sz="4000" u="none" cap="none" strike="noStrike">
                <a:solidFill>
                  <a:schemeClr val="lt1"/>
                </a:solidFill>
                <a:latin typeface="Times New Roman"/>
                <a:ea typeface="Times New Roman"/>
                <a:cs typeface="Times New Roman"/>
                <a:sym typeface="Times New Roman"/>
              </a:rPr>
              <a:t>Absences </a:t>
            </a:r>
            <a:endParaRPr b="0" i="0" sz="4000" u="none" cap="none" strike="noStrike">
              <a:solidFill>
                <a:schemeClr val="lt1"/>
              </a:solidFill>
              <a:latin typeface="Times New Roman"/>
              <a:ea typeface="Times New Roman"/>
              <a:cs typeface="Times New Roman"/>
              <a:sym typeface="Times New Roman"/>
            </a:endParaRPr>
          </a:p>
        </p:txBody>
      </p:sp>
      <p:pic>
        <p:nvPicPr>
          <p:cNvPr id="140" name="Google Shape;140;p19"/>
          <p:cNvPicPr preferRelativeResize="0"/>
          <p:nvPr/>
        </p:nvPicPr>
        <p:blipFill>
          <a:blip r:embed="rId4">
            <a:alphaModFix/>
          </a:blip>
          <a:stretch>
            <a:fillRect/>
          </a:stretch>
        </p:blipFill>
        <p:spPr>
          <a:xfrm>
            <a:off x="84625" y="2274475"/>
            <a:ext cx="4576750" cy="3335175"/>
          </a:xfrm>
          <a:prstGeom prst="rect">
            <a:avLst/>
          </a:prstGeom>
          <a:noFill/>
          <a:ln>
            <a:noFill/>
          </a:ln>
        </p:spPr>
      </p:pic>
      <p:pic>
        <p:nvPicPr>
          <p:cNvPr id="141" name="Google Shape;141;p19"/>
          <p:cNvPicPr preferRelativeResize="0"/>
          <p:nvPr/>
        </p:nvPicPr>
        <p:blipFill>
          <a:blip r:embed="rId5">
            <a:alphaModFix/>
          </a:blip>
          <a:stretch>
            <a:fillRect/>
          </a:stretch>
        </p:blipFill>
        <p:spPr>
          <a:xfrm>
            <a:off x="4661375" y="2274475"/>
            <a:ext cx="4446650" cy="333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TrinityU_PowerPoint_Maroon2.jpg" id="147" name="Google Shape;147;p2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48" name="Google Shape;148;p20"/>
          <p:cNvSpPr txBox="1"/>
          <p:nvPr>
            <p:ph type="title"/>
          </p:nvPr>
        </p:nvSpPr>
        <p:spPr>
          <a:xfrm>
            <a:off x="457200" y="274638"/>
            <a:ext cx="8229600" cy="8459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Narrow"/>
              <a:buNone/>
            </a:pPr>
            <a:r>
              <a:rPr b="0" i="0" lang="en-US" sz="3600" u="none" cap="none" strike="noStrike">
                <a:solidFill>
                  <a:schemeClr val="lt1"/>
                </a:solidFill>
                <a:latin typeface="Times New Roman"/>
                <a:ea typeface="Times New Roman"/>
                <a:cs typeface="Times New Roman"/>
                <a:sym typeface="Times New Roman"/>
              </a:rPr>
              <a:t>Disciplinary Incidents</a:t>
            </a:r>
            <a:endParaRPr b="0" i="0" sz="3600" u="none" cap="none" strike="noStrike">
              <a:solidFill>
                <a:schemeClr val="lt1"/>
              </a:solidFill>
              <a:latin typeface="Times New Roman"/>
              <a:ea typeface="Times New Roman"/>
              <a:cs typeface="Times New Roman"/>
              <a:sym typeface="Times New Roman"/>
            </a:endParaRPr>
          </a:p>
        </p:txBody>
      </p:sp>
      <p:pic>
        <p:nvPicPr>
          <p:cNvPr id="149" name="Google Shape;149;p20"/>
          <p:cNvPicPr preferRelativeResize="0"/>
          <p:nvPr/>
        </p:nvPicPr>
        <p:blipFill>
          <a:blip r:embed="rId4">
            <a:alphaModFix/>
          </a:blip>
          <a:stretch>
            <a:fillRect/>
          </a:stretch>
        </p:blipFill>
        <p:spPr>
          <a:xfrm>
            <a:off x="84625" y="2075550"/>
            <a:ext cx="4581525" cy="3649550"/>
          </a:xfrm>
          <a:prstGeom prst="rect">
            <a:avLst/>
          </a:prstGeom>
          <a:noFill/>
          <a:ln>
            <a:noFill/>
          </a:ln>
        </p:spPr>
      </p:pic>
      <p:pic>
        <p:nvPicPr>
          <p:cNvPr id="150" name="Google Shape;150;p20"/>
          <p:cNvPicPr preferRelativeResize="0"/>
          <p:nvPr/>
        </p:nvPicPr>
        <p:blipFill>
          <a:blip r:embed="rId5">
            <a:alphaModFix/>
          </a:blip>
          <a:stretch>
            <a:fillRect/>
          </a:stretch>
        </p:blipFill>
        <p:spPr>
          <a:xfrm>
            <a:off x="4666150" y="2075550"/>
            <a:ext cx="4450624" cy="364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descr="TrinityU_PowerPoint_Maroon2.jpg" id="156" name="Google Shape;156;p2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57" name="Google Shape;157;p21"/>
          <p:cNvSpPr txBox="1"/>
          <p:nvPr>
            <p:ph type="title"/>
          </p:nvPr>
        </p:nvSpPr>
        <p:spPr>
          <a:xfrm>
            <a:off x="457200" y="274638"/>
            <a:ext cx="8229600" cy="8459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Narrow"/>
              <a:buNone/>
            </a:pPr>
            <a:r>
              <a:rPr b="0" i="0" lang="en-US" sz="4000" u="none" cap="none" strike="noStrike">
                <a:solidFill>
                  <a:schemeClr val="lt1"/>
                </a:solidFill>
                <a:latin typeface="Times New Roman"/>
                <a:ea typeface="Times New Roman"/>
                <a:cs typeface="Times New Roman"/>
                <a:sym typeface="Times New Roman"/>
              </a:rPr>
              <a:t>Distance to KIPP</a:t>
            </a:r>
            <a:endParaRPr b="0" i="0" sz="4000" u="none" cap="none" strike="noStrike">
              <a:solidFill>
                <a:schemeClr val="lt1"/>
              </a:solidFill>
              <a:latin typeface="Times New Roman"/>
              <a:ea typeface="Times New Roman"/>
              <a:cs typeface="Times New Roman"/>
              <a:sym typeface="Times New Roman"/>
            </a:endParaRPr>
          </a:p>
        </p:txBody>
      </p:sp>
      <p:pic>
        <p:nvPicPr>
          <p:cNvPr id="158" name="Google Shape;158;p21"/>
          <p:cNvPicPr preferRelativeResize="0"/>
          <p:nvPr/>
        </p:nvPicPr>
        <p:blipFill>
          <a:blip r:embed="rId4">
            <a:alphaModFix/>
          </a:blip>
          <a:stretch>
            <a:fillRect/>
          </a:stretch>
        </p:blipFill>
        <p:spPr>
          <a:xfrm>
            <a:off x="0" y="2464726"/>
            <a:ext cx="4643849" cy="3279150"/>
          </a:xfrm>
          <a:prstGeom prst="rect">
            <a:avLst/>
          </a:prstGeom>
          <a:noFill/>
          <a:ln>
            <a:noFill/>
          </a:ln>
        </p:spPr>
      </p:pic>
      <p:pic>
        <p:nvPicPr>
          <p:cNvPr id="159" name="Google Shape;159;p21"/>
          <p:cNvPicPr preferRelativeResize="0"/>
          <p:nvPr/>
        </p:nvPicPr>
        <p:blipFill>
          <a:blip r:embed="rId5">
            <a:alphaModFix/>
          </a:blip>
          <a:stretch>
            <a:fillRect/>
          </a:stretch>
        </p:blipFill>
        <p:spPr>
          <a:xfrm>
            <a:off x="4643850" y="2464725"/>
            <a:ext cx="4500150" cy="327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