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urmc.rochester.edu/highland/bariatric-surgery-center/questions/morbid-obesity.aspx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e563db0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e563db0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e563db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e563db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e563db0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e563db0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800"/>
              <a:t>Diabetes with some complication that compounds the difficulty of treating the disease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/>
              <a:t>Eyesight, feeling in extremities, kidney disease, cardiovascular complications, skin conditions and other issues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 sz="1400">
                <a:solidFill>
                  <a:srgbClr val="999999"/>
                </a:solidFill>
              </a:rPr>
              <a:t>Overall model accuracy/loss</a:t>
            </a:r>
            <a:endParaRPr sz="1400"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400">
                <a:solidFill>
                  <a:srgbClr val="999999"/>
                </a:solidFill>
              </a:rPr>
              <a:t>Training: 87.04% / 0.3501</a:t>
            </a:r>
            <a:endParaRPr sz="1400"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400">
                <a:solidFill>
                  <a:srgbClr val="999999"/>
                </a:solidFill>
              </a:rPr>
              <a:t>Validation Set : 86.76% / 0.3619</a:t>
            </a:r>
            <a:endParaRPr sz="1400"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400">
                <a:solidFill>
                  <a:srgbClr val="999999"/>
                </a:solidFill>
              </a:rPr>
              <a:t>Final Test Set: 81.33%</a:t>
            </a:r>
            <a:endParaRPr sz="1400">
              <a:solidFill>
                <a:srgbClr val="99999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</a:pPr>
            <a:r>
              <a:rPr lang="en" sz="1400">
                <a:solidFill>
                  <a:srgbClr val="999999"/>
                </a:solidFill>
              </a:rPr>
              <a:t>Prevalence of 43% in the Final Test population</a:t>
            </a:r>
            <a:endParaRPr sz="1400">
              <a:solidFill>
                <a:srgbClr val="99999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e563db0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e563db0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https://www.urmc.rochester.edu/highland/bariatric-surgery-center/questions/morbid-obesity.aspx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accuracy: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81.49% Large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81.59% 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PPV: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71.56% Large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69.42% 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ails to perform significantly above baseline, training set had 19% prevalence and test set had 20% prevalence). Indicates failure to learn.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Rapid divergence indicates powerful overfit, but when decreased to inflection point in epochs, model fails to converge in training vs eval.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Diabetes, which has many correlate conditions within the dataset, this condition does not correlate well, and there is essentially no signal for the network to uncover.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all the models tried had some fluctuation around baseline probability, none were sufficiently successful in diagnosing the condition based on the other conditions.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some of the others we tested, this does not pose a functional issue: Morbid Obesity is very easy to diagnose in practice, and does not require or benefit from an approach such as these models.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e563db0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e563db0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Precision: How many COPD predictions are actually COPD?  TP/(TP+FP)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Recall:      How many COPD dx can model identify?                TP/(TP+FN)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7339b8f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7339b8f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80712c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880712c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Medicare Risk Adjustment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we predict chronic conditions gone undiagnosed?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predict the </a:t>
            </a:r>
            <a:r>
              <a:rPr lang="en"/>
              <a:t>existence</a:t>
            </a:r>
            <a:r>
              <a:rPr lang="en"/>
              <a:t> of a chronic health condition for a patient based on known test results NOT related to specific condition we are trying to predict and all </a:t>
            </a:r>
            <a:r>
              <a:rPr lang="en"/>
              <a:t>other</a:t>
            </a:r>
            <a:r>
              <a:rPr lang="en"/>
              <a:t> diagnosis related information for the patient?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Healthcare costs are extremely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Preventative </a:t>
            </a:r>
            <a:r>
              <a:rPr lang="en"/>
              <a:t>medicine</a:t>
            </a:r>
            <a:r>
              <a:rPr lang="en"/>
              <a:t> is key to optimal patient care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able to predict probability of a patient having a condition based on their current portfolio of diagnosed conditions to expedite process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ranges from 2014-2017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Indicators for the </a:t>
            </a:r>
            <a:r>
              <a:rPr lang="en" sz="2000"/>
              <a:t>existence</a:t>
            </a:r>
            <a:r>
              <a:rPr lang="en" sz="2000"/>
              <a:t> of all </a:t>
            </a:r>
            <a:r>
              <a:rPr lang="en" sz="2000"/>
              <a:t>Hierarchical</a:t>
            </a:r>
            <a:r>
              <a:rPr lang="en" sz="2000"/>
              <a:t> Condition Categories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HCC’s are all confirmed by medical professionals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Prevalence of each condition on average across 4 years is as follows: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Diabetes with Complications (HCC 18) = 42%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Morbid Obesity (HCC 22) = 19%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COPD - Chronic Obstructive </a:t>
            </a:r>
            <a:r>
              <a:rPr lang="en" sz="1600"/>
              <a:t>Pulmonary</a:t>
            </a:r>
            <a:r>
              <a:rPr lang="en" sz="1600"/>
              <a:t> Disease (HCC 111) = 29%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Neuropathy</a:t>
            </a:r>
            <a:r>
              <a:rPr lang="en" sz="1600"/>
              <a:t> (HCC 75) = 11%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5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with </a:t>
            </a:r>
            <a:r>
              <a:rPr lang="en"/>
              <a:t>Complications (HCC 18)</a:t>
            </a:r>
            <a:r>
              <a:rPr lang="en"/>
              <a:t>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94325" y="3591363"/>
            <a:ext cx="3166350" cy="15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63" y="3733613"/>
            <a:ext cx="83724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63" y="2769263"/>
            <a:ext cx="31527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9847" y="1147436"/>
            <a:ext cx="3108405" cy="23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3475" y="2769263"/>
            <a:ext cx="139065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738750" y="3184050"/>
            <a:ext cx="18153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PPV: 96.99%</a:t>
            </a:r>
            <a:r>
              <a:rPr lang="en">
                <a:solidFill>
                  <a:srgbClr val="FFFFFF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__ _</a:t>
            </a:r>
            <a:endParaRPr>
              <a:solidFill>
                <a:srgbClr val="FFFFFF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22150" y="606413"/>
            <a:ext cx="45195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What is the disease?</a:t>
            </a:r>
            <a:endParaRPr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Diabetes with some complication that compounds the difficulty of treating the disease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Leads to problems in Eyesight, feeling in extremities, kidney disease, cardiovascular complications, skin conditions and other issues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46000" y="11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Morbid Obesity (HCC 22)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77500" y="941550"/>
            <a:ext cx="18444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the disease?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Diagnosed as having a Body Mass Index (BMI) of 40 or greater.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Has high risk of causing Type 2 Diabetes, cardiovascular illnesses, and much more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29% - 37% prevalent in population, in our data, only average of 19% by year</a:t>
            </a:r>
            <a:endParaRPr sz="12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372800" y="2739525"/>
            <a:ext cx="28041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Larger (500) epoch model:</a:t>
            </a:r>
            <a:endParaRPr sz="14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388" y="3547725"/>
            <a:ext cx="1614075" cy="7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4625" y="3272962"/>
            <a:ext cx="1614075" cy="117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2012" y="3272950"/>
            <a:ext cx="1717550" cy="12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4000" y="3508875"/>
            <a:ext cx="1562575" cy="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857700" y="2739525"/>
            <a:ext cx="28041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Smaller</a:t>
            </a:r>
            <a:r>
              <a:rPr lang="en" sz="1400"/>
              <a:t> (100) epoch model:</a:t>
            </a:r>
            <a:endParaRPr sz="1400"/>
          </a:p>
        </p:txBody>
      </p:sp>
      <p:sp>
        <p:nvSpPr>
          <p:cNvPr id="92" name="Google Shape;92;p17"/>
          <p:cNvSpPr txBox="1"/>
          <p:nvPr/>
        </p:nvSpPr>
        <p:spPr>
          <a:xfrm>
            <a:off x="4779650" y="162975"/>
            <a:ext cx="42615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Alternatives tried: Regularization (L1,L2), Shallow network, Deep network, Wide network, All-Zero rows removed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0994" y="963625"/>
            <a:ext cx="5589431" cy="16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8300"/>
            <a:ext cx="85206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Chronic Obstructionary </a:t>
            </a:r>
            <a:r>
              <a:rPr lang="en" sz="2400"/>
              <a:t>Pulmonary</a:t>
            </a:r>
            <a:r>
              <a:rPr lang="en" sz="2400"/>
              <a:t> Disease (HCC 111)</a:t>
            </a:r>
            <a:endParaRPr sz="24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439200"/>
            <a:ext cx="8520600" cy="17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disease?</a:t>
            </a:r>
            <a:endParaRPr sz="135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chronic lung disease that makes it hard to breathe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Includes chronic bronchitis and emphysema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Third leading cause of death in the U.S.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Topology and model results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38" y="3932600"/>
            <a:ext cx="6611324" cy="10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50" y="2198600"/>
            <a:ext cx="2400850" cy="154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7837" y="2093113"/>
            <a:ext cx="2400847" cy="17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3801" y="1707900"/>
            <a:ext cx="1916388" cy="189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724350" y="3672875"/>
            <a:ext cx="18153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PPV: 88.70%</a:t>
            </a:r>
            <a:r>
              <a:rPr lang="en">
                <a:solidFill>
                  <a:srgbClr val="FFFFFF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__ _</a:t>
            </a:r>
            <a:endParaRPr>
              <a:solidFill>
                <a:srgbClr val="FFFFFF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2675" y="1314787"/>
            <a:ext cx="3251175" cy="65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09050"/>
            <a:ext cx="8520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Neuropathy (HCC 75)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690650"/>
            <a:ext cx="8520600" cy="1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disease?</a:t>
            </a:r>
            <a:endParaRPr sz="135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Weakness, numbness, and pain from nerve damage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Damage is normally </a:t>
            </a:r>
            <a:r>
              <a:rPr lang="en" sz="1200"/>
              <a:t>irreversible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Treatment revolves around mitigating damages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450" y="3031200"/>
            <a:ext cx="26289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250" y="2203250"/>
            <a:ext cx="4776100" cy="7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4650" y="3186553"/>
            <a:ext cx="1021629" cy="4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079150"/>
            <a:ext cx="2571825" cy="17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175" y="2203257"/>
            <a:ext cx="4243050" cy="73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88300" y="3186552"/>
            <a:ext cx="1084345" cy="4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2990450" y="3641975"/>
            <a:ext cx="18153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PPV: 59.09%</a:t>
            </a:r>
            <a:endParaRPr>
              <a:solidFill>
                <a:srgbClr val="FFFFFF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7683663" y="3696050"/>
            <a:ext cx="18153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PPV: 67.24%</a:t>
            </a:r>
            <a:endParaRPr>
              <a:solidFill>
                <a:srgbClr val="FFFFFF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Next Steps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Models built using only basic demographics and other medical conditions as predictors are not guaranteed to find relevant signal in predicting a given condition. Many other factors at play that are not considered here.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those conditions which correlate strongly, models like this can be a useful tool and should be refined to provide best possible care and diagnosis to patients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conditions which are more easily diagnosed in other ways, or correlate poorly with other condition flags, alternative methods should be sought.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