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7" r:id="rId2"/>
    <p:sldId id="271" r:id="rId3"/>
    <p:sldId id="277" r:id="rId4"/>
    <p:sldId id="278" r:id="rId5"/>
    <p:sldId id="279" r:id="rId6"/>
    <p:sldId id="281"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00"/>
    <a:srgbClr val="0D1321"/>
    <a:srgbClr val="FCF4DF"/>
    <a:srgbClr val="FCE9BF"/>
    <a:srgbClr val="D8521F"/>
    <a:srgbClr val="7030A0"/>
    <a:srgbClr val="9A6D1B"/>
    <a:srgbClr val="E2F0D9"/>
    <a:srgbClr val="353535"/>
    <a:srgbClr val="FDD2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2" d="100"/>
          <a:sy n="112" d="100"/>
        </p:scale>
        <p:origin x="468" y="108"/>
      </p:cViewPr>
      <p:guideLst>
        <p:guide orient="horz" pos="2183"/>
        <p:guide pos="3840"/>
        <p:guide orient="horz" pos="2160"/>
      </p:guideLst>
    </p:cSldViewPr>
  </p:slideViewPr>
  <p:notesTextViewPr>
    <p:cViewPr>
      <p:scale>
        <a:sx n="1" d="1"/>
        <a:sy n="1" d="1"/>
      </p:scale>
      <p:origin x="0" y="0"/>
    </p:cViewPr>
  </p:notesTextViewPr>
  <p:notesViewPr>
    <p:cSldViewPr snapToGrid="0" showGuides="1">
      <p:cViewPr varScale="1">
        <p:scale>
          <a:sx n="64" d="100"/>
          <a:sy n="64" d="100"/>
        </p:scale>
        <p:origin x="226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4984FE-D87F-47EA-B74C-39B8F0F9D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27C6095-3A09-4889-A852-022DC09B21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4E471-465E-4071-8249-284F02F769E4}" type="datetimeFigureOut">
              <a:rPr lang="en-GB" smtClean="0"/>
              <a:t>16/01/2022</a:t>
            </a:fld>
            <a:endParaRPr lang="en-GB"/>
          </a:p>
        </p:txBody>
      </p:sp>
      <p:sp>
        <p:nvSpPr>
          <p:cNvPr id="4" name="Footer Placeholder 3">
            <a:extLst>
              <a:ext uri="{FF2B5EF4-FFF2-40B4-BE49-F238E27FC236}">
                <a16:creationId xmlns:a16="http://schemas.microsoft.com/office/drawing/2014/main" id="{6F2693AE-4672-47C1-9788-FC17AFCEA5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95C582C-8D03-476A-90DD-7E91B11E1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2085C1-4CEB-440F-82AE-5E654B3E2E5D}" type="slidenum">
              <a:rPr lang="en-GB" smtClean="0"/>
              <a:t>‹#›</a:t>
            </a:fld>
            <a:endParaRPr lang="en-GB"/>
          </a:p>
        </p:txBody>
      </p:sp>
    </p:spTree>
    <p:extLst>
      <p:ext uri="{BB962C8B-B14F-4D97-AF65-F5344CB8AC3E}">
        <p14:creationId xmlns:p14="http://schemas.microsoft.com/office/powerpoint/2010/main" val="2250944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DD96D-4E8B-4B84-924E-FC020174EEFC}" type="datetimeFigureOut">
              <a:rPr lang="en-GB" smtClean="0"/>
              <a:t>16/01/2022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F4957-8E4D-495E-9933-B331196E7697}" type="slidenum">
              <a:rPr lang="en-GB" smtClean="0"/>
              <a:t>‹#›</a:t>
            </a:fld>
            <a:endParaRPr lang="en-GB"/>
          </a:p>
        </p:txBody>
      </p:sp>
    </p:spTree>
    <p:extLst>
      <p:ext uri="{BB962C8B-B14F-4D97-AF65-F5344CB8AC3E}">
        <p14:creationId xmlns:p14="http://schemas.microsoft.com/office/powerpoint/2010/main" val="2040421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4240-B004-45E7-A12F-C57776D1F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B3D64D-4A80-4B79-96E0-C2C9460EB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8C3874F-D6DA-4CB7-B30B-6CF627CD8088}"/>
              </a:ext>
            </a:extLst>
          </p:cNvPr>
          <p:cNvSpPr>
            <a:spLocks noGrp="1"/>
          </p:cNvSpPr>
          <p:nvPr>
            <p:ph type="dt" sz="half" idx="10"/>
          </p:nvPr>
        </p:nvSpPr>
        <p:spPr>
          <a:xfrm>
            <a:off x="838200" y="6356350"/>
            <a:ext cx="2743200" cy="365125"/>
          </a:xfrm>
          <a:prstGeom prst="rect">
            <a:avLst/>
          </a:prstGeom>
        </p:spPr>
        <p:txBody>
          <a:bodyPr/>
          <a:lstStyle/>
          <a:p>
            <a:fld id="{A084611B-5088-4787-A021-E27CA6C15027}" type="datetime1">
              <a:rPr lang="en-GB" smtClean="0"/>
              <a:t>16/01/2022</a:t>
            </a:fld>
            <a:endParaRPr lang="en-GB"/>
          </a:p>
        </p:txBody>
      </p:sp>
      <p:sp>
        <p:nvSpPr>
          <p:cNvPr id="5" name="Footer Placeholder 4">
            <a:extLst>
              <a:ext uri="{FF2B5EF4-FFF2-40B4-BE49-F238E27FC236}">
                <a16:creationId xmlns:a16="http://schemas.microsoft.com/office/drawing/2014/main" id="{67B3C8A6-7F70-4BF7-A354-46F9A191010C}"/>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4FD3CCED-67C6-4769-93C6-00826E40E7B6}"/>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284936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5732-020F-4BE1-A6F0-FB05B8C8FD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9A0535-6255-4996-BBAC-FDFDA931A2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A5A351-A6AB-4D5C-BA09-5FB138FE3145}"/>
              </a:ext>
            </a:extLst>
          </p:cNvPr>
          <p:cNvSpPr>
            <a:spLocks noGrp="1"/>
          </p:cNvSpPr>
          <p:nvPr>
            <p:ph type="dt" sz="half" idx="10"/>
          </p:nvPr>
        </p:nvSpPr>
        <p:spPr>
          <a:xfrm>
            <a:off x="838200" y="6356350"/>
            <a:ext cx="2743200" cy="365125"/>
          </a:xfrm>
          <a:prstGeom prst="rect">
            <a:avLst/>
          </a:prstGeom>
        </p:spPr>
        <p:txBody>
          <a:bodyPr/>
          <a:lstStyle/>
          <a:p>
            <a:fld id="{C5150517-3534-454A-AD53-EE5642D8BC85}" type="datetime1">
              <a:rPr lang="en-GB" smtClean="0"/>
              <a:t>16/01/2022</a:t>
            </a:fld>
            <a:endParaRPr lang="en-GB"/>
          </a:p>
        </p:txBody>
      </p:sp>
      <p:sp>
        <p:nvSpPr>
          <p:cNvPr id="5" name="Footer Placeholder 4">
            <a:extLst>
              <a:ext uri="{FF2B5EF4-FFF2-40B4-BE49-F238E27FC236}">
                <a16:creationId xmlns:a16="http://schemas.microsoft.com/office/drawing/2014/main" id="{B3A9B01B-A410-419C-B6C7-94431ADE4CF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C8D792C4-47D4-4E58-B8BD-398986CD0D95}"/>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6212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2A458F-10AD-4A4E-B465-59947FCEFC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B34300-1E54-4F41-A2B3-A82FA815C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F7F5AE-1038-482C-982E-BAA8E5B80E6B}"/>
              </a:ext>
            </a:extLst>
          </p:cNvPr>
          <p:cNvSpPr>
            <a:spLocks noGrp="1"/>
          </p:cNvSpPr>
          <p:nvPr>
            <p:ph type="dt" sz="half" idx="10"/>
          </p:nvPr>
        </p:nvSpPr>
        <p:spPr>
          <a:xfrm>
            <a:off x="838200" y="6356350"/>
            <a:ext cx="2743200" cy="365125"/>
          </a:xfrm>
          <a:prstGeom prst="rect">
            <a:avLst/>
          </a:prstGeom>
        </p:spPr>
        <p:txBody>
          <a:bodyPr/>
          <a:lstStyle/>
          <a:p>
            <a:fld id="{851F6AEC-338A-4978-960F-71EC9DFDC281}" type="datetime1">
              <a:rPr lang="en-GB" smtClean="0"/>
              <a:t>16/01/2022</a:t>
            </a:fld>
            <a:endParaRPr lang="en-GB"/>
          </a:p>
        </p:txBody>
      </p:sp>
      <p:sp>
        <p:nvSpPr>
          <p:cNvPr id="5" name="Footer Placeholder 4">
            <a:extLst>
              <a:ext uri="{FF2B5EF4-FFF2-40B4-BE49-F238E27FC236}">
                <a16:creationId xmlns:a16="http://schemas.microsoft.com/office/drawing/2014/main" id="{7537A6BF-417E-441B-B66D-92254757753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C318926-7982-48C8-B061-CC62E954C139}"/>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83434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8CF3-44B2-4F13-AC2B-9878035033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ADE5B7-48DE-4184-BCC7-0A15E4712B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A937CA-FBC1-485E-A4BC-0E8E9DA92E15}"/>
              </a:ext>
            </a:extLst>
          </p:cNvPr>
          <p:cNvSpPr>
            <a:spLocks noGrp="1"/>
          </p:cNvSpPr>
          <p:nvPr>
            <p:ph type="dt" sz="half" idx="10"/>
          </p:nvPr>
        </p:nvSpPr>
        <p:spPr>
          <a:xfrm>
            <a:off x="838200" y="6356350"/>
            <a:ext cx="2743200" cy="365125"/>
          </a:xfrm>
          <a:prstGeom prst="rect">
            <a:avLst/>
          </a:prstGeom>
        </p:spPr>
        <p:txBody>
          <a:bodyPr/>
          <a:lstStyle/>
          <a:p>
            <a:fld id="{1267690B-C51A-4922-B195-2D3FD694CFD4}" type="datetime1">
              <a:rPr lang="en-GB" smtClean="0"/>
              <a:t>16/01/2022</a:t>
            </a:fld>
            <a:endParaRPr lang="en-GB"/>
          </a:p>
        </p:txBody>
      </p:sp>
      <p:sp>
        <p:nvSpPr>
          <p:cNvPr id="5" name="Footer Placeholder 4">
            <a:extLst>
              <a:ext uri="{FF2B5EF4-FFF2-40B4-BE49-F238E27FC236}">
                <a16:creationId xmlns:a16="http://schemas.microsoft.com/office/drawing/2014/main" id="{0F8B2950-515A-4C22-AEC7-7386C635689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AA6DF61A-3310-4B86-A6C5-B18FF83C7396}"/>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170682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1B64-C874-4DA7-8EDD-0F4ACFA126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E7C6BA8-8853-4342-AC8B-B19A94B21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5A3594-5F77-4B5E-918A-640EF203858E}"/>
              </a:ext>
            </a:extLst>
          </p:cNvPr>
          <p:cNvSpPr>
            <a:spLocks noGrp="1"/>
          </p:cNvSpPr>
          <p:nvPr>
            <p:ph type="dt" sz="half" idx="10"/>
          </p:nvPr>
        </p:nvSpPr>
        <p:spPr>
          <a:xfrm>
            <a:off x="838200" y="6356350"/>
            <a:ext cx="2743200" cy="365125"/>
          </a:xfrm>
          <a:prstGeom prst="rect">
            <a:avLst/>
          </a:prstGeom>
        </p:spPr>
        <p:txBody>
          <a:bodyPr/>
          <a:lstStyle/>
          <a:p>
            <a:fld id="{C93012AC-2253-4DD9-97D8-6A171615CFCA}" type="datetime1">
              <a:rPr lang="en-GB" smtClean="0"/>
              <a:t>16/01/2022</a:t>
            </a:fld>
            <a:endParaRPr lang="en-GB"/>
          </a:p>
        </p:txBody>
      </p:sp>
      <p:sp>
        <p:nvSpPr>
          <p:cNvPr id="5" name="Footer Placeholder 4">
            <a:extLst>
              <a:ext uri="{FF2B5EF4-FFF2-40B4-BE49-F238E27FC236}">
                <a16:creationId xmlns:a16="http://schemas.microsoft.com/office/drawing/2014/main" id="{C9693A32-658A-49D5-93F0-80207E4CDC0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602DDF20-8039-4DED-90AB-53EECF55C7D3}"/>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368073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C4F9-3854-42F2-9272-152A8763BF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832012-ED3D-4558-9442-A85888485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D88592-4CF1-481C-9C9D-320F40FA54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8DCF51-6024-4E97-B21D-DD2FA29AE08C}"/>
              </a:ext>
            </a:extLst>
          </p:cNvPr>
          <p:cNvSpPr>
            <a:spLocks noGrp="1"/>
          </p:cNvSpPr>
          <p:nvPr>
            <p:ph type="dt" sz="half" idx="10"/>
          </p:nvPr>
        </p:nvSpPr>
        <p:spPr>
          <a:xfrm>
            <a:off x="838200" y="6356350"/>
            <a:ext cx="2743200" cy="365125"/>
          </a:xfrm>
          <a:prstGeom prst="rect">
            <a:avLst/>
          </a:prstGeom>
        </p:spPr>
        <p:txBody>
          <a:bodyPr/>
          <a:lstStyle/>
          <a:p>
            <a:fld id="{C1CA70EA-68D1-4619-9F70-8A0C261BC0FD}" type="datetime1">
              <a:rPr lang="en-GB" smtClean="0"/>
              <a:t>16/01/2022</a:t>
            </a:fld>
            <a:endParaRPr lang="en-GB"/>
          </a:p>
        </p:txBody>
      </p:sp>
      <p:sp>
        <p:nvSpPr>
          <p:cNvPr id="6" name="Footer Placeholder 5">
            <a:extLst>
              <a:ext uri="{FF2B5EF4-FFF2-40B4-BE49-F238E27FC236}">
                <a16:creationId xmlns:a16="http://schemas.microsoft.com/office/drawing/2014/main" id="{618BA70C-20F5-4FB2-BB84-D0C0FEBBED50}"/>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81F4222F-BDA7-4CEF-BD32-1D3518967F10}"/>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162129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F38B-6009-4322-BB28-9504039BB7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94AA80-FB62-40DA-BE09-C507F99BC8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82E56-930A-4FA8-9075-894CB891A6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7EDF37-C3EE-4659-9012-51CDB16AE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726E5-3767-4E23-9FC8-C62D82F67A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C1DAEA-B8A7-49ED-9B4C-D1265C9CE620}"/>
              </a:ext>
            </a:extLst>
          </p:cNvPr>
          <p:cNvSpPr>
            <a:spLocks noGrp="1"/>
          </p:cNvSpPr>
          <p:nvPr>
            <p:ph type="dt" sz="half" idx="10"/>
          </p:nvPr>
        </p:nvSpPr>
        <p:spPr>
          <a:xfrm>
            <a:off x="838200" y="6356350"/>
            <a:ext cx="2743200" cy="365125"/>
          </a:xfrm>
          <a:prstGeom prst="rect">
            <a:avLst/>
          </a:prstGeom>
        </p:spPr>
        <p:txBody>
          <a:bodyPr/>
          <a:lstStyle/>
          <a:p>
            <a:fld id="{68627494-6B36-422E-A386-CFC84559C775}" type="datetime1">
              <a:rPr lang="en-GB" smtClean="0"/>
              <a:t>16/01/2022</a:t>
            </a:fld>
            <a:endParaRPr lang="en-GB"/>
          </a:p>
        </p:txBody>
      </p:sp>
      <p:sp>
        <p:nvSpPr>
          <p:cNvPr id="8" name="Footer Placeholder 7">
            <a:extLst>
              <a:ext uri="{FF2B5EF4-FFF2-40B4-BE49-F238E27FC236}">
                <a16:creationId xmlns:a16="http://schemas.microsoft.com/office/drawing/2014/main" id="{DA393106-470D-4AE9-BB51-CA93A9E60F1C}"/>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778689B2-BBD7-4867-B6CD-497BDC0117F0}"/>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177461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7D9F-4171-41FE-84F2-1D1955F939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33FAD-F8A6-48D2-B162-528D416C256F}"/>
              </a:ext>
            </a:extLst>
          </p:cNvPr>
          <p:cNvSpPr>
            <a:spLocks noGrp="1"/>
          </p:cNvSpPr>
          <p:nvPr>
            <p:ph type="dt" sz="half" idx="10"/>
          </p:nvPr>
        </p:nvSpPr>
        <p:spPr>
          <a:xfrm>
            <a:off x="838200" y="6356350"/>
            <a:ext cx="2743200" cy="365125"/>
          </a:xfrm>
          <a:prstGeom prst="rect">
            <a:avLst/>
          </a:prstGeom>
        </p:spPr>
        <p:txBody>
          <a:bodyPr/>
          <a:lstStyle/>
          <a:p>
            <a:fld id="{87FCDFBB-4C03-487F-A21B-C33CE2131127}" type="datetime1">
              <a:rPr lang="en-GB" smtClean="0"/>
              <a:t>16/01/2022</a:t>
            </a:fld>
            <a:endParaRPr lang="en-GB"/>
          </a:p>
        </p:txBody>
      </p:sp>
      <p:sp>
        <p:nvSpPr>
          <p:cNvPr id="4" name="Footer Placeholder 3">
            <a:extLst>
              <a:ext uri="{FF2B5EF4-FFF2-40B4-BE49-F238E27FC236}">
                <a16:creationId xmlns:a16="http://schemas.microsoft.com/office/drawing/2014/main" id="{3294D20F-3B76-495A-B507-7C03D41C3B8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6F4CB419-BA38-4E52-91E9-EA3571123D20}"/>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383401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05C78-338E-4B7A-9AC2-91F933F87CD3}"/>
              </a:ext>
            </a:extLst>
          </p:cNvPr>
          <p:cNvSpPr>
            <a:spLocks noGrp="1"/>
          </p:cNvSpPr>
          <p:nvPr>
            <p:ph type="dt" sz="half" idx="10"/>
          </p:nvPr>
        </p:nvSpPr>
        <p:spPr>
          <a:xfrm>
            <a:off x="838200" y="6356350"/>
            <a:ext cx="2743200" cy="365125"/>
          </a:xfrm>
          <a:prstGeom prst="rect">
            <a:avLst/>
          </a:prstGeom>
        </p:spPr>
        <p:txBody>
          <a:bodyPr/>
          <a:lstStyle/>
          <a:p>
            <a:fld id="{28CF23E7-D19A-4309-A571-63088D536CFE}" type="datetime1">
              <a:rPr lang="en-GB" smtClean="0"/>
              <a:t>16/01/2022</a:t>
            </a:fld>
            <a:endParaRPr lang="en-GB"/>
          </a:p>
        </p:txBody>
      </p:sp>
      <p:sp>
        <p:nvSpPr>
          <p:cNvPr id="3" name="Footer Placeholder 2">
            <a:extLst>
              <a:ext uri="{FF2B5EF4-FFF2-40B4-BE49-F238E27FC236}">
                <a16:creationId xmlns:a16="http://schemas.microsoft.com/office/drawing/2014/main" id="{FEC40292-2204-4936-BB16-C9768EE1D33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99B5ECF3-F2D4-4681-B6AA-DC2DC9024E3D}"/>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306155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00FA-CACE-47DD-8F28-93109457B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4C2B7F3-27C6-4B7F-B25B-6D2BA5714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4CFC19-7A7B-4686-ADCF-5518EB3EE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14967-73C2-4427-8758-AF9B4696ED91}"/>
              </a:ext>
            </a:extLst>
          </p:cNvPr>
          <p:cNvSpPr>
            <a:spLocks noGrp="1"/>
          </p:cNvSpPr>
          <p:nvPr>
            <p:ph type="dt" sz="half" idx="10"/>
          </p:nvPr>
        </p:nvSpPr>
        <p:spPr>
          <a:xfrm>
            <a:off x="838200" y="6356350"/>
            <a:ext cx="2743200" cy="365125"/>
          </a:xfrm>
          <a:prstGeom prst="rect">
            <a:avLst/>
          </a:prstGeom>
        </p:spPr>
        <p:txBody>
          <a:bodyPr/>
          <a:lstStyle/>
          <a:p>
            <a:fld id="{E077A177-C1E6-4555-9E7B-DC6015894731}" type="datetime1">
              <a:rPr lang="en-GB" smtClean="0"/>
              <a:t>16/01/2022</a:t>
            </a:fld>
            <a:endParaRPr lang="en-GB"/>
          </a:p>
        </p:txBody>
      </p:sp>
      <p:sp>
        <p:nvSpPr>
          <p:cNvPr id="6" name="Footer Placeholder 5">
            <a:extLst>
              <a:ext uri="{FF2B5EF4-FFF2-40B4-BE49-F238E27FC236}">
                <a16:creationId xmlns:a16="http://schemas.microsoft.com/office/drawing/2014/main" id="{BBC7661D-6EBF-4410-939F-A5384E9A20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C3E5278-DA2D-4473-A3DF-24241A8A5921}"/>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22255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00E8-2FA4-4EA5-86E7-10FB07C6D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50DDBA6-1D3F-49BB-88DA-9FC38FE9C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AEB80EF-3F0B-4B2D-BA9F-9D827AF24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7BE14-985F-4576-AB31-F0A234283B04}"/>
              </a:ext>
            </a:extLst>
          </p:cNvPr>
          <p:cNvSpPr>
            <a:spLocks noGrp="1"/>
          </p:cNvSpPr>
          <p:nvPr>
            <p:ph type="dt" sz="half" idx="10"/>
          </p:nvPr>
        </p:nvSpPr>
        <p:spPr>
          <a:xfrm>
            <a:off x="838200" y="6356350"/>
            <a:ext cx="2743200" cy="365125"/>
          </a:xfrm>
          <a:prstGeom prst="rect">
            <a:avLst/>
          </a:prstGeom>
        </p:spPr>
        <p:txBody>
          <a:bodyPr/>
          <a:lstStyle/>
          <a:p>
            <a:fld id="{67BE47AE-C676-4722-AEC5-9FEACC99B72C}" type="datetime1">
              <a:rPr lang="en-GB" smtClean="0"/>
              <a:t>16/01/2022</a:t>
            </a:fld>
            <a:endParaRPr lang="en-GB"/>
          </a:p>
        </p:txBody>
      </p:sp>
      <p:sp>
        <p:nvSpPr>
          <p:cNvPr id="6" name="Footer Placeholder 5">
            <a:extLst>
              <a:ext uri="{FF2B5EF4-FFF2-40B4-BE49-F238E27FC236}">
                <a16:creationId xmlns:a16="http://schemas.microsoft.com/office/drawing/2014/main" id="{AB7D9A0D-5833-414E-A9A8-22AAFCFDFC6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C3ABB69-8935-4137-99CF-32F565C708FB}"/>
              </a:ext>
            </a:extLst>
          </p:cNvPr>
          <p:cNvSpPr>
            <a:spLocks noGrp="1"/>
          </p:cNvSpPr>
          <p:nvPr>
            <p:ph type="sldNum" sz="quarter" idx="12"/>
          </p:nvPr>
        </p:nvSpPr>
        <p:spPr/>
        <p:txBody>
          <a:bodyPr/>
          <a:lstStyle/>
          <a:p>
            <a:fld id="{F548D5C6-603D-47E8-8C1A-F10339065917}" type="slidenum">
              <a:rPr lang="en-GB" smtClean="0"/>
              <a:t>‹#›</a:t>
            </a:fld>
            <a:endParaRPr lang="en-GB"/>
          </a:p>
        </p:txBody>
      </p:sp>
    </p:spTree>
    <p:extLst>
      <p:ext uri="{BB962C8B-B14F-4D97-AF65-F5344CB8AC3E}">
        <p14:creationId xmlns:p14="http://schemas.microsoft.com/office/powerpoint/2010/main" val="313626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02136-E6A2-44D9-A8E0-7C7FADAF8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04B0D3-AE16-4C44-B7E6-2282FC364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8CBC11FF-E33F-4E13-87CA-36FE80E0340E}"/>
              </a:ext>
            </a:extLst>
          </p:cNvPr>
          <p:cNvSpPr>
            <a:spLocks noGrp="1"/>
          </p:cNvSpPr>
          <p:nvPr>
            <p:ph type="sldNum" sz="quarter" idx="4"/>
          </p:nvPr>
        </p:nvSpPr>
        <p:spPr>
          <a:xfrm>
            <a:off x="9112042" y="6488681"/>
            <a:ext cx="2743200" cy="276999"/>
          </a:xfrm>
          <a:prstGeom prst="rect">
            <a:avLst/>
          </a:prstGeom>
        </p:spPr>
        <p:txBody>
          <a:bodyPr vert="horz" lIns="91440" tIns="45720" rIns="91440" bIns="45720" rtlCol="0" anchor="ctr"/>
          <a:lstStyle>
            <a:lvl1pPr algn="r">
              <a:defRPr sz="1000">
                <a:solidFill>
                  <a:schemeClr val="bg1">
                    <a:lumMod val="75000"/>
                  </a:schemeClr>
                </a:solidFill>
                <a:latin typeface="Roboto" panose="02000000000000000000" pitchFamily="2" charset="0"/>
                <a:ea typeface="Roboto" panose="02000000000000000000" pitchFamily="2" charset="0"/>
              </a:defRPr>
            </a:lvl1pPr>
          </a:lstStyle>
          <a:p>
            <a:fld id="{F548D5C6-603D-47E8-8C1A-F10339065917}" type="slidenum">
              <a:rPr lang="en-GB" smtClean="0"/>
              <a:pPr/>
              <a:t>‹#›</a:t>
            </a:fld>
            <a:endParaRPr lang="en-GB" dirty="0"/>
          </a:p>
        </p:txBody>
      </p:sp>
    </p:spTree>
    <p:extLst>
      <p:ext uri="{BB962C8B-B14F-4D97-AF65-F5344CB8AC3E}">
        <p14:creationId xmlns:p14="http://schemas.microsoft.com/office/powerpoint/2010/main" val="195765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5E3045-A4AC-4BE2-ACD8-3897D6DCAD5C}"/>
              </a:ext>
            </a:extLst>
          </p:cNvPr>
          <p:cNvSpPr>
            <a:spLocks noGrp="1"/>
          </p:cNvSpPr>
          <p:nvPr>
            <p:ph type="sldNum" sz="quarter" idx="12"/>
          </p:nvPr>
        </p:nvSpPr>
        <p:spPr>
          <a:xfrm>
            <a:off x="9112042" y="6456877"/>
            <a:ext cx="2743200" cy="276999"/>
          </a:xfrm>
        </p:spPr>
        <p:txBody>
          <a:bodyPr/>
          <a:lstStyle/>
          <a:p>
            <a:fld id="{F548D5C6-603D-47E8-8C1A-F10339065917}" type="slidenum">
              <a:rPr lang="en-GB" smtClean="0"/>
              <a:t>1</a:t>
            </a:fld>
            <a:endParaRPr lang="en-GB"/>
          </a:p>
        </p:txBody>
      </p:sp>
      <p:sp>
        <p:nvSpPr>
          <p:cNvPr id="2" name="Rectangle 1">
            <a:extLst>
              <a:ext uri="{FF2B5EF4-FFF2-40B4-BE49-F238E27FC236}">
                <a16:creationId xmlns:a16="http://schemas.microsoft.com/office/drawing/2014/main" id="{C331A4FA-F149-4344-A1B2-714215A3EEB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518E5BA-C95B-45C8-9404-E555437ABA4D}"/>
              </a:ext>
            </a:extLst>
          </p:cNvPr>
          <p:cNvSpPr txBox="1"/>
          <p:nvPr/>
        </p:nvSpPr>
        <p:spPr>
          <a:xfrm>
            <a:off x="9617594" y="5709538"/>
            <a:ext cx="2237647" cy="646331"/>
          </a:xfrm>
          <a:prstGeom prst="rect">
            <a:avLst/>
          </a:prstGeom>
          <a:noFill/>
        </p:spPr>
        <p:txBody>
          <a:bodyPr wrap="square" rtlCol="0">
            <a:spAutoFit/>
          </a:bodyPr>
          <a:lstStyle/>
          <a:p>
            <a:r>
              <a:rPr lang="pt-PT" sz="1200" b="1" dirty="0">
                <a:solidFill>
                  <a:srgbClr val="353535"/>
                </a:solidFill>
                <a:latin typeface="Roboto Light" panose="02000000000000000000" pitchFamily="2" charset="0"/>
                <a:ea typeface="Roboto Light" panose="02000000000000000000" pitchFamily="2" charset="0"/>
              </a:rPr>
              <a:t>D</a:t>
            </a:r>
            <a:r>
              <a:rPr lang="en-GB" sz="1200" b="1" dirty="0">
                <a:solidFill>
                  <a:srgbClr val="353535"/>
                </a:solidFill>
                <a:latin typeface="Roboto Light" panose="02000000000000000000" pitchFamily="2" charset="0"/>
                <a:ea typeface="Roboto Light" panose="02000000000000000000" pitchFamily="2" charset="0"/>
              </a:rPr>
              <a:t>ate:</a:t>
            </a:r>
            <a:r>
              <a:rPr lang="en-GB" sz="1200" dirty="0">
                <a:solidFill>
                  <a:srgbClr val="353535"/>
                </a:solidFill>
                <a:latin typeface="Roboto Light" panose="02000000000000000000" pitchFamily="2" charset="0"/>
                <a:ea typeface="Roboto Light" panose="02000000000000000000" pitchFamily="2" charset="0"/>
              </a:rPr>
              <a:t> 16/01/2022</a:t>
            </a:r>
          </a:p>
          <a:p>
            <a:r>
              <a:rPr lang="en-GB" sz="1200" b="1" dirty="0">
                <a:solidFill>
                  <a:srgbClr val="353535"/>
                </a:solidFill>
                <a:latin typeface="Roboto Light" panose="02000000000000000000" pitchFamily="2" charset="0"/>
                <a:ea typeface="Roboto Light" panose="02000000000000000000" pitchFamily="2" charset="0"/>
              </a:rPr>
              <a:t>Version:</a:t>
            </a:r>
            <a:r>
              <a:rPr lang="en-GB" sz="1200" dirty="0">
                <a:solidFill>
                  <a:srgbClr val="353535"/>
                </a:solidFill>
                <a:latin typeface="Roboto Light" panose="02000000000000000000" pitchFamily="2" charset="0"/>
                <a:ea typeface="Roboto Light" panose="02000000000000000000" pitchFamily="2" charset="0"/>
              </a:rPr>
              <a:t> 1.0.0</a:t>
            </a:r>
          </a:p>
          <a:p>
            <a:r>
              <a:rPr lang="en-GB" sz="1200" b="1" dirty="0">
                <a:solidFill>
                  <a:srgbClr val="353535"/>
                </a:solidFill>
                <a:latin typeface="Roboto Light" panose="02000000000000000000" pitchFamily="2" charset="0"/>
                <a:ea typeface="Roboto Light" panose="02000000000000000000" pitchFamily="2" charset="0"/>
              </a:rPr>
              <a:t>Title:</a:t>
            </a:r>
            <a:r>
              <a:rPr lang="en-GB" sz="1200" dirty="0">
                <a:solidFill>
                  <a:srgbClr val="353535"/>
                </a:solidFill>
                <a:latin typeface="Roboto Light" panose="02000000000000000000" pitchFamily="2" charset="0"/>
                <a:ea typeface="Roboto Light" panose="02000000000000000000" pitchFamily="2" charset="0"/>
              </a:rPr>
              <a:t> Long project</a:t>
            </a:r>
          </a:p>
        </p:txBody>
      </p:sp>
      <p:cxnSp>
        <p:nvCxnSpPr>
          <p:cNvPr id="4" name="Straight Connector 3">
            <a:extLst>
              <a:ext uri="{FF2B5EF4-FFF2-40B4-BE49-F238E27FC236}">
                <a16:creationId xmlns:a16="http://schemas.microsoft.com/office/drawing/2014/main" id="{3F2F5323-4D2F-46F5-B20E-77A80CD143AE}"/>
              </a:ext>
            </a:extLst>
          </p:cNvPr>
          <p:cNvCxnSpPr/>
          <p:nvPr/>
        </p:nvCxnSpPr>
        <p:spPr>
          <a:xfrm>
            <a:off x="9477954" y="4886369"/>
            <a:ext cx="0" cy="1646338"/>
          </a:xfrm>
          <a:prstGeom prst="line">
            <a:avLst/>
          </a:prstGeom>
          <a:ln w="19050">
            <a:solidFill>
              <a:srgbClr val="FFA4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9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CC63EA-75A8-482B-BC5F-C5A2E5AB3C66}"/>
              </a:ext>
            </a:extLst>
          </p:cNvPr>
          <p:cNvSpPr>
            <a:spLocks noGrp="1"/>
          </p:cNvSpPr>
          <p:nvPr>
            <p:ph type="sldNum" sz="quarter" idx="12"/>
          </p:nvPr>
        </p:nvSpPr>
        <p:spPr/>
        <p:txBody>
          <a:bodyPr/>
          <a:lstStyle/>
          <a:p>
            <a:fld id="{F548D5C6-603D-47E8-8C1A-F10339065917}" type="slidenum">
              <a:rPr lang="en-GB" smtClean="0"/>
              <a:t>2</a:t>
            </a:fld>
            <a:endParaRPr lang="en-GB"/>
          </a:p>
        </p:txBody>
      </p:sp>
      <p:sp>
        <p:nvSpPr>
          <p:cNvPr id="6" name="TextBox 5">
            <a:extLst>
              <a:ext uri="{FF2B5EF4-FFF2-40B4-BE49-F238E27FC236}">
                <a16:creationId xmlns:a16="http://schemas.microsoft.com/office/drawing/2014/main" id="{DF90FE8A-BD21-4024-A527-944ECAB48D2D}"/>
              </a:ext>
            </a:extLst>
          </p:cNvPr>
          <p:cNvSpPr txBox="1"/>
          <p:nvPr/>
        </p:nvSpPr>
        <p:spPr>
          <a:xfrm>
            <a:off x="358924" y="1779144"/>
            <a:ext cx="8404300" cy="2462213"/>
          </a:xfrm>
          <a:prstGeom prst="rect">
            <a:avLst/>
          </a:prstGeom>
          <a:noFill/>
        </p:spPr>
        <p:txBody>
          <a:bodyPr wrap="square" rtlCol="0">
            <a:spAutoFit/>
          </a:bodyPr>
          <a:lstStyle/>
          <a:p>
            <a:pPr algn="l"/>
            <a:r>
              <a:rPr lang="en-US" sz="1400" b="0" i="0" dirty="0">
                <a:solidFill>
                  <a:srgbClr val="333333"/>
                </a:solidFill>
                <a:effectLst/>
                <a:latin typeface="Roboto Light" panose="02000000000000000000" pitchFamily="2" charset="0"/>
                <a:ea typeface="Roboto Light" panose="02000000000000000000" pitchFamily="2" charset="0"/>
              </a:rPr>
              <a:t>A hybrid approach of CRISP-DM and TDSF was used to organize this project</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b="0" i="0" dirty="0">
                <a:solidFill>
                  <a:srgbClr val="333333"/>
                </a:solidFill>
                <a:effectLst/>
                <a:latin typeface="Roboto Light" panose="02000000000000000000" pitchFamily="2" charset="0"/>
                <a:ea typeface="Roboto Light" panose="02000000000000000000" pitchFamily="2" charset="0"/>
              </a:rPr>
              <a:t>Stage 1 - Understand Business and Its environment</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b="0" i="0" dirty="0">
                <a:solidFill>
                  <a:srgbClr val="333333"/>
                </a:solidFill>
                <a:effectLst/>
                <a:latin typeface="Roboto Light" panose="02000000000000000000" pitchFamily="2" charset="0"/>
                <a:ea typeface="Roboto Light" panose="02000000000000000000" pitchFamily="2" charset="0"/>
              </a:rPr>
              <a:t>Stage 2 - Understand and explore data: study of distribution and relationship among available data</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b="0" i="0" dirty="0">
                <a:solidFill>
                  <a:srgbClr val="333333"/>
                </a:solidFill>
                <a:effectLst/>
                <a:latin typeface="Roboto Light" panose="02000000000000000000" pitchFamily="2" charset="0"/>
                <a:ea typeface="Roboto Light" panose="02000000000000000000" pitchFamily="2" charset="0"/>
              </a:rPr>
              <a:t>Stage 3 - Data preparation for modeling: Preprocessing workflow</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b="0" i="0" dirty="0">
                <a:solidFill>
                  <a:srgbClr val="333333"/>
                </a:solidFill>
                <a:effectLst/>
                <a:latin typeface="Roboto Light" panose="02000000000000000000" pitchFamily="2" charset="0"/>
                <a:ea typeface="Roboto Light" panose="02000000000000000000" pitchFamily="2" charset="0"/>
              </a:rPr>
              <a:t>Stage 4 - Modeling: Model definition, initial experiments and hyperparameter tunning</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b="0" i="0" dirty="0">
                <a:solidFill>
                  <a:srgbClr val="333333"/>
                </a:solidFill>
                <a:effectLst/>
                <a:latin typeface="Roboto Light" panose="02000000000000000000" pitchFamily="2" charset="0"/>
                <a:ea typeface="Roboto Light" panose="02000000000000000000" pitchFamily="2" charset="0"/>
              </a:rPr>
              <a:t>Stage 5 - Delivery: Conclusions of the project</a:t>
            </a:r>
          </a:p>
        </p:txBody>
      </p:sp>
      <p:sp>
        <p:nvSpPr>
          <p:cNvPr id="9" name="TextBox 8">
            <a:extLst>
              <a:ext uri="{FF2B5EF4-FFF2-40B4-BE49-F238E27FC236}">
                <a16:creationId xmlns:a16="http://schemas.microsoft.com/office/drawing/2014/main" id="{8F104E60-D8E3-4A32-A2E3-8B90F0DC5889}"/>
              </a:ext>
            </a:extLst>
          </p:cNvPr>
          <p:cNvSpPr txBox="1"/>
          <p:nvPr/>
        </p:nvSpPr>
        <p:spPr>
          <a:xfrm>
            <a:off x="358924" y="350377"/>
            <a:ext cx="3297698" cy="584775"/>
          </a:xfrm>
          <a:prstGeom prst="rect">
            <a:avLst/>
          </a:prstGeom>
          <a:noFill/>
        </p:spPr>
        <p:txBody>
          <a:bodyPr wrap="none" rtlCol="0">
            <a:spAutoFit/>
          </a:bodyPr>
          <a:lstStyle/>
          <a:p>
            <a:r>
              <a:rPr lang="en-GB" sz="3200" dirty="0">
                <a:solidFill>
                  <a:srgbClr val="010400"/>
                </a:solidFill>
                <a:latin typeface="DM Serif Display" pitchFamily="2" charset="0"/>
              </a:rPr>
              <a:t>Project structure</a:t>
            </a:r>
          </a:p>
        </p:txBody>
      </p:sp>
    </p:spTree>
    <p:extLst>
      <p:ext uri="{BB962C8B-B14F-4D97-AF65-F5344CB8AC3E}">
        <p14:creationId xmlns:p14="http://schemas.microsoft.com/office/powerpoint/2010/main" val="418401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30C46-6D83-420D-9142-B650E80050EC}"/>
              </a:ext>
            </a:extLst>
          </p:cNvPr>
          <p:cNvSpPr txBox="1"/>
          <p:nvPr/>
        </p:nvSpPr>
        <p:spPr>
          <a:xfrm>
            <a:off x="358924" y="350377"/>
            <a:ext cx="4530407" cy="584775"/>
          </a:xfrm>
          <a:prstGeom prst="rect">
            <a:avLst/>
          </a:prstGeom>
          <a:noFill/>
        </p:spPr>
        <p:txBody>
          <a:bodyPr wrap="none" rtlCol="0">
            <a:spAutoFit/>
          </a:bodyPr>
          <a:lstStyle/>
          <a:p>
            <a:r>
              <a:rPr lang="en-GB" sz="3200" dirty="0">
                <a:solidFill>
                  <a:srgbClr val="010400"/>
                </a:solidFill>
                <a:latin typeface="DM Serif Display" pitchFamily="2" charset="0"/>
              </a:rPr>
              <a:t>Business understanding</a:t>
            </a:r>
          </a:p>
        </p:txBody>
      </p:sp>
      <p:sp>
        <p:nvSpPr>
          <p:cNvPr id="3" name="Slide Number Placeholder 2">
            <a:extLst>
              <a:ext uri="{FF2B5EF4-FFF2-40B4-BE49-F238E27FC236}">
                <a16:creationId xmlns:a16="http://schemas.microsoft.com/office/drawing/2014/main" id="{1ACC63EA-75A8-482B-BC5F-C5A2E5AB3C66}"/>
              </a:ext>
            </a:extLst>
          </p:cNvPr>
          <p:cNvSpPr>
            <a:spLocks noGrp="1"/>
          </p:cNvSpPr>
          <p:nvPr>
            <p:ph type="sldNum" sz="quarter" idx="12"/>
          </p:nvPr>
        </p:nvSpPr>
        <p:spPr/>
        <p:txBody>
          <a:bodyPr/>
          <a:lstStyle/>
          <a:p>
            <a:fld id="{F548D5C6-603D-47E8-8C1A-F10339065917}" type="slidenum">
              <a:rPr lang="en-GB" smtClean="0"/>
              <a:t>3</a:t>
            </a:fld>
            <a:endParaRPr lang="en-GB"/>
          </a:p>
        </p:txBody>
      </p:sp>
      <p:sp>
        <p:nvSpPr>
          <p:cNvPr id="9" name="TextBox 8">
            <a:extLst>
              <a:ext uri="{FF2B5EF4-FFF2-40B4-BE49-F238E27FC236}">
                <a16:creationId xmlns:a16="http://schemas.microsoft.com/office/drawing/2014/main" id="{01F286BC-CBF5-45D2-A00D-00AF2B97FE50}"/>
              </a:ext>
            </a:extLst>
          </p:cNvPr>
          <p:cNvSpPr txBox="1"/>
          <p:nvPr/>
        </p:nvSpPr>
        <p:spPr>
          <a:xfrm>
            <a:off x="358924" y="857502"/>
            <a:ext cx="1596912" cy="369332"/>
          </a:xfrm>
          <a:prstGeom prst="rect">
            <a:avLst/>
          </a:prstGeom>
          <a:noFill/>
        </p:spPr>
        <p:txBody>
          <a:bodyPr wrap="none" rtlCol="0">
            <a:spAutoFit/>
          </a:bodyPr>
          <a:lstStyle/>
          <a:p>
            <a:r>
              <a:rPr lang="en-GB" dirty="0">
                <a:solidFill>
                  <a:srgbClr val="010400"/>
                </a:solidFill>
                <a:latin typeface="Roboto Light" panose="02000000000000000000" pitchFamily="2" charset="0"/>
                <a:ea typeface="Roboto Light" panose="02000000000000000000" pitchFamily="2" charset="0"/>
              </a:rPr>
              <a:t>Main findings:</a:t>
            </a:r>
          </a:p>
        </p:txBody>
      </p:sp>
      <p:sp>
        <p:nvSpPr>
          <p:cNvPr id="11" name="TextBox 10">
            <a:extLst>
              <a:ext uri="{FF2B5EF4-FFF2-40B4-BE49-F238E27FC236}">
                <a16:creationId xmlns:a16="http://schemas.microsoft.com/office/drawing/2014/main" id="{5646C24F-F5FC-457E-9100-704D4BEB403E}"/>
              </a:ext>
            </a:extLst>
          </p:cNvPr>
          <p:cNvSpPr txBox="1"/>
          <p:nvPr/>
        </p:nvSpPr>
        <p:spPr>
          <a:xfrm>
            <a:off x="358924" y="1431934"/>
            <a:ext cx="11474152" cy="4616648"/>
          </a:xfrm>
          <a:prstGeom prst="rect">
            <a:avLst/>
          </a:prstGeom>
          <a:noFill/>
        </p:spPr>
        <p:txBody>
          <a:bodyPr wrap="square">
            <a:spAutoFit/>
          </a:bodyPr>
          <a:lstStyle/>
          <a:p>
            <a:pPr algn="l"/>
            <a:r>
              <a:rPr lang="en-US" sz="1400" b="0" i="0" dirty="0">
                <a:solidFill>
                  <a:srgbClr val="333333"/>
                </a:solidFill>
                <a:effectLst/>
                <a:latin typeface="Roboto Light" panose="02000000000000000000" pitchFamily="2" charset="0"/>
                <a:ea typeface="Roboto Light" panose="02000000000000000000" pitchFamily="2" charset="0"/>
              </a:rPr>
              <a:t>Based on the available information the project is </a:t>
            </a:r>
            <a:r>
              <a:rPr lang="en-US" sz="1400" b="1" i="0" dirty="0">
                <a:solidFill>
                  <a:srgbClr val="333333"/>
                </a:solidFill>
                <a:effectLst/>
                <a:latin typeface="Roboto Light" panose="02000000000000000000" pitchFamily="2" charset="0"/>
                <a:ea typeface="Roboto Light" panose="02000000000000000000" pitchFamily="2" charset="0"/>
              </a:rPr>
              <a:t>binary classification problem with a focus on inference.</a:t>
            </a:r>
            <a:r>
              <a:rPr lang="en-US" sz="1400" b="0" i="0" dirty="0">
                <a:solidFill>
                  <a:srgbClr val="333333"/>
                </a:solidFill>
                <a:effectLst/>
                <a:latin typeface="Roboto Light" panose="02000000000000000000" pitchFamily="2" charset="0"/>
                <a:ea typeface="Roboto Light" panose="02000000000000000000" pitchFamily="2" charset="0"/>
              </a:rPr>
              <a:t> The company is looking to identify session variables which signal users which will convert or not in order to redefine marketing strategies and approaches. There are only to available states, either the user “bought” or it didn’t.</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b="0" i="0" dirty="0">
                <a:solidFill>
                  <a:srgbClr val="333333"/>
                </a:solidFill>
                <a:effectLst/>
                <a:latin typeface="Roboto Light" panose="02000000000000000000" pitchFamily="2" charset="0"/>
                <a:ea typeface="Roboto Light" panose="02000000000000000000" pitchFamily="2" charset="0"/>
              </a:rPr>
              <a:t>No information is provide regarding the expected use of this project. Therefore it will be assumed through this project that the main stakeholders is the marketing team and are human. Therefore, a bigger focus on the modeling process and coefficients is needed and is considered part of the deliver. The assumption is relevant since it impacts the final conclusions and the final model chosen. Given 2 similar models with sensible the same target metric the more interpretable one will be chosen.</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b="1" i="0" dirty="0">
                <a:solidFill>
                  <a:srgbClr val="333333"/>
                </a:solidFill>
                <a:effectLst/>
                <a:latin typeface="Roboto Light" panose="02000000000000000000" pitchFamily="2" charset="0"/>
                <a:ea typeface="Roboto Light" panose="02000000000000000000" pitchFamily="2" charset="0"/>
              </a:rPr>
              <a:t>Target metrics</a:t>
            </a:r>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b="0" i="0" dirty="0">
                <a:solidFill>
                  <a:srgbClr val="333333"/>
                </a:solidFill>
                <a:effectLst/>
                <a:latin typeface="Roboto Light" panose="02000000000000000000" pitchFamily="2" charset="0"/>
                <a:ea typeface="Roboto Light" panose="02000000000000000000" pitchFamily="2" charset="0"/>
              </a:rPr>
              <a:t>Given the goals of this project stated before on Business Objectives the focus will be on maximizing </a:t>
            </a:r>
            <a:r>
              <a:rPr lang="en-US" sz="1400" b="0" i="1" dirty="0">
                <a:solidFill>
                  <a:srgbClr val="333333"/>
                </a:solidFill>
                <a:effectLst/>
                <a:latin typeface="Roboto Light" panose="02000000000000000000" pitchFamily="2" charset="0"/>
                <a:ea typeface="Roboto Light" panose="02000000000000000000" pitchFamily="2" charset="0"/>
              </a:rPr>
              <a:t>Accuracy</a:t>
            </a:r>
            <a:r>
              <a:rPr lang="en-US" sz="1400" b="0" i="0" dirty="0">
                <a:solidFill>
                  <a:srgbClr val="333333"/>
                </a:solidFill>
                <a:effectLst/>
                <a:latin typeface="Roboto Light" panose="02000000000000000000" pitchFamily="2" charset="0"/>
                <a:ea typeface="Roboto Light" panose="02000000000000000000" pitchFamily="2" charset="0"/>
              </a:rPr>
              <a:t>. The business is looking for the model which more accurately explains session conversion.</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b="1" i="0" dirty="0">
                <a:solidFill>
                  <a:srgbClr val="333333"/>
                </a:solidFill>
                <a:effectLst/>
                <a:latin typeface="Roboto Light" panose="02000000000000000000" pitchFamily="2" charset="0"/>
                <a:ea typeface="Roboto Light" panose="02000000000000000000" pitchFamily="2" charset="0"/>
              </a:rPr>
              <a:t>Data questions</a:t>
            </a:r>
          </a:p>
          <a:p>
            <a:pPr algn="l"/>
            <a:r>
              <a:rPr lang="en-US" sz="1400" b="0" i="0" dirty="0">
                <a:solidFill>
                  <a:srgbClr val="333333"/>
                </a:solidFill>
                <a:effectLst/>
                <a:latin typeface="Roboto Light" panose="02000000000000000000" pitchFamily="2" charset="0"/>
                <a:ea typeface="Roboto Light" panose="02000000000000000000" pitchFamily="2" charset="0"/>
              </a:rPr>
              <a:t>During this project the following questions will be addressed</a:t>
            </a:r>
          </a:p>
          <a:p>
            <a:pPr algn="l">
              <a:buFont typeface="Arial" panose="020B0604020202020204" pitchFamily="34" charset="0"/>
              <a:buChar char="•"/>
            </a:pPr>
            <a:r>
              <a:rPr lang="en-US" sz="1400" b="0" i="0" dirty="0">
                <a:solidFill>
                  <a:srgbClr val="333333"/>
                </a:solidFill>
                <a:effectLst/>
                <a:latin typeface="Roboto Light" panose="02000000000000000000" pitchFamily="2" charset="0"/>
                <a:ea typeface="Roboto Light" panose="02000000000000000000" pitchFamily="2" charset="0"/>
              </a:rPr>
              <a:t>Is there a relationship between a conversion and information available related to that session ?</a:t>
            </a:r>
          </a:p>
          <a:p>
            <a:pPr algn="l">
              <a:buFont typeface="Arial" panose="020B0604020202020204" pitchFamily="34" charset="0"/>
              <a:buChar char="•"/>
            </a:pPr>
            <a:r>
              <a:rPr lang="en-US" sz="1400" b="0" i="0" dirty="0">
                <a:solidFill>
                  <a:srgbClr val="333333"/>
                </a:solidFill>
                <a:effectLst/>
                <a:latin typeface="Roboto Light" panose="02000000000000000000" pitchFamily="2" charset="0"/>
                <a:ea typeface="Roboto Light" panose="02000000000000000000" pitchFamily="2" charset="0"/>
              </a:rPr>
              <a:t>Which is the contribution of each of the variables to conversion?</a:t>
            </a:r>
          </a:p>
          <a:p>
            <a:pPr algn="l">
              <a:buFont typeface="Arial" panose="020B0604020202020204" pitchFamily="34" charset="0"/>
              <a:buChar char="•"/>
            </a:pPr>
            <a:r>
              <a:rPr lang="en-US" sz="1400" b="0" i="0" dirty="0">
                <a:solidFill>
                  <a:srgbClr val="333333"/>
                </a:solidFill>
                <a:effectLst/>
                <a:latin typeface="Roboto Light" panose="02000000000000000000" pitchFamily="2" charset="0"/>
                <a:ea typeface="Roboto Light" panose="02000000000000000000" pitchFamily="2" charset="0"/>
              </a:rPr>
              <a:t>How accurately can we estimate the effect on conversion?</a:t>
            </a:r>
          </a:p>
          <a:p>
            <a:pPr algn="l">
              <a:buFont typeface="Arial" panose="020B0604020202020204" pitchFamily="34" charset="0"/>
              <a:buChar char="•"/>
            </a:pPr>
            <a:r>
              <a:rPr lang="en-US" sz="1400" b="0" i="0" dirty="0">
                <a:solidFill>
                  <a:srgbClr val="333333"/>
                </a:solidFill>
                <a:effectLst/>
                <a:latin typeface="Roboto Light" panose="02000000000000000000" pitchFamily="2" charset="0"/>
                <a:ea typeface="Roboto Light" panose="02000000000000000000" pitchFamily="2" charset="0"/>
              </a:rPr>
              <a:t>Is there synergy among each session elements?</a:t>
            </a:r>
          </a:p>
          <a:p>
            <a:pPr algn="l">
              <a:buFont typeface="Arial" panose="020B0604020202020204" pitchFamily="34" charset="0"/>
              <a:buChar char="•"/>
            </a:pPr>
            <a:r>
              <a:rPr lang="en-US" sz="1400" b="0" i="0" dirty="0">
                <a:solidFill>
                  <a:srgbClr val="333333"/>
                </a:solidFill>
                <a:effectLst/>
                <a:latin typeface="Roboto Light" panose="02000000000000000000" pitchFamily="2" charset="0"/>
                <a:ea typeface="Roboto Light" panose="02000000000000000000" pitchFamily="2" charset="0"/>
              </a:rPr>
              <a:t>Does a model surpass a naive baseline approach of assuming the most shown class?</a:t>
            </a:r>
          </a:p>
          <a:p>
            <a:pPr algn="l">
              <a:buFont typeface="Arial" panose="020B0604020202020204" pitchFamily="34" charset="0"/>
              <a:buChar char="•"/>
            </a:pPr>
            <a:r>
              <a:rPr lang="en-US" sz="1400" b="0" i="0" dirty="0">
                <a:solidFill>
                  <a:srgbClr val="333333"/>
                </a:solidFill>
                <a:effectLst/>
                <a:latin typeface="Roboto Light" panose="02000000000000000000" pitchFamily="2" charset="0"/>
                <a:ea typeface="Roboto Light" panose="02000000000000000000" pitchFamily="2" charset="0"/>
              </a:rPr>
              <a:t>Does Data imbalance impact output?</a:t>
            </a:r>
          </a:p>
        </p:txBody>
      </p:sp>
    </p:spTree>
    <p:extLst>
      <p:ext uri="{BB962C8B-B14F-4D97-AF65-F5344CB8AC3E}">
        <p14:creationId xmlns:p14="http://schemas.microsoft.com/office/powerpoint/2010/main" val="113790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30C46-6D83-420D-9142-B650E80050EC}"/>
              </a:ext>
            </a:extLst>
          </p:cNvPr>
          <p:cNvSpPr txBox="1"/>
          <p:nvPr/>
        </p:nvSpPr>
        <p:spPr>
          <a:xfrm>
            <a:off x="358924" y="350377"/>
            <a:ext cx="2874505" cy="584775"/>
          </a:xfrm>
          <a:prstGeom prst="rect">
            <a:avLst/>
          </a:prstGeom>
          <a:noFill/>
        </p:spPr>
        <p:txBody>
          <a:bodyPr wrap="none" rtlCol="0">
            <a:spAutoFit/>
          </a:bodyPr>
          <a:lstStyle/>
          <a:p>
            <a:r>
              <a:rPr lang="en-GB" sz="3200" dirty="0">
                <a:solidFill>
                  <a:srgbClr val="010400"/>
                </a:solidFill>
                <a:latin typeface="DM Serif Display" pitchFamily="2" charset="0"/>
              </a:rPr>
              <a:t>Exploring data</a:t>
            </a:r>
          </a:p>
        </p:txBody>
      </p:sp>
      <p:sp>
        <p:nvSpPr>
          <p:cNvPr id="3" name="Slide Number Placeholder 2">
            <a:extLst>
              <a:ext uri="{FF2B5EF4-FFF2-40B4-BE49-F238E27FC236}">
                <a16:creationId xmlns:a16="http://schemas.microsoft.com/office/drawing/2014/main" id="{1ACC63EA-75A8-482B-BC5F-C5A2E5AB3C66}"/>
              </a:ext>
            </a:extLst>
          </p:cNvPr>
          <p:cNvSpPr>
            <a:spLocks noGrp="1"/>
          </p:cNvSpPr>
          <p:nvPr>
            <p:ph type="sldNum" sz="quarter" idx="12"/>
          </p:nvPr>
        </p:nvSpPr>
        <p:spPr/>
        <p:txBody>
          <a:bodyPr/>
          <a:lstStyle/>
          <a:p>
            <a:fld id="{F548D5C6-603D-47E8-8C1A-F10339065917}" type="slidenum">
              <a:rPr lang="en-GB" smtClean="0"/>
              <a:t>4</a:t>
            </a:fld>
            <a:endParaRPr lang="en-GB"/>
          </a:p>
        </p:txBody>
      </p:sp>
      <p:sp>
        <p:nvSpPr>
          <p:cNvPr id="9" name="TextBox 8">
            <a:extLst>
              <a:ext uri="{FF2B5EF4-FFF2-40B4-BE49-F238E27FC236}">
                <a16:creationId xmlns:a16="http://schemas.microsoft.com/office/drawing/2014/main" id="{01F286BC-CBF5-45D2-A00D-00AF2B97FE50}"/>
              </a:ext>
            </a:extLst>
          </p:cNvPr>
          <p:cNvSpPr txBox="1"/>
          <p:nvPr/>
        </p:nvSpPr>
        <p:spPr>
          <a:xfrm>
            <a:off x="358924" y="857502"/>
            <a:ext cx="1867819" cy="369332"/>
          </a:xfrm>
          <a:prstGeom prst="rect">
            <a:avLst/>
          </a:prstGeom>
          <a:noFill/>
        </p:spPr>
        <p:txBody>
          <a:bodyPr wrap="none" rtlCol="0">
            <a:spAutoFit/>
          </a:bodyPr>
          <a:lstStyle/>
          <a:p>
            <a:r>
              <a:rPr lang="en-GB" dirty="0">
                <a:solidFill>
                  <a:srgbClr val="010400"/>
                </a:solidFill>
                <a:latin typeface="Roboto Light" panose="02000000000000000000" pitchFamily="2" charset="0"/>
                <a:ea typeface="Roboto Light" panose="02000000000000000000" pitchFamily="2" charset="0"/>
              </a:rPr>
              <a:t>Main takeaways:</a:t>
            </a:r>
          </a:p>
        </p:txBody>
      </p:sp>
      <p:sp>
        <p:nvSpPr>
          <p:cNvPr id="6" name="TextBox 5">
            <a:extLst>
              <a:ext uri="{FF2B5EF4-FFF2-40B4-BE49-F238E27FC236}">
                <a16:creationId xmlns:a16="http://schemas.microsoft.com/office/drawing/2014/main" id="{0E6C2306-C0A6-4BD4-BD57-CE741155F4D2}"/>
              </a:ext>
            </a:extLst>
          </p:cNvPr>
          <p:cNvSpPr txBox="1"/>
          <p:nvPr/>
        </p:nvSpPr>
        <p:spPr>
          <a:xfrm>
            <a:off x="358924" y="1347001"/>
            <a:ext cx="11425726" cy="4832092"/>
          </a:xfrm>
          <a:prstGeom prst="rect">
            <a:avLst/>
          </a:prstGeom>
          <a:noFill/>
        </p:spPr>
        <p:txBody>
          <a:bodyPr wrap="square">
            <a:spAutoFit/>
          </a:bodyPr>
          <a:lstStyle/>
          <a:p>
            <a:pPr algn="l"/>
            <a:r>
              <a:rPr lang="en-US" sz="1400" b="0" i="0" dirty="0">
                <a:solidFill>
                  <a:srgbClr val="333333"/>
                </a:solidFill>
                <a:effectLst/>
                <a:latin typeface="Roboto Light" panose="02000000000000000000" pitchFamily="2" charset="0"/>
                <a:ea typeface="Roboto Light" panose="02000000000000000000" pitchFamily="2" charset="0"/>
              </a:rPr>
              <a:t>- Features </a:t>
            </a:r>
            <a:r>
              <a:rPr lang="en-US" sz="1400" b="0" i="1" dirty="0">
                <a:solidFill>
                  <a:srgbClr val="333333"/>
                </a:solidFill>
                <a:effectLst/>
                <a:latin typeface="Roboto Light" panose="02000000000000000000" pitchFamily="2" charset="0"/>
                <a:ea typeface="Roboto Light" panose="02000000000000000000" pitchFamily="2" charset="0"/>
              </a:rPr>
              <a:t>Device Group</a:t>
            </a:r>
            <a:r>
              <a:rPr lang="en-US" sz="1400" b="0" i="0" dirty="0">
                <a:solidFill>
                  <a:srgbClr val="333333"/>
                </a:solidFill>
                <a:effectLst/>
                <a:latin typeface="Roboto Light" panose="02000000000000000000" pitchFamily="2" charset="0"/>
                <a:ea typeface="Roboto Light" panose="02000000000000000000" pitchFamily="2" charset="0"/>
              </a:rPr>
              <a:t> and </a:t>
            </a:r>
            <a:r>
              <a:rPr lang="en-US" sz="1400" b="0" i="1" dirty="0">
                <a:solidFill>
                  <a:srgbClr val="333333"/>
                </a:solidFill>
                <a:effectLst/>
                <a:latin typeface="Roboto Light" panose="02000000000000000000" pitchFamily="2" charset="0"/>
                <a:ea typeface="Roboto Light" panose="02000000000000000000" pitchFamily="2" charset="0"/>
              </a:rPr>
              <a:t>Platform</a:t>
            </a:r>
            <a:r>
              <a:rPr lang="en-US" sz="1400" b="0" i="0" dirty="0">
                <a:solidFill>
                  <a:srgbClr val="333333"/>
                </a:solidFill>
                <a:effectLst/>
                <a:latin typeface="Roboto Light" panose="02000000000000000000" pitchFamily="2" charset="0"/>
                <a:ea typeface="Roboto Light" panose="02000000000000000000" pitchFamily="2" charset="0"/>
              </a:rPr>
              <a:t> showed a strong relationship between them. Given that </a:t>
            </a:r>
            <a:r>
              <a:rPr lang="en-US" sz="1400" b="0" i="1" dirty="0">
                <a:solidFill>
                  <a:srgbClr val="333333"/>
                </a:solidFill>
                <a:effectLst/>
                <a:latin typeface="Roboto Light" panose="02000000000000000000" pitchFamily="2" charset="0"/>
                <a:ea typeface="Roboto Light" panose="02000000000000000000" pitchFamily="2" charset="0"/>
              </a:rPr>
              <a:t>Platform</a:t>
            </a:r>
            <a:r>
              <a:rPr lang="en-US" sz="1400" b="0" i="0" dirty="0">
                <a:solidFill>
                  <a:srgbClr val="333333"/>
                </a:solidFill>
                <a:effectLst/>
                <a:latin typeface="Roboto Light" panose="02000000000000000000" pitchFamily="2" charset="0"/>
                <a:ea typeface="Roboto Light" panose="02000000000000000000" pitchFamily="2" charset="0"/>
              </a:rPr>
              <a:t> provides more information </a:t>
            </a:r>
            <a:r>
              <a:rPr lang="en-US" sz="1400" b="0" i="1" dirty="0">
                <a:solidFill>
                  <a:srgbClr val="333333"/>
                </a:solidFill>
                <a:effectLst/>
                <a:latin typeface="Roboto Light" panose="02000000000000000000" pitchFamily="2" charset="0"/>
                <a:ea typeface="Roboto Light" panose="02000000000000000000" pitchFamily="2" charset="0"/>
              </a:rPr>
              <a:t>Device Group will be removed</a:t>
            </a:r>
          </a:p>
          <a:p>
            <a:pPr algn="l">
              <a:buFont typeface="Arial" panose="020B0604020202020204" pitchFamily="34" charset="0"/>
              <a:buChar char="•"/>
            </a:pPr>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dirty="0">
                <a:solidFill>
                  <a:srgbClr val="333333"/>
                </a:solidFill>
                <a:latin typeface="Roboto Light" panose="02000000000000000000" pitchFamily="2" charset="0"/>
                <a:ea typeface="Roboto Light" panose="02000000000000000000" pitchFamily="2" charset="0"/>
              </a:rPr>
              <a:t>- </a:t>
            </a:r>
            <a:r>
              <a:rPr lang="en-US" sz="1400" b="0" i="0" dirty="0">
                <a:solidFill>
                  <a:srgbClr val="333333"/>
                </a:solidFill>
                <a:effectLst/>
                <a:latin typeface="Roboto Light" panose="02000000000000000000" pitchFamily="2" charset="0"/>
                <a:ea typeface="Roboto Light" panose="02000000000000000000" pitchFamily="2" charset="0"/>
              </a:rPr>
              <a:t>Features starting with </a:t>
            </a:r>
            <a:r>
              <a:rPr lang="en-US" sz="1400" b="0" i="1" dirty="0">
                <a:solidFill>
                  <a:srgbClr val="333333"/>
                </a:solidFill>
                <a:effectLst/>
                <a:latin typeface="Roboto Light" panose="02000000000000000000" pitchFamily="2" charset="0"/>
                <a:ea typeface="Roboto Light" panose="02000000000000000000" pitchFamily="2" charset="0"/>
              </a:rPr>
              <a:t>“has_”</a:t>
            </a:r>
            <a:r>
              <a:rPr lang="en-US" sz="1400" b="0" i="0" dirty="0">
                <a:solidFill>
                  <a:srgbClr val="333333"/>
                </a:solidFill>
                <a:effectLst/>
                <a:latin typeface="Roboto Light" panose="02000000000000000000" pitchFamily="2" charset="0"/>
                <a:ea typeface="Roboto Light" panose="02000000000000000000" pitchFamily="2" charset="0"/>
              </a:rPr>
              <a:t> </a:t>
            </a:r>
            <a:r>
              <a:rPr lang="en-US" sz="1400" b="0" i="0" dirty="0" err="1">
                <a:solidFill>
                  <a:srgbClr val="333333"/>
                </a:solidFill>
                <a:effectLst/>
                <a:latin typeface="Roboto Light" panose="02000000000000000000" pitchFamily="2" charset="0"/>
                <a:ea typeface="Roboto Light" panose="02000000000000000000" pitchFamily="2" charset="0"/>
              </a:rPr>
              <a:t>refere</a:t>
            </a:r>
            <a:r>
              <a:rPr lang="en-US" sz="1400" dirty="0" err="1">
                <a:solidFill>
                  <a:srgbClr val="333333"/>
                </a:solidFill>
                <a:latin typeface="Roboto Light" panose="02000000000000000000" pitchFamily="2" charset="0"/>
                <a:ea typeface="Roboto Light" panose="02000000000000000000" pitchFamily="2" charset="0"/>
              </a:rPr>
              <a:t>s</a:t>
            </a:r>
            <a:r>
              <a:rPr lang="en-US" sz="1400" dirty="0">
                <a:solidFill>
                  <a:srgbClr val="333333"/>
                </a:solidFill>
                <a:latin typeface="Roboto Light" panose="02000000000000000000" pitchFamily="2" charset="0"/>
                <a:ea typeface="Roboto Light" panose="02000000000000000000" pitchFamily="2" charset="0"/>
              </a:rPr>
              <a:t> </a:t>
            </a:r>
            <a:r>
              <a:rPr lang="en-US" sz="1400" b="0" i="0" dirty="0">
                <a:solidFill>
                  <a:srgbClr val="333333"/>
                </a:solidFill>
                <a:effectLst/>
                <a:latin typeface="Roboto Light" panose="02000000000000000000" pitchFamily="2" charset="0"/>
                <a:ea typeface="Roboto Light" panose="02000000000000000000" pitchFamily="2" charset="0"/>
              </a:rPr>
              <a:t>to milestones on customer journey, therefore the need to include all of them should be taken in consideration. We will use PCA to merge this into one feature and experiment between the use of them individual or together,</a:t>
            </a:r>
          </a:p>
          <a:p>
            <a:pPr algn="l"/>
            <a:endParaRPr lang="en-US" sz="1400" b="0" i="1" dirty="0">
              <a:solidFill>
                <a:srgbClr val="333333"/>
              </a:solidFill>
              <a:effectLst/>
              <a:latin typeface="Roboto Light" panose="02000000000000000000" pitchFamily="2" charset="0"/>
              <a:ea typeface="Roboto Light" panose="02000000000000000000" pitchFamily="2" charset="0"/>
            </a:endParaRPr>
          </a:p>
          <a:p>
            <a:pPr algn="l"/>
            <a:r>
              <a:rPr lang="en-US" sz="1400" b="0" i="1" dirty="0">
                <a:solidFill>
                  <a:srgbClr val="333333"/>
                </a:solidFill>
                <a:effectLst/>
                <a:latin typeface="Roboto Light" panose="02000000000000000000" pitchFamily="2" charset="0"/>
                <a:ea typeface="Roboto Light" panose="02000000000000000000" pitchFamily="2" charset="0"/>
              </a:rPr>
              <a:t>- Duration</a:t>
            </a:r>
            <a:r>
              <a:rPr lang="en-US" sz="1400" b="0" i="0" dirty="0">
                <a:solidFill>
                  <a:srgbClr val="333333"/>
                </a:solidFill>
                <a:effectLst/>
                <a:latin typeface="Roboto Light" panose="02000000000000000000" pitchFamily="2" charset="0"/>
                <a:ea typeface="Roboto Light" panose="02000000000000000000" pitchFamily="2" charset="0"/>
              </a:rPr>
              <a:t> feature is Right Skewed and contains observations which lack business sense. To avoid any impact on the model, specially on ones more sensible to variance, it will be log transformed and observations above 24hours will be removed</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dirty="0">
                <a:solidFill>
                  <a:srgbClr val="333333"/>
                </a:solidFill>
                <a:latin typeface="Roboto Light" panose="02000000000000000000" pitchFamily="2" charset="0"/>
                <a:ea typeface="Roboto Light" panose="02000000000000000000" pitchFamily="2" charset="0"/>
              </a:rPr>
              <a:t>- </a:t>
            </a:r>
            <a:r>
              <a:rPr lang="en-US" sz="1400" b="0" i="0" dirty="0">
                <a:solidFill>
                  <a:srgbClr val="333333"/>
                </a:solidFill>
                <a:effectLst/>
                <a:latin typeface="Roboto Light" panose="02000000000000000000" pitchFamily="2" charset="0"/>
                <a:ea typeface="Roboto Light" panose="02000000000000000000" pitchFamily="2" charset="0"/>
              </a:rPr>
              <a:t>Replace all </a:t>
            </a:r>
            <a:r>
              <a:rPr lang="en-US" sz="1400" b="0" i="1" dirty="0">
                <a:solidFill>
                  <a:srgbClr val="333333"/>
                </a:solidFill>
                <a:effectLst/>
                <a:latin typeface="Roboto Light" panose="02000000000000000000" pitchFamily="2" charset="0"/>
                <a:ea typeface="Roboto Light" panose="02000000000000000000" pitchFamily="2" charset="0"/>
              </a:rPr>
              <a:t>Missing values</a:t>
            </a:r>
            <a:r>
              <a:rPr lang="en-US" sz="1400" b="0" i="0" dirty="0">
                <a:solidFill>
                  <a:srgbClr val="333333"/>
                </a:solidFill>
                <a:effectLst/>
                <a:latin typeface="Roboto Light" panose="02000000000000000000" pitchFamily="2" charset="0"/>
                <a:ea typeface="Roboto Light" panose="02000000000000000000" pitchFamily="2" charset="0"/>
              </a:rPr>
              <a:t> on </a:t>
            </a:r>
            <a:r>
              <a:rPr lang="en-US" sz="1400" b="0" i="1" dirty="0">
                <a:solidFill>
                  <a:srgbClr val="333333"/>
                </a:solidFill>
                <a:effectLst/>
                <a:latin typeface="Roboto Light" panose="02000000000000000000" pitchFamily="2" charset="0"/>
                <a:ea typeface="Roboto Light" panose="02000000000000000000" pitchFamily="2" charset="0"/>
              </a:rPr>
              <a:t>country</a:t>
            </a:r>
            <a:r>
              <a:rPr lang="en-US" sz="1400" b="0" i="0" dirty="0">
                <a:solidFill>
                  <a:srgbClr val="333333"/>
                </a:solidFill>
                <a:effectLst/>
                <a:latin typeface="Roboto Light" panose="02000000000000000000" pitchFamily="2" charset="0"/>
                <a:ea typeface="Roboto Light" panose="02000000000000000000" pitchFamily="2" charset="0"/>
              </a:rPr>
              <a:t>, </a:t>
            </a:r>
            <a:r>
              <a:rPr lang="en-US" sz="1400" b="0" i="1" dirty="0" err="1">
                <a:solidFill>
                  <a:srgbClr val="333333"/>
                </a:solidFill>
                <a:effectLst/>
                <a:latin typeface="Roboto Light" panose="02000000000000000000" pitchFamily="2" charset="0"/>
                <a:ea typeface="Roboto Light" panose="02000000000000000000" pitchFamily="2" charset="0"/>
              </a:rPr>
              <a:t>browser_name</a:t>
            </a:r>
            <a:r>
              <a:rPr lang="en-US" sz="1400" b="0" i="0" dirty="0">
                <a:solidFill>
                  <a:srgbClr val="333333"/>
                </a:solidFill>
                <a:effectLst/>
                <a:latin typeface="Roboto Light" panose="02000000000000000000" pitchFamily="2" charset="0"/>
                <a:ea typeface="Roboto Light" panose="02000000000000000000" pitchFamily="2" charset="0"/>
              </a:rPr>
              <a:t> and </a:t>
            </a:r>
            <a:r>
              <a:rPr lang="en-US" sz="1400" b="0" i="1" dirty="0" err="1">
                <a:solidFill>
                  <a:srgbClr val="333333"/>
                </a:solidFill>
                <a:effectLst/>
                <a:latin typeface="Roboto Light" panose="02000000000000000000" pitchFamily="2" charset="0"/>
                <a:ea typeface="Roboto Light" panose="02000000000000000000" pitchFamily="2" charset="0"/>
              </a:rPr>
              <a:t>is_subscribed</a:t>
            </a:r>
            <a:r>
              <a:rPr lang="en-US" sz="1400" b="0" i="0" dirty="0">
                <a:solidFill>
                  <a:srgbClr val="333333"/>
                </a:solidFill>
                <a:effectLst/>
                <a:latin typeface="Roboto Light" panose="02000000000000000000" pitchFamily="2" charset="0"/>
                <a:ea typeface="Roboto Light" panose="02000000000000000000" pitchFamily="2" charset="0"/>
              </a:rPr>
              <a:t> using Nearest Neighbors imputation with a very a k of 3,</a:t>
            </a:r>
          </a:p>
          <a:p>
            <a:pPr algn="l"/>
            <a:r>
              <a:rPr lang="en-US" sz="1400" dirty="0">
                <a:solidFill>
                  <a:srgbClr val="333333"/>
                </a:solidFill>
                <a:latin typeface="Roboto Light" panose="02000000000000000000" pitchFamily="2" charset="0"/>
                <a:ea typeface="Roboto Light" panose="02000000000000000000" pitchFamily="2" charset="0"/>
              </a:rPr>
              <a:t>- </a:t>
            </a:r>
            <a:r>
              <a:rPr lang="en-US" sz="1400" b="0" i="0" dirty="0">
                <a:solidFill>
                  <a:srgbClr val="333333"/>
                </a:solidFill>
                <a:effectLst/>
                <a:latin typeface="Roboto Light" panose="02000000000000000000" pitchFamily="2" charset="0"/>
                <a:ea typeface="Roboto Light" panose="02000000000000000000" pitchFamily="2" charset="0"/>
              </a:rPr>
              <a:t>Reduce the number of observations of class country and </a:t>
            </a:r>
            <a:r>
              <a:rPr lang="en-US" sz="1400" b="0" i="0" dirty="0" err="1">
                <a:solidFill>
                  <a:srgbClr val="333333"/>
                </a:solidFill>
                <a:effectLst/>
                <a:latin typeface="Roboto Light" panose="02000000000000000000" pitchFamily="2" charset="0"/>
                <a:ea typeface="Roboto Light" panose="02000000000000000000" pitchFamily="2" charset="0"/>
              </a:rPr>
              <a:t>browser_name</a:t>
            </a:r>
            <a:r>
              <a:rPr lang="en-US" sz="1400" b="0" i="0" dirty="0">
                <a:solidFill>
                  <a:srgbClr val="333333"/>
                </a:solidFill>
                <a:effectLst/>
                <a:latin typeface="Roboto Light" panose="02000000000000000000" pitchFamily="2" charset="0"/>
                <a:ea typeface="Roboto Light" panose="02000000000000000000" pitchFamily="2" charset="0"/>
              </a:rPr>
              <a:t> by compressing smaller ones into a generic class named others. This will be done because some models do not manage very well the fact that some dummy variables only have one level,</a:t>
            </a:r>
          </a:p>
          <a:p>
            <a:pPr algn="l"/>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dirty="0">
                <a:solidFill>
                  <a:srgbClr val="333333"/>
                </a:solidFill>
                <a:latin typeface="Roboto Light" panose="02000000000000000000" pitchFamily="2" charset="0"/>
                <a:ea typeface="Roboto Light" panose="02000000000000000000" pitchFamily="2" charset="0"/>
              </a:rPr>
              <a:t>- </a:t>
            </a:r>
            <a:r>
              <a:rPr lang="en-US" sz="1400" b="0" i="0" dirty="0">
                <a:solidFill>
                  <a:srgbClr val="333333"/>
                </a:solidFill>
                <a:effectLst/>
                <a:latin typeface="Roboto Light" panose="02000000000000000000" pitchFamily="2" charset="0"/>
                <a:ea typeface="Roboto Light" panose="02000000000000000000" pitchFamily="2" charset="0"/>
              </a:rPr>
              <a:t>Reduce the number of levels of Segment by re factoring into a class of has or not segment,</a:t>
            </a:r>
          </a:p>
          <a:p>
            <a:pPr algn="l"/>
            <a:r>
              <a:rPr lang="en-US" sz="1400" b="0" i="0" dirty="0">
                <a:solidFill>
                  <a:srgbClr val="333333"/>
                </a:solidFill>
                <a:effectLst/>
                <a:latin typeface="Roboto Light" panose="02000000000000000000" pitchFamily="2" charset="0"/>
                <a:ea typeface="Roboto Light" panose="02000000000000000000" pitchFamily="2" charset="0"/>
              </a:rPr>
              <a:t>- Specially for the use of Neural Networks and Supervisor Vector Machines, numeric variables will be normalized and scaled</a:t>
            </a:r>
          </a:p>
          <a:p>
            <a:pPr algn="l"/>
            <a:r>
              <a:rPr lang="en-US" sz="1400" dirty="0">
                <a:solidFill>
                  <a:srgbClr val="333333"/>
                </a:solidFill>
                <a:latin typeface="Roboto Light" panose="02000000000000000000" pitchFamily="2" charset="0"/>
                <a:ea typeface="Roboto Light" panose="02000000000000000000" pitchFamily="2" charset="0"/>
              </a:rPr>
              <a:t>- </a:t>
            </a:r>
            <a:r>
              <a:rPr lang="en-US" sz="1400" b="0" i="0" dirty="0">
                <a:solidFill>
                  <a:srgbClr val="333333"/>
                </a:solidFill>
                <a:effectLst/>
                <a:latin typeface="Roboto Light" panose="02000000000000000000" pitchFamily="2" charset="0"/>
                <a:ea typeface="Roboto Light" panose="02000000000000000000" pitchFamily="2" charset="0"/>
              </a:rPr>
              <a:t>Converts </a:t>
            </a:r>
            <a:r>
              <a:rPr lang="en-US" sz="1400" b="0" i="1" dirty="0" err="1">
                <a:solidFill>
                  <a:srgbClr val="333333"/>
                </a:solidFill>
                <a:effectLst/>
                <a:latin typeface="Roboto Light" panose="02000000000000000000" pitchFamily="2" charset="0"/>
                <a:ea typeface="Roboto Light" panose="02000000000000000000" pitchFamily="2" charset="0"/>
              </a:rPr>
              <a:t>unique_browse_designer_qty</a:t>
            </a:r>
            <a:r>
              <a:rPr lang="en-US" sz="1400" b="0" i="1" dirty="0">
                <a:solidFill>
                  <a:srgbClr val="333333"/>
                </a:solidFill>
                <a:effectLst/>
                <a:latin typeface="Roboto Light" panose="02000000000000000000" pitchFamily="2" charset="0"/>
                <a:ea typeface="Roboto Light" panose="02000000000000000000" pitchFamily="2" charset="0"/>
              </a:rPr>
              <a:t>, </a:t>
            </a:r>
            <a:r>
              <a:rPr lang="en-US" sz="1400" b="0" i="1" dirty="0" err="1">
                <a:solidFill>
                  <a:srgbClr val="333333"/>
                </a:solidFill>
                <a:effectLst/>
                <a:latin typeface="Roboto Light" panose="02000000000000000000" pitchFamily="2" charset="0"/>
                <a:ea typeface="Roboto Light" panose="02000000000000000000" pitchFamily="2" charset="0"/>
              </a:rPr>
              <a:t>unique_product_qty</a:t>
            </a:r>
            <a:r>
              <a:rPr lang="en-US" sz="1400" b="0" i="1" dirty="0">
                <a:solidFill>
                  <a:srgbClr val="333333"/>
                </a:solidFill>
                <a:effectLst/>
                <a:latin typeface="Roboto Light" panose="02000000000000000000" pitchFamily="2" charset="0"/>
                <a:ea typeface="Roboto Light" panose="02000000000000000000" pitchFamily="2" charset="0"/>
              </a:rPr>
              <a:t>, </a:t>
            </a:r>
            <a:r>
              <a:rPr lang="en-US" sz="1400" b="0" i="1" dirty="0" err="1">
                <a:solidFill>
                  <a:srgbClr val="333333"/>
                </a:solidFill>
                <a:effectLst/>
                <a:latin typeface="Roboto Light" panose="02000000000000000000" pitchFamily="2" charset="0"/>
                <a:ea typeface="Roboto Light" panose="02000000000000000000" pitchFamily="2" charset="0"/>
              </a:rPr>
              <a:t>unique_browse_designer_qty</a:t>
            </a:r>
            <a:r>
              <a:rPr lang="en-US" sz="1400" b="0" i="1" dirty="0">
                <a:solidFill>
                  <a:srgbClr val="333333"/>
                </a:solidFill>
                <a:effectLst/>
                <a:latin typeface="Roboto Light" panose="02000000000000000000" pitchFamily="2" charset="0"/>
                <a:ea typeface="Roboto Light" panose="02000000000000000000" pitchFamily="2" charset="0"/>
              </a:rPr>
              <a:t>, </a:t>
            </a:r>
            <a:r>
              <a:rPr lang="en-US" sz="1400" b="0" i="1" dirty="0" err="1">
                <a:solidFill>
                  <a:srgbClr val="333333"/>
                </a:solidFill>
                <a:effectLst/>
                <a:latin typeface="Roboto Light" panose="02000000000000000000" pitchFamily="2" charset="0"/>
                <a:ea typeface="Roboto Light" panose="02000000000000000000" pitchFamily="2" charset="0"/>
              </a:rPr>
              <a:t>unique_browse_category_qty</a:t>
            </a:r>
            <a:r>
              <a:rPr lang="en-US" sz="1400" b="0" i="0" dirty="0">
                <a:solidFill>
                  <a:srgbClr val="333333"/>
                </a:solidFill>
                <a:effectLst/>
                <a:latin typeface="Roboto Light" panose="02000000000000000000" pitchFamily="2" charset="0"/>
                <a:ea typeface="Roboto Light" panose="02000000000000000000" pitchFamily="2" charset="0"/>
              </a:rPr>
              <a:t> to ratios over Total Pageviews (</a:t>
            </a:r>
            <a:r>
              <a:rPr lang="en-US" sz="1400" b="0" i="0" dirty="0" err="1">
                <a:solidFill>
                  <a:srgbClr val="333333"/>
                </a:solidFill>
                <a:effectLst/>
                <a:latin typeface="Roboto Light" panose="02000000000000000000" pitchFamily="2" charset="0"/>
                <a:ea typeface="Roboto Light" panose="02000000000000000000" pitchFamily="2" charset="0"/>
              </a:rPr>
              <a:t>view_qty</a:t>
            </a:r>
            <a:r>
              <a:rPr lang="en-US" sz="1400" b="0" i="0" dirty="0">
                <a:solidFill>
                  <a:srgbClr val="333333"/>
                </a:solidFill>
                <a:effectLst/>
                <a:latin typeface="Roboto Light" panose="02000000000000000000" pitchFamily="2" charset="0"/>
                <a:ea typeface="Roboto Light" panose="02000000000000000000" pitchFamily="2" charset="0"/>
              </a:rPr>
              <a:t>) which provides information on the amount of page views actually related to that category and subsequently log transform,</a:t>
            </a:r>
          </a:p>
          <a:p>
            <a:pPr algn="l">
              <a:buFont typeface="Arial" panose="020B0604020202020204" pitchFamily="34" charset="0"/>
              <a:buChar char="•"/>
            </a:pPr>
            <a:endParaRPr lang="en-US" sz="1400" b="0" i="0" dirty="0">
              <a:solidFill>
                <a:srgbClr val="333333"/>
              </a:solidFill>
              <a:effectLst/>
              <a:latin typeface="Roboto Light" panose="02000000000000000000" pitchFamily="2" charset="0"/>
              <a:ea typeface="Roboto Light" panose="02000000000000000000" pitchFamily="2" charset="0"/>
            </a:endParaRPr>
          </a:p>
          <a:p>
            <a:pPr algn="l"/>
            <a:r>
              <a:rPr lang="en-US" sz="1400" dirty="0">
                <a:solidFill>
                  <a:srgbClr val="333333"/>
                </a:solidFill>
                <a:latin typeface="Roboto Light" panose="02000000000000000000" pitchFamily="2" charset="0"/>
                <a:ea typeface="Roboto Light" panose="02000000000000000000" pitchFamily="2" charset="0"/>
              </a:rPr>
              <a:t>- </a:t>
            </a:r>
            <a:r>
              <a:rPr lang="en-US" sz="1400" b="0" i="0" dirty="0">
                <a:solidFill>
                  <a:srgbClr val="333333"/>
                </a:solidFill>
                <a:effectLst/>
                <a:latin typeface="Roboto Light" panose="02000000000000000000" pitchFamily="2" charset="0"/>
                <a:ea typeface="Roboto Light" panose="02000000000000000000" pitchFamily="2" charset="0"/>
              </a:rPr>
              <a:t>Sessions with duration lower than 2 seconds and a total page view of 0 or 1 will be removed,</a:t>
            </a:r>
          </a:p>
          <a:p>
            <a:pPr algn="l"/>
            <a:r>
              <a:rPr lang="en-US" sz="1400" i="1" dirty="0">
                <a:solidFill>
                  <a:srgbClr val="333333"/>
                </a:solidFill>
                <a:latin typeface="Roboto Light" panose="02000000000000000000" pitchFamily="2" charset="0"/>
                <a:ea typeface="Roboto Light" panose="02000000000000000000" pitchFamily="2" charset="0"/>
              </a:rPr>
              <a:t>- </a:t>
            </a:r>
            <a:r>
              <a:rPr lang="en-US" sz="1400" b="0" i="1" dirty="0">
                <a:solidFill>
                  <a:srgbClr val="333333"/>
                </a:solidFill>
                <a:effectLst/>
                <a:latin typeface="Roboto Light" panose="02000000000000000000" pitchFamily="2" charset="0"/>
                <a:ea typeface="Roboto Light" panose="02000000000000000000" pitchFamily="2" charset="0"/>
              </a:rPr>
              <a:t>The graphical analysis already provides a important insight given the business objectives. From the unbalanced data available we can conclude that around of 46% shopping carts are lost on that session. That raises a question of how are this recovered (example on a next session) or if this means that all this sales are lost right at the end of the sales funnel</a:t>
            </a:r>
            <a:r>
              <a:rPr lang="en-US" sz="1400" b="0" i="0" dirty="0">
                <a:solidFill>
                  <a:srgbClr val="333333"/>
                </a:solidFill>
                <a:effectLst/>
                <a:latin typeface="Roboto Light" panose="02000000000000000000" pitchFamily="2" charset="0"/>
                <a:ea typeface="Roboto Light" panose="02000000000000000000" pitchFamily="2" charset="0"/>
              </a:rPr>
              <a:t>.</a:t>
            </a:r>
          </a:p>
        </p:txBody>
      </p:sp>
    </p:spTree>
    <p:extLst>
      <p:ext uri="{BB962C8B-B14F-4D97-AF65-F5344CB8AC3E}">
        <p14:creationId xmlns:p14="http://schemas.microsoft.com/office/powerpoint/2010/main" val="317963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30C46-6D83-420D-9142-B650E80050EC}"/>
              </a:ext>
            </a:extLst>
          </p:cNvPr>
          <p:cNvSpPr txBox="1"/>
          <p:nvPr/>
        </p:nvSpPr>
        <p:spPr>
          <a:xfrm>
            <a:off x="358924" y="350377"/>
            <a:ext cx="4094391" cy="584775"/>
          </a:xfrm>
          <a:prstGeom prst="rect">
            <a:avLst/>
          </a:prstGeom>
          <a:noFill/>
        </p:spPr>
        <p:txBody>
          <a:bodyPr wrap="none" rtlCol="0">
            <a:spAutoFit/>
          </a:bodyPr>
          <a:lstStyle/>
          <a:p>
            <a:r>
              <a:rPr lang="pt-PT" sz="3200" dirty="0">
                <a:solidFill>
                  <a:srgbClr val="010400"/>
                </a:solidFill>
                <a:latin typeface="DM Serif Display" pitchFamily="2" charset="0"/>
              </a:rPr>
              <a:t>D</a:t>
            </a:r>
            <a:r>
              <a:rPr lang="en-GB" sz="3200" dirty="0" err="1">
                <a:solidFill>
                  <a:srgbClr val="010400"/>
                </a:solidFill>
                <a:latin typeface="DM Serif Display" pitchFamily="2" charset="0"/>
              </a:rPr>
              <a:t>ata</a:t>
            </a:r>
            <a:r>
              <a:rPr lang="en-GB" sz="3200" dirty="0">
                <a:solidFill>
                  <a:srgbClr val="010400"/>
                </a:solidFill>
                <a:latin typeface="DM Serif Display" pitchFamily="2" charset="0"/>
              </a:rPr>
              <a:t> transformations</a:t>
            </a:r>
          </a:p>
        </p:txBody>
      </p:sp>
      <p:sp>
        <p:nvSpPr>
          <p:cNvPr id="3" name="Slide Number Placeholder 2">
            <a:extLst>
              <a:ext uri="{FF2B5EF4-FFF2-40B4-BE49-F238E27FC236}">
                <a16:creationId xmlns:a16="http://schemas.microsoft.com/office/drawing/2014/main" id="{1ACC63EA-75A8-482B-BC5F-C5A2E5AB3C66}"/>
              </a:ext>
            </a:extLst>
          </p:cNvPr>
          <p:cNvSpPr>
            <a:spLocks noGrp="1"/>
          </p:cNvSpPr>
          <p:nvPr>
            <p:ph type="sldNum" sz="quarter" idx="12"/>
          </p:nvPr>
        </p:nvSpPr>
        <p:spPr/>
        <p:txBody>
          <a:bodyPr/>
          <a:lstStyle/>
          <a:p>
            <a:fld id="{F548D5C6-603D-47E8-8C1A-F10339065917}" type="slidenum">
              <a:rPr lang="en-GB" smtClean="0"/>
              <a:t>5</a:t>
            </a:fld>
            <a:endParaRPr lang="en-GB"/>
          </a:p>
        </p:txBody>
      </p:sp>
      <p:sp>
        <p:nvSpPr>
          <p:cNvPr id="9" name="TextBox 8">
            <a:extLst>
              <a:ext uri="{FF2B5EF4-FFF2-40B4-BE49-F238E27FC236}">
                <a16:creationId xmlns:a16="http://schemas.microsoft.com/office/drawing/2014/main" id="{01F286BC-CBF5-45D2-A00D-00AF2B97FE50}"/>
              </a:ext>
            </a:extLst>
          </p:cNvPr>
          <p:cNvSpPr txBox="1"/>
          <p:nvPr/>
        </p:nvSpPr>
        <p:spPr>
          <a:xfrm>
            <a:off x="358924" y="857502"/>
            <a:ext cx="2667718" cy="369332"/>
          </a:xfrm>
          <a:prstGeom prst="rect">
            <a:avLst/>
          </a:prstGeom>
          <a:noFill/>
        </p:spPr>
        <p:txBody>
          <a:bodyPr wrap="none" rtlCol="0">
            <a:spAutoFit/>
          </a:bodyPr>
          <a:lstStyle/>
          <a:p>
            <a:r>
              <a:rPr lang="en-GB" dirty="0" err="1">
                <a:solidFill>
                  <a:srgbClr val="010400"/>
                </a:solidFill>
                <a:latin typeface="Roboto Light" panose="02000000000000000000" pitchFamily="2" charset="0"/>
                <a:ea typeface="Roboto Light" panose="02000000000000000000" pitchFamily="2" charset="0"/>
              </a:rPr>
              <a:t>Preprocessing</a:t>
            </a:r>
            <a:r>
              <a:rPr lang="en-GB" dirty="0">
                <a:solidFill>
                  <a:srgbClr val="010400"/>
                </a:solidFill>
                <a:latin typeface="Roboto Light" panose="02000000000000000000" pitchFamily="2" charset="0"/>
                <a:ea typeface="Roboto Light" panose="02000000000000000000" pitchFamily="2" charset="0"/>
              </a:rPr>
              <a:t> workflow:</a:t>
            </a:r>
          </a:p>
        </p:txBody>
      </p:sp>
      <p:pic>
        <p:nvPicPr>
          <p:cNvPr id="7" name="Picture 6">
            <a:extLst>
              <a:ext uri="{FF2B5EF4-FFF2-40B4-BE49-F238E27FC236}">
                <a16:creationId xmlns:a16="http://schemas.microsoft.com/office/drawing/2014/main" id="{AED0ABA6-ED19-40B2-98AB-C6AB5F917896}"/>
              </a:ext>
            </a:extLst>
          </p:cNvPr>
          <p:cNvPicPr>
            <a:picLocks noChangeAspect="1"/>
          </p:cNvPicPr>
          <p:nvPr/>
        </p:nvPicPr>
        <p:blipFill>
          <a:blip r:embed="rId2"/>
          <a:stretch>
            <a:fillRect/>
          </a:stretch>
        </p:blipFill>
        <p:spPr>
          <a:xfrm>
            <a:off x="6416962" y="452927"/>
            <a:ext cx="5416114" cy="6035754"/>
          </a:xfrm>
          <a:prstGeom prst="rect">
            <a:avLst/>
          </a:prstGeom>
        </p:spPr>
      </p:pic>
      <p:sp>
        <p:nvSpPr>
          <p:cNvPr id="12" name="TextBox 11">
            <a:extLst>
              <a:ext uri="{FF2B5EF4-FFF2-40B4-BE49-F238E27FC236}">
                <a16:creationId xmlns:a16="http://schemas.microsoft.com/office/drawing/2014/main" id="{343F692D-02D3-473F-953B-3E92A4F032B2}"/>
              </a:ext>
            </a:extLst>
          </p:cNvPr>
          <p:cNvSpPr txBox="1"/>
          <p:nvPr/>
        </p:nvSpPr>
        <p:spPr>
          <a:xfrm>
            <a:off x="358924" y="1359368"/>
            <a:ext cx="6097424" cy="5001369"/>
          </a:xfrm>
          <a:prstGeom prst="rect">
            <a:avLst/>
          </a:prstGeom>
          <a:noFill/>
        </p:spPr>
        <p:txBody>
          <a:bodyPr wrap="square">
            <a:spAutoFit/>
          </a:bodyPr>
          <a:lstStyle/>
          <a:p>
            <a:pPr algn="l"/>
            <a:r>
              <a:rPr lang="en-US" sz="1100" b="0" i="0" dirty="0">
                <a:solidFill>
                  <a:srgbClr val="333333"/>
                </a:solidFill>
                <a:effectLst/>
                <a:latin typeface="Roboto Light" panose="02000000000000000000" pitchFamily="2" charset="0"/>
                <a:ea typeface="Roboto Light" panose="02000000000000000000" pitchFamily="2" charset="0"/>
              </a:rPr>
              <a:t>- Features </a:t>
            </a:r>
            <a:r>
              <a:rPr lang="en-US" sz="1100" b="0" i="1" dirty="0">
                <a:solidFill>
                  <a:srgbClr val="333333"/>
                </a:solidFill>
                <a:effectLst/>
                <a:latin typeface="Roboto Light" panose="02000000000000000000" pitchFamily="2" charset="0"/>
                <a:ea typeface="Roboto Light" panose="02000000000000000000" pitchFamily="2" charset="0"/>
              </a:rPr>
              <a:t>Device Group</a:t>
            </a:r>
            <a:r>
              <a:rPr lang="en-US" sz="1100" b="0" i="0" dirty="0">
                <a:solidFill>
                  <a:srgbClr val="333333"/>
                </a:solidFill>
                <a:effectLst/>
                <a:latin typeface="Roboto Light" panose="02000000000000000000" pitchFamily="2" charset="0"/>
                <a:ea typeface="Roboto Light" panose="02000000000000000000" pitchFamily="2" charset="0"/>
              </a:rPr>
              <a:t> and </a:t>
            </a:r>
            <a:r>
              <a:rPr lang="en-US" sz="1100" b="0" i="1" dirty="0">
                <a:solidFill>
                  <a:srgbClr val="333333"/>
                </a:solidFill>
                <a:effectLst/>
                <a:latin typeface="Roboto Light" panose="02000000000000000000" pitchFamily="2" charset="0"/>
                <a:ea typeface="Roboto Light" panose="02000000000000000000" pitchFamily="2" charset="0"/>
              </a:rPr>
              <a:t>Platform</a:t>
            </a:r>
            <a:r>
              <a:rPr lang="en-US" sz="1100" b="0" i="0" dirty="0">
                <a:solidFill>
                  <a:srgbClr val="333333"/>
                </a:solidFill>
                <a:effectLst/>
                <a:latin typeface="Roboto Light" panose="02000000000000000000" pitchFamily="2" charset="0"/>
                <a:ea typeface="Roboto Light" panose="02000000000000000000" pitchFamily="2" charset="0"/>
              </a:rPr>
              <a:t> showed a strong relationship between them. Given that </a:t>
            </a:r>
            <a:r>
              <a:rPr lang="en-US" sz="1100" b="0" i="1" dirty="0">
                <a:solidFill>
                  <a:srgbClr val="333333"/>
                </a:solidFill>
                <a:effectLst/>
                <a:latin typeface="Roboto Light" panose="02000000000000000000" pitchFamily="2" charset="0"/>
                <a:ea typeface="Roboto Light" panose="02000000000000000000" pitchFamily="2" charset="0"/>
              </a:rPr>
              <a:t>Platform</a:t>
            </a:r>
            <a:r>
              <a:rPr lang="en-US" sz="1100" b="0" i="0" dirty="0">
                <a:solidFill>
                  <a:srgbClr val="333333"/>
                </a:solidFill>
                <a:effectLst/>
                <a:latin typeface="Roboto Light" panose="02000000000000000000" pitchFamily="2" charset="0"/>
                <a:ea typeface="Roboto Light" panose="02000000000000000000" pitchFamily="2" charset="0"/>
              </a:rPr>
              <a:t> provides more information </a:t>
            </a:r>
            <a:r>
              <a:rPr lang="en-US" sz="1100" b="0" i="1" dirty="0">
                <a:solidFill>
                  <a:srgbClr val="333333"/>
                </a:solidFill>
                <a:effectLst/>
                <a:latin typeface="Roboto Light" panose="02000000000000000000" pitchFamily="2" charset="0"/>
                <a:ea typeface="Roboto Light" panose="02000000000000000000" pitchFamily="2" charset="0"/>
              </a:rPr>
              <a:t>Device Group will be removed</a:t>
            </a:r>
          </a:p>
          <a:p>
            <a:pPr algn="l">
              <a:buFont typeface="Arial" panose="020B0604020202020204" pitchFamily="34" charset="0"/>
              <a:buChar char="•"/>
            </a:pPr>
            <a:endParaRPr lang="en-US" sz="1100" b="0" i="0" dirty="0">
              <a:solidFill>
                <a:srgbClr val="333333"/>
              </a:solidFill>
              <a:effectLst/>
              <a:latin typeface="Roboto Light" panose="02000000000000000000" pitchFamily="2" charset="0"/>
              <a:ea typeface="Roboto Light" panose="02000000000000000000" pitchFamily="2" charset="0"/>
            </a:endParaRPr>
          </a:p>
          <a:p>
            <a:pPr algn="l"/>
            <a:r>
              <a:rPr lang="en-US" sz="1100" b="0" i="0" dirty="0">
                <a:solidFill>
                  <a:srgbClr val="333333"/>
                </a:solidFill>
                <a:effectLst/>
                <a:latin typeface="Roboto Light" panose="02000000000000000000" pitchFamily="2" charset="0"/>
                <a:ea typeface="Roboto Light" panose="02000000000000000000" pitchFamily="2" charset="0"/>
              </a:rPr>
              <a:t>- Features starting with </a:t>
            </a:r>
            <a:r>
              <a:rPr lang="en-US" sz="1100" b="0" i="1" dirty="0">
                <a:solidFill>
                  <a:srgbClr val="333333"/>
                </a:solidFill>
                <a:effectLst/>
                <a:latin typeface="Roboto Light" panose="02000000000000000000" pitchFamily="2" charset="0"/>
                <a:ea typeface="Roboto Light" panose="02000000000000000000" pitchFamily="2" charset="0"/>
              </a:rPr>
              <a:t>“has_”</a:t>
            </a:r>
            <a:r>
              <a:rPr lang="en-US" sz="1100" b="0" i="0" dirty="0">
                <a:solidFill>
                  <a:srgbClr val="333333"/>
                </a:solidFill>
                <a:effectLst/>
                <a:latin typeface="Roboto Light" panose="02000000000000000000" pitchFamily="2" charset="0"/>
                <a:ea typeface="Roboto Light" panose="02000000000000000000" pitchFamily="2" charset="0"/>
              </a:rPr>
              <a:t> refers to milestones on customer journey, therefore the need to include all of them should be taken in consideration. We will use PCA to merge this into one feature and experiment between the use of them individual or together,</a:t>
            </a:r>
          </a:p>
          <a:p>
            <a:pPr algn="l"/>
            <a:endParaRPr lang="en-US" sz="1100" b="0" i="1" dirty="0">
              <a:solidFill>
                <a:srgbClr val="333333"/>
              </a:solidFill>
              <a:effectLst/>
              <a:latin typeface="Roboto Light" panose="02000000000000000000" pitchFamily="2" charset="0"/>
              <a:ea typeface="Roboto Light" panose="02000000000000000000" pitchFamily="2" charset="0"/>
            </a:endParaRPr>
          </a:p>
          <a:p>
            <a:pPr algn="l"/>
            <a:r>
              <a:rPr lang="en-US" sz="1100" b="0" i="1" dirty="0">
                <a:solidFill>
                  <a:srgbClr val="333333"/>
                </a:solidFill>
                <a:effectLst/>
                <a:latin typeface="Roboto Light" panose="02000000000000000000" pitchFamily="2" charset="0"/>
                <a:ea typeface="Roboto Light" panose="02000000000000000000" pitchFamily="2" charset="0"/>
              </a:rPr>
              <a:t>- Duration</a:t>
            </a:r>
            <a:r>
              <a:rPr lang="en-US" sz="1100" b="0" i="0" dirty="0">
                <a:solidFill>
                  <a:srgbClr val="333333"/>
                </a:solidFill>
                <a:effectLst/>
                <a:latin typeface="Roboto Light" panose="02000000000000000000" pitchFamily="2" charset="0"/>
                <a:ea typeface="Roboto Light" panose="02000000000000000000" pitchFamily="2" charset="0"/>
              </a:rPr>
              <a:t> feature is Right Skewed and contains observations which lack business sense. To avoid any impact on the model, specially on ones more sensible to variance, it will be log transformed and observations above 24hours will be removed</a:t>
            </a:r>
          </a:p>
          <a:p>
            <a:pPr algn="l"/>
            <a:endParaRPr lang="en-US" sz="1100" b="0" i="0" dirty="0">
              <a:solidFill>
                <a:srgbClr val="333333"/>
              </a:solidFill>
              <a:effectLst/>
              <a:latin typeface="Roboto Light" panose="02000000000000000000" pitchFamily="2" charset="0"/>
              <a:ea typeface="Roboto Light" panose="02000000000000000000" pitchFamily="2" charset="0"/>
            </a:endParaRPr>
          </a:p>
          <a:p>
            <a:pPr algn="l"/>
            <a:r>
              <a:rPr lang="en-US" sz="1100" b="0" i="0" dirty="0">
                <a:solidFill>
                  <a:srgbClr val="333333"/>
                </a:solidFill>
                <a:effectLst/>
                <a:latin typeface="Roboto Light" panose="02000000000000000000" pitchFamily="2" charset="0"/>
                <a:ea typeface="Roboto Light" panose="02000000000000000000" pitchFamily="2" charset="0"/>
              </a:rPr>
              <a:t>- Replace all </a:t>
            </a:r>
            <a:r>
              <a:rPr lang="en-US" sz="1100" b="0" i="1" dirty="0">
                <a:solidFill>
                  <a:srgbClr val="333333"/>
                </a:solidFill>
                <a:effectLst/>
                <a:latin typeface="Roboto Light" panose="02000000000000000000" pitchFamily="2" charset="0"/>
                <a:ea typeface="Roboto Light" panose="02000000000000000000" pitchFamily="2" charset="0"/>
              </a:rPr>
              <a:t>Missing values</a:t>
            </a:r>
            <a:r>
              <a:rPr lang="en-US" sz="1100" b="0" i="0" dirty="0">
                <a:solidFill>
                  <a:srgbClr val="333333"/>
                </a:solidFill>
                <a:effectLst/>
                <a:latin typeface="Roboto Light" panose="02000000000000000000" pitchFamily="2" charset="0"/>
                <a:ea typeface="Roboto Light" panose="02000000000000000000" pitchFamily="2" charset="0"/>
              </a:rPr>
              <a:t> on </a:t>
            </a:r>
            <a:r>
              <a:rPr lang="en-US" sz="1100" b="0" i="1" dirty="0">
                <a:solidFill>
                  <a:srgbClr val="333333"/>
                </a:solidFill>
                <a:effectLst/>
                <a:latin typeface="Roboto Light" panose="02000000000000000000" pitchFamily="2" charset="0"/>
                <a:ea typeface="Roboto Light" panose="02000000000000000000" pitchFamily="2" charset="0"/>
              </a:rPr>
              <a:t>country</a:t>
            </a:r>
            <a:r>
              <a:rPr lang="en-US" sz="1100" b="0" i="0" dirty="0">
                <a:solidFill>
                  <a:srgbClr val="333333"/>
                </a:solidFill>
                <a:effectLst/>
                <a:latin typeface="Roboto Light" panose="02000000000000000000" pitchFamily="2" charset="0"/>
                <a:ea typeface="Roboto Light" panose="02000000000000000000" pitchFamily="2" charset="0"/>
              </a:rPr>
              <a:t>, </a:t>
            </a:r>
            <a:r>
              <a:rPr lang="en-US" sz="1100" b="0" i="1" dirty="0" err="1">
                <a:solidFill>
                  <a:srgbClr val="333333"/>
                </a:solidFill>
                <a:effectLst/>
                <a:latin typeface="Roboto Light" panose="02000000000000000000" pitchFamily="2" charset="0"/>
                <a:ea typeface="Roboto Light" panose="02000000000000000000" pitchFamily="2" charset="0"/>
              </a:rPr>
              <a:t>browser_name</a:t>
            </a:r>
            <a:r>
              <a:rPr lang="en-US" sz="1100" b="0" i="0" dirty="0">
                <a:solidFill>
                  <a:srgbClr val="333333"/>
                </a:solidFill>
                <a:effectLst/>
                <a:latin typeface="Roboto Light" panose="02000000000000000000" pitchFamily="2" charset="0"/>
                <a:ea typeface="Roboto Light" panose="02000000000000000000" pitchFamily="2" charset="0"/>
              </a:rPr>
              <a:t> and </a:t>
            </a:r>
            <a:r>
              <a:rPr lang="en-US" sz="1100" b="0" i="1" dirty="0" err="1">
                <a:solidFill>
                  <a:srgbClr val="333333"/>
                </a:solidFill>
                <a:effectLst/>
                <a:latin typeface="Roboto Light" panose="02000000000000000000" pitchFamily="2" charset="0"/>
                <a:ea typeface="Roboto Light" panose="02000000000000000000" pitchFamily="2" charset="0"/>
              </a:rPr>
              <a:t>is_subscribed</a:t>
            </a:r>
            <a:r>
              <a:rPr lang="en-US" sz="1100" b="0" i="0" dirty="0">
                <a:solidFill>
                  <a:srgbClr val="333333"/>
                </a:solidFill>
                <a:effectLst/>
                <a:latin typeface="Roboto Light" panose="02000000000000000000" pitchFamily="2" charset="0"/>
                <a:ea typeface="Roboto Light" panose="02000000000000000000" pitchFamily="2" charset="0"/>
              </a:rPr>
              <a:t> using Nearest Neighbors imputation with a very a k of 3,</a:t>
            </a:r>
          </a:p>
          <a:p>
            <a:pPr algn="l"/>
            <a:endParaRPr lang="en-US" sz="1100" b="0" i="0" dirty="0">
              <a:solidFill>
                <a:srgbClr val="333333"/>
              </a:solidFill>
              <a:effectLst/>
              <a:latin typeface="Roboto Light" panose="02000000000000000000" pitchFamily="2" charset="0"/>
              <a:ea typeface="Roboto Light" panose="02000000000000000000" pitchFamily="2" charset="0"/>
            </a:endParaRPr>
          </a:p>
          <a:p>
            <a:pPr algn="l"/>
            <a:r>
              <a:rPr lang="en-US" sz="1100" b="0" i="0" dirty="0">
                <a:solidFill>
                  <a:srgbClr val="333333"/>
                </a:solidFill>
                <a:effectLst/>
                <a:latin typeface="Roboto Light" panose="02000000000000000000" pitchFamily="2" charset="0"/>
                <a:ea typeface="Roboto Light" panose="02000000000000000000" pitchFamily="2" charset="0"/>
              </a:rPr>
              <a:t>- Reduce the number of observations of class country and </a:t>
            </a:r>
            <a:r>
              <a:rPr lang="en-US" sz="1100" b="0" i="0" dirty="0" err="1">
                <a:solidFill>
                  <a:srgbClr val="333333"/>
                </a:solidFill>
                <a:effectLst/>
                <a:latin typeface="Roboto Light" panose="02000000000000000000" pitchFamily="2" charset="0"/>
                <a:ea typeface="Roboto Light" panose="02000000000000000000" pitchFamily="2" charset="0"/>
              </a:rPr>
              <a:t>browser_name</a:t>
            </a:r>
            <a:r>
              <a:rPr lang="en-US" sz="1100" b="0" i="0" dirty="0">
                <a:solidFill>
                  <a:srgbClr val="333333"/>
                </a:solidFill>
                <a:effectLst/>
                <a:latin typeface="Roboto Light" panose="02000000000000000000" pitchFamily="2" charset="0"/>
                <a:ea typeface="Roboto Light" panose="02000000000000000000" pitchFamily="2" charset="0"/>
              </a:rPr>
              <a:t> by compressing smaller ones into a generic class named others. This will be done because some models do not manage very well the fact that some dummy variables only have one level,</a:t>
            </a:r>
          </a:p>
          <a:p>
            <a:pPr algn="l"/>
            <a:endParaRPr lang="en-US" sz="1100" dirty="0">
              <a:solidFill>
                <a:srgbClr val="333333"/>
              </a:solidFill>
              <a:latin typeface="Roboto Light" panose="02000000000000000000" pitchFamily="2" charset="0"/>
              <a:ea typeface="Roboto Light" panose="02000000000000000000" pitchFamily="2" charset="0"/>
            </a:endParaRPr>
          </a:p>
          <a:p>
            <a:pPr algn="l"/>
            <a:r>
              <a:rPr lang="en-US" sz="1100" dirty="0">
                <a:solidFill>
                  <a:srgbClr val="333333"/>
                </a:solidFill>
                <a:latin typeface="Roboto Light" panose="02000000000000000000" pitchFamily="2" charset="0"/>
                <a:ea typeface="Roboto Light" panose="02000000000000000000" pitchFamily="2" charset="0"/>
              </a:rPr>
              <a:t>- </a:t>
            </a:r>
            <a:r>
              <a:rPr lang="en-US" sz="1100" b="0" i="0" dirty="0">
                <a:solidFill>
                  <a:srgbClr val="333333"/>
                </a:solidFill>
                <a:effectLst/>
                <a:latin typeface="Roboto Light" panose="02000000000000000000" pitchFamily="2" charset="0"/>
                <a:ea typeface="Roboto Light" panose="02000000000000000000" pitchFamily="2" charset="0"/>
              </a:rPr>
              <a:t>Reduce the number of levels of Segment by re factoring into a class of has or not segment,</a:t>
            </a:r>
          </a:p>
          <a:p>
            <a:pPr algn="l"/>
            <a:endParaRPr lang="en-US" sz="1100" dirty="0">
              <a:solidFill>
                <a:srgbClr val="333333"/>
              </a:solidFill>
              <a:latin typeface="Roboto Light" panose="02000000000000000000" pitchFamily="2" charset="0"/>
              <a:ea typeface="Roboto Light" panose="02000000000000000000" pitchFamily="2" charset="0"/>
            </a:endParaRPr>
          </a:p>
          <a:p>
            <a:pPr algn="l"/>
            <a:r>
              <a:rPr lang="en-US" sz="1100" dirty="0">
                <a:solidFill>
                  <a:srgbClr val="333333"/>
                </a:solidFill>
                <a:latin typeface="Roboto Light" panose="02000000000000000000" pitchFamily="2" charset="0"/>
                <a:ea typeface="Roboto Light" panose="02000000000000000000" pitchFamily="2" charset="0"/>
              </a:rPr>
              <a:t>- </a:t>
            </a:r>
            <a:r>
              <a:rPr lang="en-US" sz="1100" b="0" i="0" dirty="0">
                <a:solidFill>
                  <a:srgbClr val="333333"/>
                </a:solidFill>
                <a:effectLst/>
                <a:latin typeface="Roboto Light" panose="02000000000000000000" pitchFamily="2" charset="0"/>
                <a:ea typeface="Roboto Light" panose="02000000000000000000" pitchFamily="2" charset="0"/>
              </a:rPr>
              <a:t>Specially for the use of Neural Networks and Supervisor Vector Machines, numeric variables will be normalized and scaled</a:t>
            </a:r>
          </a:p>
          <a:p>
            <a:pPr algn="l"/>
            <a:endParaRPr lang="en-US" sz="1100" b="0" i="0" dirty="0">
              <a:solidFill>
                <a:srgbClr val="333333"/>
              </a:solidFill>
              <a:effectLst/>
              <a:latin typeface="Roboto Light" panose="02000000000000000000" pitchFamily="2" charset="0"/>
              <a:ea typeface="Roboto Light" panose="02000000000000000000" pitchFamily="2" charset="0"/>
            </a:endParaRPr>
          </a:p>
          <a:p>
            <a:pPr algn="l"/>
            <a:r>
              <a:rPr lang="en-US" sz="1100" b="0" i="0" dirty="0">
                <a:solidFill>
                  <a:srgbClr val="333333"/>
                </a:solidFill>
                <a:effectLst/>
                <a:latin typeface="Roboto Light" panose="02000000000000000000" pitchFamily="2" charset="0"/>
                <a:ea typeface="Roboto Light" panose="02000000000000000000" pitchFamily="2" charset="0"/>
              </a:rPr>
              <a:t>- Converts </a:t>
            </a:r>
            <a:r>
              <a:rPr lang="en-US" sz="1100" b="0" i="1" dirty="0" err="1">
                <a:solidFill>
                  <a:srgbClr val="333333"/>
                </a:solidFill>
                <a:effectLst/>
                <a:latin typeface="Roboto Light" panose="02000000000000000000" pitchFamily="2" charset="0"/>
                <a:ea typeface="Roboto Light" panose="02000000000000000000" pitchFamily="2" charset="0"/>
              </a:rPr>
              <a:t>unique_browse_designer_qty</a:t>
            </a:r>
            <a:r>
              <a:rPr lang="en-US" sz="1100" b="0" i="1" dirty="0">
                <a:solidFill>
                  <a:srgbClr val="333333"/>
                </a:solidFill>
                <a:effectLst/>
                <a:latin typeface="Roboto Light" panose="02000000000000000000" pitchFamily="2" charset="0"/>
                <a:ea typeface="Roboto Light" panose="02000000000000000000" pitchFamily="2" charset="0"/>
              </a:rPr>
              <a:t>, </a:t>
            </a:r>
            <a:r>
              <a:rPr lang="en-US" sz="1100" b="0" i="1" dirty="0" err="1">
                <a:solidFill>
                  <a:srgbClr val="333333"/>
                </a:solidFill>
                <a:effectLst/>
                <a:latin typeface="Roboto Light" panose="02000000000000000000" pitchFamily="2" charset="0"/>
                <a:ea typeface="Roboto Light" panose="02000000000000000000" pitchFamily="2" charset="0"/>
              </a:rPr>
              <a:t>unique_product_qty</a:t>
            </a:r>
            <a:r>
              <a:rPr lang="en-US" sz="1100" b="0" i="1" dirty="0">
                <a:solidFill>
                  <a:srgbClr val="333333"/>
                </a:solidFill>
                <a:effectLst/>
                <a:latin typeface="Roboto Light" panose="02000000000000000000" pitchFamily="2" charset="0"/>
                <a:ea typeface="Roboto Light" panose="02000000000000000000" pitchFamily="2" charset="0"/>
              </a:rPr>
              <a:t>, </a:t>
            </a:r>
            <a:r>
              <a:rPr lang="en-US" sz="1100" b="0" i="1" dirty="0" err="1">
                <a:solidFill>
                  <a:srgbClr val="333333"/>
                </a:solidFill>
                <a:effectLst/>
                <a:latin typeface="Roboto Light" panose="02000000000000000000" pitchFamily="2" charset="0"/>
                <a:ea typeface="Roboto Light" panose="02000000000000000000" pitchFamily="2" charset="0"/>
              </a:rPr>
              <a:t>unique_browse_designer_qty</a:t>
            </a:r>
            <a:r>
              <a:rPr lang="en-US" sz="1100" b="0" i="1" dirty="0">
                <a:solidFill>
                  <a:srgbClr val="333333"/>
                </a:solidFill>
                <a:effectLst/>
                <a:latin typeface="Roboto Light" panose="02000000000000000000" pitchFamily="2" charset="0"/>
                <a:ea typeface="Roboto Light" panose="02000000000000000000" pitchFamily="2" charset="0"/>
              </a:rPr>
              <a:t>, </a:t>
            </a:r>
            <a:r>
              <a:rPr lang="en-US" sz="1100" b="0" i="1" dirty="0" err="1">
                <a:solidFill>
                  <a:srgbClr val="333333"/>
                </a:solidFill>
                <a:effectLst/>
                <a:latin typeface="Roboto Light" panose="02000000000000000000" pitchFamily="2" charset="0"/>
                <a:ea typeface="Roboto Light" panose="02000000000000000000" pitchFamily="2" charset="0"/>
              </a:rPr>
              <a:t>unique_browse_category_qty</a:t>
            </a:r>
            <a:r>
              <a:rPr lang="en-US" sz="1100" b="0" i="0" dirty="0">
                <a:solidFill>
                  <a:srgbClr val="333333"/>
                </a:solidFill>
                <a:effectLst/>
                <a:latin typeface="Roboto Light" panose="02000000000000000000" pitchFamily="2" charset="0"/>
                <a:ea typeface="Roboto Light" panose="02000000000000000000" pitchFamily="2" charset="0"/>
              </a:rPr>
              <a:t> to ratios over Total Pageviews (</a:t>
            </a:r>
            <a:r>
              <a:rPr lang="en-US" sz="1100" b="0" i="0" dirty="0" err="1">
                <a:solidFill>
                  <a:srgbClr val="333333"/>
                </a:solidFill>
                <a:effectLst/>
                <a:latin typeface="Roboto Light" panose="02000000000000000000" pitchFamily="2" charset="0"/>
                <a:ea typeface="Roboto Light" panose="02000000000000000000" pitchFamily="2" charset="0"/>
              </a:rPr>
              <a:t>view_qty</a:t>
            </a:r>
            <a:r>
              <a:rPr lang="en-US" sz="1100" b="0" i="0" dirty="0">
                <a:solidFill>
                  <a:srgbClr val="333333"/>
                </a:solidFill>
                <a:effectLst/>
                <a:latin typeface="Roboto Light" panose="02000000000000000000" pitchFamily="2" charset="0"/>
                <a:ea typeface="Roboto Light" panose="02000000000000000000" pitchFamily="2" charset="0"/>
              </a:rPr>
              <a:t>) which provides information on the amount of page views actually related to that category and subsequently log transform,</a:t>
            </a:r>
          </a:p>
          <a:p>
            <a:pPr algn="l"/>
            <a:endParaRPr lang="en-US" sz="1100" b="0" i="0" dirty="0">
              <a:solidFill>
                <a:srgbClr val="333333"/>
              </a:solidFill>
              <a:effectLst/>
              <a:latin typeface="Roboto Light" panose="02000000000000000000" pitchFamily="2" charset="0"/>
              <a:ea typeface="Roboto Light" panose="02000000000000000000" pitchFamily="2" charset="0"/>
            </a:endParaRPr>
          </a:p>
          <a:p>
            <a:pPr algn="l"/>
            <a:r>
              <a:rPr lang="en-US" sz="1100" b="0" i="0" dirty="0">
                <a:solidFill>
                  <a:srgbClr val="333333"/>
                </a:solidFill>
                <a:effectLst/>
                <a:latin typeface="Roboto Light" panose="02000000000000000000" pitchFamily="2" charset="0"/>
                <a:ea typeface="Roboto Light" panose="02000000000000000000" pitchFamily="2" charset="0"/>
              </a:rPr>
              <a:t>- Sessions with duration lower than 2 seconds and a total page view of 0 or 1 will be removed</a:t>
            </a:r>
          </a:p>
        </p:txBody>
      </p:sp>
    </p:spTree>
    <p:extLst>
      <p:ext uri="{BB962C8B-B14F-4D97-AF65-F5344CB8AC3E}">
        <p14:creationId xmlns:p14="http://schemas.microsoft.com/office/powerpoint/2010/main" val="390414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30C46-6D83-420D-9142-B650E80050EC}"/>
              </a:ext>
            </a:extLst>
          </p:cNvPr>
          <p:cNvSpPr txBox="1"/>
          <p:nvPr/>
        </p:nvSpPr>
        <p:spPr>
          <a:xfrm>
            <a:off x="358924" y="350377"/>
            <a:ext cx="2201244" cy="584775"/>
          </a:xfrm>
          <a:prstGeom prst="rect">
            <a:avLst/>
          </a:prstGeom>
          <a:noFill/>
        </p:spPr>
        <p:txBody>
          <a:bodyPr wrap="none" rtlCol="0">
            <a:spAutoFit/>
          </a:bodyPr>
          <a:lstStyle/>
          <a:p>
            <a:r>
              <a:rPr lang="pt-PT" sz="3200" dirty="0" err="1">
                <a:solidFill>
                  <a:srgbClr val="010400"/>
                </a:solidFill>
                <a:latin typeface="DM Serif Display" pitchFamily="2" charset="0"/>
              </a:rPr>
              <a:t>Conclusion</a:t>
            </a:r>
            <a:endParaRPr lang="en-GB" sz="3200" dirty="0">
              <a:solidFill>
                <a:srgbClr val="010400"/>
              </a:solidFill>
              <a:latin typeface="DM Serif Display" pitchFamily="2" charset="0"/>
            </a:endParaRPr>
          </a:p>
        </p:txBody>
      </p:sp>
      <p:sp>
        <p:nvSpPr>
          <p:cNvPr id="3" name="Slide Number Placeholder 2">
            <a:extLst>
              <a:ext uri="{FF2B5EF4-FFF2-40B4-BE49-F238E27FC236}">
                <a16:creationId xmlns:a16="http://schemas.microsoft.com/office/drawing/2014/main" id="{1ACC63EA-75A8-482B-BC5F-C5A2E5AB3C66}"/>
              </a:ext>
            </a:extLst>
          </p:cNvPr>
          <p:cNvSpPr>
            <a:spLocks noGrp="1"/>
          </p:cNvSpPr>
          <p:nvPr>
            <p:ph type="sldNum" sz="quarter" idx="12"/>
          </p:nvPr>
        </p:nvSpPr>
        <p:spPr/>
        <p:txBody>
          <a:bodyPr/>
          <a:lstStyle/>
          <a:p>
            <a:fld id="{F548D5C6-603D-47E8-8C1A-F10339065917}" type="slidenum">
              <a:rPr lang="en-GB" smtClean="0"/>
              <a:t>6</a:t>
            </a:fld>
            <a:endParaRPr lang="en-GB"/>
          </a:p>
        </p:txBody>
      </p:sp>
      <p:sp>
        <p:nvSpPr>
          <p:cNvPr id="9" name="TextBox 8">
            <a:extLst>
              <a:ext uri="{FF2B5EF4-FFF2-40B4-BE49-F238E27FC236}">
                <a16:creationId xmlns:a16="http://schemas.microsoft.com/office/drawing/2014/main" id="{01F286BC-CBF5-45D2-A00D-00AF2B97FE50}"/>
              </a:ext>
            </a:extLst>
          </p:cNvPr>
          <p:cNvSpPr txBox="1"/>
          <p:nvPr/>
        </p:nvSpPr>
        <p:spPr>
          <a:xfrm>
            <a:off x="358924" y="857502"/>
            <a:ext cx="1471878" cy="369332"/>
          </a:xfrm>
          <a:prstGeom prst="rect">
            <a:avLst/>
          </a:prstGeom>
          <a:noFill/>
        </p:spPr>
        <p:txBody>
          <a:bodyPr wrap="none" rtlCol="0">
            <a:spAutoFit/>
          </a:bodyPr>
          <a:lstStyle/>
          <a:p>
            <a:r>
              <a:rPr lang="en-GB" dirty="0">
                <a:solidFill>
                  <a:srgbClr val="010400"/>
                </a:solidFill>
                <a:latin typeface="Roboto Light" panose="02000000000000000000" pitchFamily="2" charset="0"/>
                <a:ea typeface="Roboto Light" panose="02000000000000000000" pitchFamily="2" charset="0"/>
              </a:rPr>
              <a:t>Main results:</a:t>
            </a:r>
          </a:p>
        </p:txBody>
      </p:sp>
      <p:pic>
        <p:nvPicPr>
          <p:cNvPr id="6" name="Picture 5">
            <a:extLst>
              <a:ext uri="{FF2B5EF4-FFF2-40B4-BE49-F238E27FC236}">
                <a16:creationId xmlns:a16="http://schemas.microsoft.com/office/drawing/2014/main" id="{D33FCCF8-1167-4049-8098-BD3D34D02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5" y="1557015"/>
            <a:ext cx="6700148" cy="4137076"/>
          </a:xfrm>
          <a:prstGeom prst="rect">
            <a:avLst/>
          </a:prstGeom>
        </p:spPr>
      </p:pic>
      <p:sp>
        <p:nvSpPr>
          <p:cNvPr id="10" name="TextBox 9">
            <a:extLst>
              <a:ext uri="{FF2B5EF4-FFF2-40B4-BE49-F238E27FC236}">
                <a16:creationId xmlns:a16="http://schemas.microsoft.com/office/drawing/2014/main" id="{6783B3F3-DCD3-4D31-A25D-2DECD2196A89}"/>
              </a:ext>
            </a:extLst>
          </p:cNvPr>
          <p:cNvSpPr txBox="1"/>
          <p:nvPr/>
        </p:nvSpPr>
        <p:spPr>
          <a:xfrm>
            <a:off x="7298107" y="1226834"/>
            <a:ext cx="4112663" cy="4524315"/>
          </a:xfrm>
          <a:prstGeom prst="rect">
            <a:avLst/>
          </a:prstGeom>
          <a:noFill/>
        </p:spPr>
        <p:txBody>
          <a:bodyPr wrap="square">
            <a:spAutoFit/>
          </a:bodyPr>
          <a:lstStyle/>
          <a:p>
            <a:r>
              <a:rPr lang="en-GB" dirty="0">
                <a:latin typeface="Roboto Light" panose="02000000000000000000" pitchFamily="2" charset="0"/>
                <a:ea typeface="Roboto Light" panose="02000000000000000000" pitchFamily="2" charset="0"/>
              </a:rPr>
              <a:t>Based on the results Random Forest shows the most promising values and future developments would be made using this model. It not only presents the highest metric for both accuracy and AUC ROC as it provides a more understandable model when compared to others.</a:t>
            </a:r>
          </a:p>
          <a:p>
            <a:endParaRPr lang="en-GB" dirty="0">
              <a:latin typeface="Roboto Light" panose="02000000000000000000" pitchFamily="2" charset="0"/>
              <a:ea typeface="Roboto Light" panose="02000000000000000000" pitchFamily="2" charset="0"/>
            </a:endParaRPr>
          </a:p>
          <a:p>
            <a:r>
              <a:rPr lang="en-GB" dirty="0">
                <a:latin typeface="Roboto Light" panose="02000000000000000000" pitchFamily="2" charset="0"/>
                <a:ea typeface="Roboto Light" panose="02000000000000000000" pitchFamily="2" charset="0"/>
              </a:rPr>
              <a:t>Is worth noticing that the increase from a baseline of a simple model without any substantial pre-processing is not substantial making the case towards the use a simpler model, with simpler feature importance attribution and less need for heavy pre-processing.</a:t>
            </a:r>
          </a:p>
        </p:txBody>
      </p:sp>
    </p:spTree>
    <p:extLst>
      <p:ext uri="{BB962C8B-B14F-4D97-AF65-F5344CB8AC3E}">
        <p14:creationId xmlns:p14="http://schemas.microsoft.com/office/powerpoint/2010/main" val="264718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30C46-6D83-420D-9142-B650E80050EC}"/>
              </a:ext>
            </a:extLst>
          </p:cNvPr>
          <p:cNvSpPr txBox="1"/>
          <p:nvPr/>
        </p:nvSpPr>
        <p:spPr>
          <a:xfrm>
            <a:off x="358924" y="350377"/>
            <a:ext cx="2082621" cy="584775"/>
          </a:xfrm>
          <a:prstGeom prst="rect">
            <a:avLst/>
          </a:prstGeom>
          <a:noFill/>
        </p:spPr>
        <p:txBody>
          <a:bodyPr wrap="none" rtlCol="0">
            <a:spAutoFit/>
          </a:bodyPr>
          <a:lstStyle/>
          <a:p>
            <a:r>
              <a:rPr lang="pt-PT" sz="3200" dirty="0" err="1">
                <a:solidFill>
                  <a:srgbClr val="010400"/>
                </a:solidFill>
                <a:latin typeface="DM Serif Display" pitchFamily="2" charset="0"/>
              </a:rPr>
              <a:t>Next</a:t>
            </a:r>
            <a:r>
              <a:rPr lang="pt-PT" sz="3200" dirty="0">
                <a:solidFill>
                  <a:srgbClr val="010400"/>
                </a:solidFill>
                <a:latin typeface="DM Serif Display" pitchFamily="2" charset="0"/>
              </a:rPr>
              <a:t> steps</a:t>
            </a:r>
            <a:endParaRPr lang="en-GB" sz="3200" dirty="0">
              <a:solidFill>
                <a:srgbClr val="010400"/>
              </a:solidFill>
              <a:latin typeface="DM Serif Display" pitchFamily="2" charset="0"/>
            </a:endParaRPr>
          </a:p>
        </p:txBody>
      </p:sp>
      <p:sp>
        <p:nvSpPr>
          <p:cNvPr id="3" name="Slide Number Placeholder 2">
            <a:extLst>
              <a:ext uri="{FF2B5EF4-FFF2-40B4-BE49-F238E27FC236}">
                <a16:creationId xmlns:a16="http://schemas.microsoft.com/office/drawing/2014/main" id="{1ACC63EA-75A8-482B-BC5F-C5A2E5AB3C66}"/>
              </a:ext>
            </a:extLst>
          </p:cNvPr>
          <p:cNvSpPr>
            <a:spLocks noGrp="1"/>
          </p:cNvSpPr>
          <p:nvPr>
            <p:ph type="sldNum" sz="quarter" idx="12"/>
          </p:nvPr>
        </p:nvSpPr>
        <p:spPr/>
        <p:txBody>
          <a:bodyPr/>
          <a:lstStyle/>
          <a:p>
            <a:fld id="{F548D5C6-603D-47E8-8C1A-F10339065917}" type="slidenum">
              <a:rPr lang="en-GB" smtClean="0"/>
              <a:t>7</a:t>
            </a:fld>
            <a:endParaRPr lang="en-GB"/>
          </a:p>
        </p:txBody>
      </p:sp>
      <p:sp>
        <p:nvSpPr>
          <p:cNvPr id="6" name="TextBox 5">
            <a:extLst>
              <a:ext uri="{FF2B5EF4-FFF2-40B4-BE49-F238E27FC236}">
                <a16:creationId xmlns:a16="http://schemas.microsoft.com/office/drawing/2014/main" id="{4C007940-AC49-4387-B5E4-56858D634321}"/>
              </a:ext>
            </a:extLst>
          </p:cNvPr>
          <p:cNvSpPr txBox="1"/>
          <p:nvPr/>
        </p:nvSpPr>
        <p:spPr>
          <a:xfrm>
            <a:off x="358924" y="1175797"/>
            <a:ext cx="11340269" cy="4339650"/>
          </a:xfrm>
          <a:prstGeom prst="rect">
            <a:avLst/>
          </a:prstGeom>
          <a:noFill/>
        </p:spPr>
        <p:txBody>
          <a:bodyPr wrap="square">
            <a:spAutoFit/>
          </a:bodyPr>
          <a:lstStyle/>
          <a:p>
            <a:r>
              <a:rPr lang="en-GB" sz="1200" dirty="0">
                <a:latin typeface="Roboto Light" panose="02000000000000000000" pitchFamily="2" charset="0"/>
                <a:ea typeface="Roboto Light" panose="02000000000000000000" pitchFamily="2" charset="0"/>
              </a:rPr>
              <a:t>If no time constrains existed or this project was done on a real environment </a:t>
            </a:r>
            <a:r>
              <a:rPr lang="en-GB" sz="1200" dirty="0" err="1">
                <a:latin typeface="Roboto Light" panose="02000000000000000000" pitchFamily="2" charset="0"/>
                <a:ea typeface="Roboto Light" panose="02000000000000000000" pitchFamily="2" charset="0"/>
              </a:rPr>
              <a:t>i</a:t>
            </a:r>
            <a:r>
              <a:rPr lang="en-GB" sz="1200" dirty="0">
                <a:latin typeface="Roboto Light" panose="02000000000000000000" pitchFamily="2" charset="0"/>
                <a:ea typeface="Roboto Light" panose="02000000000000000000" pitchFamily="2" charset="0"/>
              </a:rPr>
              <a:t> would do the following differently:</a:t>
            </a:r>
          </a:p>
          <a:p>
            <a:endParaRPr lang="en-GB" sz="1200" dirty="0">
              <a:latin typeface="Roboto Light" panose="02000000000000000000" pitchFamily="2" charset="0"/>
              <a:ea typeface="Roboto Light" panose="02000000000000000000" pitchFamily="2" charset="0"/>
            </a:endParaRPr>
          </a:p>
          <a:p>
            <a:r>
              <a:rPr lang="en-GB" sz="1200" dirty="0">
                <a:latin typeface="Roboto Light" panose="02000000000000000000" pitchFamily="2" charset="0"/>
                <a:ea typeface="Roboto Light" panose="02000000000000000000" pitchFamily="2" charset="0"/>
              </a:rPr>
              <a:t>- Business understanding and the discovery phase in general is key to a successful project. The available information raise doubts about the data and the expected use for the model. Although some questions can be assumed its of paramount importance to gain a deeper knowledge about the "question" the company, client, project, etc wishes to answer. It impacts the list of models to experiment, the metrics to focus, etc.</a:t>
            </a:r>
          </a:p>
          <a:p>
            <a:endParaRPr lang="en-GB" sz="1200" dirty="0">
              <a:latin typeface="Roboto Light" panose="02000000000000000000" pitchFamily="2" charset="0"/>
              <a:ea typeface="Roboto Light" panose="02000000000000000000" pitchFamily="2" charset="0"/>
            </a:endParaRPr>
          </a:p>
          <a:p>
            <a:r>
              <a:rPr lang="en-GB" sz="1200" dirty="0">
                <a:latin typeface="Roboto Light" panose="02000000000000000000" pitchFamily="2" charset="0"/>
                <a:ea typeface="Roboto Light" panose="02000000000000000000" pitchFamily="2" charset="0"/>
              </a:rPr>
              <a:t>- A model is as good as the action it enacts. This is particularly key on settings similar to this project were we analyse marketing data. </a:t>
            </a:r>
            <a:r>
              <a:rPr lang="en-GB" sz="1200" dirty="0" err="1">
                <a:latin typeface="Roboto Light" panose="02000000000000000000" pitchFamily="2" charset="0"/>
                <a:ea typeface="Roboto Light" panose="02000000000000000000" pitchFamily="2" charset="0"/>
              </a:rPr>
              <a:t>Modeling</a:t>
            </a:r>
            <a:r>
              <a:rPr lang="en-GB" sz="1200" dirty="0">
                <a:latin typeface="Roboto Light" panose="02000000000000000000" pitchFamily="2" charset="0"/>
                <a:ea typeface="Roboto Light" panose="02000000000000000000" pitchFamily="2" charset="0"/>
              </a:rPr>
              <a:t> for a marketing team is not the same as modelling to trigger an automation pipeline. The first tend to prefer a inferring models which provide more information about the role of different features. In this context, black box models like Neural Networks might not be advisable.</a:t>
            </a:r>
          </a:p>
          <a:p>
            <a:endParaRPr lang="en-GB" sz="1200" dirty="0">
              <a:latin typeface="Roboto Light" panose="02000000000000000000" pitchFamily="2" charset="0"/>
              <a:ea typeface="Roboto Light" panose="02000000000000000000" pitchFamily="2" charset="0"/>
            </a:endParaRPr>
          </a:p>
          <a:p>
            <a:r>
              <a:rPr lang="en-GB" sz="1200" dirty="0">
                <a:latin typeface="Roboto Light" panose="02000000000000000000" pitchFamily="2" charset="0"/>
                <a:ea typeface="Roboto Light" panose="02000000000000000000" pitchFamily="2" charset="0"/>
              </a:rPr>
              <a:t>- On a similar note, when testing linear models, it makes sense to communicate and study coefficients even if its not the model with the highest metrics.</a:t>
            </a:r>
          </a:p>
          <a:p>
            <a:endParaRPr lang="en-GB" sz="1200" dirty="0">
              <a:latin typeface="Roboto Light" panose="02000000000000000000" pitchFamily="2" charset="0"/>
              <a:ea typeface="Roboto Light" panose="02000000000000000000" pitchFamily="2" charset="0"/>
            </a:endParaRPr>
          </a:p>
          <a:p>
            <a:r>
              <a:rPr lang="en-GB" sz="1200" dirty="0">
                <a:latin typeface="Roboto Light" panose="02000000000000000000" pitchFamily="2" charset="0"/>
                <a:ea typeface="Roboto Light" panose="02000000000000000000" pitchFamily="2" charset="0"/>
              </a:rPr>
              <a:t>- More information how data was gathered is needed for a better exploration. Many questions were raise during the EDA stage which needed to be assumed.</a:t>
            </a:r>
          </a:p>
          <a:p>
            <a:endParaRPr lang="en-GB" sz="1200" dirty="0">
              <a:latin typeface="Roboto Light" panose="02000000000000000000" pitchFamily="2" charset="0"/>
              <a:ea typeface="Roboto Light" panose="02000000000000000000" pitchFamily="2" charset="0"/>
            </a:endParaRPr>
          </a:p>
          <a:p>
            <a:r>
              <a:rPr lang="en-GB" sz="1200" dirty="0">
                <a:latin typeface="Roboto Light" panose="02000000000000000000" pitchFamily="2" charset="0"/>
                <a:ea typeface="Roboto Light" panose="02000000000000000000" pitchFamily="2" charset="0"/>
              </a:rPr>
              <a:t>- Data exploration needed to be expanded with more context information. This is not independent from the previous statement but some industry specific features might exist which could make sense to include.</a:t>
            </a:r>
          </a:p>
          <a:p>
            <a:endParaRPr lang="en-GB" sz="1200" dirty="0">
              <a:latin typeface="Roboto Light" panose="02000000000000000000" pitchFamily="2" charset="0"/>
              <a:ea typeface="Roboto Light" panose="02000000000000000000" pitchFamily="2" charset="0"/>
            </a:endParaRPr>
          </a:p>
          <a:p>
            <a:r>
              <a:rPr lang="en-GB" sz="1200" dirty="0">
                <a:latin typeface="Roboto Light" panose="02000000000000000000" pitchFamily="2" charset="0"/>
                <a:ea typeface="Roboto Light" panose="02000000000000000000" pitchFamily="2" charset="0"/>
              </a:rPr>
              <a:t>- Except for a random grid search, no hyperparameter tunning was done on this project. Random grid search is a first step when no more information is available to know on which direction to keep tuning the model. Next steps would include a manual grid search which would narrow the field of test for each model.</a:t>
            </a:r>
          </a:p>
          <a:p>
            <a:endParaRPr lang="en-GB" sz="1200" dirty="0">
              <a:latin typeface="Roboto Light" panose="02000000000000000000" pitchFamily="2" charset="0"/>
              <a:ea typeface="Roboto Light" panose="02000000000000000000" pitchFamily="2" charset="0"/>
            </a:endParaRPr>
          </a:p>
          <a:p>
            <a:r>
              <a:rPr lang="en-GB" sz="1200" dirty="0">
                <a:latin typeface="Roboto Light" panose="02000000000000000000" pitchFamily="2" charset="0"/>
                <a:ea typeface="Roboto Light" panose="02000000000000000000" pitchFamily="2" charset="0"/>
              </a:rPr>
              <a:t>- On this project uses the default model engine for each model. Different machines can return different models and have different performances.</a:t>
            </a:r>
          </a:p>
          <a:p>
            <a:endParaRPr lang="en-GB" sz="1200" dirty="0">
              <a:latin typeface="Roboto Light" panose="02000000000000000000" pitchFamily="2" charset="0"/>
              <a:ea typeface="Roboto Light" panose="02000000000000000000" pitchFamily="2" charset="0"/>
            </a:endParaRPr>
          </a:p>
          <a:p>
            <a:r>
              <a:rPr lang="en-GB" sz="1200" dirty="0">
                <a:latin typeface="Roboto Light" panose="02000000000000000000" pitchFamily="2" charset="0"/>
                <a:ea typeface="Roboto Light" panose="02000000000000000000" pitchFamily="2" charset="0"/>
              </a:rPr>
              <a:t>- Each model error (difference between real observation and prediction) would need to be studied to validate assumptions, quality of the model. </a:t>
            </a:r>
          </a:p>
        </p:txBody>
      </p:sp>
    </p:spTree>
    <p:extLst>
      <p:ext uri="{BB962C8B-B14F-4D97-AF65-F5344CB8AC3E}">
        <p14:creationId xmlns:p14="http://schemas.microsoft.com/office/powerpoint/2010/main" val="805305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3980</TotalTime>
  <Words>1528</Words>
  <Application>Microsoft Office PowerPoint</Application>
  <PresentationFormat>Widescreen</PresentationFormat>
  <Paragraphs>98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DM Serif Display</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Magalhães</dc:creator>
  <cp:lastModifiedBy>Pedro Magalhães</cp:lastModifiedBy>
  <cp:revision>133</cp:revision>
  <dcterms:created xsi:type="dcterms:W3CDTF">2020-05-25T16:28:13Z</dcterms:created>
  <dcterms:modified xsi:type="dcterms:W3CDTF">2022-01-16T23:55:43Z</dcterms:modified>
</cp:coreProperties>
</file>