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26"/>
  </p:notesMasterIdLst>
  <p:sldIdLst>
    <p:sldId id="256" r:id="rId2"/>
    <p:sldId id="287" r:id="rId3"/>
    <p:sldId id="294" r:id="rId4"/>
    <p:sldId id="257" r:id="rId5"/>
    <p:sldId id="295" r:id="rId6"/>
    <p:sldId id="258" r:id="rId7"/>
    <p:sldId id="261" r:id="rId8"/>
    <p:sldId id="289" r:id="rId9"/>
    <p:sldId id="290" r:id="rId10"/>
    <p:sldId id="293" r:id="rId11"/>
    <p:sldId id="296" r:id="rId12"/>
    <p:sldId id="259" r:id="rId13"/>
    <p:sldId id="297" r:id="rId14"/>
    <p:sldId id="260" r:id="rId15"/>
    <p:sldId id="298" r:id="rId16"/>
    <p:sldId id="299" r:id="rId17"/>
    <p:sldId id="300" r:id="rId18"/>
    <p:sldId id="272" r:id="rId19"/>
    <p:sldId id="301" r:id="rId20"/>
    <p:sldId id="263" r:id="rId21"/>
    <p:sldId id="302" r:id="rId22"/>
    <p:sldId id="284" r:id="rId23"/>
    <p:sldId id="286" r:id="rId24"/>
    <p:sldId id="30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74363" autoAdjust="0"/>
  </p:normalViewPr>
  <p:slideViewPr>
    <p:cSldViewPr>
      <p:cViewPr varScale="1">
        <p:scale>
          <a:sx n="53" d="100"/>
          <a:sy n="53" d="100"/>
        </p:scale>
        <p:origin x="-157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4FA691-CE1D-464C-9A26-D5BCE3C2480C}" type="datetimeFigureOut">
              <a:rPr lang="en-IN" smtClean="0"/>
              <a:pPr/>
              <a:t>31-03-2013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7FE6E-8A1F-453E-9AAE-018A6C30E48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6213" indent="-176213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accent6"/>
                </a:solidFill>
                <a:latin typeface="Palatino Linotype (Body)"/>
              </a:rPr>
              <a:t>computing power is limited.</a:t>
            </a:r>
          </a:p>
          <a:p>
            <a:pPr marL="176213" indent="-176213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accent6"/>
                </a:solidFill>
                <a:latin typeface="Palatino Linotype (Body)"/>
              </a:rPr>
              <a:t>distributed computing and cloud computing have become the hot favorites today.</a:t>
            </a:r>
            <a:endParaRPr lang="en-IN" sz="1200" dirty="0" smtClean="0"/>
          </a:p>
          <a:p>
            <a:r>
              <a:rPr lang="en-US" dirty="0" smtClean="0"/>
              <a:t>When you are moving towards decentralization, a kind</a:t>
            </a:r>
            <a:r>
              <a:rPr lang="en-US" baseline="0" dirty="0" smtClean="0"/>
              <a:t> of a multi agent system- then why not turn to the experts!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7FE6E-8A1F-453E-9AAE-018A6C30E483}" type="slidenum">
              <a:rPr lang="en-IN" smtClean="0"/>
              <a:pPr/>
              <a:t>3</a:t>
            </a:fld>
            <a:endParaRPr lang="en-I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Talk</a:t>
            </a:r>
            <a:r>
              <a:rPr lang="en-US" baseline="0" dirty="0" smtClean="0"/>
              <a:t> about zone of repulsion, zone of influence and zone of attraction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7FE6E-8A1F-453E-9AAE-018A6C30E483}" type="slidenum">
              <a:rPr lang="en-IN" smtClean="0"/>
              <a:pPr/>
              <a:t>17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7FE6E-8A1F-453E-9AAE-018A6C30E483}" type="slidenum">
              <a:rPr lang="en-IN" smtClean="0"/>
              <a:pPr/>
              <a:t>4</a:t>
            </a:fld>
            <a:endParaRPr lang="en-I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lvl="1" indent="-57150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sz="3600" dirty="0" smtClean="0"/>
              <a:t>ants solve complex tasks by simple local means</a:t>
            </a:r>
          </a:p>
          <a:p>
            <a:pPr marL="0" lvl="1" indent="-57150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sz="3600" dirty="0" smtClean="0"/>
              <a:t>ant productivity is better than the sum of their single activities</a:t>
            </a:r>
          </a:p>
          <a:p>
            <a:pPr marL="0" lvl="1" indent="-57150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sz="3600" dirty="0" smtClean="0"/>
              <a:t>ants are</a:t>
            </a:r>
            <a:endParaRPr lang="en-IN" sz="4800" b="1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7FE6E-8A1F-453E-9AAE-018A6C30E483}" type="slidenum">
              <a:rPr lang="en-IN" smtClean="0"/>
              <a:pPr/>
              <a:t>5</a:t>
            </a:fld>
            <a:endParaRPr lang="en-I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They cannot</a:t>
            </a:r>
            <a:r>
              <a:rPr lang="en-US" baseline="0" dirty="0" smtClean="0"/>
              <a:t> talk. Get to pheromones.</a:t>
            </a:r>
          </a:p>
          <a:p>
            <a:r>
              <a:rPr lang="en-US" dirty="0" smtClean="0"/>
              <a:t>They do not have brains,</a:t>
            </a:r>
            <a:r>
              <a:rPr lang="en-US" baseline="0" dirty="0" smtClean="0"/>
              <a:t> there’s no space.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7FE6E-8A1F-453E-9AAE-018A6C30E483}" type="slidenum">
              <a:rPr lang="en-IN" smtClean="0"/>
              <a:pPr/>
              <a:t>10</a:t>
            </a:fld>
            <a:endParaRPr lang="en-I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Waggle Dance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7FE6E-8A1F-453E-9AAE-018A6C30E483}" type="slidenum">
              <a:rPr lang="en-IN" smtClean="0"/>
              <a:pPr/>
              <a:t>12</a:t>
            </a:fld>
            <a:endParaRPr lang="en-I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Hillary Clinton example,</a:t>
            </a:r>
            <a:r>
              <a:rPr lang="en-US" baseline="0" dirty="0" smtClean="0"/>
              <a:t> no reputations self check before giving support, without influence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7FE6E-8A1F-453E-9AAE-018A6C30E483}" type="slidenum">
              <a:rPr lang="en-IN" smtClean="0"/>
              <a:pPr/>
              <a:t>13</a:t>
            </a:fld>
            <a:endParaRPr lang="en-I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Brood: offspring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7FE6E-8A1F-453E-9AAE-018A6C30E483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7FE6E-8A1F-453E-9AAE-018A6C30E483}" type="slidenum">
              <a:rPr lang="en-IN" smtClean="0"/>
              <a:pPr/>
              <a:t>15</a:t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Brood: offspring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7FE6E-8A1F-453E-9AAE-018A6C30E483}" type="slidenum">
              <a:rPr lang="en-IN" smtClean="0"/>
              <a:pPr/>
              <a:t>16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3/31/2013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doandroidsdance.com/features/11-edm-tracks-with-great-animal-samples/s/usual-suspects-killa-bees/" TargetMode="External"/><Relationship Id="rId2" Type="http://schemas.openxmlformats.org/officeDocument/2006/relationships/hyperlink" Target="http://www.missiontolearn.com/2010/10/smart-swar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ead.pudn.com/downloads65/sourcecode/others/231090/Swarms.ppt" TargetMode="External"/><Relationship Id="rId5" Type="http://schemas.openxmlformats.org/officeDocument/2006/relationships/hyperlink" Target="http://pages.cpsc.ucalgary.ca/~jacob/Courses/Winter2000/CPSC533/Slides/06.1-Swarms.ppt" TargetMode="External"/><Relationship Id="rId4" Type="http://schemas.openxmlformats.org/officeDocument/2006/relationships/hyperlink" Target="http://pitcher.tumblr.com/post/3589108449/shar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7.wdp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990600"/>
            <a:ext cx="5486400" cy="2438400"/>
          </a:xfrm>
        </p:spPr>
        <p:txBody>
          <a:bodyPr/>
          <a:lstStyle/>
          <a:p>
            <a:r>
              <a:rPr lang="en-US" dirty="0" smtClean="0"/>
              <a:t>Swarm Intelligence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92901275"/>
              </p:ext>
            </p:extLst>
          </p:nvPr>
        </p:nvGraphicFramePr>
        <p:xfrm>
          <a:off x="2362200" y="3886200"/>
          <a:ext cx="45720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0"/>
              </a:tblGrid>
              <a:tr h="1828800">
                <a:tc>
                  <a:txBody>
                    <a:bodyPr/>
                    <a:lstStyle/>
                    <a:p>
                      <a:pPr algn="ctr"/>
                      <a:r>
                        <a:rPr lang="en-US" sz="3200" b="1" i="1" dirty="0" smtClean="0">
                          <a:solidFill>
                            <a:schemeClr val="accent2"/>
                          </a:solidFill>
                        </a:rPr>
                        <a:t>Presented by:</a:t>
                      </a:r>
                    </a:p>
                    <a:p>
                      <a:pPr algn="ctr"/>
                      <a:endParaRPr lang="en-US" sz="900" b="1" i="1" dirty="0" smtClean="0">
                        <a:solidFill>
                          <a:schemeClr val="accent2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1" dirty="0" smtClean="0">
                          <a:solidFill>
                            <a:schemeClr val="accent2"/>
                          </a:solidFill>
                        </a:rPr>
                        <a:t>Parikshit</a:t>
                      </a:r>
                      <a:r>
                        <a:rPr lang="en-US" sz="3200" b="1" i="1" baseline="0" dirty="0" smtClean="0">
                          <a:solidFill>
                            <a:schemeClr val="accent2"/>
                          </a:solidFill>
                        </a:rPr>
                        <a:t> Maini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i="1" baseline="0" dirty="0" smtClean="0">
                        <a:solidFill>
                          <a:schemeClr val="accent2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1" dirty="0" smtClean="0">
                          <a:solidFill>
                            <a:schemeClr val="accent2"/>
                          </a:solidFill>
                        </a:rPr>
                        <a:t>Sudeep Gupta</a:t>
                      </a:r>
                      <a:endParaRPr lang="en-IN" sz="3200" b="1" i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6011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b="1" dirty="0" smtClean="0"/>
              <a:t>Ants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819400" y="1447800"/>
            <a:ext cx="5943600" cy="3200400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Find the shortest path</a:t>
            </a:r>
          </a:p>
          <a:p>
            <a:r>
              <a:rPr lang="en-US" dirty="0" smtClean="0"/>
              <a:t>Warn others of </a:t>
            </a:r>
            <a:r>
              <a:rPr lang="en-US" dirty="0" smtClean="0"/>
              <a:t>a predator</a:t>
            </a:r>
          </a:p>
          <a:p>
            <a:r>
              <a:rPr lang="en-US" dirty="0" smtClean="0"/>
              <a:t>Miss an outing on a rainy day</a:t>
            </a:r>
          </a:p>
          <a:p>
            <a:r>
              <a:rPr lang="en-IN" dirty="0" smtClean="0"/>
              <a:t>Are </a:t>
            </a:r>
            <a:r>
              <a:rPr lang="en-IN" dirty="0" smtClean="0"/>
              <a:t>‘grand masters’ in search and </a:t>
            </a:r>
            <a:r>
              <a:rPr lang="en-IN" dirty="0" smtClean="0">
                <a:solidFill>
                  <a:schemeClr val="accent6"/>
                </a:solidFill>
              </a:rPr>
              <a:t>exploration.</a:t>
            </a:r>
          </a:p>
          <a:p>
            <a:endParaRPr lang="en-US" dirty="0" smtClean="0">
              <a:solidFill>
                <a:schemeClr val="accent6"/>
              </a:solidFill>
            </a:endParaRPr>
          </a:p>
          <a:p>
            <a:endParaRPr lang="en-US" dirty="0" smtClean="0">
              <a:solidFill>
                <a:schemeClr val="accent6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6"/>
                </a:solidFill>
              </a:rPr>
              <a:t>And they do it without a LEADER</a:t>
            </a:r>
          </a:p>
        </p:txBody>
      </p:sp>
      <p:pic>
        <p:nvPicPr>
          <p:cNvPr id="20491" name="Picture 11" descr="http://www.accelterm.com/Images/bigstockphoto_Fire_Ants_17028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14400"/>
            <a:ext cx="2819400" cy="5105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Rectangle 11"/>
          <p:cNvSpPr/>
          <p:nvPr/>
        </p:nvSpPr>
        <p:spPr>
          <a:xfrm>
            <a:off x="2362200" y="4734580"/>
            <a:ext cx="6781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6"/>
              </a:buClr>
              <a:buSzPct val="70000"/>
            </a:pPr>
            <a:r>
              <a:rPr lang="en-US" altLang="en-US" sz="2800" dirty="0" smtClean="0">
                <a:solidFill>
                  <a:schemeClr val="tx2"/>
                </a:solidFill>
              </a:rPr>
              <a:t>Ants are ‘not’ smart, “ant colonies” are!!</a:t>
            </a:r>
          </a:p>
        </p:txBody>
      </p:sp>
    </p:spTree>
    <p:extLst>
      <p:ext uri="{BB962C8B-B14F-4D97-AF65-F5344CB8AC3E}">
        <p14:creationId xmlns="" xmlns:p14="http://schemas.microsoft.com/office/powerpoint/2010/main" val="191403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en-US" sz="4800" dirty="0" smtClean="0"/>
              <a:t>The 1</a:t>
            </a:r>
            <a:r>
              <a:rPr lang="en-US" sz="4800" baseline="30000" dirty="0" smtClean="0"/>
              <a:t>st</a:t>
            </a:r>
            <a:r>
              <a:rPr lang="en-US" sz="4800" dirty="0" smtClean="0"/>
              <a:t> Principle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2667000"/>
            <a:ext cx="7696200" cy="2895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How it is achieved:</a:t>
            </a:r>
          </a:p>
          <a:p>
            <a:pPr>
              <a:buNone/>
            </a:pPr>
            <a:endParaRPr lang="en-US" sz="1400" dirty="0" smtClean="0"/>
          </a:p>
          <a:p>
            <a:r>
              <a:rPr lang="en-US" sz="2800" dirty="0" smtClean="0"/>
              <a:t>Decentralized Control</a:t>
            </a:r>
          </a:p>
          <a:p>
            <a:r>
              <a:rPr lang="en-US" sz="2800" dirty="0" smtClean="0"/>
              <a:t>Distributed problem solving</a:t>
            </a:r>
          </a:p>
          <a:p>
            <a:r>
              <a:rPr lang="en-US" sz="2800" dirty="0" smtClean="0"/>
              <a:t>Multiple interactions</a:t>
            </a:r>
            <a:endParaRPr lang="en-IN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524000"/>
            <a:ext cx="8321040" cy="83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 smtClean="0">
                <a:latin typeface="Century" pitchFamily="18" charset="0"/>
              </a:rPr>
              <a:t>Self – Organization</a:t>
            </a:r>
            <a:endParaRPr lang="en-IN" sz="4400" b="1" dirty="0">
              <a:latin typeface="Century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/>
          <a:lstStyle/>
          <a:p>
            <a:r>
              <a:rPr lang="en-US" b="1" dirty="0" smtClean="0"/>
              <a:t>Bees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3962399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Communication : Food sources are exploited according to quality and distance from the hive</a:t>
            </a:r>
          </a:p>
          <a:p>
            <a:endParaRPr lang="en-US" altLang="en-US" sz="1100" dirty="0" smtClean="0"/>
          </a:p>
          <a:p>
            <a:r>
              <a:rPr lang="en-US" altLang="en-US" dirty="0" smtClean="0"/>
              <a:t>House Hunting </a:t>
            </a:r>
          </a:p>
          <a:p>
            <a:endParaRPr lang="en-US" altLang="en-US" sz="1100" dirty="0" smtClean="0"/>
          </a:p>
          <a:p>
            <a:r>
              <a:rPr lang="en-US" altLang="en-US" dirty="0" smtClean="0"/>
              <a:t>Efficiency </a:t>
            </a:r>
            <a:r>
              <a:rPr lang="en-US" altLang="en-US" dirty="0"/>
              <a:t>via Specialization: division of </a:t>
            </a:r>
            <a:r>
              <a:rPr lang="en-US" altLang="en-US" dirty="0" smtClean="0"/>
              <a:t>labor </a:t>
            </a:r>
            <a:r>
              <a:rPr lang="en-US" altLang="en-US" dirty="0"/>
              <a:t>in the </a:t>
            </a:r>
            <a:r>
              <a:rPr lang="en-US" altLang="en-US" dirty="0" smtClean="0"/>
              <a:t>colony</a:t>
            </a:r>
            <a:endParaRPr lang="en-IN" dirty="0"/>
          </a:p>
        </p:txBody>
      </p:sp>
      <p:pic>
        <p:nvPicPr>
          <p:cNvPr id="22530" name="Picture 2" descr="http://cdn.doandroidsdance.com/assets/2013/03/honeycomb-bees.jpg"/>
          <p:cNvPicPr>
            <a:picLocks noChangeAspect="1" noChangeArrowheads="1"/>
          </p:cNvPicPr>
          <p:nvPr/>
        </p:nvPicPr>
        <p:blipFill>
          <a:blip r:embed="rId3" cstate="print"/>
          <a:srcRect r="18053" b="19149"/>
          <a:stretch>
            <a:fillRect/>
          </a:stretch>
        </p:blipFill>
        <p:spPr bwMode="auto">
          <a:xfrm>
            <a:off x="76200" y="1600200"/>
            <a:ext cx="4495800" cy="3048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533400" y="5181600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do they talk? </a:t>
            </a:r>
          </a:p>
          <a:p>
            <a:r>
              <a:rPr lang="en-US" sz="2400" dirty="0" smtClean="0"/>
              <a:t>No, the buzz sound is not what they comprehend.</a:t>
            </a:r>
          </a:p>
          <a:p>
            <a:r>
              <a:rPr lang="en-US" sz="2400" dirty="0" smtClean="0"/>
              <a:t>They DANCE!!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19480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r>
              <a:rPr lang="en-US" sz="4800" dirty="0" smtClean="0"/>
              <a:t>The 2</a:t>
            </a:r>
            <a:r>
              <a:rPr lang="en-US" sz="4800" baseline="30000" dirty="0" smtClean="0"/>
              <a:t>nd</a:t>
            </a:r>
            <a:r>
              <a:rPr lang="en-US" sz="4800" dirty="0" smtClean="0"/>
              <a:t> Principle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33400" y="3094037"/>
            <a:ext cx="7696200" cy="185896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A hundred opinions. (ex. Audience poll, 5-box test)</a:t>
            </a:r>
          </a:p>
          <a:p>
            <a:r>
              <a:rPr lang="en-US" sz="2800" dirty="0" smtClean="0"/>
              <a:t>Being Democratic</a:t>
            </a:r>
          </a:p>
          <a:p>
            <a:r>
              <a:rPr lang="en-US" sz="2800" dirty="0" smtClean="0"/>
              <a:t>Being ‘truly’ Democratic !!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533400" y="1752600"/>
            <a:ext cx="6263640" cy="83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b="1" dirty="0" smtClean="0">
                <a:latin typeface="Century" pitchFamily="18" charset="0"/>
              </a:rPr>
              <a:t>Diversity of Knowledge</a:t>
            </a:r>
            <a:endParaRPr lang="en-IN" sz="4000" b="1" dirty="0">
              <a:latin typeface="Century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en-US" b="1" dirty="0" smtClean="0"/>
              <a:t>Termites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5259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dirty="0"/>
              <a:t>Cone-shaped outer walls and ventilation ducts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Brood chambers in central hive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Spiral cooling vents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Support pillars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81200"/>
            <a:ext cx="4041775" cy="364180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29686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/>
          <a:lstStyle/>
          <a:p>
            <a:r>
              <a:rPr lang="en-US" sz="4800" dirty="0" smtClean="0"/>
              <a:t>The 3</a:t>
            </a:r>
            <a:r>
              <a:rPr lang="en-US" sz="4800" baseline="30000" dirty="0" smtClean="0"/>
              <a:t>rd</a:t>
            </a:r>
            <a:r>
              <a:rPr lang="en-US" sz="4800" dirty="0" smtClean="0"/>
              <a:t> Principle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33400" y="2667000"/>
            <a:ext cx="7848600" cy="2544763"/>
          </a:xfrm>
        </p:spPr>
        <p:txBody>
          <a:bodyPr>
            <a:noAutofit/>
          </a:bodyPr>
          <a:lstStyle/>
          <a:p>
            <a:r>
              <a:rPr lang="en-US" sz="2800" dirty="0" smtClean="0"/>
              <a:t>Build on each other’s effort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2800" dirty="0" smtClean="0"/>
              <a:t>Real-life scenarios:</a:t>
            </a:r>
          </a:p>
          <a:p>
            <a:r>
              <a:rPr lang="en-US" sz="2800" dirty="0" smtClean="0"/>
              <a:t>Open Source Software Development</a:t>
            </a:r>
          </a:p>
          <a:p>
            <a:r>
              <a:rPr lang="en-US" sz="2800" dirty="0" smtClean="0"/>
              <a:t>Wikipedia</a:t>
            </a:r>
          </a:p>
          <a:p>
            <a:r>
              <a:rPr lang="en-US" sz="2800" dirty="0" smtClean="0"/>
              <a:t>Intelligence Databases</a:t>
            </a:r>
            <a:endParaRPr lang="en-IN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8321040" cy="83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400" dirty="0" smtClean="0">
                <a:latin typeface="Century" pitchFamily="18" charset="0"/>
              </a:rPr>
              <a:t>Indirect Collaboration</a:t>
            </a:r>
            <a:endParaRPr lang="en-IN" sz="4400" dirty="0">
              <a:latin typeface="Century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sz="4800" b="1" dirty="0" smtClean="0"/>
              <a:t>Birds &amp; Fishes</a:t>
            </a:r>
            <a:endParaRPr lang="en-IN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352800" y="1219201"/>
            <a:ext cx="5029200" cy="251459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en-US" dirty="0" smtClean="0"/>
              <a:t>Big coherent structure that can:</a:t>
            </a:r>
          </a:p>
          <a:p>
            <a:pPr marL="261938" indent="-261938">
              <a:lnSpc>
                <a:spcPct val="120000"/>
              </a:lnSpc>
            </a:pPr>
            <a:r>
              <a:rPr lang="en-US" altLang="en-US" dirty="0" smtClean="0"/>
              <a:t>Change shape dynamically</a:t>
            </a:r>
          </a:p>
          <a:p>
            <a:pPr marL="261938" indent="-261938">
              <a:lnSpc>
                <a:spcPct val="120000"/>
              </a:lnSpc>
            </a:pPr>
            <a:r>
              <a:rPr lang="en-US" altLang="en-US" dirty="0" smtClean="0"/>
              <a:t>Perceive and react </a:t>
            </a:r>
            <a:r>
              <a:rPr lang="en-US" altLang="en-US" dirty="0" smtClean="0"/>
              <a:t>to </a:t>
            </a:r>
            <a:r>
              <a:rPr lang="en-US" altLang="en-US" dirty="0" smtClean="0"/>
              <a:t>stimulus</a:t>
            </a:r>
            <a:endParaRPr lang="en-US" altLang="en-US" dirty="0" smtClean="0"/>
          </a:p>
        </p:txBody>
      </p:sp>
      <p:pic>
        <p:nvPicPr>
          <p:cNvPr id="51202" name="Picture 2" descr="http://zidbits.com/wp-content/uploads/2011/07/bird-swarm.jp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 cstate="print"/>
          <a:srcRect l="9163" r="15701" b="16790"/>
          <a:stretch>
            <a:fillRect/>
          </a:stretch>
        </p:blipFill>
        <p:spPr bwMode="auto">
          <a:xfrm>
            <a:off x="-152400" y="990600"/>
            <a:ext cx="3276600" cy="2971800"/>
          </a:xfrm>
          <a:prstGeom prst="rect">
            <a:avLst/>
          </a:prstGeom>
          <a:noFill/>
          <a:effectLst>
            <a:softEdge rad="317500"/>
          </a:effectLst>
        </p:spPr>
      </p:pic>
      <p:pic>
        <p:nvPicPr>
          <p:cNvPr id="7" name="Picture 2" descr="http://24.media.tumblr.com/tumblr_lj6fz4HZBn1qf2ajzo1_50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1" y="3733801"/>
            <a:ext cx="4800600" cy="3200399"/>
          </a:xfrm>
          <a:prstGeom prst="rect">
            <a:avLst/>
          </a:prstGeom>
          <a:noFill/>
          <a:effectLst>
            <a:softEdge rad="317500"/>
          </a:effec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191001"/>
            <a:ext cx="4876800" cy="2514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Structures </a:t>
            </a: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that:</a:t>
            </a:r>
          </a:p>
          <a:p>
            <a:pPr marL="261938" marR="0" lvl="0" indent="-261938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Have a thousand eyes</a:t>
            </a:r>
          </a:p>
          <a:p>
            <a:pPr marL="261938" marR="0" lvl="0" indent="-261938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Can ward of a predator</a:t>
            </a:r>
            <a:endParaRPr kumimoji="0" lang="en-US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61938" marR="0" lvl="0" indent="-261938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Protect</a:t>
            </a:r>
            <a:r>
              <a:rPr lang="en-US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the </a:t>
            </a:r>
            <a:r>
              <a:rPr lang="en-US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individual</a:t>
            </a:r>
            <a:endParaRPr kumimoji="0" lang="en-US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9686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/>
          <a:lstStyle/>
          <a:p>
            <a:r>
              <a:rPr lang="en-US" sz="4800" dirty="0" smtClean="0"/>
              <a:t>The 4</a:t>
            </a:r>
            <a:r>
              <a:rPr lang="en-US" sz="4800" baseline="30000" dirty="0" smtClean="0"/>
              <a:t>th</a:t>
            </a:r>
            <a:r>
              <a:rPr lang="en-US" sz="4800" dirty="0" smtClean="0"/>
              <a:t> Principle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33400" y="2713037"/>
            <a:ext cx="7924800" cy="1401763"/>
          </a:xfrm>
        </p:spPr>
        <p:txBody>
          <a:bodyPr/>
          <a:lstStyle/>
          <a:p>
            <a:r>
              <a:rPr lang="en-US" dirty="0" smtClean="0"/>
              <a:t>Keep track of a limited number of neighbors</a:t>
            </a:r>
          </a:p>
          <a:p>
            <a:r>
              <a:rPr lang="en-US" dirty="0" smtClean="0"/>
              <a:t>Quorum Threshold</a:t>
            </a:r>
          </a:p>
          <a:p>
            <a:r>
              <a:rPr lang="en-US" dirty="0" smtClean="0"/>
              <a:t>Reliance on local knowledge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8321040" cy="106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400" dirty="0" smtClean="0">
                <a:latin typeface="Century" pitchFamily="18" charset="0"/>
              </a:rPr>
              <a:t>Adaptive Mimicking</a:t>
            </a:r>
            <a:endParaRPr lang="en-IN" sz="4400" dirty="0">
              <a:latin typeface="Century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sz="4800" b="1" dirty="0" smtClean="0"/>
              <a:t>The ‘Common’ Principle</a:t>
            </a:r>
            <a:endParaRPr lang="en-IN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900" dirty="0" smtClean="0">
                <a:latin typeface="Century" pitchFamily="18" charset="0"/>
              </a:rPr>
              <a:t>Randomness in Behavior</a:t>
            </a:r>
          </a:p>
          <a:p>
            <a:pPr>
              <a:buNone/>
            </a:pPr>
            <a:endParaRPr lang="en-US" sz="3500" dirty="0" smtClean="0">
              <a:latin typeface="Century" pitchFamily="18" charset="0"/>
            </a:endParaRPr>
          </a:p>
          <a:p>
            <a:r>
              <a:rPr lang="en-US" sz="2600" dirty="0" smtClean="0">
                <a:latin typeface="Century" pitchFamily="18" charset="0"/>
              </a:rPr>
              <a:t>How ants get to that single crystal of sugar you spill?</a:t>
            </a:r>
            <a:endParaRPr lang="en-US" sz="1200" dirty="0" smtClean="0">
              <a:latin typeface="Century" pitchFamily="18" charset="0"/>
            </a:endParaRPr>
          </a:p>
          <a:p>
            <a:endParaRPr lang="en-US" sz="1400" dirty="0" smtClean="0">
              <a:latin typeface="Century" pitchFamily="18" charset="0"/>
            </a:endParaRPr>
          </a:p>
          <a:p>
            <a:r>
              <a:rPr lang="en-US" sz="2600" dirty="0" smtClean="0">
                <a:latin typeface="Century" pitchFamily="18" charset="0"/>
              </a:rPr>
              <a:t>How bees get a multitude of real-estate options?</a:t>
            </a:r>
          </a:p>
          <a:p>
            <a:endParaRPr lang="en-US" sz="1400" dirty="0" smtClean="0">
              <a:latin typeface="Century" pitchFamily="18" charset="0"/>
            </a:endParaRPr>
          </a:p>
          <a:p>
            <a:r>
              <a:rPr lang="en-US" sz="2600" dirty="0" smtClean="0">
                <a:latin typeface="Century" pitchFamily="18" charset="0"/>
              </a:rPr>
              <a:t>How did ‘Wikipedia’ grow?</a:t>
            </a:r>
          </a:p>
          <a:p>
            <a:pPr>
              <a:buNone/>
            </a:pPr>
            <a:endParaRPr lang="en-IN" dirty="0">
              <a:latin typeface="Century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9412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/>
          <a:lstStyle/>
          <a:p>
            <a:r>
              <a:rPr lang="en-US" dirty="0" smtClean="0"/>
              <a:t>The Destructive Swarm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33400" y="3352800"/>
            <a:ext cx="7848600" cy="1676400"/>
          </a:xfrm>
        </p:spPr>
        <p:txBody>
          <a:bodyPr>
            <a:noAutofit/>
          </a:bodyPr>
          <a:lstStyle/>
          <a:p>
            <a:pPr marL="179388" indent="-179388"/>
            <a:r>
              <a:rPr lang="en-US" dirty="0" smtClean="0"/>
              <a:t>crowd sourcing</a:t>
            </a:r>
          </a:p>
          <a:p>
            <a:pPr marL="179388" indent="-179388"/>
            <a:r>
              <a:rPr lang="en-US" dirty="0" smtClean="0"/>
              <a:t>swarm computing</a:t>
            </a:r>
          </a:p>
          <a:p>
            <a:pPr marL="179388" indent="-179388"/>
            <a:r>
              <a:rPr lang="en-US" dirty="0" smtClean="0"/>
              <a:t>colony optimizations </a:t>
            </a:r>
          </a:p>
          <a:p>
            <a:pPr marL="0" indent="0">
              <a:buNone/>
            </a:pPr>
            <a:r>
              <a:rPr lang="en-US" dirty="0" smtClean="0"/>
              <a:t>can give wonderful results, BUT…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65760" y="1447800"/>
            <a:ext cx="8321040" cy="175260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3200" dirty="0" smtClean="0">
                <a:latin typeface="Century" pitchFamily="18" charset="0"/>
              </a:rPr>
              <a:t>‘Alone some of us win, together all of us win’</a:t>
            </a:r>
          </a:p>
          <a:p>
            <a:pPr marL="0" indent="0" algn="ctr">
              <a:buNone/>
            </a:pPr>
            <a:r>
              <a:rPr lang="en-US" sz="3200" dirty="0" smtClean="0">
                <a:latin typeface="Century" pitchFamily="18" charset="0"/>
              </a:rPr>
              <a:t>To</a:t>
            </a:r>
          </a:p>
          <a:p>
            <a:pPr marL="0" indent="0" algn="ctr">
              <a:buNone/>
            </a:pPr>
            <a:r>
              <a:rPr lang="en-US" sz="3200" dirty="0" smtClean="0">
                <a:latin typeface="Century" pitchFamily="18" charset="0"/>
              </a:rPr>
              <a:t>‘Alone some of us fall, together all of us fall’</a:t>
            </a:r>
            <a:endParaRPr lang="en-IN" sz="3200" dirty="0">
              <a:latin typeface="Century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5410200"/>
            <a:ext cx="7772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accent6"/>
                </a:solidFill>
              </a:rPr>
              <a:t>Crowds can also turn rowdy and violent. </a:t>
            </a:r>
          </a:p>
          <a:p>
            <a:r>
              <a:rPr lang="en-US" sz="2800" dirty="0" smtClean="0">
                <a:solidFill>
                  <a:schemeClr val="accent6"/>
                </a:solidFill>
              </a:rPr>
              <a:t>That is what happens in a stampede.</a:t>
            </a:r>
            <a:endParaRPr lang="en-IN" sz="28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1447800"/>
            <a:ext cx="9144000" cy="2646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algn="ctr"/>
            <a:r>
              <a:rPr lang="en-US" sz="2800" i="1" dirty="0" smtClean="0">
                <a:solidFill>
                  <a:schemeClr val="accent6"/>
                </a:solidFill>
              </a:rPr>
              <a:t>How Understanding Flocks, Schools and Colonies </a:t>
            </a:r>
          </a:p>
          <a:p>
            <a:pPr algn="ctr"/>
            <a:endParaRPr lang="en-US" sz="1200" i="1" dirty="0" smtClean="0">
              <a:solidFill>
                <a:schemeClr val="accent6"/>
              </a:solidFill>
            </a:endParaRPr>
          </a:p>
          <a:p>
            <a:pPr algn="ctr"/>
            <a:r>
              <a:rPr lang="en-US" sz="2800" i="1" dirty="0" smtClean="0">
                <a:solidFill>
                  <a:schemeClr val="accent6"/>
                </a:solidFill>
              </a:rPr>
              <a:t>Can Make Us Better at Communicating, </a:t>
            </a:r>
          </a:p>
          <a:p>
            <a:pPr algn="ctr"/>
            <a:endParaRPr lang="en-US" sz="1400" i="1" dirty="0" smtClean="0">
              <a:solidFill>
                <a:schemeClr val="accent6"/>
              </a:solidFill>
            </a:endParaRPr>
          </a:p>
          <a:p>
            <a:pPr algn="ctr"/>
            <a:r>
              <a:rPr lang="en-US" sz="2800" i="1" dirty="0" smtClean="0">
                <a:solidFill>
                  <a:schemeClr val="accent6"/>
                </a:solidFill>
              </a:rPr>
              <a:t>Decision Making and Getting Things Done.</a:t>
            </a:r>
          </a:p>
          <a:p>
            <a:pPr algn="ctr"/>
            <a:endParaRPr lang="en-US" sz="2800" i="1" dirty="0" smtClean="0">
              <a:solidFill>
                <a:schemeClr val="accent6"/>
              </a:solidFill>
            </a:endParaRPr>
          </a:p>
          <a:p>
            <a:pPr algn="r"/>
            <a:r>
              <a:rPr lang="en-US" sz="2800" i="1" dirty="0" smtClean="0">
                <a:solidFill>
                  <a:schemeClr val="accent6"/>
                </a:solidFill>
              </a:rPr>
              <a:t>-Peter Miller	</a:t>
            </a:r>
          </a:p>
        </p:txBody>
      </p:sp>
      <p:sp>
        <p:nvSpPr>
          <p:cNvPr id="25604" name="AutoShape 4" descr="data:image/jpeg;base64,/9j/4AAQSkZJRgABAQAAAQABAAD/2wBDAAkGBwgHBgkIBwgKCgkLDRYPDQwMDRsUFRAWIB0iIiAdHx8kKDQsJCYxJx8fLT0tMTU3Ojo6Iys/RD84QzQ5Ojf/2wBDAQoKCg0MDRoPDxo3JR8lNzc3Nzc3Nzc3Nzc3Nzc3Nzc3Nzc3Nzc3Nzc3Nzc3Nzc3Nzc3Nzc3Nzc3Nzc3Nzc3Nzf/wAARCAC2ARUDASIAAhEBAxEB/8QAHAABAAIDAQEBAAAAAAAAAAAAAAEEAgMFBgcI/8QANxAAAgIBAwIFAgQFBAIDAQAAAQIAEQMSITEEQQUTIlFhMnEGgZGhI0Kx8PEUUsHRFUMWM2Lh/8QAFwEBAQEBAAAAAAAAAAAAAAAAAAECA//EABkRAQEBAQEBAAAAAAAAAAAAAAABEQISIf/aAAwDAQACEQMRAD8A+yyCJMHibZYxEQERECDEmRKERIlA8SJlMYCIiAmJmUgwIiIgJBMmQYEREQhIkyDAREQMTEkyICQZMgwIiIgDxMZJiBESREC/ERMqxiT3kQIYhRZNCVsvXYMbJqcaX4a9jKviPVAEpR4F71p9/wBp5Pr+pY+YBitTmKqfM2Prs2KskWe5vkcwPXf+a6XzcuIkB8TaXXWtja+L+w/OW8fU4crsmPIGK86d58r63xB0w5seZVGYBXyHIgGqrJJAA/22Bd1Xe5XT8UZ+jOJuhBDm2ZAdIYr9NqBYGkAnc82KjR9hkzg/hnxnH1/h+I5OoD5DYS1pnANX8i+D3ndlEzGplIlEREQEgyZBgREHmICIg8QMYiIQkGTBgRERAgyJJkGAkGTIMCIiICQZMg8QAiBEC/ERMqgzDIQMbH4Pv/xNk0dS/l4i1Ma7LA8x4qwbCWbWG0+oWBpJ9RPvsRe1/Y1PJ9W/TprykoDRLZbBs6qL+W1nSR2HNdtifQdZl6dVduoQh0DeZlLFTR3o/wC662NWank+uyXk8nL5LO4OUuKOgqCLNmr9IFcHfvwo5HUAODjVkU5W0qNSkqqg/USRXIPNC/ynLbJky5X0YVLUDaIbXiqreXes1MnVHJrChy2VlWttuPbcgXXBlLO3n5WfqX/kpzlYtRv+U9xx71dzNaX/AAPxzN0fUquojIhJoEN6rIUqp5KgigSZ9X/C3io6xMObquqTL1ea8ZDHyxS7jShom7BufCiCaOFaYIQfcXQ3/vvOp4B47n8I6lM+AoDj1FNSiyxFHev23idD9ED5gzi/hfxpfFvD0Z3H+oWlfatRoGx2PN0OLqdq50ZRERASDJiBjERCaRIZgoJYgAck7ATTkz0+hRZ7/ftA3d5ErZOoCFg3IFlb379v75jzLLKLWluz3PNfpAsxK/nsFGpdPuDtU2JkBLBjuosmoGcSLB4NyYCQZMxPMBERAitpG0VEBIMmQYCJEQOhERMqGU/EqPTMNt+QTW3f7/bvLk5PjrK3TaCaXIdJIQHatxvt9vmB5LrOszeW+PAqoFA0N9IHqqqrYHT22ArieY63qMfSZsL40TJj0F8Rx4y5O4P8wsV9PsCTueB6TxLR1HUY8KMMJbUuVHJUkbUbogkCu5/78/1/VM2bHlz5Fy5MwL/xl2pQfWCBRAB44PtxIOR1uDpx0WLFeMZA5ZjlJNLe6g3TAajZ59NVtOI583KBXm0RtivTs250/qe3M6GjTiyI+EigNTZnABIuyRyG59twfmUnQYWJ80s53XJWk6QD/UkH8pK01dRp8xwbZKO1UaFkAki+efepXJGg5HUH1baTtdb7fpNvULlB9CuyKK1n1KW7kH2v+olZUpHFKao3p4maO/8Ah78QZvC/Eun6laco5LI/0aTsdu3J/vn7Z+H/ABnB4r0OPNieyVFrdkHj3ufnMk+Z6xxyBtW207PhPjWfoswILFjQYhtJZR2FihdDtNTrB+iBvR4scEbyZ4zwP8a9F1HQYsvU0ufywXUcagKbT832G5u56rB1mHPjDowJ9IKgg0SLq5tlZiYqyuoZCGU8EGwZlKIqV8/VJiJWi7caV3Nnj7fcx1WZUpWUG/8AcwAnEOQFmbIr7rq1A0zE3V332ra+fvCRu/1Pm5HpqR1okvq0jvseRXt2G9TF8jkY8vlMEVaTHk2INEVt9jcpZHRMWoIoBUM6IwKuGoA8b9+O0nzFyY+oOPzVdcx05CWPlnXfBA7EHc967SauL2TOy4ySo3/9XmBiAaFAcckD457TXk6nWGXDkAZSbI1Egkke37cD8pzj1AULlwoArKCMJssu+1AfUQRfbb8oOTL5jpWQnSbDg6dhZbbfSD7be9xpjr5M1o2I2TjYragjeu3zV/3UlepVgGZdONioBsOu+1XfxX6Tk5Mgbq8enXlbyt1uiCWOkCze+4/W+ak4OrZfOfGhOi20ltTLxWlRfvRMqO5jzFhrxo6sFNDYAjcgc+1G/wDE3p1IJUErbHSKO91OO2ZcjaN/MAZ8eXJRQi9rHbvXzN7ZTfUDJrQFjp0f7fTtxySdhuYHXR1dQykEGZTnpmd3yNjyAlTQXSaJ9j7n/qXMeTUKYaXGxX5+PfvAyiIgRUiZSDAiIiBBiIgX4iJlT7TjeKPiTVmysQR/CDK5BQE7nb3rnsLnZnL8S1DIw9QDKT9OoHjkfkYHkPFcefE+qkzHE7FUyVpfIePQTtuTxR532nkev1+UwLjCrMN/N8w+kab57so7dvbaet8QwsC2TFhdsWJSyhdrYaWok+5Y0DuO/FTznXZFPSjKzqturBR0oLjcmya2Fg2OdzzJR5/IofAxOlUH/rDNYYAUov02RfPuR8Sl1ajVky5HJzhtNsAwZtRNiqsUV3o3Zl/qMeDG7L5ZUoRZBLkPRBLHhbFnv9PEpZF8okUpyKAGGQECjwvHNV/xe0ysU8qDLhxMFGptZpdND1Hg3ftsfkzEY8TEY73NkMBV7bDftc35cDY09RTGWJOkEKcZqtNCyANyfcV3mh9ZsZA5Ra063shRxv7VxIrU1Lt5YoqHA5I2I5rjvX/U1ajdrsPa+PtNxAFCxbbNRs7/AH2mvQQpIK7f12kGQykFnF82O9b33nofCvxN1nS4zoyNjVR5aDGaCq1Xt3ND/wDvaedceiiSfYA3RP8AiZY/4b2QpAYWCeSPepdo+m+B/jZ0as+dfL8skkqdRC8XvsTXa6qp6To/xt0HU41ws+RczekvWkBvb+v7T4iXKMuok16SSdiB7e0yxdZlUD1+njSeK7/rNekx91zPmzK3kOSMlKuQLWTT3NjYC633/oZXz9WGTR0+R7cNiQaN1DcBRsLHub2P3nyvofHuq6dVyecUogEKSS5rlvVdfHxQnof/AJPg6xhkYquLS2lGX6NRHzZoAHt7fJ1KmPUuydOenQYMJyIFVGKUosgWCPUSdvk0B3modToZTmRR5Y1elNJ0kWLrbSaJ4Bv9+Vj8ZLaMeAgJp+vDs71tbE32A599ytTdm6oKrh0x+U2YeUcR1Jz6+OSSb02vtZuBffqC3TY8agZc7BcmNFNUuoEBTyPp2uu+5mjUq4yMTBtTMQxJtPSKOocAWBVnt9zXfIqjqczZWxujsocKLb39B4JHuBuCAaJM29Pp13my6PUMi+YVRbP1PpOy+nfe+R2EDajvgygeZmXHrKpl8tlskn0muR32/cc78TMnVYw3SB8ihvJyCtlawbs2xs2Tz8bSjjyYvPZzjvdtDmyuTayTdG+NrPeh2lkCsY0HKrC8igOfqY7WTY/5scCBe8NyqyIfOxY+nKgoNJULtY7/ACL+/wBhLykYse3mZcaFVBDVdGwu/O5A33qc1X81UCYlfFlC6SW50kAhCAb45uhW1gTeuV30M5d0UMCceRdyeT6bBoj2sUDNIu5SMmN0VizMSvmAeq+as+rn7zfh6lsnUFMeQpkG7YnF2AarsNRNDnt95Wd8mHEuVGyltIbzSyorWDQIFk++wPvMgGC3kY5lAXTquxYIPO4Nb1VHfaB1sOdMoNWrAkMp5BHP+ZtnLwscbKL9ApNW4J35r9PbvcvdPnGZfZvaiP77QN0gyZH2gRERAg8xMhEC7ERMqSn4iloWAF6as9tx+359pciB4LxDpseBciUSmNTkQhwK2+Nwo1Ec7/M4viGLJh6rzMhGdWUJrcaaFaQFqzp1Xsoo1U954n4UWxsUvIxHpDkbEVxfc0OZ5rxPonfJn6/J6vODKq+VbKTbAAAGlBJHIJ7cbB5DrukZsPUpiRdJOMebWhda3RbhdwAeNvyM5nWY8WFmOLDSvj14F0EAoy7sbJ0mjx3oG57Hr+hbGuMYsV5FwZGfEGNAgkNsb4WwCaF1tKPX+HshzJjQ48bMHY5EYqmrY8bAXe3zV1JYrxmUsMWLLXAbYEKqZL/l3IH0p7Xf2lTJjdSq5cbhyq0H4C6f22qvieo6vwbKhXqsuZ2ybtkbJiI0ivSLNhjudrHHaco+GsUR8WsHMP4eN2tt2HNit9xtzUyrlFQfNXGMLBth3Jv/AGmu3H6zA43ohlOr+UgfqABt83L69IWw+cvmZAuM+YCBSgt9Njcbk88n7TDJ0pQh6fGGFqj0GBFi9h7j233ri5BR1EpQ00p2Hez/AF/ObMWOmJsgWNtIbSRubH9/1l1Old8ipjXYKNTaW39wfY8ipgcIDOFyKyYxeq9KsNh6bF7/ADApHFe7A+oAi+D/AHvJIArGQAOaC7t3l5+lcZEGcKia9DMzbA8k2L99wOJhlxA4ycbhgGGzKBz3r2qu3A7QKorcg18k1X+Jv1FTsSCCdKEn03V2Pk/37548DvlGMprckKis2kUTdjfcc32ma4gQpayxayCLBvazX+IFjF1uZVTDj6hl49atoKggAAlbr++8v9NnyZFdKAwBSoAO9AjY0Pnf9LnP6HAM74yMfoC1qAvSfpFk0OWEt4h5fTlXx5NBJsOttyTtx7Xxa3co7PT9Viy9IyHGM2Nci6cOutRatQUirIO5rY0LE6+B8pys2dychJxoFW1UNY9QNcgkfND4nBwdQFXp8GtcWHGrK+rEriyS3pUja9hvv8zo43xt1QGNEwq3d01fxNKnT2CqCoIB/wB3E1Ki503UY+nD4s+VlzoFOWx/NZH8216W1H9zvL3QKyAHqHYAXkdrIZTdbauTRGx5F9jKvT5cWBVyPkXym0B08o0zBiG3rYd/n43E2r5rN5eAO2hdKFmNFSaP1Hf+Xf8ALgyou48nmoqFtTM4AOMLQqrsDfkCz2LCpeYA5zjvXkdQjh/qrmgNrHIsjb57U+nGTG+vJ0+ZMZT6cYU6TqAYjvVAD9bEt9Nr9RyWuMEhvSAGX5sk2Pvtv7TSNnm426V/J1Pjc6gqKSF4CgfYjYf5h1O2F8eOsl/xFrQq6ltT969+fzm3GrB39HmG0dAT/QdiK+1C/eVVdXzacLIys9EEaSyqQdN9wL+188mBYAyKrnJ6HUXeglUa96BF3tf57XLK5Ac6gsCuNV1lgbB7bDjv/gyl5O2HELVVK4kC2Wq77jtvwTv7yxhYrkbENQyWSyqSSRsTf3on3HEDrY8gyA0RYNH7zOUunygliQ2kUbGRWVT3A/vvLisGUMOCLECIgxARJEQLxkTIzGZUiIgCLlXN0PTZRjD4UIx/Rtsp/sS1Bgc//wAT0gd2CG3ra7A2AquO0rN4B0uTM2TKS4f6wR9Yu9/znXiBxU/DvSroIGllJNj1c81qvnn3+ZTH4P6RsmPJnzZc+TGoVGymytf7aqrGxA2/eemg7wODn/C3hmQoUwri0ih5agAV3A7N/wDrn5lFPwJ4YMwfIS6VZxlaDPZIY79roDtPVSY+K8k34G6EatGRrqlZlFrbEtW2252PI+wlZvwJgxax0zKoFeXk0jXXcHjfnf5PxXtZBlyD5tn/AAJkxZWfUju+PZMDafXRsLqvbe/81OL1/wCF+q6MsMw8tFIsAEqxY0AWPcCz9vnj7HMMmNMq6Mihl5o+/vJ5iPhnifSuTpbpBiBW9KMFC6RxpHsSCRZ9/eVjiRMj0q5uDp20g/zGx/LYO/2Jn2XxTwHB1bZcoGl2TaiQQ9/VtR7nv3njvFfAW6QrlTCyurLjGRcPoUCxzXJ/PtZPeXldeQTBgz6Hw5MLjUWCC9Wwv1AVtYO4/absGFgAuPW2TMCAikbqCPV3F8i72Av3nR6jwnSFQYs7qEtMePHrZfVpAvYc3xderbvNWDBjORsf+owgtpAynKT6jeorYveyBfFDfaTDWPTZMmMYXDghgqOgyKNZB2uweTudzay4utMaDyX6Y5wGC5G0DCeSaPINCr7e+0wKjFkOTGwy+UzKqtRyZiT7gED6fy325vagpjjxoioVUO7ardSQSL7ih9IvcfmbEWEGL+GurR5ajHjQA0KoFv1cj9Z2KxhcblUyWpw/WC1g+pthW1++1SnixIuYYXwZFwOhzYwyqysOfsNye3FewI6eDzExJj6lwxAAOMqoW9JqgTuDut/F/ehh14VKkAsWONQ7FdScaSBwDpJu6tvyltF0sCiYVOOzo1EUPahzdH33mATL/p3XKFNDzcZa7Hq9QPv/ADflQm7ay5ZE06WdiNjuNiLq+fyqaRsAvqbZWcOR5bIw9JYUd/zmt9R6cLWTIl2LayLBFkbEEUe1/wDFjy8hoBtKMfpx49B3IoG+5IPuCLmjMgVU0A7UGKHQVoHSUB4Jveux7wIxEY1QUX0qxyEKOx3sk77nf57zdjRcbDGzoOoBBawVIWhvf3r71XAmrOCKSnxqLAKLuBfAAv7fnNxTySqnJ/B+jbJ3O1He/wDrf4EDYo+nVQyFQXJtd14DV8niXumY6QjaiVABLDvKOADFjQEtiZ3pUOQatV/TYFe0sYXC5Cw9KHsBQO/Nf3wYFwyJJ22kQJEQIgXjHaTIN1MqiIiAgxBgRERAiDEQIiIgJBiO00IiIgJhkxrkQq4sEVM5EI4/iPgeDqVyaUU6wQyt3sUd+f3E871vhXUY1dVVtJP8V7CFj/KDZpdV8AEUBsDsPczDPiXNiON7o9waI+Qexkw18z/0XUdP1H+nyHTlRy+Vg4JZBuQQKFabO++wNiZYEVzj/wBY5CaRlCZSCum6PCkAnahdD5nsut8PGLpcr4wRkZaTGf4gYizuDyauzzOSemfD1ijpceMW5VRlT/7BRtQLskg8fbiTFVOlxMmbOuN2Ty9K4mYNo02d0Jo8AWt8qfvLXT48SYwi6VxlhkL7seaUd9QOwu++8z6Tp9PnBsmRlxaWdHSmsKQbAvfSd+dq2lrpMPkoyYMYOFbIRSdqA7Eb+okgbccyxK148AGRFOXSzfxGQDcDiiPiq+w7S1hKY2VDYVabUVHrY0ANwT39/iRhGLy2JbzAEONQPrO5BAJ2/L7diJbRTjDr9AohQxssK/c3vz7yjTgwnyji9AfbYJxtY2J2Hbte/EODiU6SVxqbJYekEXvxRHq9u0sqGVWZWPNE6dVdjtXF7iYZQuNizE3pa9rBod+9bn9ftArgai1bEsSADwLBJ+/xIxi8YF48mTE1ALYJ4okWN+x522M3uppkGpLBrS3AOwAI4PeamQBxevHqG5JquLo9twPzMDboC4wQfWt6WWmrft7d9t9jNmHWQLVjrO1Gwov9qrv8fM1YvLBDjUwBoMeWPcmu9yzgxhrcbC6AU7UNhAsA2BY377xJMiBIiBEC/BiQZlUREQERECDzEGRAREQIMQYgIiJRiYg8xKEREFRImUxhCU83R6kAwsEIbUtqGAPP9d+ZciBx8nTny0Pl5NWMqyopC23ej2uze+9VxZJUNFySjISVsaqI/pyw9zOs2NWuxzV/lxNbYELFqpzXqgU8GMo15LUopClLNE0T+hqvt8TdgwlcS7Vq+oFa377fM3rjCk1Y57zOBrZAF4FSu+I2zspO1EBtu9bcd/7qWzMdI1aqF7b/AG4gUMuNdmIr1kGtiwrgf1/WHxhMOkoG3sJpB45I++37S95ScFdvaNChy5sk1z2gV8WFgSrsSvsV5G3/AFLMRAiRJJkQJEQIgX5EmQRMqiJMiAiIgQZEmRAQIiAMiTI7yhERKIMiSZEBERATGZTGEIiICQZMiBERECDEmQeYCQZMgwIiIgRIkniRAkRAiBfgxEyrGJMiAiIgRImUg7QIqIiAkd5MiUIiJQkGTMYCIiAkGTIMIiIiAkGTIMCIiIAyJMgwEiTIgQYgxASDJkGAESIgdCIiZVFSIiAiIgJB3iIESYiBEiIgIiJoJBiIEREQEiIgqIiIQiIgQRIiICDEQIiIgQeJERAQYiBjER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5606" name="AutoShape 6" descr="data:image/jpeg;base64,/9j/4AAQSkZJRgABAQAAAQABAAD/2wBDAAkGBwgHBgkIBwgKCgkLDRYPDQwMDRsUFRAWIB0iIiAdHx8kKDQsJCYxJx8fLT0tMTU3Ojo6Iys/RD84QzQ5Ojf/2wBDAQoKCg0MDRoPDxo3JR8lNzc3Nzc3Nzc3Nzc3Nzc3Nzc3Nzc3Nzc3Nzc3Nzc3Nzc3Nzc3Nzc3Nzc3Nzc3Nzc3Nzf/wAARCAC2ARUDASIAAhEBAxEB/8QAHAABAAIDAQEBAAAAAAAAAAAAAAEEAgMFBgcI/8QANxAAAgIBAwIFAgQFBAIDAQAAAQIAEQMSITEEQQUTIlFhMnEGgZGhI0Kx8PEUUsHRFUMWM2Lh/8QAFwEBAQEBAAAAAAAAAAAAAAAAAAECA//EABkRAQEBAQEBAAAAAAAAAAAAAAABEQISIf/aAAwDAQACEQMRAD8A+yyCJMHibZYxEQERECDEmRKERIlA8SJlMYCIiAmJmUgwIiIgJBMmQYEREQhIkyDAREQMTEkyICQZMgwIiIgDxMZJiBESREC/ERMqxiT3kQIYhRZNCVsvXYMbJqcaX4a9jKviPVAEpR4F71p9/wBp5Pr+pY+YBitTmKqfM2Prs2KskWe5vkcwPXf+a6XzcuIkB8TaXXWtja+L+w/OW8fU4crsmPIGK86d58r63xB0w5seZVGYBXyHIgGqrJJAA/22Bd1Xe5XT8UZ+jOJuhBDm2ZAdIYr9NqBYGkAnc82KjR9hkzg/hnxnH1/h+I5OoD5DYS1pnANX8i+D3ndlEzGplIlEREQEgyZBgREHmICIg8QMYiIQkGTBgRERAgyJJkGAkGTIMCIiICQZMg8QAiBEC/ERMqgzDIQMbH4Pv/xNk0dS/l4i1Ma7LA8x4qwbCWbWG0+oWBpJ9RPvsRe1/Y1PJ9W/TprykoDRLZbBs6qL+W1nSR2HNdtifQdZl6dVduoQh0DeZlLFTR3o/wC662NWank+uyXk8nL5LO4OUuKOgqCLNmr9IFcHfvwo5HUAODjVkU5W0qNSkqqg/USRXIPNC/ynLbJky5X0YVLUDaIbXiqreXes1MnVHJrChy2VlWttuPbcgXXBlLO3n5WfqX/kpzlYtRv+U9xx71dzNaX/AAPxzN0fUquojIhJoEN6rIUqp5KgigSZ9X/C3io6xMObquqTL1ea8ZDHyxS7jShom7BufCiCaOFaYIQfcXQ3/vvOp4B47n8I6lM+AoDj1FNSiyxFHev23idD9ED5gzi/hfxpfFvD0Z3H+oWlfatRoGx2PN0OLqdq50ZRERASDJiBjERCaRIZgoJYgAck7ATTkz0+hRZ7/ftA3d5ErZOoCFg3IFlb379v75jzLLKLWluz3PNfpAsxK/nsFGpdPuDtU2JkBLBjuosmoGcSLB4NyYCQZMxPMBERAitpG0VEBIMmQYCJEQOhERMqGU/EqPTMNt+QTW3f7/bvLk5PjrK3TaCaXIdJIQHatxvt9vmB5LrOszeW+PAqoFA0N9IHqqqrYHT22ArieY63qMfSZsL40TJj0F8Rx4y5O4P8wsV9PsCTueB6TxLR1HUY8KMMJbUuVHJUkbUbogkCu5/78/1/VM2bHlz5Fy5MwL/xl2pQfWCBRAB44PtxIOR1uDpx0WLFeMZA5ZjlJNLe6g3TAajZ59NVtOI583KBXm0RtivTs250/qe3M6GjTiyI+EigNTZnABIuyRyG59twfmUnQYWJ80s53XJWk6QD/UkH8pK01dRp8xwbZKO1UaFkAki+efepXJGg5HUH1baTtdb7fpNvULlB9CuyKK1n1KW7kH2v+olZUpHFKao3p4maO/8Ah78QZvC/Eun6laco5LI/0aTsdu3J/vn7Z+H/ABnB4r0OPNieyVFrdkHj3ufnMk+Z6xxyBtW207PhPjWfoswILFjQYhtJZR2FihdDtNTrB+iBvR4scEbyZ4zwP8a9F1HQYsvU0ufywXUcagKbT832G5u56rB1mHPjDowJ9IKgg0SLq5tlZiYqyuoZCGU8EGwZlKIqV8/VJiJWi7caV3Nnj7fcx1WZUpWUG/8AcwAnEOQFmbIr7rq1A0zE3V332ra+fvCRu/1Pm5HpqR1okvq0jvseRXt2G9TF8jkY8vlMEVaTHk2INEVt9jcpZHRMWoIoBUM6IwKuGoA8b9+O0nzFyY+oOPzVdcx05CWPlnXfBA7EHc967SauL2TOy4ySo3/9XmBiAaFAcckD457TXk6nWGXDkAZSbI1Egkke37cD8pzj1AULlwoArKCMJssu+1AfUQRfbb8oOTL5jpWQnSbDg6dhZbbfSD7be9xpjr5M1o2I2TjYragjeu3zV/3UlepVgGZdONioBsOu+1XfxX6Tk5Mgbq8enXlbyt1uiCWOkCze+4/W+ak4OrZfOfGhOi20ltTLxWlRfvRMqO5jzFhrxo6sFNDYAjcgc+1G/wDE3p1IJUErbHSKO91OO2ZcjaN/MAZ8eXJRQi9rHbvXzN7ZTfUDJrQFjp0f7fTtxySdhuYHXR1dQykEGZTnpmd3yNjyAlTQXSaJ9j7n/qXMeTUKYaXGxX5+PfvAyiIgRUiZSDAiIiBBiIgX4iJlT7TjeKPiTVmysQR/CDK5BQE7nb3rnsLnZnL8S1DIw9QDKT9OoHjkfkYHkPFcefE+qkzHE7FUyVpfIePQTtuTxR532nkev1+UwLjCrMN/N8w+kab57so7dvbaet8QwsC2TFhdsWJSyhdrYaWok+5Y0DuO/FTznXZFPSjKzqturBR0oLjcmya2Fg2OdzzJR5/IofAxOlUH/rDNYYAUov02RfPuR8Sl1ajVky5HJzhtNsAwZtRNiqsUV3o3Zl/qMeDG7L5ZUoRZBLkPRBLHhbFnv9PEpZF8okUpyKAGGQECjwvHNV/xe0ysU8qDLhxMFGptZpdND1Hg3ftsfkzEY8TEY73NkMBV7bDftc35cDY09RTGWJOkEKcZqtNCyANyfcV3mh9ZsZA5Ra063shRxv7VxIrU1Lt5YoqHA5I2I5rjvX/U1ajdrsPa+PtNxAFCxbbNRs7/AH2mvQQpIK7f12kGQykFnF82O9b33nofCvxN1nS4zoyNjVR5aDGaCq1Xt3ND/wDvaedceiiSfYA3RP8AiZY/4b2QpAYWCeSPepdo+m+B/jZ0as+dfL8skkqdRC8XvsTXa6qp6To/xt0HU41ws+RczekvWkBvb+v7T4iXKMuok16SSdiB7e0yxdZlUD1+njSeK7/rNekx91zPmzK3kOSMlKuQLWTT3NjYC633/oZXz9WGTR0+R7cNiQaN1DcBRsLHub2P3nyvofHuq6dVyecUogEKSS5rlvVdfHxQnof/AJPg6xhkYquLS2lGX6NRHzZoAHt7fJ1KmPUuydOenQYMJyIFVGKUosgWCPUSdvk0B3modToZTmRR5Y1elNJ0kWLrbSaJ4Bv9+Vj8ZLaMeAgJp+vDs71tbE32A599ytTdm6oKrh0x+U2YeUcR1Jz6+OSSb02vtZuBffqC3TY8agZc7BcmNFNUuoEBTyPp2uu+5mjUq4yMTBtTMQxJtPSKOocAWBVnt9zXfIqjqczZWxujsocKLb39B4JHuBuCAaJM29Pp13my6PUMi+YVRbP1PpOy+nfe+R2EDajvgygeZmXHrKpl8tlskn0muR32/cc78TMnVYw3SB8ihvJyCtlawbs2xs2Tz8bSjjyYvPZzjvdtDmyuTayTdG+NrPeh2lkCsY0HKrC8igOfqY7WTY/5scCBe8NyqyIfOxY+nKgoNJULtY7/ACL+/wBhLykYse3mZcaFVBDVdGwu/O5A33qc1X81UCYlfFlC6SW50kAhCAb45uhW1gTeuV30M5d0UMCceRdyeT6bBoj2sUDNIu5SMmN0VizMSvmAeq+as+rn7zfh6lsnUFMeQpkG7YnF2AarsNRNDnt95Wd8mHEuVGyltIbzSyorWDQIFk++wPvMgGC3kY5lAXTquxYIPO4Nb1VHfaB1sOdMoNWrAkMp5BHP+ZtnLwscbKL9ApNW4J35r9PbvcvdPnGZfZvaiP77QN0gyZH2gRERAg8xMhEC7ERMqSn4iloWAF6as9tx+359pciB4LxDpseBciUSmNTkQhwK2+Nwo1Ec7/M4viGLJh6rzMhGdWUJrcaaFaQFqzp1Xsoo1U954n4UWxsUvIxHpDkbEVxfc0OZ5rxPonfJn6/J6vODKq+VbKTbAAAGlBJHIJ7cbB5DrukZsPUpiRdJOMebWhda3RbhdwAeNvyM5nWY8WFmOLDSvj14F0EAoy7sbJ0mjx3oG57Hr+hbGuMYsV5FwZGfEGNAgkNsb4WwCaF1tKPX+HshzJjQ48bMHY5EYqmrY8bAXe3zV1JYrxmUsMWLLXAbYEKqZL/l3IH0p7Xf2lTJjdSq5cbhyq0H4C6f22qvieo6vwbKhXqsuZ2ybtkbJiI0ivSLNhjudrHHaco+GsUR8WsHMP4eN2tt2HNit9xtzUyrlFQfNXGMLBth3Jv/AGmu3H6zA43ohlOr+UgfqABt83L69IWw+cvmZAuM+YCBSgt9Njcbk88n7TDJ0pQh6fGGFqj0GBFi9h7j233ri5BR1EpQ00p2Hez/AF/ObMWOmJsgWNtIbSRubH9/1l1Old8ipjXYKNTaW39wfY8ipgcIDOFyKyYxeq9KsNh6bF7/ADApHFe7A+oAi+D/AHvJIArGQAOaC7t3l5+lcZEGcKia9DMzbA8k2L99wOJhlxA4ycbhgGGzKBz3r2qu3A7QKorcg18k1X+Jv1FTsSCCdKEn03V2Pk/37548DvlGMprckKis2kUTdjfcc32ma4gQpayxayCLBvazX+IFjF1uZVTDj6hl49atoKggAAlbr++8v9NnyZFdKAwBSoAO9AjY0Pnf9LnP6HAM74yMfoC1qAvSfpFk0OWEt4h5fTlXx5NBJsOttyTtx7Xxa3co7PT9Viy9IyHGM2Nci6cOutRatQUirIO5rY0LE6+B8pys2dychJxoFW1UNY9QNcgkfND4nBwdQFXp8GtcWHGrK+rEriyS3pUja9hvv8zo43xt1QGNEwq3d01fxNKnT2CqCoIB/wB3E1Ki503UY+nD4s+VlzoFOWx/NZH8216W1H9zvL3QKyAHqHYAXkdrIZTdbauTRGx5F9jKvT5cWBVyPkXym0B08o0zBiG3rYd/n43E2r5rN5eAO2hdKFmNFSaP1Hf+Xf8ALgyou48nmoqFtTM4AOMLQqrsDfkCz2LCpeYA5zjvXkdQjh/qrmgNrHIsjb57U+nGTG+vJ0+ZMZT6cYU6TqAYjvVAD9bEt9Nr9RyWuMEhvSAGX5sk2Pvtv7TSNnm426V/J1Pjc6gqKSF4CgfYjYf5h1O2F8eOsl/xFrQq6ltT969+fzm3GrB39HmG0dAT/QdiK+1C/eVVdXzacLIys9EEaSyqQdN9wL+188mBYAyKrnJ6HUXeglUa96BF3tf57XLK5Ac6gsCuNV1lgbB7bDjv/gyl5O2HELVVK4kC2Wq77jtvwTv7yxhYrkbENQyWSyqSSRsTf3on3HEDrY8gyA0RYNH7zOUunygliQ2kUbGRWVT3A/vvLisGUMOCLECIgxARJEQLxkTIzGZUiIgCLlXN0PTZRjD4UIx/Rtsp/sS1Bgc//wAT0gd2CG3ra7A2AquO0rN4B0uTM2TKS4f6wR9Yu9/znXiBxU/DvSroIGllJNj1c81qvnn3+ZTH4P6RsmPJnzZc+TGoVGymytf7aqrGxA2/eemg7wODn/C3hmQoUwri0ih5agAV3A7N/wDrn5lFPwJ4YMwfIS6VZxlaDPZIY79roDtPVSY+K8k34G6EatGRrqlZlFrbEtW2252PI+wlZvwJgxax0zKoFeXk0jXXcHjfnf5PxXtZBlyD5tn/AAJkxZWfUju+PZMDafXRsLqvbe/81OL1/wCF+q6MsMw8tFIsAEqxY0AWPcCz9vnj7HMMmNMq6Mihl5o+/vJ5iPhnifSuTpbpBiBW9KMFC6RxpHsSCRZ9/eVjiRMj0q5uDp20g/zGx/LYO/2Jn2XxTwHB1bZcoGl2TaiQQ9/VtR7nv3njvFfAW6QrlTCyurLjGRcPoUCxzXJ/PtZPeXldeQTBgz6Hw5MLjUWCC9Wwv1AVtYO4/absGFgAuPW2TMCAikbqCPV3F8i72Av3nR6jwnSFQYs7qEtMePHrZfVpAvYc3xderbvNWDBjORsf+owgtpAynKT6jeorYveyBfFDfaTDWPTZMmMYXDghgqOgyKNZB2uweTudzay4utMaDyX6Y5wGC5G0DCeSaPINCr7e+0wKjFkOTGwy+UzKqtRyZiT7gED6fy325vagpjjxoioVUO7ardSQSL7ih9IvcfmbEWEGL+GurR5ajHjQA0KoFv1cj9Z2KxhcblUyWpw/WC1g+pthW1++1SnixIuYYXwZFwOhzYwyqysOfsNye3FewI6eDzExJj6lwxAAOMqoW9JqgTuDut/F/ehh14VKkAsWONQ7FdScaSBwDpJu6tvyltF0sCiYVOOzo1EUPahzdH33mATL/p3XKFNDzcZa7Hq9QPv/ADflQm7ay5ZE06WdiNjuNiLq+fyqaRsAvqbZWcOR5bIw9JYUd/zmt9R6cLWTIl2LayLBFkbEEUe1/wDFjy8hoBtKMfpx49B3IoG+5IPuCLmjMgVU0A7UGKHQVoHSUB4Jveux7wIxEY1QUX0qxyEKOx3sk77nf57zdjRcbDGzoOoBBawVIWhvf3r71XAmrOCKSnxqLAKLuBfAAv7fnNxTySqnJ/B+jbJ3O1He/wDrf4EDYo+nVQyFQXJtd14DV8niXumY6QjaiVABLDvKOADFjQEtiZ3pUOQatV/TYFe0sYXC5Cw9KHsBQO/Nf3wYFwyJJ22kQJEQIgXjHaTIN1MqiIiAgxBgRERAiDEQIiIgJBiO00IiIgJhkxrkQq4sEVM5EI4/iPgeDqVyaUU6wQyt3sUd+f3E871vhXUY1dVVtJP8V7CFj/KDZpdV8AEUBsDsPczDPiXNiON7o9waI+Qexkw18z/0XUdP1H+nyHTlRy+Vg4JZBuQQKFabO++wNiZYEVzj/wBY5CaRlCZSCum6PCkAnahdD5nsut8PGLpcr4wRkZaTGf4gYizuDyauzzOSemfD1ijpceMW5VRlT/7BRtQLskg8fbiTFVOlxMmbOuN2Ty9K4mYNo02d0Jo8AWt8qfvLXT48SYwi6VxlhkL7seaUd9QOwu++8z6Tp9PnBsmRlxaWdHSmsKQbAvfSd+dq2lrpMPkoyYMYOFbIRSdqA7Eb+okgbccyxK148AGRFOXSzfxGQDcDiiPiq+w7S1hKY2VDYVabUVHrY0ANwT39/iRhGLy2JbzAEONQPrO5BAJ2/L7diJbRTjDr9AohQxssK/c3vz7yjTgwnyji9AfbYJxtY2J2Hbte/EODiU6SVxqbJYekEXvxRHq9u0sqGVWZWPNE6dVdjtXF7iYZQuNizE3pa9rBod+9bn9ftArgai1bEsSADwLBJ+/xIxi8YF48mTE1ALYJ4okWN+x522M3uppkGpLBrS3AOwAI4PeamQBxevHqG5JquLo9twPzMDboC4wQfWt6WWmrft7d9t9jNmHWQLVjrO1Gwov9qrv8fM1YvLBDjUwBoMeWPcmu9yzgxhrcbC6AU7UNhAsA2BY377xJMiBIiBEC/BiQZlUREQERECDzEGRAREQIMQYgIiJRiYg8xKEREFRImUxhCU83R6kAwsEIbUtqGAPP9d+ZciBx8nTny0Pl5NWMqyopC23ej2uze+9VxZJUNFySjISVsaqI/pyw9zOs2NWuxzV/lxNbYELFqpzXqgU8GMo15LUopClLNE0T+hqvt8TdgwlcS7Vq+oFa377fM3rjCk1Y57zOBrZAF4FSu+I2zspO1EBtu9bcd/7qWzMdI1aqF7b/AG4gUMuNdmIr1kGtiwrgf1/WHxhMOkoG3sJpB45I++37S95ScFdvaNChy5sk1z2gV8WFgSrsSvsV5G3/AFLMRAiRJJkQJEQIgX5EmQRMqiJMiAiIgQZEmRAQIiAMiTI7yhERKIMiSZEBERATGZTGEIiICQZMiBERECDEmQeYCQZMgwIiIgRIkniRAkRAiBfgxEyrGJMiAiIgRImUg7QIqIiAkd5MiUIiJQkGTMYCIiAkGTIMIiIiAkGTIMCIiIAyJMgwEiTIgQYgxASDJkGAESIgdCIiZVFSIiAiIgJB3iIESYiBEiIgIiJoJBiIEREQEiIgqIiIQiIgQRIiICDEQIiIgQeJERAQYiBjER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5608" name="AutoShape 8" descr="data:image/jpeg;base64,/9j/4AAQSkZJRgABAQAAAQABAAD/2wBDAAkGBwgHBgkIBwgKCgkLDRYPDQwMDRsUFRAWIB0iIiAdHx8kKDQsJCYxJx8fLT0tMTU3Ojo6Iys/RD84QzQ5Ojf/2wBDAQoKCg0MDRoPDxo3JR8lNzc3Nzc3Nzc3Nzc3Nzc3Nzc3Nzc3Nzc3Nzc3Nzc3Nzc3Nzc3Nzc3Nzc3Nzc3Nzc3Nzf/wAARCAC2ARUDASIAAhEBAxEB/8QAHAABAAIDAQEBAAAAAAAAAAAAAAEEAgMFBgcI/8QANxAAAgIBAwIFAgQFBAIDAQAAAQIAEQMSITEEQQUTIlFhMnEGgZGhI0Kx8PEUUsHRFUMWM2Lh/8QAFwEBAQEBAAAAAAAAAAAAAAAAAAECA//EABkRAQEBAQEBAAAAAAAAAAAAAAABEQISIf/aAAwDAQACEQMRAD8A+yyCJMHibZYxEQERECDEmRKERIlA8SJlMYCIiAmJmUgwIiIgJBMmQYEREQhIkyDAREQMTEkyICQZMgwIiIgDxMZJiBESREC/ERMqxiT3kQIYhRZNCVsvXYMbJqcaX4a9jKviPVAEpR4F71p9/wBp5Pr+pY+YBitTmKqfM2Prs2KskWe5vkcwPXf+a6XzcuIkB8TaXXWtja+L+w/OW8fU4crsmPIGK86d58r63xB0w5seZVGYBXyHIgGqrJJAA/22Bd1Xe5XT8UZ+jOJuhBDm2ZAdIYr9NqBYGkAnc82KjR9hkzg/hnxnH1/h+I5OoD5DYS1pnANX8i+D3ndlEzGplIlEREQEgyZBgREHmICIg8QMYiIQkGTBgRERAgyJJkGAkGTIMCIiICQZMg8QAiBEC/ERMqgzDIQMbH4Pv/xNk0dS/l4i1Ma7LA8x4qwbCWbWG0+oWBpJ9RPvsRe1/Y1PJ9W/TprykoDRLZbBs6qL+W1nSR2HNdtifQdZl6dVduoQh0DeZlLFTR3o/wC662NWank+uyXk8nL5LO4OUuKOgqCLNmr9IFcHfvwo5HUAODjVkU5W0qNSkqqg/USRXIPNC/ynLbJky5X0YVLUDaIbXiqreXes1MnVHJrChy2VlWttuPbcgXXBlLO3n5WfqX/kpzlYtRv+U9xx71dzNaX/AAPxzN0fUquojIhJoEN6rIUqp5KgigSZ9X/C3io6xMObquqTL1ea8ZDHyxS7jShom7BufCiCaOFaYIQfcXQ3/vvOp4B47n8I6lM+AoDj1FNSiyxFHev23idD9ED5gzi/hfxpfFvD0Z3H+oWlfatRoGx2PN0OLqdq50ZRERASDJiBjERCaRIZgoJYgAck7ATTkz0+hRZ7/ftA3d5ErZOoCFg3IFlb379v75jzLLKLWluz3PNfpAsxK/nsFGpdPuDtU2JkBLBjuosmoGcSLB4NyYCQZMxPMBERAitpG0VEBIMmQYCJEQOhERMqGU/EqPTMNt+QTW3f7/bvLk5PjrK3TaCaXIdJIQHatxvt9vmB5LrOszeW+PAqoFA0N9IHqqqrYHT22ArieY63qMfSZsL40TJj0F8Rx4y5O4P8wsV9PsCTueB6TxLR1HUY8KMMJbUuVHJUkbUbogkCu5/78/1/VM2bHlz5Fy5MwL/xl2pQfWCBRAB44PtxIOR1uDpx0WLFeMZA5ZjlJNLe6g3TAajZ59NVtOI583KBXm0RtivTs250/qe3M6GjTiyI+EigNTZnABIuyRyG59twfmUnQYWJ80s53XJWk6QD/UkH8pK01dRp8xwbZKO1UaFkAki+efepXJGg5HUH1baTtdb7fpNvULlB9CuyKK1n1KW7kH2v+olZUpHFKao3p4maO/8Ah78QZvC/Eun6laco5LI/0aTsdu3J/vn7Z+H/ABnB4r0OPNieyVFrdkHj3ufnMk+Z6xxyBtW207PhPjWfoswILFjQYhtJZR2FihdDtNTrB+iBvR4scEbyZ4zwP8a9F1HQYsvU0ufywXUcagKbT832G5u56rB1mHPjDowJ9IKgg0SLq5tlZiYqyuoZCGU8EGwZlKIqV8/VJiJWi7caV3Nnj7fcx1WZUpWUG/8AcwAnEOQFmbIr7rq1A0zE3V332ra+fvCRu/1Pm5HpqR1okvq0jvseRXt2G9TF8jkY8vlMEVaTHk2INEVt9jcpZHRMWoIoBUM6IwKuGoA8b9+O0nzFyY+oOPzVdcx05CWPlnXfBA7EHc967SauL2TOy4ySo3/9XmBiAaFAcckD457TXk6nWGXDkAZSbI1Egkke37cD8pzj1AULlwoArKCMJssu+1AfUQRfbb8oOTL5jpWQnSbDg6dhZbbfSD7be9xpjr5M1o2I2TjYragjeu3zV/3UlepVgGZdONioBsOu+1XfxX6Tk5Mgbq8enXlbyt1uiCWOkCze+4/W+ak4OrZfOfGhOi20ltTLxWlRfvRMqO5jzFhrxo6sFNDYAjcgc+1G/wDE3p1IJUErbHSKO91OO2ZcjaN/MAZ8eXJRQi9rHbvXzN7ZTfUDJrQFjp0f7fTtxySdhuYHXR1dQykEGZTnpmd3yNjyAlTQXSaJ9j7n/qXMeTUKYaXGxX5+PfvAyiIgRUiZSDAiIiBBiIgX4iJlT7TjeKPiTVmysQR/CDK5BQE7nb3rnsLnZnL8S1DIw9QDKT9OoHjkfkYHkPFcefE+qkzHE7FUyVpfIePQTtuTxR532nkev1+UwLjCrMN/N8w+kab57so7dvbaet8QwsC2TFhdsWJSyhdrYaWok+5Y0DuO/FTznXZFPSjKzqturBR0oLjcmya2Fg2OdzzJR5/IofAxOlUH/rDNYYAUov02RfPuR8Sl1ajVky5HJzhtNsAwZtRNiqsUV3o3Zl/qMeDG7L5ZUoRZBLkPRBLHhbFnv9PEpZF8okUpyKAGGQECjwvHNV/xe0ysU8qDLhxMFGptZpdND1Hg3ftsfkzEY8TEY73NkMBV7bDftc35cDY09RTGWJOkEKcZqtNCyANyfcV3mh9ZsZA5Ra063shRxv7VxIrU1Lt5YoqHA5I2I5rjvX/U1ajdrsPa+PtNxAFCxbbNRs7/AH2mvQQpIK7f12kGQykFnF82O9b33nofCvxN1nS4zoyNjVR5aDGaCq1Xt3ND/wDvaedceiiSfYA3RP8AiZY/4b2QpAYWCeSPepdo+m+B/jZ0as+dfL8skkqdRC8XvsTXa6qp6To/xt0HU41ws+RczekvWkBvb+v7T4iXKMuok16SSdiB7e0yxdZlUD1+njSeK7/rNekx91zPmzK3kOSMlKuQLWTT3NjYC633/oZXz9WGTR0+R7cNiQaN1DcBRsLHub2P3nyvofHuq6dVyecUogEKSS5rlvVdfHxQnof/AJPg6xhkYquLS2lGX6NRHzZoAHt7fJ1KmPUuydOenQYMJyIFVGKUosgWCPUSdvk0B3modToZTmRR5Y1elNJ0kWLrbSaJ4Bv9+Vj8ZLaMeAgJp+vDs71tbE32A599ytTdm6oKrh0x+U2YeUcR1Jz6+OSSb02vtZuBffqC3TY8agZc7BcmNFNUuoEBTyPp2uu+5mjUq4yMTBtTMQxJtPSKOocAWBVnt9zXfIqjqczZWxujsocKLb39B4JHuBuCAaJM29Pp13my6PUMi+YVRbP1PpOy+nfe+R2EDajvgygeZmXHrKpl8tlskn0muR32/cc78TMnVYw3SB8ihvJyCtlawbs2xs2Tz8bSjjyYvPZzjvdtDmyuTayTdG+NrPeh2lkCsY0HKrC8igOfqY7WTY/5scCBe8NyqyIfOxY+nKgoNJULtY7/ACL+/wBhLykYse3mZcaFVBDVdGwu/O5A33qc1X81UCYlfFlC6SW50kAhCAb45uhW1gTeuV30M5d0UMCceRdyeT6bBoj2sUDNIu5SMmN0VizMSvmAeq+as+rn7zfh6lsnUFMeQpkG7YnF2AarsNRNDnt95Wd8mHEuVGyltIbzSyorWDQIFk++wPvMgGC3kY5lAXTquxYIPO4Nb1VHfaB1sOdMoNWrAkMp5BHP+ZtnLwscbKL9ApNW4J35r9PbvcvdPnGZfZvaiP77QN0gyZH2gRERAg8xMhEC7ERMqSn4iloWAF6as9tx+359pciB4LxDpseBciUSmNTkQhwK2+Nwo1Ec7/M4viGLJh6rzMhGdWUJrcaaFaQFqzp1Xsoo1U954n4UWxsUvIxHpDkbEVxfc0OZ5rxPonfJn6/J6vODKq+VbKTbAAAGlBJHIJ7cbB5DrukZsPUpiRdJOMebWhda3RbhdwAeNvyM5nWY8WFmOLDSvj14F0EAoy7sbJ0mjx3oG57Hr+hbGuMYsV5FwZGfEGNAgkNsb4WwCaF1tKPX+HshzJjQ48bMHY5EYqmrY8bAXe3zV1JYrxmUsMWLLXAbYEKqZL/l3IH0p7Xf2lTJjdSq5cbhyq0H4C6f22qvieo6vwbKhXqsuZ2ybtkbJiI0ivSLNhjudrHHaco+GsUR8WsHMP4eN2tt2HNit9xtzUyrlFQfNXGMLBth3Jv/AGmu3H6zA43ohlOr+UgfqABt83L69IWw+cvmZAuM+YCBSgt9Njcbk88n7TDJ0pQh6fGGFqj0GBFi9h7j233ri5BR1EpQ00p2Hez/AF/ObMWOmJsgWNtIbSRubH9/1l1Old8ipjXYKNTaW39wfY8ipgcIDOFyKyYxeq9KsNh6bF7/ADApHFe7A+oAi+D/AHvJIArGQAOaC7t3l5+lcZEGcKia9DMzbA8k2L99wOJhlxA4ycbhgGGzKBz3r2qu3A7QKorcg18k1X+Jv1FTsSCCdKEn03V2Pk/37548DvlGMprckKis2kUTdjfcc32ma4gQpayxayCLBvazX+IFjF1uZVTDj6hl49atoKggAAlbr++8v9NnyZFdKAwBSoAO9AjY0Pnf9LnP6HAM74yMfoC1qAvSfpFk0OWEt4h5fTlXx5NBJsOttyTtx7Xxa3co7PT9Viy9IyHGM2Nci6cOutRatQUirIO5rY0LE6+B8pys2dychJxoFW1UNY9QNcgkfND4nBwdQFXp8GtcWHGrK+rEriyS3pUja9hvv8zo43xt1QGNEwq3d01fxNKnT2CqCoIB/wB3E1Ki503UY+nD4s+VlzoFOWx/NZH8216W1H9zvL3QKyAHqHYAXkdrIZTdbauTRGx5F9jKvT5cWBVyPkXym0B08o0zBiG3rYd/n43E2r5rN5eAO2hdKFmNFSaP1Hf+Xf8ALgyou48nmoqFtTM4AOMLQqrsDfkCz2LCpeYA5zjvXkdQjh/qrmgNrHIsjb57U+nGTG+vJ0+ZMZT6cYU6TqAYjvVAD9bEt9Nr9RyWuMEhvSAGX5sk2Pvtv7TSNnm426V/J1Pjc6gqKSF4CgfYjYf5h1O2F8eOsl/xFrQq6ltT969+fzm3GrB39HmG0dAT/QdiK+1C/eVVdXzacLIys9EEaSyqQdN9wL+188mBYAyKrnJ6HUXeglUa96BF3tf57XLK5Ac6gsCuNV1lgbB7bDjv/gyl5O2HELVVK4kC2Wq77jtvwTv7yxhYrkbENQyWSyqSSRsTf3on3HEDrY8gyA0RYNH7zOUunygliQ2kUbGRWVT3A/vvLisGUMOCLECIgxARJEQLxkTIzGZUiIgCLlXN0PTZRjD4UIx/Rtsp/sS1Bgc//wAT0gd2CG3ra7A2AquO0rN4B0uTM2TKS4f6wR9Yu9/znXiBxU/DvSroIGllJNj1c81qvnn3+ZTH4P6RsmPJnzZc+TGoVGymytf7aqrGxA2/eemg7wODn/C3hmQoUwri0ih5agAV3A7N/wDrn5lFPwJ4YMwfIS6VZxlaDPZIY79roDtPVSY+K8k34G6EatGRrqlZlFrbEtW2252PI+wlZvwJgxax0zKoFeXk0jXXcHjfnf5PxXtZBlyD5tn/AAJkxZWfUju+PZMDafXRsLqvbe/81OL1/wCF+q6MsMw8tFIsAEqxY0AWPcCz9vnj7HMMmNMq6Mihl5o+/vJ5iPhnifSuTpbpBiBW9KMFC6RxpHsSCRZ9/eVjiRMj0q5uDp20g/zGx/LYO/2Jn2XxTwHB1bZcoGl2TaiQQ9/VtR7nv3njvFfAW6QrlTCyurLjGRcPoUCxzXJ/PtZPeXldeQTBgz6Hw5MLjUWCC9Wwv1AVtYO4/absGFgAuPW2TMCAikbqCPV3F8i72Av3nR6jwnSFQYs7qEtMePHrZfVpAvYc3xderbvNWDBjORsf+owgtpAynKT6jeorYveyBfFDfaTDWPTZMmMYXDghgqOgyKNZB2uweTudzay4utMaDyX6Y5wGC5G0DCeSaPINCr7e+0wKjFkOTGwy+UzKqtRyZiT7gED6fy325vagpjjxoioVUO7ardSQSL7ih9IvcfmbEWEGL+GurR5ajHjQA0KoFv1cj9Z2KxhcblUyWpw/WC1g+pthW1++1SnixIuYYXwZFwOhzYwyqysOfsNye3FewI6eDzExJj6lwxAAOMqoW9JqgTuDut/F/ehh14VKkAsWONQ7FdScaSBwDpJu6tvyltF0sCiYVOOzo1EUPahzdH33mATL/p3XKFNDzcZa7Hq9QPv/ADflQm7ay5ZE06WdiNjuNiLq+fyqaRsAvqbZWcOR5bIw9JYUd/zmt9R6cLWTIl2LayLBFkbEEUe1/wDFjy8hoBtKMfpx49B3IoG+5IPuCLmjMgVU0A7UGKHQVoHSUB4Jveux7wIxEY1QUX0qxyEKOx3sk77nf57zdjRcbDGzoOoBBawVIWhvf3r71XAmrOCKSnxqLAKLuBfAAv7fnNxTySqnJ/B+jbJ3O1He/wDrf4EDYo+nVQyFQXJtd14DV8niXumY6QjaiVABLDvKOADFjQEtiZ3pUOQatV/TYFe0sYXC5Cw9KHsBQO/Nf3wYFwyJJ22kQJEQIgXjHaTIN1MqiIiAgxBgRERAiDEQIiIgJBiO00IiIgJhkxrkQq4sEVM5EI4/iPgeDqVyaUU6wQyt3sUd+f3E871vhXUY1dVVtJP8V7CFj/KDZpdV8AEUBsDsPczDPiXNiON7o9waI+Qexkw18z/0XUdP1H+nyHTlRy+Vg4JZBuQQKFabO++wNiZYEVzj/wBY5CaRlCZSCum6PCkAnahdD5nsut8PGLpcr4wRkZaTGf4gYizuDyauzzOSemfD1ijpceMW5VRlT/7BRtQLskg8fbiTFVOlxMmbOuN2Ty9K4mYNo02d0Jo8AWt8qfvLXT48SYwi6VxlhkL7seaUd9QOwu++8z6Tp9PnBsmRlxaWdHSmsKQbAvfSd+dq2lrpMPkoyYMYOFbIRSdqA7Eb+okgbccyxK148AGRFOXSzfxGQDcDiiPiq+w7S1hKY2VDYVabUVHrY0ANwT39/iRhGLy2JbzAEONQPrO5BAJ2/L7diJbRTjDr9AohQxssK/c3vz7yjTgwnyji9AfbYJxtY2J2Hbte/EODiU6SVxqbJYekEXvxRHq9u0sqGVWZWPNE6dVdjtXF7iYZQuNizE3pa9rBod+9bn9ftArgai1bEsSADwLBJ+/xIxi8YF48mTE1ALYJ4okWN+x522M3uppkGpLBrS3AOwAI4PeamQBxevHqG5JquLo9twPzMDboC4wQfWt6WWmrft7d9t9jNmHWQLVjrO1Gwov9qrv8fM1YvLBDjUwBoMeWPcmu9yzgxhrcbC6AU7UNhAsA2BY377xJMiBIiBEC/BiQZlUREQERECDzEGRAREQIMQYgIiJRiYg8xKEREFRImUxhCU83R6kAwsEIbUtqGAPP9d+ZciBx8nTny0Pl5NWMqyopC23ej2uze+9VxZJUNFySjISVsaqI/pyw9zOs2NWuxzV/lxNbYELFqpzXqgU8GMo15LUopClLNE0T+hqvt8TdgwlcS7Vq+oFa377fM3rjCk1Y57zOBrZAF4FSu+I2zspO1EBtu9bcd/7qWzMdI1aqF7b/AG4gUMuNdmIr1kGtiwrgf1/WHxhMOkoG3sJpB45I++37S95ScFdvaNChy5sk1z2gV8WFgSrsSvsV5G3/AFLMRAiRJJkQJEQIgX5EmQRMqiJMiAiIgQZEmRAQIiAMiTI7yhERKIMiSZEBERATGZTGEIiICQZMiBERECDEmQeYCQZMgwIiIgRIkniRAkRAiBfgxEyrGJMiAiIgRImUg7QIqIiAkd5MiUIiJQkGTMYCIiAkGTIMIiIiAkGTIMCIiIAyJMgwEiTIgQYgxASDJkGAESIgdCIiZVFSIiAiIgJB3iIESYiBEiIgIiJoJBiIEREQEiIgqIiIQiIgQRIiICDEQIiIgQeJERAQYiBjER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5610" name="AutoShape 10" descr="data:image/jpeg;base64,/9j/4AAQSkZJRgABAQAAAQABAAD/2wBDAAkGBwgHBgkIBwgKCgkLDRYPDQwMDRsUFRAWIB0iIiAdHx8kKDQsJCYxJx8fLT0tMTU3Ojo6Iys/RD84QzQ5Ojf/2wBDAQoKCg0MDRoPDxo3JR8lNzc3Nzc3Nzc3Nzc3Nzc3Nzc3Nzc3Nzc3Nzc3Nzc3Nzc3Nzc3Nzc3Nzc3Nzc3Nzc3Nzf/wAARCAC2ARUDASIAAhEBAxEB/8QAHAABAAIDAQEBAAAAAAAAAAAAAAEEAgMFBgcI/8QANxAAAgIBAwIFAgQFBAIDAQAAAQIAEQMSITEEQQUTIlFhMnEGgZGhI0Kx8PEUUsHRFUMWM2Lh/8QAFwEBAQEBAAAAAAAAAAAAAAAAAAECA//EABkRAQEBAQEBAAAAAAAAAAAAAAABEQISIf/aAAwDAQACEQMRAD8A+yyCJMHibZYxEQERECDEmRKERIlA8SJlMYCIiAmJmUgwIiIgJBMmQYEREQhIkyDAREQMTEkyICQZMgwIiIgDxMZJiBESREC/ERMqxiT3kQIYhRZNCVsvXYMbJqcaX4a9jKviPVAEpR4F71p9/wBp5Pr+pY+YBitTmKqfM2Prs2KskWe5vkcwPXf+a6XzcuIkB8TaXXWtja+L+w/OW8fU4crsmPIGK86d58r63xB0w5seZVGYBXyHIgGqrJJAA/22Bd1Xe5XT8UZ+jOJuhBDm2ZAdIYr9NqBYGkAnc82KjR9hkzg/hnxnH1/h+I5OoD5DYS1pnANX8i+D3ndlEzGplIlEREQEgyZBgREHmICIg8QMYiIQkGTBgRERAgyJJkGAkGTIMCIiICQZMg8QAiBEC/ERMqgzDIQMbH4Pv/xNk0dS/l4i1Ma7LA8x4qwbCWbWG0+oWBpJ9RPvsRe1/Y1PJ9W/TprykoDRLZbBs6qL+W1nSR2HNdtifQdZl6dVduoQh0DeZlLFTR3o/wC662NWank+uyXk8nL5LO4OUuKOgqCLNmr9IFcHfvwo5HUAODjVkU5W0qNSkqqg/USRXIPNC/ynLbJky5X0YVLUDaIbXiqreXes1MnVHJrChy2VlWttuPbcgXXBlLO3n5WfqX/kpzlYtRv+U9xx71dzNaX/AAPxzN0fUquojIhJoEN6rIUqp5KgigSZ9X/C3io6xMObquqTL1ea8ZDHyxS7jShom7BufCiCaOFaYIQfcXQ3/vvOp4B47n8I6lM+AoDj1FNSiyxFHev23idD9ED5gzi/hfxpfFvD0Z3H+oWlfatRoGx2PN0OLqdq50ZRERASDJiBjERCaRIZgoJYgAck7ATTkz0+hRZ7/ftA3d5ErZOoCFg3IFlb379v75jzLLKLWluz3PNfpAsxK/nsFGpdPuDtU2JkBLBjuosmoGcSLB4NyYCQZMxPMBERAitpG0VEBIMmQYCJEQOhERMqGU/EqPTMNt+QTW3f7/bvLk5PjrK3TaCaXIdJIQHatxvt9vmB5LrOszeW+PAqoFA0N9IHqqqrYHT22ArieY63qMfSZsL40TJj0F8Rx4y5O4P8wsV9PsCTueB6TxLR1HUY8KMMJbUuVHJUkbUbogkCu5/78/1/VM2bHlz5Fy5MwL/xl2pQfWCBRAB44PtxIOR1uDpx0WLFeMZA5ZjlJNLe6g3TAajZ59NVtOI583KBXm0RtivTs250/qe3M6GjTiyI+EigNTZnABIuyRyG59twfmUnQYWJ80s53XJWk6QD/UkH8pK01dRp8xwbZKO1UaFkAki+efepXJGg5HUH1baTtdb7fpNvULlB9CuyKK1n1KW7kH2v+olZUpHFKao3p4maO/8Ah78QZvC/Eun6laco5LI/0aTsdu3J/vn7Z+H/ABnB4r0OPNieyVFrdkHj3ufnMk+Z6xxyBtW207PhPjWfoswILFjQYhtJZR2FihdDtNTrB+iBvR4scEbyZ4zwP8a9F1HQYsvU0ufywXUcagKbT832G5u56rB1mHPjDowJ9IKgg0SLq5tlZiYqyuoZCGU8EGwZlKIqV8/VJiJWi7caV3Nnj7fcx1WZUpWUG/8AcwAnEOQFmbIr7rq1A0zE3V332ra+fvCRu/1Pm5HpqR1okvq0jvseRXt2G9TF8jkY8vlMEVaTHk2INEVt9jcpZHRMWoIoBUM6IwKuGoA8b9+O0nzFyY+oOPzVdcx05CWPlnXfBA7EHc967SauL2TOy4ySo3/9XmBiAaFAcckD457TXk6nWGXDkAZSbI1Egkke37cD8pzj1AULlwoArKCMJssu+1AfUQRfbb8oOTL5jpWQnSbDg6dhZbbfSD7be9xpjr5M1o2I2TjYragjeu3zV/3UlepVgGZdONioBsOu+1XfxX6Tk5Mgbq8enXlbyt1uiCWOkCze+4/W+ak4OrZfOfGhOi20ltTLxWlRfvRMqO5jzFhrxo6sFNDYAjcgc+1G/wDE3p1IJUErbHSKO91OO2ZcjaN/MAZ8eXJRQi9rHbvXzN7ZTfUDJrQFjp0f7fTtxySdhuYHXR1dQykEGZTnpmd3yNjyAlTQXSaJ9j7n/qXMeTUKYaXGxX5+PfvAyiIgRUiZSDAiIiBBiIgX4iJlT7TjeKPiTVmysQR/CDK5BQE7nb3rnsLnZnL8S1DIw9QDKT9OoHjkfkYHkPFcefE+qkzHE7FUyVpfIePQTtuTxR532nkev1+UwLjCrMN/N8w+kab57so7dvbaet8QwsC2TFhdsWJSyhdrYaWok+5Y0DuO/FTznXZFPSjKzqturBR0oLjcmya2Fg2OdzzJR5/IofAxOlUH/rDNYYAUov02RfPuR8Sl1ajVky5HJzhtNsAwZtRNiqsUV3o3Zl/qMeDG7L5ZUoRZBLkPRBLHhbFnv9PEpZF8okUpyKAGGQECjwvHNV/xe0ysU8qDLhxMFGptZpdND1Hg3ftsfkzEY8TEY73NkMBV7bDftc35cDY09RTGWJOkEKcZqtNCyANyfcV3mh9ZsZA5Ra063shRxv7VxIrU1Lt5YoqHA5I2I5rjvX/U1ajdrsPa+PtNxAFCxbbNRs7/AH2mvQQpIK7f12kGQykFnF82O9b33nofCvxN1nS4zoyNjVR5aDGaCq1Xt3ND/wDvaedceiiSfYA3RP8AiZY/4b2QpAYWCeSPepdo+m+B/jZ0as+dfL8skkqdRC8XvsTXa6qp6To/xt0HU41ws+RczekvWkBvb+v7T4iXKMuok16SSdiB7e0yxdZlUD1+njSeK7/rNekx91zPmzK3kOSMlKuQLWTT3NjYC633/oZXz9WGTR0+R7cNiQaN1DcBRsLHub2P3nyvofHuq6dVyecUogEKSS5rlvVdfHxQnof/AJPg6xhkYquLS2lGX6NRHzZoAHt7fJ1KmPUuydOenQYMJyIFVGKUosgWCPUSdvk0B3modToZTmRR5Y1elNJ0kWLrbSaJ4Bv9+Vj8ZLaMeAgJp+vDs71tbE32A599ytTdm6oKrh0x+U2YeUcR1Jz6+OSSb02vtZuBffqC3TY8agZc7BcmNFNUuoEBTyPp2uu+5mjUq4yMTBtTMQxJtPSKOocAWBVnt9zXfIqjqczZWxujsocKLb39B4JHuBuCAaJM29Pp13my6PUMi+YVRbP1PpOy+nfe+R2EDajvgygeZmXHrKpl8tlskn0muR32/cc78TMnVYw3SB8ihvJyCtlawbs2xs2Tz8bSjjyYvPZzjvdtDmyuTayTdG+NrPeh2lkCsY0HKrC8igOfqY7WTY/5scCBe8NyqyIfOxY+nKgoNJULtY7/ACL+/wBhLykYse3mZcaFVBDVdGwu/O5A33qc1X81UCYlfFlC6SW50kAhCAb45uhW1gTeuV30M5d0UMCceRdyeT6bBoj2sUDNIu5SMmN0VizMSvmAeq+as+rn7zfh6lsnUFMeQpkG7YnF2AarsNRNDnt95Wd8mHEuVGyltIbzSyorWDQIFk++wPvMgGC3kY5lAXTquxYIPO4Nb1VHfaB1sOdMoNWrAkMp5BHP+ZtnLwscbKL9ApNW4J35r9PbvcvdPnGZfZvaiP77QN0gyZH2gRERAg8xMhEC7ERMqSn4iloWAF6as9tx+359pciB4LxDpseBciUSmNTkQhwK2+Nwo1Ec7/M4viGLJh6rzMhGdWUJrcaaFaQFqzp1Xsoo1U954n4UWxsUvIxHpDkbEVxfc0OZ5rxPonfJn6/J6vODKq+VbKTbAAAGlBJHIJ7cbB5DrukZsPUpiRdJOMebWhda3RbhdwAeNvyM5nWY8WFmOLDSvj14F0EAoy7sbJ0mjx3oG57Hr+hbGuMYsV5FwZGfEGNAgkNsb4WwCaF1tKPX+HshzJjQ48bMHY5EYqmrY8bAXe3zV1JYrxmUsMWLLXAbYEKqZL/l3IH0p7Xf2lTJjdSq5cbhyq0H4C6f22qvieo6vwbKhXqsuZ2ybtkbJiI0ivSLNhjudrHHaco+GsUR8WsHMP4eN2tt2HNit9xtzUyrlFQfNXGMLBth3Jv/AGmu3H6zA43ohlOr+UgfqABt83L69IWw+cvmZAuM+YCBSgt9Njcbk88n7TDJ0pQh6fGGFqj0GBFi9h7j233ri5BR1EpQ00p2Hez/AF/ObMWOmJsgWNtIbSRubH9/1l1Old8ipjXYKNTaW39wfY8ipgcIDOFyKyYxeq9KsNh6bF7/ADApHFe7A+oAi+D/AHvJIArGQAOaC7t3l5+lcZEGcKia9DMzbA8k2L99wOJhlxA4ycbhgGGzKBz3r2qu3A7QKorcg18k1X+Jv1FTsSCCdKEn03V2Pk/37548DvlGMprckKis2kUTdjfcc32ma4gQpayxayCLBvazX+IFjF1uZVTDj6hl49atoKggAAlbr++8v9NnyZFdKAwBSoAO9AjY0Pnf9LnP6HAM74yMfoC1qAvSfpFk0OWEt4h5fTlXx5NBJsOttyTtx7Xxa3co7PT9Viy9IyHGM2Nci6cOutRatQUirIO5rY0LE6+B8pys2dychJxoFW1UNY9QNcgkfND4nBwdQFXp8GtcWHGrK+rEriyS3pUja9hvv8zo43xt1QGNEwq3d01fxNKnT2CqCoIB/wB3E1Ki503UY+nD4s+VlzoFOWx/NZH8216W1H9zvL3QKyAHqHYAXkdrIZTdbauTRGx5F9jKvT5cWBVyPkXym0B08o0zBiG3rYd/n43E2r5rN5eAO2hdKFmNFSaP1Hf+Xf8ALgyou48nmoqFtTM4AOMLQqrsDfkCz2LCpeYA5zjvXkdQjh/qrmgNrHIsjb57U+nGTG+vJ0+ZMZT6cYU6TqAYjvVAD9bEt9Nr9RyWuMEhvSAGX5sk2Pvtv7TSNnm426V/J1Pjc6gqKSF4CgfYjYf5h1O2F8eOsl/xFrQq6ltT969+fzm3GrB39HmG0dAT/QdiK+1C/eVVdXzacLIys9EEaSyqQdN9wL+188mBYAyKrnJ6HUXeglUa96BF3tf57XLK5Ac6gsCuNV1lgbB7bDjv/gyl5O2HELVVK4kC2Wq77jtvwTv7yxhYrkbENQyWSyqSSRsTf3on3HEDrY8gyA0RYNH7zOUunygliQ2kUbGRWVT3A/vvLisGUMOCLECIgxARJEQLxkTIzGZUiIgCLlXN0PTZRjD4UIx/Rtsp/sS1Bgc//wAT0gd2CG3ra7A2AquO0rN4B0uTM2TKS4f6wR9Yu9/znXiBxU/DvSroIGllJNj1c81qvnn3+ZTH4P6RsmPJnzZc+TGoVGymytf7aqrGxA2/eemg7wODn/C3hmQoUwri0ih5agAV3A7N/wDrn5lFPwJ4YMwfIS6VZxlaDPZIY79roDtPVSY+K8k34G6EatGRrqlZlFrbEtW2252PI+wlZvwJgxax0zKoFeXk0jXXcHjfnf5PxXtZBlyD5tn/AAJkxZWfUju+PZMDafXRsLqvbe/81OL1/wCF+q6MsMw8tFIsAEqxY0AWPcCz9vnj7HMMmNMq6Mihl5o+/vJ5iPhnifSuTpbpBiBW9KMFC6RxpHsSCRZ9/eVjiRMj0q5uDp20g/zGx/LYO/2Jn2XxTwHB1bZcoGl2TaiQQ9/VtR7nv3njvFfAW6QrlTCyurLjGRcPoUCxzXJ/PtZPeXldeQTBgz6Hw5MLjUWCC9Wwv1AVtYO4/absGFgAuPW2TMCAikbqCPV3F8i72Av3nR6jwnSFQYs7qEtMePHrZfVpAvYc3xderbvNWDBjORsf+owgtpAynKT6jeorYveyBfFDfaTDWPTZMmMYXDghgqOgyKNZB2uweTudzay4utMaDyX6Y5wGC5G0DCeSaPINCr7e+0wKjFkOTGwy+UzKqtRyZiT7gED6fy325vagpjjxoioVUO7ardSQSL7ih9IvcfmbEWEGL+GurR5ajHjQA0KoFv1cj9Z2KxhcblUyWpw/WC1g+pthW1++1SnixIuYYXwZFwOhzYwyqysOfsNye3FewI6eDzExJj6lwxAAOMqoW9JqgTuDut/F/ehh14VKkAsWONQ7FdScaSBwDpJu6tvyltF0sCiYVOOzo1EUPahzdH33mATL/p3XKFNDzcZa7Hq9QPv/ADflQm7ay5ZE06WdiNjuNiLq+fyqaRsAvqbZWcOR5bIw9JYUd/zmt9R6cLWTIl2LayLBFkbEEUe1/wDFjy8hoBtKMfpx49B3IoG+5IPuCLmjMgVU0A7UGKHQVoHSUB4Jveux7wIxEY1QUX0qxyEKOx3sk77nf57zdjRcbDGzoOoBBawVIWhvf3r71XAmrOCKSnxqLAKLuBfAAv7fnNxTySqnJ/B+jbJ3O1He/wDrf4EDYo+nVQyFQXJtd14DV8niXumY6QjaiVABLDvKOADFjQEtiZ3pUOQatV/TYFe0sYXC5Cw9KHsBQO/Nf3wYFwyJJ22kQJEQIgXjHaTIN1MqiIiAgxBgRERAiDEQIiIgJBiO00IiIgJhkxrkQq4sEVM5EI4/iPgeDqVyaUU6wQyt3sUd+f3E871vhXUY1dVVtJP8V7CFj/KDZpdV8AEUBsDsPczDPiXNiON7o9waI+Qexkw18z/0XUdP1H+nyHTlRy+Vg4JZBuQQKFabO++wNiZYEVzj/wBY5CaRlCZSCum6PCkAnahdD5nsut8PGLpcr4wRkZaTGf4gYizuDyauzzOSemfD1ijpceMW5VRlT/7BRtQLskg8fbiTFVOlxMmbOuN2Ty9K4mYNo02d0Jo8AWt8qfvLXT48SYwi6VxlhkL7seaUd9QOwu++8z6Tp9PnBsmRlxaWdHSmsKQbAvfSd+dq2lrpMPkoyYMYOFbIRSdqA7Eb+okgbccyxK148AGRFOXSzfxGQDcDiiPiq+w7S1hKY2VDYVabUVHrY0ANwT39/iRhGLy2JbzAEONQPrO5BAJ2/L7diJbRTjDr9AohQxssK/c3vz7yjTgwnyji9AfbYJxtY2J2Hbte/EODiU6SVxqbJYekEXvxRHq9u0sqGVWZWPNE6dVdjtXF7iYZQuNizE3pa9rBod+9bn9ftArgai1bEsSADwLBJ+/xIxi8YF48mTE1ALYJ4okWN+x522M3uppkGpLBrS3AOwAI4PeamQBxevHqG5JquLo9twPzMDboC4wQfWt6WWmrft7d9t9jNmHWQLVjrO1Gwov9qrv8fM1YvLBDjUwBoMeWPcmu9yzgxhrcbC6AU7UNhAsA2BY377xJMiBIiBEC/BiQZlUREQERECDzEGRAREQIMQYgIiJRiYg8xKEREFRImUxhCU83R6kAwsEIbUtqGAPP9d+ZciBx8nTny0Pl5NWMqyopC23ej2uze+9VxZJUNFySjISVsaqI/pyw9zOs2NWuxzV/lxNbYELFqpzXqgU8GMo15LUopClLNE0T+hqvt8TdgwlcS7Vq+oFa377fM3rjCk1Y57zOBrZAF4FSu+I2zspO1EBtu9bcd/7qWzMdI1aqF7b/AG4gUMuNdmIr1kGtiwrgf1/WHxhMOkoG3sJpB45I++37S95ScFdvaNChy5sk1z2gV8WFgSrsSvsV5G3/AFLMRAiRJJkQJEQIgX5EmQRMqiJMiAiIgQZEmRAQIiAMiTI7yhERKIMiSZEBERATGZTGEIiICQZMiBERECDEmQeYCQZMgwIiIgRIkniRAkRAiBfgxEyrGJMiAiIgRImUg7QIqIiAkd5MiUIiJQkGTMYCIiAkGTIMIiIiAkGTIMCIiIAyJMgwEiTIgQYgxASDJkGAESIgdCIiZVFSIiAiIgJB3iIESYiBEiIgIiJoJBiIEREQEiIgqIiIQiIgQRIiICDEQIiIgQeJERAQYiBjER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5612" name="AutoShape 12" descr="data:image/jpeg;base64,/9j/4AAQSkZJRgABAQAAAQABAAD/2wBDAAkGBwgHBgkIBwgKCgkLDRYPDQwMDRsUFRAWIB0iIiAdHx8kKDQsJCYxJx8fLT0tMTU3Ojo6Iys/RD84QzQ5Ojf/2wBDAQoKCg0MDRoPDxo3JR8lNzc3Nzc3Nzc3Nzc3Nzc3Nzc3Nzc3Nzc3Nzc3Nzc3Nzc3Nzc3Nzc3Nzc3Nzc3Nzc3Nzf/wAARCAC2ARUDASIAAhEBAxEB/8QAHAABAAIDAQEBAAAAAAAAAAAAAAEEAgMFBgcI/8QANxAAAgIBAwIFAgQFBAIDAQAAAQIAEQMSITEEQQUTIlFhMnEGgZGhI0Kx8PEUUsHRFUMWM2Lh/8QAFwEBAQEBAAAAAAAAAAAAAAAAAAECA//EABkRAQEBAQEBAAAAAAAAAAAAAAABEQISIf/aAAwDAQACEQMRAD8A+yyCJMHibZYxEQERECDEmRKERIlA8SJlMYCIiAmJmUgwIiIgJBMmQYEREQhIkyDAREQMTEkyICQZMgwIiIgDxMZJiBESREC/ERMqxiT3kQIYhRZNCVsvXYMbJqcaX4a9jKviPVAEpR4F71p9/wBp5Pr+pY+YBitTmKqfM2Prs2KskWe5vkcwPXf+a6XzcuIkB8TaXXWtja+L+w/OW8fU4crsmPIGK86d58r63xB0w5seZVGYBXyHIgGqrJJAA/22Bd1Xe5XT8UZ+jOJuhBDm2ZAdIYr9NqBYGkAnc82KjR9hkzg/hnxnH1/h+I5OoD5DYS1pnANX8i+D3ndlEzGplIlEREQEgyZBgREHmICIg8QMYiIQkGTBgRERAgyJJkGAkGTIMCIiICQZMg8QAiBEC/ERMqgzDIQMbH4Pv/xNk0dS/l4i1Ma7LA8x4qwbCWbWG0+oWBpJ9RPvsRe1/Y1PJ9W/TprykoDRLZbBs6qL+W1nSR2HNdtifQdZl6dVduoQh0DeZlLFTR3o/wC662NWank+uyXk8nL5LO4OUuKOgqCLNmr9IFcHfvwo5HUAODjVkU5W0qNSkqqg/USRXIPNC/ynLbJky5X0YVLUDaIbXiqreXes1MnVHJrChy2VlWttuPbcgXXBlLO3n5WfqX/kpzlYtRv+U9xx71dzNaX/AAPxzN0fUquojIhJoEN6rIUqp5KgigSZ9X/C3io6xMObquqTL1ea8ZDHyxS7jShom7BufCiCaOFaYIQfcXQ3/vvOp4B47n8I6lM+AoDj1FNSiyxFHev23idD9ED5gzi/hfxpfFvD0Z3H+oWlfatRoGx2PN0OLqdq50ZRERASDJiBjERCaRIZgoJYgAck7ATTkz0+hRZ7/ftA3d5ErZOoCFg3IFlb379v75jzLLKLWluz3PNfpAsxK/nsFGpdPuDtU2JkBLBjuosmoGcSLB4NyYCQZMxPMBERAitpG0VEBIMmQYCJEQOhERMqGU/EqPTMNt+QTW3f7/bvLk5PjrK3TaCaXIdJIQHatxvt9vmB5LrOszeW+PAqoFA0N9IHqqqrYHT22ArieY63qMfSZsL40TJj0F8Rx4y5O4P8wsV9PsCTueB6TxLR1HUY8KMMJbUuVHJUkbUbogkCu5/78/1/VM2bHlz5Fy5MwL/xl2pQfWCBRAB44PtxIOR1uDpx0WLFeMZA5ZjlJNLe6g3TAajZ59NVtOI583KBXm0RtivTs250/qe3M6GjTiyI+EigNTZnABIuyRyG59twfmUnQYWJ80s53XJWk6QD/UkH8pK01dRp8xwbZKO1UaFkAki+efepXJGg5HUH1baTtdb7fpNvULlB9CuyKK1n1KW7kH2v+olZUpHFKao3p4maO/8Ah78QZvC/Eun6laco5LI/0aTsdu3J/vn7Z+H/ABnB4r0OPNieyVFrdkHj3ufnMk+Z6xxyBtW207PhPjWfoswILFjQYhtJZR2FihdDtNTrB+iBvR4scEbyZ4zwP8a9F1HQYsvU0ufywXUcagKbT832G5u56rB1mHPjDowJ9IKgg0SLq5tlZiYqyuoZCGU8EGwZlKIqV8/VJiJWi7caV3Nnj7fcx1WZUpWUG/8AcwAnEOQFmbIr7rq1A0zE3V332ra+fvCRu/1Pm5HpqR1okvq0jvseRXt2G9TF8jkY8vlMEVaTHk2INEVt9jcpZHRMWoIoBUM6IwKuGoA8b9+O0nzFyY+oOPzVdcx05CWPlnXfBA7EHc967SauL2TOy4ySo3/9XmBiAaFAcckD457TXk6nWGXDkAZSbI1Egkke37cD8pzj1AULlwoArKCMJssu+1AfUQRfbb8oOTL5jpWQnSbDg6dhZbbfSD7be9xpjr5M1o2I2TjYragjeu3zV/3UlepVgGZdONioBsOu+1XfxX6Tk5Mgbq8enXlbyt1uiCWOkCze+4/W+ak4OrZfOfGhOi20ltTLxWlRfvRMqO5jzFhrxo6sFNDYAjcgc+1G/wDE3p1IJUErbHSKO91OO2ZcjaN/MAZ8eXJRQi9rHbvXzN7ZTfUDJrQFjp0f7fTtxySdhuYHXR1dQykEGZTnpmd3yNjyAlTQXSaJ9j7n/qXMeTUKYaXGxX5+PfvAyiIgRUiZSDAiIiBBiIgX4iJlT7TjeKPiTVmysQR/CDK5BQE7nb3rnsLnZnL8S1DIw9QDKT9OoHjkfkYHkPFcefE+qkzHE7FUyVpfIePQTtuTxR532nkev1+UwLjCrMN/N8w+kab57so7dvbaet8QwsC2TFhdsWJSyhdrYaWok+5Y0DuO/FTznXZFPSjKzqturBR0oLjcmya2Fg2OdzzJR5/IofAxOlUH/rDNYYAUov02RfPuR8Sl1ajVky5HJzhtNsAwZtRNiqsUV3o3Zl/qMeDG7L5ZUoRZBLkPRBLHhbFnv9PEpZF8okUpyKAGGQECjwvHNV/xe0ysU8qDLhxMFGptZpdND1Hg3ftsfkzEY8TEY73NkMBV7bDftc35cDY09RTGWJOkEKcZqtNCyANyfcV3mh9ZsZA5Ra063shRxv7VxIrU1Lt5YoqHA5I2I5rjvX/U1ajdrsPa+PtNxAFCxbbNRs7/AH2mvQQpIK7f12kGQykFnF82O9b33nofCvxN1nS4zoyNjVR5aDGaCq1Xt3ND/wDvaedceiiSfYA3RP8AiZY/4b2QpAYWCeSPepdo+m+B/jZ0as+dfL8skkqdRC8XvsTXa6qp6To/xt0HU41ws+RczekvWkBvb+v7T4iXKMuok16SSdiB7e0yxdZlUD1+njSeK7/rNekx91zPmzK3kOSMlKuQLWTT3NjYC633/oZXz9WGTR0+R7cNiQaN1DcBRsLHub2P3nyvofHuq6dVyecUogEKSS5rlvVdfHxQnof/AJPg6xhkYquLS2lGX6NRHzZoAHt7fJ1KmPUuydOenQYMJyIFVGKUosgWCPUSdvk0B3modToZTmRR5Y1elNJ0kWLrbSaJ4Bv9+Vj8ZLaMeAgJp+vDs71tbE32A599ytTdm6oKrh0x+U2YeUcR1Jz6+OSSb02vtZuBffqC3TY8agZc7BcmNFNUuoEBTyPp2uu+5mjUq4yMTBtTMQxJtPSKOocAWBVnt9zXfIqjqczZWxujsocKLb39B4JHuBuCAaJM29Pp13my6PUMi+YVRbP1PpOy+nfe+R2EDajvgygeZmXHrKpl8tlskn0muR32/cc78TMnVYw3SB8ihvJyCtlawbs2xs2Tz8bSjjyYvPZzjvdtDmyuTayTdG+NrPeh2lkCsY0HKrC8igOfqY7WTY/5scCBe8NyqyIfOxY+nKgoNJULtY7/ACL+/wBhLykYse3mZcaFVBDVdGwu/O5A33qc1X81UCYlfFlC6SW50kAhCAb45uhW1gTeuV30M5d0UMCceRdyeT6bBoj2sUDNIu5SMmN0VizMSvmAeq+as+rn7zfh6lsnUFMeQpkG7YnF2AarsNRNDnt95Wd8mHEuVGyltIbzSyorWDQIFk++wPvMgGC3kY5lAXTquxYIPO4Nb1VHfaB1sOdMoNWrAkMp5BHP+ZtnLwscbKL9ApNW4J35r9PbvcvdPnGZfZvaiP77QN0gyZH2gRERAg8xMhEC7ERMqSn4iloWAF6as9tx+359pciB4LxDpseBciUSmNTkQhwK2+Nwo1Ec7/M4viGLJh6rzMhGdWUJrcaaFaQFqzp1Xsoo1U954n4UWxsUvIxHpDkbEVxfc0OZ5rxPonfJn6/J6vODKq+VbKTbAAAGlBJHIJ7cbB5DrukZsPUpiRdJOMebWhda3RbhdwAeNvyM5nWY8WFmOLDSvj14F0EAoy7sbJ0mjx3oG57Hr+hbGuMYsV5FwZGfEGNAgkNsb4WwCaF1tKPX+HshzJjQ48bMHY5EYqmrY8bAXe3zV1JYrxmUsMWLLXAbYEKqZL/l3IH0p7Xf2lTJjdSq5cbhyq0H4C6f22qvieo6vwbKhXqsuZ2ybtkbJiI0ivSLNhjudrHHaco+GsUR8WsHMP4eN2tt2HNit9xtzUyrlFQfNXGMLBth3Jv/AGmu3H6zA43ohlOr+UgfqABt83L69IWw+cvmZAuM+YCBSgt9Njcbk88n7TDJ0pQh6fGGFqj0GBFi9h7j233ri5BR1EpQ00p2Hez/AF/ObMWOmJsgWNtIbSRubH9/1l1Old8ipjXYKNTaW39wfY8ipgcIDOFyKyYxeq9KsNh6bF7/ADApHFe7A+oAi+D/AHvJIArGQAOaC7t3l5+lcZEGcKia9DMzbA8k2L99wOJhlxA4ycbhgGGzKBz3r2qu3A7QKorcg18k1X+Jv1FTsSCCdKEn03V2Pk/37548DvlGMprckKis2kUTdjfcc32ma4gQpayxayCLBvazX+IFjF1uZVTDj6hl49atoKggAAlbr++8v9NnyZFdKAwBSoAO9AjY0Pnf9LnP6HAM74yMfoC1qAvSfpFk0OWEt4h5fTlXx5NBJsOttyTtx7Xxa3co7PT9Viy9IyHGM2Nci6cOutRatQUirIO5rY0LE6+B8pys2dychJxoFW1UNY9QNcgkfND4nBwdQFXp8GtcWHGrK+rEriyS3pUja9hvv8zo43xt1QGNEwq3d01fxNKnT2CqCoIB/wB3E1Ki503UY+nD4s+VlzoFOWx/NZH8216W1H9zvL3QKyAHqHYAXkdrIZTdbauTRGx5F9jKvT5cWBVyPkXym0B08o0zBiG3rYd/n43E2r5rN5eAO2hdKFmNFSaP1Hf+Xf8ALgyou48nmoqFtTM4AOMLQqrsDfkCz2LCpeYA5zjvXkdQjh/qrmgNrHIsjb57U+nGTG+vJ0+ZMZT6cYU6TqAYjvVAD9bEt9Nr9RyWuMEhvSAGX5sk2Pvtv7TSNnm426V/J1Pjc6gqKSF4CgfYjYf5h1O2F8eOsl/xFrQq6ltT969+fzm3GrB39HmG0dAT/QdiK+1C/eVVdXzacLIys9EEaSyqQdN9wL+188mBYAyKrnJ6HUXeglUa96BF3tf57XLK5Ac6gsCuNV1lgbB7bDjv/gyl5O2HELVVK4kC2Wq77jtvwTv7yxhYrkbENQyWSyqSSRsTf3on3HEDrY8gyA0RYNH7zOUunygliQ2kUbGRWVT3A/vvLisGUMOCLECIgxARJEQLxkTIzGZUiIgCLlXN0PTZRjD4UIx/Rtsp/sS1Bgc//wAT0gd2CG3ra7A2AquO0rN4B0uTM2TKS4f6wR9Yu9/znXiBxU/DvSroIGllJNj1c81qvnn3+ZTH4P6RsmPJnzZc+TGoVGymytf7aqrGxA2/eemg7wODn/C3hmQoUwri0ih5agAV3A7N/wDrn5lFPwJ4YMwfIS6VZxlaDPZIY79roDtPVSY+K8k34G6EatGRrqlZlFrbEtW2252PI+wlZvwJgxax0zKoFeXk0jXXcHjfnf5PxXtZBlyD5tn/AAJkxZWfUju+PZMDafXRsLqvbe/81OL1/wCF+q6MsMw8tFIsAEqxY0AWPcCz9vnj7HMMmNMq6Mihl5o+/vJ5iPhnifSuTpbpBiBW9KMFC6RxpHsSCRZ9/eVjiRMj0q5uDp20g/zGx/LYO/2Jn2XxTwHB1bZcoGl2TaiQQ9/VtR7nv3njvFfAW6QrlTCyurLjGRcPoUCxzXJ/PtZPeXldeQTBgz6Hw5MLjUWCC9Wwv1AVtYO4/absGFgAuPW2TMCAikbqCPV3F8i72Av3nR6jwnSFQYs7qEtMePHrZfVpAvYc3xderbvNWDBjORsf+owgtpAynKT6jeorYveyBfFDfaTDWPTZMmMYXDghgqOgyKNZB2uweTudzay4utMaDyX6Y5wGC5G0DCeSaPINCr7e+0wKjFkOTGwy+UzKqtRyZiT7gED6fy325vagpjjxoioVUO7ardSQSL7ih9IvcfmbEWEGL+GurR5ajHjQA0KoFv1cj9Z2KxhcblUyWpw/WC1g+pthW1++1SnixIuYYXwZFwOhzYwyqysOfsNye3FewI6eDzExJj6lwxAAOMqoW9JqgTuDut/F/ehh14VKkAsWONQ7FdScaSBwDpJu6tvyltF0sCiYVOOzo1EUPahzdH33mATL/p3XKFNDzcZa7Hq9QPv/ADflQm7ay5ZE06WdiNjuNiLq+fyqaRsAvqbZWcOR5bIw9JYUd/zmt9R6cLWTIl2LayLBFkbEEUe1/wDFjy8hoBtKMfpx49B3IoG+5IPuCLmjMgVU0A7UGKHQVoHSUB4Jveux7wIxEY1QUX0qxyEKOx3sk77nf57zdjRcbDGzoOoBBawVIWhvf3r71XAmrOCKSnxqLAKLuBfAAv7fnNxTySqnJ/B+jbJ3O1He/wDrf4EDYo+nVQyFQXJtd14DV8niXumY6QjaiVABLDvKOADFjQEtiZ3pUOQatV/TYFe0sYXC5Cw9KHsBQO/Nf3wYFwyJJ22kQJEQIgXjHaTIN1MqiIiAgxBgRERAiDEQIiIgJBiO00IiIgJhkxrkQq4sEVM5EI4/iPgeDqVyaUU6wQyt3sUd+f3E871vhXUY1dVVtJP8V7CFj/KDZpdV8AEUBsDsPczDPiXNiON7o9waI+Qexkw18z/0XUdP1H+nyHTlRy+Vg4JZBuQQKFabO++wNiZYEVzj/wBY5CaRlCZSCum6PCkAnahdD5nsut8PGLpcr4wRkZaTGf4gYizuDyauzzOSemfD1ijpceMW5VRlT/7BRtQLskg8fbiTFVOlxMmbOuN2Ty9K4mYNo02d0Jo8AWt8qfvLXT48SYwi6VxlhkL7seaUd9QOwu++8z6Tp9PnBsmRlxaWdHSmsKQbAvfSd+dq2lrpMPkoyYMYOFbIRSdqA7Eb+okgbccyxK148AGRFOXSzfxGQDcDiiPiq+w7S1hKY2VDYVabUVHrY0ANwT39/iRhGLy2JbzAEONQPrO5BAJ2/L7diJbRTjDr9AohQxssK/c3vz7yjTgwnyji9AfbYJxtY2J2Hbte/EODiU6SVxqbJYekEXvxRHq9u0sqGVWZWPNE6dVdjtXF7iYZQuNizE3pa9rBod+9bn9ftArgai1bEsSADwLBJ+/xIxi8YF48mTE1ALYJ4okWN+x522M3uppkGpLBrS3AOwAI4PeamQBxevHqG5JquLo9twPzMDboC4wQfWt6WWmrft7d9t9jNmHWQLVjrO1Gwov9qrv8fM1YvLBDjUwBoMeWPcmu9yzgxhrcbC6AU7UNhAsA2BY377xJMiBIiBEC/BiQZlUREQERECDzEGRAREQIMQYgIiJRiYg8xKEREFRImUxhCU83R6kAwsEIbUtqGAPP9d+ZciBx8nTny0Pl5NWMqyopC23ej2uze+9VxZJUNFySjISVsaqI/pyw9zOs2NWuxzV/lxNbYELFqpzXqgU8GMo15LUopClLNE0T+hqvt8TdgwlcS7Vq+oFa377fM3rjCk1Y57zOBrZAF4FSu+I2zspO1EBtu9bcd/7qWzMdI1aqF7b/AG4gUMuNdmIr1kGtiwrgf1/WHxhMOkoG3sJpB45I++37S95ScFdvaNChy5sk1z2gV8WFgSrsSvsV5G3/AFLMRAiRJJkQJEQIgX5EmQRMqiJMiAiIgQZEmRAQIiAMiTI7yhERKIMiSZEBERATGZTGEIiICQZMiBERECDEmQeYCQZMgwIiIgRIkniRAkRAiBfgxEyrGJMiAiIgRImUg7QIqIiAkd5MiUIiJQkGTMYCIiAkGTIMIiIiAkGTIMCIiIAyJMgwEiTIgQYgxASDJkGAESIgdCIiZVFSIiAiIgJB3iIESYiBEiIgIiJoJBiIEREQEiIgqIiIQiIgQRIiICDEQIiIgQeJERAQYiBjER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5614" name="AutoShape 14" descr="data:image/jpeg;base64,/9j/4AAQSkZJRgABAQAAAQABAAD/2wBDAAkGBwgHBgkIBwgKCgkLDRYPDQwMDRsUFRAWIB0iIiAdHx8kKDQsJCYxJx8fLT0tMTU3Ojo6Iys/RD84QzQ5Ojf/2wBDAQoKCg0MDRoPDxo3JR8lNzc3Nzc3Nzc3Nzc3Nzc3Nzc3Nzc3Nzc3Nzc3Nzc3Nzc3Nzc3Nzc3Nzc3Nzc3Nzc3Nzf/wAARCAC2ARUDASIAAhEBAxEB/8QAHAABAAIDAQEBAAAAAAAAAAAAAAEEAgMFBgcI/8QANxAAAgIBAwIFAgQFBAIDAQAAAQIAEQMSITEEQQUTIlFhMnEGgZGhI0Kx8PEUUsHRFUMWM2Lh/8QAFwEBAQEBAAAAAAAAAAAAAAAAAAECA//EABkRAQEBAQEBAAAAAAAAAAAAAAABEQISIf/aAAwDAQACEQMRAD8A+yyCJMHibZYxEQERECDEmRKERIlA8SJlMYCIiAmJmUgwIiIgJBMmQYEREQhIkyDAREQMTEkyICQZMgwIiIgDxMZJiBESREC/ERMqxiT3kQIYhRZNCVsvXYMbJqcaX4a9jKviPVAEpR4F71p9/wBp5Pr+pY+YBitTmKqfM2Prs2KskWe5vkcwPXf+a6XzcuIkB8TaXXWtja+L+w/OW8fU4crsmPIGK86d58r63xB0w5seZVGYBXyHIgGqrJJAA/22Bd1Xe5XT8UZ+jOJuhBDm2ZAdIYr9NqBYGkAnc82KjR9hkzg/hnxnH1/h+I5OoD5DYS1pnANX8i+D3ndlEzGplIlEREQEgyZBgREHmICIg8QMYiIQkGTBgRERAgyJJkGAkGTIMCIiICQZMg8QAiBEC/ERMqgzDIQMbH4Pv/xNk0dS/l4i1Ma7LA8x4qwbCWbWG0+oWBpJ9RPvsRe1/Y1PJ9W/TprykoDRLZbBs6qL+W1nSR2HNdtifQdZl6dVduoQh0DeZlLFTR3o/wC662NWank+uyXk8nL5LO4OUuKOgqCLNmr9IFcHfvwo5HUAODjVkU5W0qNSkqqg/USRXIPNC/ynLbJky5X0YVLUDaIbXiqreXes1MnVHJrChy2VlWttuPbcgXXBlLO3n5WfqX/kpzlYtRv+U9xx71dzNaX/AAPxzN0fUquojIhJoEN6rIUqp5KgigSZ9X/C3io6xMObquqTL1ea8ZDHyxS7jShom7BufCiCaOFaYIQfcXQ3/vvOp4B47n8I6lM+AoDj1FNSiyxFHev23idD9ED5gzi/hfxpfFvD0Z3H+oWlfatRoGx2PN0OLqdq50ZRERASDJiBjERCaRIZgoJYgAck7ATTkz0+hRZ7/ftA3d5ErZOoCFg3IFlb379v75jzLLKLWluz3PNfpAsxK/nsFGpdPuDtU2JkBLBjuosmoGcSLB4NyYCQZMxPMBERAitpG0VEBIMmQYCJEQOhERMqGU/EqPTMNt+QTW3f7/bvLk5PjrK3TaCaXIdJIQHatxvt9vmB5LrOszeW+PAqoFA0N9IHqqqrYHT22ArieY63qMfSZsL40TJj0F8Rx4y5O4P8wsV9PsCTueB6TxLR1HUY8KMMJbUuVHJUkbUbogkCu5/78/1/VM2bHlz5Fy5MwL/xl2pQfWCBRAB44PtxIOR1uDpx0WLFeMZA5ZjlJNLe6g3TAajZ59NVtOI583KBXm0RtivTs250/qe3M6GjTiyI+EigNTZnABIuyRyG59twfmUnQYWJ80s53XJWk6QD/UkH8pK01dRp8xwbZKO1UaFkAki+efepXJGg5HUH1baTtdb7fpNvULlB9CuyKK1n1KW7kH2v+olZUpHFKao3p4maO/8Ah78QZvC/Eun6laco5LI/0aTsdu3J/vn7Z+H/ABnB4r0OPNieyVFrdkHj3ufnMk+Z6xxyBtW207PhPjWfoswILFjQYhtJZR2FihdDtNTrB+iBvR4scEbyZ4zwP8a9F1HQYsvU0ufywXUcagKbT832G5u56rB1mHPjDowJ9IKgg0SLq5tlZiYqyuoZCGU8EGwZlKIqV8/VJiJWi7caV3Nnj7fcx1WZUpWUG/8AcwAnEOQFmbIr7rq1A0zE3V332ra+fvCRu/1Pm5HpqR1okvq0jvseRXt2G9TF8jkY8vlMEVaTHk2INEVt9jcpZHRMWoIoBUM6IwKuGoA8b9+O0nzFyY+oOPzVdcx05CWPlnXfBA7EHc967SauL2TOy4ySo3/9XmBiAaFAcckD457TXk6nWGXDkAZSbI1Egkke37cD8pzj1AULlwoArKCMJssu+1AfUQRfbb8oOTL5jpWQnSbDg6dhZbbfSD7be9xpjr5M1o2I2TjYragjeu3zV/3UlepVgGZdONioBsOu+1XfxX6Tk5Mgbq8enXlbyt1uiCWOkCze+4/W+ak4OrZfOfGhOi20ltTLxWlRfvRMqO5jzFhrxo6sFNDYAjcgc+1G/wDE3p1IJUErbHSKO91OO2ZcjaN/MAZ8eXJRQi9rHbvXzN7ZTfUDJrQFjp0f7fTtxySdhuYHXR1dQykEGZTnpmd3yNjyAlTQXSaJ9j7n/qXMeTUKYaXGxX5+PfvAyiIgRUiZSDAiIiBBiIgX4iJlT7TjeKPiTVmysQR/CDK5BQE7nb3rnsLnZnL8S1DIw9QDKT9OoHjkfkYHkPFcefE+qkzHE7FUyVpfIePQTtuTxR532nkev1+UwLjCrMN/N8w+kab57so7dvbaet8QwsC2TFhdsWJSyhdrYaWok+5Y0DuO/FTznXZFPSjKzqturBR0oLjcmya2Fg2OdzzJR5/IofAxOlUH/rDNYYAUov02RfPuR8Sl1ajVky5HJzhtNsAwZtRNiqsUV3o3Zl/qMeDG7L5ZUoRZBLkPRBLHhbFnv9PEpZF8okUpyKAGGQECjwvHNV/xe0ysU8qDLhxMFGptZpdND1Hg3ftsfkzEY8TEY73NkMBV7bDftc35cDY09RTGWJOkEKcZqtNCyANyfcV3mh9ZsZA5Ra063shRxv7VxIrU1Lt5YoqHA5I2I5rjvX/U1ajdrsPa+PtNxAFCxbbNRs7/AH2mvQQpIK7f12kGQykFnF82O9b33nofCvxN1nS4zoyNjVR5aDGaCq1Xt3ND/wDvaedceiiSfYA3RP8AiZY/4b2QpAYWCeSPepdo+m+B/jZ0as+dfL8skkqdRC8XvsTXa6qp6To/xt0HU41ws+RczekvWkBvb+v7T4iXKMuok16SSdiB7e0yxdZlUD1+njSeK7/rNekx91zPmzK3kOSMlKuQLWTT3NjYC633/oZXz9WGTR0+R7cNiQaN1DcBRsLHub2P3nyvofHuq6dVyecUogEKSS5rlvVdfHxQnof/AJPg6xhkYquLS2lGX6NRHzZoAHt7fJ1KmPUuydOenQYMJyIFVGKUosgWCPUSdvk0B3modToZTmRR5Y1elNJ0kWLrbSaJ4Bv9+Vj8ZLaMeAgJp+vDs71tbE32A599ytTdm6oKrh0x+U2YeUcR1Jz6+OSSb02vtZuBffqC3TY8agZc7BcmNFNUuoEBTyPp2uu+5mjUq4yMTBtTMQxJtPSKOocAWBVnt9zXfIqjqczZWxujsocKLb39B4JHuBuCAaJM29Pp13my6PUMi+YVRbP1PpOy+nfe+R2EDajvgygeZmXHrKpl8tlskn0muR32/cc78TMnVYw3SB8ihvJyCtlawbs2xs2Tz8bSjjyYvPZzjvdtDmyuTayTdG+NrPeh2lkCsY0HKrC8igOfqY7WTY/5scCBe8NyqyIfOxY+nKgoNJULtY7/ACL+/wBhLykYse3mZcaFVBDVdGwu/O5A33qc1X81UCYlfFlC6SW50kAhCAb45uhW1gTeuV30M5d0UMCceRdyeT6bBoj2sUDNIu5SMmN0VizMSvmAeq+as+rn7zfh6lsnUFMeQpkG7YnF2AarsNRNDnt95Wd8mHEuVGyltIbzSyorWDQIFk++wPvMgGC3kY5lAXTquxYIPO4Nb1VHfaB1sOdMoNWrAkMp5BHP+ZtnLwscbKL9ApNW4J35r9PbvcvdPnGZfZvaiP77QN0gyZH2gRERAg8xMhEC7ERMqSn4iloWAF6as9tx+359pciB4LxDpseBciUSmNTkQhwK2+Nwo1Ec7/M4viGLJh6rzMhGdWUJrcaaFaQFqzp1Xsoo1U954n4UWxsUvIxHpDkbEVxfc0OZ5rxPonfJn6/J6vODKq+VbKTbAAAGlBJHIJ7cbB5DrukZsPUpiRdJOMebWhda3RbhdwAeNvyM5nWY8WFmOLDSvj14F0EAoy7sbJ0mjx3oG57Hr+hbGuMYsV5FwZGfEGNAgkNsb4WwCaF1tKPX+HshzJjQ48bMHY5EYqmrY8bAXe3zV1JYrxmUsMWLLXAbYEKqZL/l3IH0p7Xf2lTJjdSq5cbhyq0H4C6f22qvieo6vwbKhXqsuZ2ybtkbJiI0ivSLNhjudrHHaco+GsUR8WsHMP4eN2tt2HNit9xtzUyrlFQfNXGMLBth3Jv/AGmu3H6zA43ohlOr+UgfqABt83L69IWw+cvmZAuM+YCBSgt9Njcbk88n7TDJ0pQh6fGGFqj0GBFi9h7j233ri5BR1EpQ00p2Hez/AF/ObMWOmJsgWNtIbSRubH9/1l1Old8ipjXYKNTaW39wfY8ipgcIDOFyKyYxeq9KsNh6bF7/ADApHFe7A+oAi+D/AHvJIArGQAOaC7t3l5+lcZEGcKia9DMzbA8k2L99wOJhlxA4ycbhgGGzKBz3r2qu3A7QKorcg18k1X+Jv1FTsSCCdKEn03V2Pk/37548DvlGMprckKis2kUTdjfcc32ma4gQpayxayCLBvazX+IFjF1uZVTDj6hl49atoKggAAlbr++8v9NnyZFdKAwBSoAO9AjY0Pnf9LnP6HAM74yMfoC1qAvSfpFk0OWEt4h5fTlXx5NBJsOttyTtx7Xxa3co7PT9Viy9IyHGM2Nci6cOutRatQUirIO5rY0LE6+B8pys2dychJxoFW1UNY9QNcgkfND4nBwdQFXp8GtcWHGrK+rEriyS3pUja9hvv8zo43xt1QGNEwq3d01fxNKnT2CqCoIB/wB3E1Ki503UY+nD4s+VlzoFOWx/NZH8216W1H9zvL3QKyAHqHYAXkdrIZTdbauTRGx5F9jKvT5cWBVyPkXym0B08o0zBiG3rYd/n43E2r5rN5eAO2hdKFmNFSaP1Hf+Xf8ALgyou48nmoqFtTM4AOMLQqrsDfkCz2LCpeYA5zjvXkdQjh/qrmgNrHIsjb57U+nGTG+vJ0+ZMZT6cYU6TqAYjvVAD9bEt9Nr9RyWuMEhvSAGX5sk2Pvtv7TSNnm426V/J1Pjc6gqKSF4CgfYjYf5h1O2F8eOsl/xFrQq6ltT969+fzm3GrB39HmG0dAT/QdiK+1C/eVVdXzacLIys9EEaSyqQdN9wL+188mBYAyKrnJ6HUXeglUa96BF3tf57XLK5Ac6gsCuNV1lgbB7bDjv/gyl5O2HELVVK4kC2Wq77jtvwTv7yxhYrkbENQyWSyqSSRsTf3on3HEDrY8gyA0RYNH7zOUunygliQ2kUbGRWVT3A/vvLisGUMOCLECIgxARJEQLxkTIzGZUiIgCLlXN0PTZRjD4UIx/Rtsp/sS1Bgc//wAT0gd2CG3ra7A2AquO0rN4B0uTM2TKS4f6wR9Yu9/znXiBxU/DvSroIGllJNj1c81qvnn3+ZTH4P6RsmPJnzZc+TGoVGymytf7aqrGxA2/eemg7wODn/C3hmQoUwri0ih5agAV3A7N/wDrn5lFPwJ4YMwfIS6VZxlaDPZIY79roDtPVSY+K8k34G6EatGRrqlZlFrbEtW2252PI+wlZvwJgxax0zKoFeXk0jXXcHjfnf5PxXtZBlyD5tn/AAJkxZWfUju+PZMDafXRsLqvbe/81OL1/wCF+q6MsMw8tFIsAEqxY0AWPcCz9vnj7HMMmNMq6Mihl5o+/vJ5iPhnifSuTpbpBiBW9KMFC6RxpHsSCRZ9/eVjiRMj0q5uDp20g/zGx/LYO/2Jn2XxTwHB1bZcoGl2TaiQQ9/VtR7nv3njvFfAW6QrlTCyurLjGRcPoUCxzXJ/PtZPeXldeQTBgz6Hw5MLjUWCC9Wwv1AVtYO4/absGFgAuPW2TMCAikbqCPV3F8i72Av3nR6jwnSFQYs7qEtMePHrZfVpAvYc3xderbvNWDBjORsf+owgtpAynKT6jeorYveyBfFDfaTDWPTZMmMYXDghgqOgyKNZB2uweTudzay4utMaDyX6Y5wGC5G0DCeSaPINCr7e+0wKjFkOTGwy+UzKqtRyZiT7gED6fy325vagpjjxoioVUO7ardSQSL7ih9IvcfmbEWEGL+GurR5ajHjQA0KoFv1cj9Z2KxhcblUyWpw/WC1g+pthW1++1SnixIuYYXwZFwOhzYwyqysOfsNye3FewI6eDzExJj6lwxAAOMqoW9JqgTuDut/F/ehh14VKkAsWONQ7FdScaSBwDpJu6tvyltF0sCiYVOOzo1EUPahzdH33mATL/p3XKFNDzcZa7Hq9QPv/ADflQm7ay5ZE06WdiNjuNiLq+fyqaRsAvqbZWcOR5bIw9JYUd/zmt9R6cLWTIl2LayLBFkbEEUe1/wDFjy8hoBtKMfpx49B3IoG+5IPuCLmjMgVU0A7UGKHQVoHSUB4Jveux7wIxEY1QUX0qxyEKOx3sk77nf57zdjRcbDGzoOoBBawVIWhvf3r71XAmrOCKSnxqLAKLuBfAAv7fnNxTySqnJ/B+jbJ3O1He/wDrf4EDYo+nVQyFQXJtd14DV8niXumY6QjaiVABLDvKOADFjQEtiZ3pUOQatV/TYFe0sYXC5Cw9KHsBQO/Nf3wYFwyJJ22kQJEQIgXjHaTIN1MqiIiAgxBgRERAiDEQIiIgJBiO00IiIgJhkxrkQq4sEVM5EI4/iPgeDqVyaUU6wQyt3sUd+f3E871vhXUY1dVVtJP8V7CFj/KDZpdV8AEUBsDsPczDPiXNiON7o9waI+Qexkw18z/0XUdP1H+nyHTlRy+Vg4JZBuQQKFabO++wNiZYEVzj/wBY5CaRlCZSCum6PCkAnahdD5nsut8PGLpcr4wRkZaTGf4gYizuDyauzzOSemfD1ijpceMW5VRlT/7BRtQLskg8fbiTFVOlxMmbOuN2Ty9K4mYNo02d0Jo8AWt8qfvLXT48SYwi6VxlhkL7seaUd9QOwu++8z6Tp9PnBsmRlxaWdHSmsKQbAvfSd+dq2lrpMPkoyYMYOFbIRSdqA7Eb+okgbccyxK148AGRFOXSzfxGQDcDiiPiq+w7S1hKY2VDYVabUVHrY0ANwT39/iRhGLy2JbzAEONQPrO5BAJ2/L7diJbRTjDr9AohQxssK/c3vz7yjTgwnyji9AfbYJxtY2J2Hbte/EODiU6SVxqbJYekEXvxRHq9u0sqGVWZWPNE6dVdjtXF7iYZQuNizE3pa9rBod+9bn9ftArgai1bEsSADwLBJ+/xIxi8YF48mTE1ALYJ4okWN+x522M3uppkGpLBrS3AOwAI4PeamQBxevHqG5JquLo9twPzMDboC4wQfWt6WWmrft7d9t9jNmHWQLVjrO1Gwov9qrv8fM1YvLBDjUwBoMeWPcmu9yzgxhrcbC6AU7UNhAsA2BY377xJMiBIiBEC/BiQZlUREQERECDzEGRAREQIMQYgIiJRiYg8xKEREFRImUxhCU83R6kAwsEIbUtqGAPP9d+ZciBx8nTny0Pl5NWMqyopC23ej2uze+9VxZJUNFySjISVsaqI/pyw9zOs2NWuxzV/lxNbYELFqpzXqgU8GMo15LUopClLNE0T+hqvt8TdgwlcS7Vq+oFa377fM3rjCk1Y57zOBrZAF4FSu+I2zspO1EBtu9bcd/7qWzMdI1aqF7b/AG4gUMuNdmIr1kGtiwrgf1/WHxhMOkoG3sJpB45I++37S95ScFdvaNChy5sk1z2gV8WFgSrsSvsV5G3/AFLMRAiRJJkQJEQIgX5EmQRMqiJMiAiIgQZEmRAQIiAMiTI7yhERKIMiSZEBERATGZTGEIiICQZMiBERECDEmQeYCQZMgwIiIgRIkniRAkRAiBfgxEyrGJMiAiIgRImUg7QIqIiAkd5MiUIiJQkGTMYCIiAkGTIMIiIiAkGTIMCIiIAyJMgwEiTIgQYgxASDJkGAESIgdCIiZVFSIiAiIgJB3iIESYiBEiIgIiJoJBiIEREQEiIgqIiIQiIgQRIiICDEQIiIgQeJERAQYiBjER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" y="3429000"/>
            <a:ext cx="3957320" cy="2895600"/>
          </a:xfrm>
          <a:prstGeom prst="rect">
            <a:avLst/>
          </a:prstGeom>
          <a:ln>
            <a:noFill/>
          </a:ln>
          <a:effectLst>
            <a:softEdge rad="31750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/>
          <a:lstStyle/>
          <a:p>
            <a:r>
              <a:rPr lang="en-US" sz="4800" b="1" dirty="0" smtClean="0">
                <a:solidFill>
                  <a:schemeClr val="tx2">
                    <a:satMod val="130000"/>
                  </a:schemeClr>
                </a:solidFill>
              </a:rPr>
              <a:t>Then, why is the swarm better?</a:t>
            </a:r>
            <a:endParaRPr lang="en-IN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382000" cy="4038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IN" b="1" i="1" dirty="0"/>
              <a:t>Flexible: </a:t>
            </a:r>
            <a:r>
              <a:rPr lang="en-IN" dirty="0"/>
              <a:t>the colony can respond to internal </a:t>
            </a:r>
            <a:r>
              <a:rPr lang="en-IN" dirty="0" smtClean="0"/>
              <a:t>perturbations </a:t>
            </a:r>
            <a:r>
              <a:rPr lang="en-IN" dirty="0"/>
              <a:t>and external </a:t>
            </a:r>
            <a:r>
              <a:rPr lang="en-IN" dirty="0" smtClean="0"/>
              <a:t>challenges</a:t>
            </a:r>
          </a:p>
          <a:p>
            <a:pPr marL="0" indent="0">
              <a:buNone/>
              <a:defRPr/>
            </a:pPr>
            <a:endParaRPr lang="en-IN" sz="1400" dirty="0"/>
          </a:p>
          <a:p>
            <a:pPr>
              <a:defRPr/>
            </a:pPr>
            <a:r>
              <a:rPr lang="en-IN" b="1" i="1" dirty="0" smtClean="0"/>
              <a:t>Robust</a:t>
            </a:r>
            <a:r>
              <a:rPr lang="en-IN" b="1" i="1" dirty="0"/>
              <a:t>: </a:t>
            </a:r>
            <a:r>
              <a:rPr lang="en-IN" dirty="0"/>
              <a:t>tasks are completed even if </a:t>
            </a:r>
            <a:r>
              <a:rPr lang="en-IN" dirty="0" smtClean="0"/>
              <a:t>some(or many) individuals fail</a:t>
            </a:r>
          </a:p>
          <a:p>
            <a:pPr marL="0" indent="0">
              <a:buNone/>
              <a:defRPr/>
            </a:pPr>
            <a:endParaRPr lang="en-IN" sz="1300" dirty="0"/>
          </a:p>
          <a:p>
            <a:pPr>
              <a:defRPr/>
            </a:pPr>
            <a:r>
              <a:rPr lang="en-IN" b="1" i="1" dirty="0" smtClean="0"/>
              <a:t>Decentralized</a:t>
            </a:r>
            <a:r>
              <a:rPr lang="en-IN" b="1" i="1" dirty="0"/>
              <a:t>: </a:t>
            </a:r>
            <a:r>
              <a:rPr lang="en-IN" dirty="0" smtClean="0"/>
              <a:t>no </a:t>
            </a:r>
            <a:r>
              <a:rPr lang="en-IN" dirty="0"/>
              <a:t>central </a:t>
            </a:r>
            <a:r>
              <a:rPr lang="en-IN" dirty="0" smtClean="0"/>
              <a:t>control(</a:t>
            </a:r>
            <a:r>
              <a:rPr lang="en-IN" dirty="0" err="1" smtClean="0"/>
              <a:t>ler</a:t>
            </a:r>
            <a:r>
              <a:rPr lang="en-IN" dirty="0" smtClean="0"/>
              <a:t>)</a:t>
            </a:r>
          </a:p>
          <a:p>
            <a:pPr>
              <a:defRPr/>
            </a:pPr>
            <a:endParaRPr lang="en-US" sz="1300" dirty="0" smtClean="0"/>
          </a:p>
          <a:p>
            <a:pPr>
              <a:defRPr/>
            </a:pPr>
            <a:r>
              <a:rPr lang="en-US" b="1" i="1" dirty="0" smtClean="0"/>
              <a:t>Information Transfer: </a:t>
            </a:r>
            <a:r>
              <a:rPr lang="en-US" dirty="0" smtClean="0"/>
              <a:t>observations about changes in the environment reach the agents at the centre of the flock in a flash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03815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066800"/>
          </a:xfrm>
        </p:spPr>
        <p:txBody>
          <a:bodyPr/>
          <a:lstStyle/>
          <a:p>
            <a:r>
              <a:rPr lang="en-US" dirty="0" smtClean="0"/>
              <a:t>What is there to take away?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153400" cy="4800600"/>
          </a:xfrm>
        </p:spPr>
        <p:txBody>
          <a:bodyPr>
            <a:normAutofit fontScale="92500"/>
          </a:bodyPr>
          <a:lstStyle/>
          <a:p>
            <a:pPr marL="261938" indent="-261938" algn="just">
              <a:spcBef>
                <a:spcPts val="0"/>
              </a:spcBef>
            </a:pPr>
            <a:r>
              <a:rPr lang="en-IN" b="1" dirty="0" smtClean="0"/>
              <a:t>Local decision making: </a:t>
            </a:r>
            <a:r>
              <a:rPr lang="en-IN" dirty="0" smtClean="0"/>
              <a:t>Let the one nearest to the problem take the decision.</a:t>
            </a:r>
          </a:p>
          <a:p>
            <a:pPr marL="261938" indent="-261938" algn="just">
              <a:spcBef>
                <a:spcPts val="0"/>
              </a:spcBef>
            </a:pPr>
            <a:endParaRPr lang="en-IN" b="1" dirty="0" smtClean="0"/>
          </a:p>
          <a:p>
            <a:pPr marL="261938" indent="-261938" algn="just">
              <a:spcBef>
                <a:spcPts val="0"/>
              </a:spcBef>
            </a:pPr>
            <a:r>
              <a:rPr lang="en-IN" b="1" dirty="0" smtClean="0"/>
              <a:t>Self-organization: </a:t>
            </a:r>
            <a:r>
              <a:rPr lang="en-IN" dirty="0" smtClean="0"/>
              <a:t>If everyone did what they ought to, the world would become the perfect place.</a:t>
            </a:r>
            <a:endParaRPr lang="en-IN" b="1" dirty="0" smtClean="0"/>
          </a:p>
          <a:p>
            <a:pPr marL="261938" indent="-261938" algn="just">
              <a:spcBef>
                <a:spcPts val="0"/>
              </a:spcBef>
            </a:pPr>
            <a:endParaRPr lang="en-IN" b="1" dirty="0" smtClean="0"/>
          </a:p>
          <a:p>
            <a:pPr marL="261938" indent="-261938" algn="just">
              <a:spcBef>
                <a:spcPts val="0"/>
              </a:spcBef>
            </a:pPr>
            <a:r>
              <a:rPr lang="en-IN" b="1" dirty="0" smtClean="0"/>
              <a:t>Diversity of knowledge: </a:t>
            </a:r>
            <a:r>
              <a:rPr lang="en-IN" dirty="0" smtClean="0"/>
              <a:t>A thousand eyes is better than a single pair</a:t>
            </a:r>
            <a:r>
              <a:rPr lang="en-IN" dirty="0" smtClean="0"/>
              <a:t>.</a:t>
            </a:r>
          </a:p>
          <a:p>
            <a:pPr marL="261938" indent="-261938" algn="just">
              <a:spcBef>
                <a:spcPts val="0"/>
              </a:spcBef>
            </a:pPr>
            <a:endParaRPr lang="en-US" b="1" dirty="0" smtClean="0"/>
          </a:p>
          <a:p>
            <a:pPr marL="261938" indent="-261938">
              <a:spcBef>
                <a:spcPts val="0"/>
              </a:spcBef>
            </a:pPr>
            <a:r>
              <a:rPr lang="en-IN" b="1" dirty="0" smtClean="0"/>
              <a:t>Indirect collaboration: </a:t>
            </a:r>
            <a:r>
              <a:rPr lang="en-IN" dirty="0" smtClean="0"/>
              <a:t>Build upon where the previous one left.</a:t>
            </a:r>
            <a:endParaRPr lang="en-IN" sz="1200" b="1" dirty="0" smtClean="0"/>
          </a:p>
          <a:p>
            <a:pPr marL="261938" indent="-261938">
              <a:spcBef>
                <a:spcPts val="0"/>
              </a:spcBef>
            </a:pPr>
            <a:endParaRPr lang="en-IN" b="1" dirty="0" smtClean="0"/>
          </a:p>
          <a:p>
            <a:pPr marL="261938" indent="-261938">
              <a:spcBef>
                <a:spcPts val="0"/>
              </a:spcBef>
            </a:pPr>
            <a:r>
              <a:rPr lang="en-IN" b="1" dirty="0" smtClean="0"/>
              <a:t>Friendly competition of ideas: </a:t>
            </a:r>
            <a:r>
              <a:rPr lang="en-IN" dirty="0" smtClean="0"/>
              <a:t>Evaluate multiple options. With an effective mechanisms for narrowing choices</a:t>
            </a:r>
            <a:r>
              <a:rPr lang="en-US" dirty="0" smtClean="0"/>
              <a:t>.</a:t>
            </a:r>
            <a:r>
              <a:rPr lang="en-IN" dirty="0" smtClean="0"/>
              <a:t> </a:t>
            </a:r>
            <a:endParaRPr lang="en-IN" b="1" dirty="0" smtClean="0"/>
          </a:p>
          <a:p>
            <a:pPr marL="261938" indent="-261938" algn="just">
              <a:spcBef>
                <a:spcPts val="0"/>
              </a:spcBef>
            </a:pPr>
            <a:endParaRPr lang="en-IN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447800"/>
            <a:ext cx="8229600" cy="3657600"/>
          </a:xfrm>
        </p:spPr>
        <p:txBody>
          <a:bodyPr/>
          <a:lstStyle/>
          <a:p>
            <a:r>
              <a:rPr lang="en-US" altLang="en-US" sz="4000" b="1" i="1" dirty="0">
                <a:effectLst/>
              </a:rPr>
              <a:t>Dumb parts, properly connected into a swarm, yield smart results.</a:t>
            </a:r>
            <a:r>
              <a:rPr lang="en-US" altLang="en-US" sz="4800" b="1" i="1" dirty="0">
                <a:effectLst/>
              </a:rPr>
              <a:t/>
            </a:r>
            <a:br>
              <a:rPr lang="en-US" altLang="en-US" sz="4800" b="1" i="1" dirty="0">
                <a:effectLst/>
              </a:rPr>
            </a:br>
            <a:r>
              <a:rPr lang="en-US" altLang="en-US" sz="4800" b="1" i="1" dirty="0">
                <a:effectLst/>
              </a:rPr>
              <a:t/>
            </a:r>
            <a:br>
              <a:rPr lang="en-US" altLang="en-US" sz="4800" b="1" i="1" dirty="0">
                <a:effectLst/>
              </a:rPr>
            </a:br>
            <a:r>
              <a:rPr lang="en-US" altLang="en-US" sz="4800" b="1" i="1" dirty="0">
                <a:effectLst/>
              </a:rPr>
              <a:t>				</a:t>
            </a:r>
            <a:r>
              <a:rPr lang="en-US" altLang="en-US" sz="4400" b="1" dirty="0">
                <a:effectLst/>
              </a:rPr>
              <a:t>Kevin Kelly</a:t>
            </a:r>
            <a:endParaRPr lang="en-IN" sz="4800" dirty="0"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093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98525" y="433388"/>
            <a:ext cx="7407275" cy="147161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Any Questions?</a:t>
            </a:r>
            <a:endParaRPr lang="en-IN" dirty="0">
              <a:solidFill>
                <a:schemeClr val="tx2">
                  <a:satMod val="130000"/>
                </a:schemeClr>
              </a:solidFill>
            </a:endParaRPr>
          </a:p>
        </p:txBody>
      </p:sp>
      <p:pic>
        <p:nvPicPr>
          <p:cNvPr id="6" name="Picture 5" descr="questions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438400"/>
            <a:ext cx="2476500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288701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8229600" cy="609600"/>
          </a:xfrm>
        </p:spPr>
        <p:txBody>
          <a:bodyPr/>
          <a:lstStyle/>
          <a:p>
            <a:pPr algn="l"/>
            <a:r>
              <a:rPr lang="en-US" sz="3200" dirty="0" smtClean="0"/>
              <a:t>References: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Peter Miller, The Smart Swarm.</a:t>
            </a:r>
          </a:p>
          <a:p>
            <a:r>
              <a:rPr lang="en-IN" sz="1800" dirty="0" smtClean="0"/>
              <a:t>Jeff Cobb. 10 Lessons from the Swarm, </a:t>
            </a:r>
            <a:r>
              <a:rPr lang="en-IN" sz="1800" dirty="0" smtClean="0">
                <a:hlinkClick r:id="rId2"/>
              </a:rPr>
              <a:t>http://www.missiontolearn.com/2010/10/smart-swarm/</a:t>
            </a:r>
            <a:endParaRPr lang="en-IN" sz="1800" dirty="0" smtClean="0"/>
          </a:p>
          <a:p>
            <a:r>
              <a:rPr lang="en-IN" sz="1800" dirty="0" smtClean="0"/>
              <a:t>http://thepauls.wordpress.com/2009/04/16/lessons-from-the-ant/</a:t>
            </a:r>
          </a:p>
          <a:p>
            <a:r>
              <a:rPr lang="en-IN" sz="1800" dirty="0" smtClean="0">
                <a:hlinkClick r:id="rId3"/>
              </a:rPr>
              <a:t>http://doandroidsdance.com/features/11-edm-tracks-with-great-animal-samples/s/usual-suspects-killa-bees/</a:t>
            </a:r>
            <a:endParaRPr lang="en-IN" sz="1800" dirty="0" smtClean="0"/>
          </a:p>
          <a:p>
            <a:r>
              <a:rPr lang="en-IN" sz="1800" dirty="0" smtClean="0">
                <a:hlinkClick r:id="rId4"/>
              </a:rPr>
              <a:t>http://pitcher.tumblr.com/post/3589108449/shark#_=_</a:t>
            </a:r>
            <a:endParaRPr lang="en-IN" sz="1800" dirty="0" smtClean="0"/>
          </a:p>
          <a:p>
            <a:r>
              <a:rPr lang="en-IN" sz="1800" dirty="0" smtClean="0"/>
              <a:t>http://zidbits.com/2011/07/do-other-animals-use-a-form-of-social-networking/</a:t>
            </a:r>
          </a:p>
          <a:p>
            <a:r>
              <a:rPr lang="en-IN" sz="1800" dirty="0" smtClean="0">
                <a:hlinkClick r:id="rId5"/>
              </a:rPr>
              <a:t>http://pages.cpsc.ucalgary.ca/~jacob/Courses/Winter2000/CPSC533/Slides/06.1-Swarms.ppt</a:t>
            </a:r>
            <a:endParaRPr lang="en-IN" sz="1800" dirty="0" smtClean="0"/>
          </a:p>
          <a:p>
            <a:r>
              <a:rPr lang="en-IN" sz="1800" dirty="0" smtClean="0">
                <a:hlinkClick r:id="rId6"/>
              </a:rPr>
              <a:t>http://read.pudn.com/downloads65/sourcecode/others/231090/Swarms.ppt</a:t>
            </a:r>
            <a:endParaRPr lang="en-I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http://informatics.indiana.edu/rocha/figures/IPP_3_clusters_label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81000" y="1524000"/>
            <a:ext cx="9525000" cy="50292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6350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838200"/>
          </a:xfrm>
        </p:spPr>
        <p:txBody>
          <a:bodyPr/>
          <a:lstStyle/>
          <a:p>
            <a:r>
              <a:rPr lang="en-US" dirty="0" smtClean="0"/>
              <a:t>The need – why SI ?</a:t>
            </a:r>
            <a:r>
              <a:rPr lang="en-US" dirty="0" smtClean="0">
                <a:solidFill>
                  <a:schemeClr val="accent6"/>
                </a:solidFill>
                <a:latin typeface="Palatino Linotype (Body)"/>
              </a:rPr>
              <a:t> 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371601"/>
            <a:ext cx="7924800" cy="1371599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2800" dirty="0" smtClean="0">
                <a:solidFill>
                  <a:schemeClr val="tx1"/>
                </a:solidFill>
                <a:latin typeface="Century" pitchFamily="18" charset="0"/>
              </a:rPr>
              <a:t>The size of problems today is increasing.</a:t>
            </a:r>
          </a:p>
          <a:p>
            <a:pPr algn="ctr">
              <a:buNone/>
            </a:pPr>
            <a:r>
              <a:rPr lang="en-US" sz="2800" dirty="0" smtClean="0">
                <a:solidFill>
                  <a:schemeClr val="tx1"/>
                </a:solidFill>
                <a:latin typeface="Century" pitchFamily="18" charset="0"/>
              </a:rPr>
              <a:t>From big to </a:t>
            </a:r>
            <a:r>
              <a:rPr lang="en-US" sz="3600" dirty="0" smtClean="0">
                <a:solidFill>
                  <a:schemeClr val="tx1"/>
                </a:solidFill>
                <a:latin typeface="Century" pitchFamily="18" charset="0"/>
              </a:rPr>
              <a:t>HUGE</a:t>
            </a:r>
            <a:endParaRPr lang="en-US" sz="2800" dirty="0" smtClean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4114800"/>
            <a:ext cx="7696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new buzzwords:</a:t>
            </a:r>
            <a:endParaRPr lang="en-US" sz="2400" dirty="0" smtClean="0"/>
          </a:p>
          <a:p>
            <a:r>
              <a:rPr lang="en-US" sz="2800" dirty="0" smtClean="0"/>
              <a:t>Distributed Systems, Cloud Computing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Why not consult the experts</a:t>
            </a:r>
            <a:r>
              <a:rPr lang="en-IN" sz="2800" dirty="0" smtClean="0"/>
              <a:t>!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/>
          <p:cNvPicPr>
            <a:picLocks noChangeAspect="1" noChangeArrowheads="1"/>
          </p:cNvPicPr>
          <p:nvPr/>
        </p:nvPicPr>
        <p:blipFill>
          <a:blip r:embed="rId3" cstate="print"/>
          <a:srcRect l="6329" t="3672" r="3797" b="9633"/>
          <a:stretch>
            <a:fillRect/>
          </a:stretch>
        </p:blipFill>
        <p:spPr bwMode="auto">
          <a:xfrm>
            <a:off x="3810000" y="0"/>
            <a:ext cx="5410200" cy="3429000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4495800" cy="1600200"/>
          </a:xfrm>
        </p:spPr>
        <p:txBody>
          <a:bodyPr/>
          <a:lstStyle/>
          <a:p>
            <a:pPr algn="l"/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Who are </a:t>
            </a:r>
            <a:b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these experts?</a:t>
            </a:r>
            <a:endParaRPr lang="en-IN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458200" cy="1981200"/>
          </a:xfrm>
        </p:spPr>
        <p:txBody>
          <a:bodyPr>
            <a:normAutofit fontScale="62500" lnSpcReduction="20000"/>
          </a:bodyPr>
          <a:lstStyle/>
          <a:p>
            <a:r>
              <a:rPr lang="en-US" sz="4000" dirty="0" smtClean="0">
                <a:latin typeface="Century" pitchFamily="18" charset="0"/>
              </a:rPr>
              <a:t>They do it for food.</a:t>
            </a:r>
          </a:p>
          <a:p>
            <a:r>
              <a:rPr lang="en-US" sz="4000" dirty="0" smtClean="0">
                <a:latin typeface="Century" pitchFamily="18" charset="0"/>
              </a:rPr>
              <a:t>They do it for house hunting</a:t>
            </a:r>
          </a:p>
          <a:p>
            <a:r>
              <a:rPr lang="en-US" sz="4000" dirty="0" smtClean="0">
                <a:latin typeface="Century" pitchFamily="18" charset="0"/>
              </a:rPr>
              <a:t>They have done it for centuries.</a:t>
            </a:r>
          </a:p>
          <a:p>
            <a:r>
              <a:rPr lang="en-US" sz="4000" dirty="0" smtClean="0">
                <a:latin typeface="Century" pitchFamily="18" charset="0"/>
              </a:rPr>
              <a:t>That is how they have been taught to take decisions.</a:t>
            </a:r>
          </a:p>
          <a:p>
            <a:r>
              <a:rPr lang="en-US" sz="4000" dirty="0" smtClean="0">
                <a:latin typeface="Century" pitchFamily="18" charset="0"/>
              </a:rPr>
              <a:t>Who are they?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4495800"/>
            <a:ext cx="8305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6"/>
                </a:solidFill>
              </a:rPr>
              <a:t>They are everywhere around us: they are not ants, bees, fishes or starlings!!</a:t>
            </a:r>
          </a:p>
          <a:p>
            <a:endParaRPr lang="en-US" sz="2800" dirty="0" smtClean="0">
              <a:solidFill>
                <a:schemeClr val="accent6"/>
              </a:solidFill>
            </a:endParaRPr>
          </a:p>
          <a:p>
            <a:r>
              <a:rPr lang="en-US" sz="2800" dirty="0" smtClean="0">
                <a:solidFill>
                  <a:schemeClr val="accent6"/>
                </a:solidFill>
              </a:rPr>
              <a:t>They are “the swarms”.</a:t>
            </a:r>
            <a:endParaRPr lang="en-IN" sz="2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226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SI?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657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Century" pitchFamily="18" charset="0"/>
              </a:rPr>
              <a:t>The emergent collective intelligence of a group of simple (rather dumb) agents.</a:t>
            </a:r>
          </a:p>
          <a:p>
            <a:endParaRPr lang="en-US" sz="1050" dirty="0" smtClean="0">
              <a:solidFill>
                <a:schemeClr val="accent6"/>
              </a:solidFill>
              <a:latin typeface="Century" pitchFamily="18" charset="0"/>
            </a:endParaRPr>
          </a:p>
          <a:p>
            <a:r>
              <a:rPr lang="en-US" dirty="0" smtClean="0">
                <a:solidFill>
                  <a:schemeClr val="accent6"/>
                </a:solidFill>
                <a:latin typeface="Century" pitchFamily="18" charset="0"/>
                <a:cs typeface="Times New Roman" pitchFamily="18" charset="0"/>
              </a:rPr>
              <a:t>Algorithms and/or distributed problem solving agents inspired by the behavior of social insect colonies and animal societies, which have evolved over the centuries.</a:t>
            </a:r>
          </a:p>
          <a:p>
            <a:endParaRPr lang="en-US" sz="500" dirty="0" smtClean="0">
              <a:solidFill>
                <a:schemeClr val="accent6"/>
              </a:solidFill>
              <a:latin typeface="Century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Century" pitchFamily="18" charset="0"/>
              </a:rPr>
              <a:t>The productivity of the swarm is </a:t>
            </a:r>
            <a:r>
              <a:rPr lang="en-IN" dirty="0" smtClean="0">
                <a:latin typeface="Century" pitchFamily="18" charset="0"/>
              </a:rPr>
              <a:t>MORE </a:t>
            </a:r>
            <a:r>
              <a:rPr lang="en-IN" dirty="0" smtClean="0">
                <a:latin typeface="Century" pitchFamily="18" charset="0"/>
              </a:rPr>
              <a:t>than the sum of the agents’ single activities.</a:t>
            </a:r>
            <a:endParaRPr lang="en-IN" dirty="0">
              <a:latin typeface="Century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http://teamaltman.com/wp-content/uploads/2011/06/Uncertainty-Ant-Apple-1024x102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6200" y="2895600"/>
            <a:ext cx="4057650" cy="40576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676400"/>
            <a:ext cx="8229600" cy="2286000"/>
          </a:xfrm>
        </p:spPr>
        <p:txBody>
          <a:bodyPr/>
          <a:lstStyle/>
          <a:p>
            <a:r>
              <a:rPr lang="en-US" sz="4800" i="1" dirty="0" smtClean="0"/>
              <a:t>Learning</a:t>
            </a:r>
            <a:br>
              <a:rPr lang="en-US" sz="4800" i="1" dirty="0" smtClean="0"/>
            </a:br>
            <a:r>
              <a:rPr lang="en-US" sz="4800" i="1" dirty="0" smtClean="0"/>
              <a:t> from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 </a:t>
            </a:r>
            <a:r>
              <a:rPr lang="en-US" b="1" dirty="0" smtClean="0"/>
              <a:t>the</a:t>
            </a:r>
            <a:r>
              <a:rPr lang="en-US" sz="6000" b="1" dirty="0" smtClean="0"/>
              <a:t> Nature</a:t>
            </a:r>
            <a:endParaRPr lang="en-IN" b="1" dirty="0"/>
          </a:p>
        </p:txBody>
      </p:sp>
    </p:spTree>
    <p:extLst>
      <p:ext uri="{BB962C8B-B14F-4D97-AF65-F5344CB8AC3E}">
        <p14:creationId xmlns="" xmlns:p14="http://schemas.microsoft.com/office/powerpoint/2010/main" val="234885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b="1" dirty="0" smtClean="0"/>
              <a:t>Ants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819400" y="2057400"/>
            <a:ext cx="5943600" cy="19812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Find the shortest path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20491" name="Picture 11" descr="http://www.accelterm.com/Images/bigstockphoto_Fire_Ants_17028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14400"/>
            <a:ext cx="2819400" cy="5105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191403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:\My Documents\swarm3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685800"/>
            <a:ext cx="6629400" cy="2362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31" descr="C:\My Documents\swarm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353732"/>
            <a:ext cx="6629400" cy="24374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61840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:\My Documents\swarm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685800"/>
            <a:ext cx="6629400" cy="2362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My Documents\swarm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352800"/>
            <a:ext cx="6629401" cy="2438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29222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1108</TotalTime>
  <Words>839</Words>
  <Application>Microsoft Office PowerPoint</Application>
  <PresentationFormat>On-screen Show (4:3)</PresentationFormat>
  <Paragraphs>166</Paragraphs>
  <Slides>24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Executive</vt:lpstr>
      <vt:lpstr>Swarm Intelligence</vt:lpstr>
      <vt:lpstr>Slide 2</vt:lpstr>
      <vt:lpstr>The need – why SI ? </vt:lpstr>
      <vt:lpstr>Who are  these experts?</vt:lpstr>
      <vt:lpstr>What is SI?</vt:lpstr>
      <vt:lpstr>Learning  from  the Nature</vt:lpstr>
      <vt:lpstr>Ants</vt:lpstr>
      <vt:lpstr>Slide 8</vt:lpstr>
      <vt:lpstr>Slide 9</vt:lpstr>
      <vt:lpstr>Ants</vt:lpstr>
      <vt:lpstr>The 1st Principle</vt:lpstr>
      <vt:lpstr>Bees</vt:lpstr>
      <vt:lpstr>The 2nd Principle</vt:lpstr>
      <vt:lpstr>Termites</vt:lpstr>
      <vt:lpstr>The 3rd Principle</vt:lpstr>
      <vt:lpstr>Birds &amp; Fishes</vt:lpstr>
      <vt:lpstr>The 4th Principle</vt:lpstr>
      <vt:lpstr>The ‘Common’ Principle</vt:lpstr>
      <vt:lpstr>The Destructive Swarm</vt:lpstr>
      <vt:lpstr>Then, why is the swarm better?</vt:lpstr>
      <vt:lpstr>What is there to take away?</vt:lpstr>
      <vt:lpstr>Dumb parts, properly connected into a swarm, yield smart results.      Kevin Kelly</vt:lpstr>
      <vt:lpstr>Any Questions?</vt:lpstr>
      <vt:lpstr>References: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Swarm Intelligence</dc:title>
  <dc:creator>Sudeep Gupta</dc:creator>
  <cp:lastModifiedBy>Parikshit Maini</cp:lastModifiedBy>
  <cp:revision>51</cp:revision>
  <dcterms:created xsi:type="dcterms:W3CDTF">2006-08-16T00:00:00Z</dcterms:created>
  <dcterms:modified xsi:type="dcterms:W3CDTF">2013-03-31T18:23:12Z</dcterms:modified>
</cp:coreProperties>
</file>