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0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86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78243-CD37-4FC7-9D54-961AA7F160D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AD2BE-8788-4195-BB5F-620F3F10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CE5F07-2E74-4117-B78C-0A159B59AB67}" type="slidenum">
              <a:rPr lang="he-IL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B6D5A2-2FE9-4E58-8DCA-293B514DE8D7}" type="slidenum">
              <a:rPr lang="he-IL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98B89E-AC63-47BA-99B1-085F16121052}" type="slidenum">
              <a:rPr lang="he-IL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61B9A7-E851-456C-B43C-7A3135413625}" type="slidenum">
              <a:rPr lang="he-IL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85FF86-3DF4-4B6B-A31E-4D2F2498B53D}" type="slidenum">
              <a:rPr lang="he-IL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398205-8D01-4539-B600-1E3E59AF0A3A}" type="slidenum">
              <a:rPr lang="he-IL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CC39DB-CF99-410D-91D2-5046EEA00419}" type="slidenum">
              <a:rPr lang="he-IL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85FF86-3DF4-4B6B-A31E-4D2F2498B53D}" type="slidenum">
              <a:rPr lang="he-IL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85FF86-3DF4-4B6B-A31E-4D2F2498B53D}" type="slidenum">
              <a:rPr lang="he-IL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85FF86-3DF4-4B6B-A31E-4D2F2498B53D}" type="slidenum">
              <a:rPr lang="he-IL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85FF86-3DF4-4B6B-A31E-4D2F2498B53D}" type="slidenum">
              <a:rPr lang="he-IL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B4CEFF-233F-4C68-BE09-5B5EEAE1548C}" type="slidenum">
              <a:rPr lang="he-IL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156997-41FD-4FF7-8FF6-5B34C79370AF}" type="slidenum">
              <a:rPr lang="he-IL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C5F0C9-D277-4E42-8BE8-32E5A48905BB}" type="slidenum">
              <a:rPr lang="he-IL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FDFE95-9F07-4427-A500-3925F78BF18E}" type="slidenum">
              <a:rPr lang="he-IL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4FEC08-1ADA-4A9A-91E5-D9BC4BF236F8}" type="slidenum">
              <a:rPr lang="he-IL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B1A240-EECD-4BAD-B1B4-201906EF1A4A}" type="slidenum">
              <a:rPr lang="he-IL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13E7BC-7D3A-4296-9CCB-9B01E1F4A287}" type="slidenum">
              <a:rPr lang="he-IL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F222E3-ED3A-49B4-9336-A79E11279660}" type="slidenum">
              <a:rPr lang="he-IL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4FFEB2-CE8C-4658-97A2-882CE41091C7}" type="slidenum">
              <a:rPr lang="he-IL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6218-8923-47CD-A486-6DF6FDC21A9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solidFill>
                  <a:srgbClr val="00B0F0"/>
                </a:solidFill>
                <a:latin typeface="Comic Sans MS" pitchFamily="66" charset="0"/>
              </a:rPr>
              <a:t>Introduction to PYTHON</a:t>
            </a:r>
            <a:br>
              <a:rPr lang="en-US" altLang="en-US" b="1" dirty="0" smtClean="0">
                <a:solidFill>
                  <a:srgbClr val="00B0F0"/>
                </a:solidFill>
                <a:latin typeface="Comic Sans MS" pitchFamily="66" charset="0"/>
              </a:rPr>
            </a:br>
            <a:r>
              <a:rPr lang="en-US" altLang="en-US" b="1" dirty="0" smtClean="0">
                <a:solidFill>
                  <a:srgbClr val="00B0F0"/>
                </a:solidFill>
                <a:latin typeface="Comic Sans MS" pitchFamily="66" charset="0"/>
              </a:rPr>
              <a:t> Day 2 </a:t>
            </a:r>
            <a:r>
              <a:rPr lang="en-US" altLang="en-US" dirty="0" smtClean="0">
                <a:solidFill>
                  <a:srgbClr val="00B0F0"/>
                </a:solidFill>
              </a:rPr>
              <a:t/>
            </a:r>
            <a:br>
              <a:rPr lang="en-US" altLang="en-US" dirty="0" smtClean="0">
                <a:solidFill>
                  <a:srgbClr val="00B0F0"/>
                </a:solidFill>
              </a:rPr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 err="1" smtClean="0">
                <a:latin typeface="Calibri" pitchFamily="34" charset="0"/>
              </a:rPr>
              <a:t>Prithvi</a:t>
            </a:r>
            <a:r>
              <a:rPr lang="en-US" altLang="en-US" sz="2400" dirty="0" smtClean="0">
                <a:latin typeface="Calibri" pitchFamily="34" charset="0"/>
              </a:rPr>
              <a:t> Raj </a:t>
            </a:r>
            <a:r>
              <a:rPr lang="en-US" altLang="en-US" sz="2400" dirty="0" err="1" smtClean="0">
                <a:latin typeface="Calibri" pitchFamily="34" charset="0"/>
              </a:rPr>
              <a:t>Maipady</a:t>
            </a:r>
            <a:endParaRPr lang="en-CA" alt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Copying Dictionaries and Lists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124200" cy="29606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built-in </a:t>
            </a:r>
            <a:r>
              <a:rPr lang="en-US" altLang="en-US" sz="2800" b="1" smtClean="0">
                <a:solidFill>
                  <a:schemeClr val="accent2"/>
                </a:solidFill>
              </a:rPr>
              <a:t>list</a:t>
            </a:r>
            <a:r>
              <a:rPr lang="en-US" altLang="en-US" sz="2800" smtClean="0"/>
              <a:t> function will copy a list</a:t>
            </a:r>
          </a:p>
          <a:p>
            <a:pPr eaLnBrk="1" hangingPunct="1"/>
            <a:r>
              <a:rPr lang="en-US" altLang="en-US" sz="2800" smtClean="0"/>
              <a:t>The dictionary has a method called </a:t>
            </a:r>
            <a:r>
              <a:rPr lang="en-US" altLang="en-US" sz="2800" b="1" smtClean="0">
                <a:solidFill>
                  <a:schemeClr val="accent2"/>
                </a:solidFill>
              </a:rPr>
              <a:t>copy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886200" y="2057400"/>
            <a:ext cx="1839913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L1 = 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L2 = list(L1)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L1[0] =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 L1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Output:[22]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 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6248400" y="2057400"/>
            <a:ext cx="2043113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 = {1 : 10}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d2 = d.copy()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d[1] =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Output:{1: 22}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d2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Output:{1: 10}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610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Data Type 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420938"/>
            <a:ext cx="7772400" cy="2311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Lists, Tuples, and Dictionaries can store any type (including other lists, tuples, and dictionaries!)</a:t>
            </a:r>
          </a:p>
          <a:p>
            <a:pPr eaLnBrk="1" hangingPunct="1"/>
            <a:r>
              <a:rPr lang="en-US" altLang="en-US" sz="2800" smtClean="0"/>
              <a:t>Only lists and dictionaries are mutable</a:t>
            </a:r>
          </a:p>
          <a:p>
            <a:pPr eaLnBrk="1" hangingPunct="1"/>
            <a:r>
              <a:rPr lang="en-US" altLang="en-US" sz="2800" smtClean="0"/>
              <a:t>All variables are references</a:t>
            </a:r>
          </a:p>
        </p:txBody>
      </p:sp>
    </p:spTree>
    <p:extLst>
      <p:ext uri="{BB962C8B-B14F-4D97-AF65-F5344CB8AC3E}">
        <p14:creationId xmlns:p14="http://schemas.microsoft.com/office/powerpoint/2010/main" val="1549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512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b="1" smtClean="0">
                <a:solidFill>
                  <a:schemeClr val="accent2"/>
                </a:solidFill>
              </a:rPr>
              <a:t>raw_input</a:t>
            </a:r>
            <a:r>
              <a:rPr lang="en-US" altLang="en-US" sz="2800" smtClean="0"/>
              <a:t>(string) method returns a line of user input as a string</a:t>
            </a:r>
          </a:p>
          <a:p>
            <a:pPr eaLnBrk="1" hangingPunct="1"/>
            <a:r>
              <a:rPr lang="en-US" altLang="en-US" sz="2800" smtClean="0"/>
              <a:t>The parameter is used as a prompt</a:t>
            </a:r>
          </a:p>
          <a:p>
            <a:pPr eaLnBrk="1" hangingPunct="1"/>
            <a:r>
              <a:rPr lang="en-US" altLang="en-US" sz="2800" smtClean="0"/>
              <a:t>The string can be converted by using the conversion methods </a:t>
            </a:r>
            <a:r>
              <a:rPr lang="en-US" altLang="en-US" sz="2800" b="1" smtClean="0">
                <a:solidFill>
                  <a:schemeClr val="accent2"/>
                </a:solidFill>
              </a:rPr>
              <a:t>int</a:t>
            </a:r>
            <a:r>
              <a:rPr lang="en-US" altLang="en-US" sz="2800" smtClean="0"/>
              <a:t>(string), </a:t>
            </a:r>
            <a:r>
              <a:rPr lang="en-US" altLang="en-US" sz="2800" b="1" smtClean="0">
                <a:solidFill>
                  <a:schemeClr val="accent2"/>
                </a:solidFill>
              </a:rPr>
              <a:t>float</a:t>
            </a:r>
            <a:r>
              <a:rPr lang="en-US" altLang="en-US" sz="2800" smtClean="0"/>
              <a:t>(string), etc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z="2400" smtClean="0"/>
              <a:t>Example :</a:t>
            </a:r>
          </a:p>
          <a:p>
            <a:pPr eaLnBrk="1" hangingPunct="1"/>
            <a:r>
              <a:rPr lang="en-US" altLang="en-US" sz="2400" smtClean="0"/>
              <a:t>Item = raw_input (“ Enter the name of the item”)</a:t>
            </a:r>
          </a:p>
          <a:p>
            <a:pPr eaLnBrk="1" hangingPunct="1"/>
            <a:r>
              <a:rPr lang="en-US" altLang="en-US" sz="2400" smtClean="0"/>
              <a:t>Item = int(input( “Enter the value of the item”)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46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Booleans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081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0 and None are false</a:t>
            </a:r>
          </a:p>
          <a:p>
            <a:pPr eaLnBrk="1" hangingPunct="1"/>
            <a:r>
              <a:rPr lang="en-US" altLang="en-US" sz="2800" smtClean="0"/>
              <a:t>Everything else is true</a:t>
            </a:r>
          </a:p>
          <a:p>
            <a:pPr eaLnBrk="1" hangingPunct="1"/>
            <a:r>
              <a:rPr lang="en-US" altLang="en-US" sz="2800" smtClean="0"/>
              <a:t>True and False are aliases for 1 and 0 respectively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3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Boolean Expressions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5256213" cy="310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Compound boolean expressions short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and and or return one of the elements in the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Note that when None is returned the interpreter does not print anything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791200" y="1981200"/>
            <a:ext cx="2027238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True and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False or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 and 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None and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None or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256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No Braces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353425" cy="3535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Python uses </a:t>
            </a:r>
            <a:r>
              <a:rPr lang="en-US" altLang="en-US" sz="2800" b="1" i="1" u="sng" smtClean="0"/>
              <a:t>indentation</a:t>
            </a:r>
            <a:r>
              <a:rPr lang="en-US" altLang="en-US" sz="2800" smtClean="0"/>
              <a:t> instead of braces to determine the scope of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All lines must be indented the same amount to be part of the scope (or indented more if part of an inner scope)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This </a:t>
            </a:r>
            <a:r>
              <a:rPr lang="en-US" altLang="en-US" sz="2800" b="1" smtClean="0"/>
              <a:t>forces</a:t>
            </a:r>
            <a:r>
              <a:rPr lang="en-US" altLang="en-US" sz="2800" smtClean="0"/>
              <a:t> the programmer to use proper indentation since the indenting is part of the program!</a:t>
            </a:r>
          </a:p>
        </p:txBody>
      </p:sp>
    </p:spTree>
    <p:extLst>
      <p:ext uri="{BB962C8B-B14F-4D97-AF65-F5344CB8AC3E}">
        <p14:creationId xmlns:p14="http://schemas.microsoft.com/office/powerpoint/2010/main" val="38194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/>
                </a:solidFill>
                <a:latin typeface="Comic Sans MS" pitchFamily="66" charset="0"/>
              </a:rPr>
              <a:t>for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16764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 in range (10</a:t>
            </a:r>
            <a:r>
              <a:rPr lang="en-US" sz="3200" dirty="0" smtClean="0"/>
              <a:t>):</a:t>
            </a:r>
          </a:p>
          <a:p>
            <a:r>
              <a:rPr lang="en-US" sz="3200" dirty="0" smtClean="0"/>
              <a:t>  </a:t>
            </a:r>
            <a:r>
              <a:rPr lang="en-US" sz="3200" dirty="0"/>
              <a:t>print "The value of </a:t>
            </a:r>
            <a:r>
              <a:rPr lang="en-US" sz="3200" dirty="0" err="1"/>
              <a:t>i</a:t>
            </a:r>
            <a:r>
              <a:rPr lang="en-US" sz="3200" dirty="0"/>
              <a:t>", </a:t>
            </a:r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5436" y="2753618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0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1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2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3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4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5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6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7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8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36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/>
                </a:solidFill>
                <a:latin typeface="Comic Sans MS" pitchFamily="66" charset="0"/>
              </a:rPr>
              <a:t>if-else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676400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 in range (10): </a:t>
            </a:r>
            <a:endParaRPr lang="en-US" sz="3200" dirty="0" smtClean="0"/>
          </a:p>
          <a:p>
            <a:r>
              <a:rPr lang="en-US" sz="3200" dirty="0" smtClean="0"/>
              <a:t>   </a:t>
            </a:r>
            <a:r>
              <a:rPr lang="en-US" sz="3200" dirty="0"/>
              <a:t>if (i%2 == 0) 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  </a:t>
            </a:r>
            <a:r>
              <a:rPr lang="en-US" sz="3200" dirty="0"/>
              <a:t>print "</a:t>
            </a:r>
            <a:r>
              <a:rPr lang="en-US" sz="3200" dirty="0" err="1"/>
              <a:t>i</a:t>
            </a:r>
            <a:r>
              <a:rPr lang="en-US" sz="3200" dirty="0"/>
              <a:t> is even", </a:t>
            </a:r>
            <a:r>
              <a:rPr lang="en-US" sz="3200" dirty="0" err="1"/>
              <a:t>i</a:t>
            </a:r>
            <a:r>
              <a:rPr lang="en-US" sz="3200" dirty="0"/>
              <a:t>  </a:t>
            </a:r>
            <a:endParaRPr lang="en-US" sz="3200" dirty="0" smtClean="0"/>
          </a:p>
          <a:p>
            <a:r>
              <a:rPr lang="en-US" sz="3200" dirty="0" smtClean="0"/>
              <a:t>else</a:t>
            </a:r>
            <a:r>
              <a:rPr lang="en-US" sz="3200" dirty="0"/>
              <a:t>:    print "</a:t>
            </a:r>
            <a:r>
              <a:rPr lang="en-US" sz="3200" dirty="0" err="1"/>
              <a:t>i</a:t>
            </a:r>
            <a:r>
              <a:rPr lang="en-US" sz="3200" dirty="0"/>
              <a:t> is odd", </a:t>
            </a:r>
            <a:r>
              <a:rPr lang="en-US" sz="3200" dirty="0" err="1"/>
              <a:t>i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1676400"/>
            <a:ext cx="2819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/>
              <a:t> is even 0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odd 1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even 2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odd 3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even 4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odd 5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even 6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odd 7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even 8 </a:t>
            </a:r>
            <a:endParaRPr lang="en-US" sz="2800" dirty="0" smtClean="0"/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is odd 9</a:t>
            </a:r>
          </a:p>
        </p:txBody>
      </p:sp>
    </p:spTree>
    <p:extLst>
      <p:ext uri="{BB962C8B-B14F-4D97-AF65-F5344CB8AC3E}">
        <p14:creationId xmlns:p14="http://schemas.microsoft.com/office/powerpoint/2010/main" val="470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/>
                </a:solidFill>
                <a:latin typeface="Comic Sans MS" pitchFamily="66" charset="0"/>
              </a:rPr>
              <a:t>While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676400"/>
            <a:ext cx="495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= </a:t>
            </a:r>
            <a:r>
              <a:rPr lang="en-US" sz="3200" dirty="0" smtClean="0"/>
              <a:t>0</a:t>
            </a:r>
          </a:p>
          <a:p>
            <a:r>
              <a:rPr lang="en-US" sz="3200" dirty="0" smtClean="0"/>
              <a:t>while </a:t>
            </a:r>
            <a:r>
              <a:rPr lang="en-US" sz="3200" dirty="0"/>
              <a:t>a &lt; 15 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</a:t>
            </a:r>
            <a:r>
              <a:rPr lang="en-US" sz="3200" dirty="0"/>
              <a:t>print "The value of a =", a  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= a+1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1200" y="1066800"/>
            <a:ext cx="281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of a = 0 The value of a = 1 The value of a = 2 The value of a = 3 The value of a = 4 The value of a = 5 The value of a = 6 The value of a = 7 The value of a = 8 The value of a = 9 The value of a = 10 The value of a = 11 The value of a = 12 The value of a = 13 The value of a = 14</a:t>
            </a:r>
          </a:p>
        </p:txBody>
      </p:sp>
    </p:spTree>
    <p:extLst>
      <p:ext uri="{BB962C8B-B14F-4D97-AF65-F5344CB8AC3E}">
        <p14:creationId xmlns:p14="http://schemas.microsoft.com/office/powerpoint/2010/main" val="1656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/>
                </a:solidFill>
                <a:latin typeface="Comic Sans MS" pitchFamily="66" charset="0"/>
              </a:rPr>
              <a:t>if-</a:t>
            </a:r>
            <a:r>
              <a:rPr lang="en-US" altLang="en-US" sz="4000" dirty="0" err="1" smtClean="0">
                <a:solidFill>
                  <a:schemeClr val="accent2"/>
                </a:solidFill>
                <a:latin typeface="Comic Sans MS" pitchFamily="66" charset="0"/>
              </a:rPr>
              <a:t>elif</a:t>
            </a:r>
            <a:r>
              <a:rPr lang="en-US" altLang="en-US" sz="4000" dirty="0" smtClean="0">
                <a:solidFill>
                  <a:schemeClr val="accent2"/>
                </a:solidFill>
                <a:latin typeface="Comic Sans MS" pitchFamily="66" charset="0"/>
              </a:rPr>
              <a:t>-else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6764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Num</a:t>
            </a:r>
            <a:r>
              <a:rPr lang="en-US" sz="3200" dirty="0"/>
              <a:t> = </a:t>
            </a:r>
            <a:r>
              <a:rPr lang="en-US" sz="3200" dirty="0" err="1"/>
              <a:t>int</a:t>
            </a:r>
            <a:r>
              <a:rPr lang="en-US" sz="3200" dirty="0"/>
              <a:t>(input("Enter a number</a:t>
            </a:r>
            <a:r>
              <a:rPr lang="en-US" sz="3200" dirty="0" smtClean="0"/>
              <a:t>"))</a:t>
            </a:r>
          </a:p>
          <a:p>
            <a:r>
              <a:rPr lang="en-US" sz="3200" dirty="0" smtClean="0"/>
              <a:t>if </a:t>
            </a:r>
            <a:r>
              <a:rPr lang="en-US" sz="3200" dirty="0" err="1"/>
              <a:t>Num</a:t>
            </a:r>
            <a:r>
              <a:rPr lang="en-US" sz="3200" dirty="0"/>
              <a:t> &lt; 0 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</a:t>
            </a:r>
            <a:r>
              <a:rPr lang="en-US" sz="3200" dirty="0"/>
              <a:t>print "The number is </a:t>
            </a:r>
            <a:r>
              <a:rPr lang="en-US" sz="3200" dirty="0" smtClean="0"/>
              <a:t>negative“</a:t>
            </a:r>
          </a:p>
          <a:p>
            <a:r>
              <a:rPr lang="en-US" sz="3200" dirty="0" err="1" smtClean="0"/>
              <a:t>elif</a:t>
            </a:r>
            <a:r>
              <a:rPr lang="en-US" sz="3200" dirty="0" smtClean="0"/>
              <a:t> </a:t>
            </a:r>
            <a:r>
              <a:rPr lang="en-US" sz="3200" dirty="0" err="1"/>
              <a:t>Num</a:t>
            </a:r>
            <a:r>
              <a:rPr lang="en-US" sz="3200" dirty="0"/>
              <a:t> == 0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</a:t>
            </a:r>
            <a:r>
              <a:rPr lang="en-US" sz="3200" dirty="0"/>
              <a:t>print " The number is </a:t>
            </a:r>
            <a:r>
              <a:rPr lang="en-US" sz="3200" dirty="0" smtClean="0"/>
              <a:t>zero“</a:t>
            </a:r>
          </a:p>
          <a:p>
            <a:r>
              <a:rPr lang="en-US" sz="3200" dirty="0" smtClean="0"/>
              <a:t>else</a:t>
            </a:r>
            <a:r>
              <a:rPr lang="en-US" sz="3200" dirty="0"/>
              <a:t>:  print "The number is positive"</a:t>
            </a:r>
          </a:p>
        </p:txBody>
      </p:sp>
    </p:spTree>
    <p:extLst>
      <p:ext uri="{BB962C8B-B14F-4D97-AF65-F5344CB8AC3E}">
        <p14:creationId xmlns:p14="http://schemas.microsoft.com/office/powerpoint/2010/main" val="9634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/>
                </a:solidFill>
                <a:latin typeface="Comic Sans MS" pitchFamily="66" charset="0"/>
              </a:rPr>
              <a:t>Day 2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353425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Data Types</a:t>
            </a:r>
          </a:p>
          <a:p>
            <a:pPr lvl="1"/>
            <a:r>
              <a:rPr lang="en-US" altLang="en-US" dirty="0" smtClean="0"/>
              <a:t>Lists</a:t>
            </a:r>
          </a:p>
          <a:p>
            <a:pPr lvl="1"/>
            <a:r>
              <a:rPr lang="en-US" altLang="en-US" dirty="0" smtClean="0"/>
              <a:t>Tuples</a:t>
            </a:r>
          </a:p>
          <a:p>
            <a:pPr lvl="1"/>
            <a:r>
              <a:rPr lang="en-US" altLang="en-US" dirty="0" smtClean="0"/>
              <a:t>Dictionary</a:t>
            </a:r>
          </a:p>
          <a:p>
            <a:pPr eaLnBrk="1" hangingPunct="1"/>
            <a:r>
              <a:rPr lang="en-US" altLang="en-US" dirty="0" smtClean="0"/>
              <a:t>Input</a:t>
            </a:r>
          </a:p>
          <a:p>
            <a:pPr eaLnBrk="1" hangingPunct="1"/>
            <a:r>
              <a:rPr lang="en-US" altLang="en-US" dirty="0" smtClean="0"/>
              <a:t>Boolean</a:t>
            </a:r>
          </a:p>
          <a:p>
            <a:pPr eaLnBrk="1" hangingPunct="1"/>
            <a:r>
              <a:rPr lang="en-US" altLang="en-US" dirty="0" smtClean="0"/>
              <a:t>Control Flow</a:t>
            </a:r>
          </a:p>
          <a:p>
            <a:pPr eaLnBrk="1" hangingPunct="1"/>
            <a:r>
              <a:rPr lang="en-US" altLang="en-US" smtClean="0"/>
              <a:t>Functions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2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755650" y="3141663"/>
            <a:ext cx="7343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>
                <a:solidFill>
                  <a:srgbClr val="00B0F0"/>
                </a:solidFill>
                <a:latin typeface="Comic Sans MS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9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Lists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4537075" cy="396081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Ordered collection of data</a:t>
            </a:r>
          </a:p>
          <a:p>
            <a:pPr eaLnBrk="1" hangingPunct="1"/>
            <a:r>
              <a:rPr lang="en-US" altLang="en-US" sz="2800" smtClean="0"/>
              <a:t>Data can be of different types</a:t>
            </a:r>
          </a:p>
          <a:p>
            <a:pPr eaLnBrk="1" hangingPunct="1"/>
            <a:r>
              <a:rPr lang="en-US" altLang="en-US" sz="2800" smtClean="0"/>
              <a:t>Lists are </a:t>
            </a:r>
            <a:r>
              <a:rPr lang="en-US" altLang="en-US" sz="2800" i="1" smtClean="0"/>
              <a:t>mutable</a:t>
            </a:r>
          </a:p>
          <a:p>
            <a:pPr eaLnBrk="1" hangingPunct="1"/>
            <a:r>
              <a:rPr lang="en-US" altLang="en-US" sz="2800" smtClean="0"/>
              <a:t>Issues with shared references and mutability</a:t>
            </a:r>
          </a:p>
          <a:p>
            <a:pPr eaLnBrk="1" hangingPunct="1"/>
            <a:r>
              <a:rPr lang="en-US" altLang="en-US" sz="2800" smtClean="0"/>
              <a:t>Same subset operations as Strings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292725" y="2349500"/>
            <a:ext cx="3365024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x = [1,'hello', (3 + 2j)]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Output: [1</a:t>
            </a:r>
            <a:r>
              <a:rPr lang="en-US" altLang="en-US" sz="2400" dirty="0"/>
              <a:t>, 'hello', (3+2j)]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x[2]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Output: (3+2j</a:t>
            </a:r>
            <a:r>
              <a:rPr lang="en-US" altLang="en-US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x[0:2]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Output: [1</a:t>
            </a:r>
            <a:r>
              <a:rPr lang="en-US" altLang="en-US" sz="2400" dirty="0"/>
              <a:t>, 'hello']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2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Lists: Modifying Content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10000" cy="4267200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800000"/>
                </a:solidFill>
              </a:rPr>
              <a:t>x[i] = a</a:t>
            </a:r>
            <a:r>
              <a:rPr lang="en-US" altLang="en-US" sz="2800" smtClean="0"/>
              <a:t>   reassigns the ith element to the value a</a:t>
            </a:r>
          </a:p>
          <a:p>
            <a:pPr eaLnBrk="1" hangingPunct="1"/>
            <a:r>
              <a:rPr lang="en-US" altLang="en-US" sz="2800" smtClean="0"/>
              <a:t>Since x and y point to the same list object, </a:t>
            </a:r>
            <a:r>
              <a:rPr lang="en-US" altLang="en-US" sz="2800" i="1" smtClean="0"/>
              <a:t>both</a:t>
            </a:r>
            <a:r>
              <a:rPr lang="en-US" altLang="en-US" sz="2800" smtClean="0"/>
              <a:t> are changed</a:t>
            </a:r>
          </a:p>
          <a:p>
            <a:pPr eaLnBrk="1" hangingPunct="1"/>
            <a:r>
              <a:rPr lang="en-US" altLang="en-US" sz="2800" smtClean="0"/>
              <a:t>The method </a:t>
            </a:r>
            <a:r>
              <a:rPr lang="en-US" altLang="en-US" sz="2800" b="1" smtClean="0">
                <a:solidFill>
                  <a:schemeClr val="accent2"/>
                </a:solidFill>
              </a:rPr>
              <a:t>append</a:t>
            </a:r>
            <a:r>
              <a:rPr lang="en-US" altLang="en-US" sz="2800" smtClean="0"/>
              <a:t> also modifies the list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410200" y="1905000"/>
            <a:ext cx="2770188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 = [1,2,3]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 =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x[1] = 15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 :[1, 15, 3]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Output:[1, 15, 3]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x.append(12)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[1, 15, 3, 12]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649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01917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Lists: Modifying Contents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352800" cy="267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List </a:t>
            </a:r>
            <a:r>
              <a:rPr lang="en-US" altLang="en-US" sz="2800" dirty="0" smtClean="0"/>
              <a:t>addition (</a:t>
            </a:r>
            <a:r>
              <a:rPr lang="en-US" altLang="en-US" sz="2800" b="1" dirty="0" smtClean="0">
                <a:solidFill>
                  <a:schemeClr val="accent2"/>
                </a:solidFill>
              </a:rPr>
              <a:t>+</a:t>
            </a:r>
            <a:r>
              <a:rPr lang="en-US" altLang="en-US" sz="2800" dirty="0" smtClean="0"/>
              <a:t>) returns a new list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105400" y="1676400"/>
            <a:ext cx="3329758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x = [1,2,3]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y =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z = </a:t>
            </a:r>
            <a:r>
              <a:rPr lang="en-US" altLang="en-US" sz="2400" dirty="0" err="1"/>
              <a:t>x.append</a:t>
            </a:r>
            <a:r>
              <a:rPr lang="en-US" altLang="en-US" sz="2400" dirty="0"/>
              <a:t>(12)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print </a:t>
            </a:r>
            <a:r>
              <a:rPr lang="en-US" altLang="en-US" sz="2400" dirty="0"/>
              <a:t>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Output:[1, 2, 3, 12]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x = x + [9,10]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Output:[1, 2, 3, 12, 9, 10]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Output:[1, 2, 3, 12]</a:t>
            </a:r>
          </a:p>
        </p:txBody>
      </p:sp>
    </p:spTree>
    <p:extLst>
      <p:ext uri="{BB962C8B-B14F-4D97-AF65-F5344CB8AC3E}">
        <p14:creationId xmlns:p14="http://schemas.microsoft.com/office/powerpoint/2010/main" val="8957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Tuples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533900" cy="38957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Tuples are </a:t>
            </a:r>
            <a:r>
              <a:rPr lang="en-US" altLang="en-US" sz="2800" i="1" smtClean="0"/>
              <a:t>immutable</a:t>
            </a:r>
            <a:r>
              <a:rPr lang="en-US" altLang="en-US" sz="2800" smtClean="0"/>
              <a:t> versions of lists</a:t>
            </a:r>
          </a:p>
          <a:p>
            <a:pPr eaLnBrk="1" hangingPunct="1"/>
            <a:r>
              <a:rPr lang="en-US" altLang="en-US" sz="2800" smtClean="0"/>
              <a:t>One strange point is the format to make a tuple with one element: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	‘,’ is needed to differentiate from the mathematical expression (2)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795963" y="2924175"/>
            <a:ext cx="1790700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 = (1,2,3)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x[1:]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Output:(2,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 = (2,)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Output:(2,)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3203575" y="5084763"/>
            <a:ext cx="26638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Dictionaries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324600" cy="1600200"/>
          </a:xfrm>
        </p:spPr>
        <p:txBody>
          <a:bodyPr/>
          <a:lstStyle/>
          <a:p>
            <a:pPr eaLnBrk="1" hangingPunct="1"/>
            <a:r>
              <a:rPr lang="en-US" altLang="en-US" smtClean="0"/>
              <a:t>A set of key-value pairs</a:t>
            </a:r>
          </a:p>
          <a:p>
            <a:pPr eaLnBrk="1" hangingPunct="1"/>
            <a:r>
              <a:rPr lang="en-US" altLang="en-US" smtClean="0"/>
              <a:t>Dictionaries are </a:t>
            </a:r>
            <a:r>
              <a:rPr lang="en-US" altLang="en-US" i="1" smtClean="0"/>
              <a:t>mutable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828800" y="3505200"/>
            <a:ext cx="5761038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 = {1 : 'hello', 'two' : 42, 'blah' : [1,2,3]}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Output:{1: 'hello', 'two': 42, 'blah': [1, 2, 3]}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d['blah']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Output:[1, 2, 3]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396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76238"/>
            <a:ext cx="7772400" cy="9652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Dictionaries: Add/Modify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619250" y="2205038"/>
            <a:ext cx="58674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 = {1: 'hello', 'two': 42, 'blah': [1, 2, 3]}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d['two'] = 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Output:{1: 'hello', 'two': 99, 'blah': [1, 2, 3]}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116013" y="4797425"/>
            <a:ext cx="6624637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d[7] = 'new entry'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Output:{1: 'hello', 7: 'new entry', 'two': 99, 'blah': [1, 2, 3]}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5450" y="1341438"/>
            <a:ext cx="8135938" cy="7191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Entries can be changed by assigning to that entry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395288" y="4149725"/>
            <a:ext cx="7848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/>
              <a:t>Assigning to a key that does not exist adds an entry</a:t>
            </a:r>
          </a:p>
        </p:txBody>
      </p:sp>
    </p:spTree>
    <p:extLst>
      <p:ext uri="{BB962C8B-B14F-4D97-AF65-F5344CB8AC3E}">
        <p14:creationId xmlns:p14="http://schemas.microsoft.com/office/powerpoint/2010/main" val="41428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Dictionaries: Deleting Elements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424862" cy="7270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b="1" smtClean="0">
                <a:solidFill>
                  <a:schemeClr val="accent2"/>
                </a:solidFill>
              </a:rPr>
              <a:t>del</a:t>
            </a:r>
            <a:r>
              <a:rPr lang="en-US" altLang="en-US" sz="2800" smtClean="0"/>
              <a:t> method deletes an element from a dictionary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057400" y="3581400"/>
            <a:ext cx="4498975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d={1: 'hello', 2: 'there', 10: 'world'}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del(d[2])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print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Output:{1: 'hello', 10: 'world'}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852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1148&quot;&gt;&lt;/object&gt;&lt;object type=&quot;2&quot; unique_id=&quot;11149&quot;&gt;&lt;object type=&quot;3&quot; unique_id=&quot;11150&quot;&gt;&lt;property id=&quot;20148&quot; value=&quot;5&quot;/&gt;&lt;property id=&quot;20300&quot; value=&quot;Slide 1 - &amp;quot;Introduction to PYTHON  Day 2   Prithvi Raj Maipady&amp;quot;&quot;/&gt;&lt;property id=&quot;20307&quot; value=&quot;257&quot;/&gt;&lt;/object&gt;&lt;object type=&quot;3&quot; unique_id=&quot;11165&quot;&gt;&lt;property id=&quot;20148&quot; value=&quot;5&quot;/&gt;&lt;property id=&quot;20300&quot; value=&quot;Slide 3 - &amp;quot;Lists&amp;quot;&quot;/&gt;&lt;property id=&quot;20307&quot; value=&quot;272&quot;/&gt;&lt;/object&gt;&lt;object type=&quot;3&quot; unique_id=&quot;11166&quot;&gt;&lt;property id=&quot;20148&quot; value=&quot;5&quot;/&gt;&lt;property id=&quot;20300&quot; value=&quot;Slide 4 - &amp;quot;Lists: Modifying Content&amp;quot;&quot;/&gt;&lt;property id=&quot;20307&quot; value=&quot;273&quot;/&gt;&lt;/object&gt;&lt;object type=&quot;3&quot; unique_id=&quot;11167&quot;&gt;&lt;property id=&quot;20148&quot; value=&quot;5&quot;/&gt;&lt;property id=&quot;20300&quot; value=&quot;Slide 5 - &amp;quot;Lists: Modifying Contents&amp;quot;&quot;/&gt;&lt;property id=&quot;20307&quot; value=&quot;274&quot;/&gt;&lt;/object&gt;&lt;object type=&quot;3&quot; unique_id=&quot;11168&quot;&gt;&lt;property id=&quot;20148&quot; value=&quot;5&quot;/&gt;&lt;property id=&quot;20300&quot; value=&quot;Slide 6 - &amp;quot;Tuples&amp;quot;&quot;/&gt;&lt;property id=&quot;20307&quot; value=&quot;275&quot;/&gt;&lt;/object&gt;&lt;object type=&quot;3&quot; unique_id=&quot;11169&quot;&gt;&lt;property id=&quot;20148&quot; value=&quot;5&quot;/&gt;&lt;property id=&quot;20300&quot; value=&quot;Slide 7 - &amp;quot;Dictionaries&amp;quot;&quot;/&gt;&lt;property id=&quot;20307&quot; value=&quot;276&quot;/&gt;&lt;/object&gt;&lt;object type=&quot;3&quot; unique_id=&quot;11170&quot;&gt;&lt;property id=&quot;20148&quot; value=&quot;5&quot;/&gt;&lt;property id=&quot;20300&quot; value=&quot;Slide 8 - &amp;quot;Dictionaries: Add/Modify&amp;quot;&quot;/&gt;&lt;property id=&quot;20307&quot; value=&quot;277&quot;/&gt;&lt;/object&gt;&lt;object type=&quot;3&quot; unique_id=&quot;11171&quot;&gt;&lt;property id=&quot;20148&quot; value=&quot;5&quot;/&gt;&lt;property id=&quot;20300&quot; value=&quot;Slide 9 - &amp;quot;Dictionaries: Deleting Elements&amp;quot;&quot;/&gt;&lt;property id=&quot;20307&quot; value=&quot;278&quot;/&gt;&lt;/object&gt;&lt;object type=&quot;3&quot; unique_id=&quot;11172&quot;&gt;&lt;property id=&quot;20148&quot; value=&quot;5&quot;/&gt;&lt;property id=&quot;20300&quot; value=&quot;Slide 10 - &amp;quot;Copying Dictionaries and Lists&amp;quot;&quot;/&gt;&lt;property id=&quot;20307&quot; value=&quot;279&quot;/&gt;&lt;/object&gt;&lt;object type=&quot;3&quot; unique_id=&quot;11173&quot;&gt;&lt;property id=&quot;20148&quot; value=&quot;5&quot;/&gt;&lt;property id=&quot;20300&quot; value=&quot;Slide 11 - &amp;quot;Data Type Summary&amp;quot;&quot;/&gt;&lt;property id=&quot;20307&quot; value=&quot;280&quot;/&gt;&lt;/object&gt;&lt;object type=&quot;3&quot; unique_id=&quot;11174&quot;&gt;&lt;property id=&quot;20148&quot; value=&quot;5&quot;/&gt;&lt;property id=&quot;20300&quot; value=&quot;Slide 12 - &amp;quot;Input&amp;quot;&quot;/&gt;&lt;property id=&quot;20307&quot; value=&quot;281&quot;/&gt;&lt;/object&gt;&lt;object type=&quot;3&quot; unique_id=&quot;11176&quot;&gt;&lt;property id=&quot;20148&quot; value=&quot;5&quot;/&gt;&lt;property id=&quot;20300&quot; value=&quot;Slide 13 - &amp;quot;Booleans&amp;quot;&quot;/&gt;&lt;property id=&quot;20307&quot; value=&quot;283&quot;/&gt;&lt;/object&gt;&lt;object type=&quot;3&quot; unique_id=&quot;11177&quot;&gt;&lt;property id=&quot;20148&quot; value=&quot;5&quot;/&gt;&lt;property id=&quot;20300&quot; value=&quot;Slide 14 - &amp;quot;Boolean Expressions&amp;quot;&quot;/&gt;&lt;property id=&quot;20307&quot; value=&quot;284&quot;/&gt;&lt;/object&gt;&lt;object type=&quot;3&quot; unique_id=&quot;11178&quot;&gt;&lt;property id=&quot;20148&quot; value=&quot;5&quot;/&gt;&lt;property id=&quot;20300&quot; value=&quot;Slide 15 - &amp;quot;No Braces&amp;quot;&quot;/&gt;&lt;property id=&quot;20307&quot; value=&quot;285&quot;/&gt;&lt;/object&gt;&lt;object type=&quot;3&quot; unique_id=&quot;11179&quot;&gt;&lt;property id=&quot;20148&quot; value=&quot;5&quot;/&gt;&lt;property id=&quot;20300&quot; value=&quot;Slide 20&quot;/&gt;&lt;property id=&quot;20307&quot; value=&quot;286&quot;/&gt;&lt;/object&gt;&lt;object type=&quot;3&quot; unique_id=&quot;11428&quot;&gt;&lt;property id=&quot;20148&quot; value=&quot;5&quot;/&gt;&lt;property id=&quot;20300&quot; value=&quot;Slide 16 - &amp;quot;for loop&amp;quot;&quot;/&gt;&lt;property id=&quot;20307&quot; value=&quot;287&quot;/&gt;&lt;/object&gt;&lt;object type=&quot;3&quot; unique_id=&quot;11429&quot;&gt;&lt;property id=&quot;20148&quot; value=&quot;5&quot;/&gt;&lt;property id=&quot;20300&quot; value=&quot;Slide 17 - &amp;quot;if-else Loop&amp;quot;&quot;/&gt;&lt;property id=&quot;20307&quot; value=&quot;288&quot;/&gt;&lt;/object&gt;&lt;object type=&quot;3&quot; unique_id=&quot;11661&quot;&gt;&lt;property id=&quot;20148&quot; value=&quot;5&quot;/&gt;&lt;property id=&quot;20300&quot; value=&quot;Slide 18 - &amp;quot;While Loop&amp;quot;&quot;/&gt;&lt;property id=&quot;20307&quot; value=&quot;289&quot;/&gt;&lt;/object&gt;&lt;object type=&quot;3&quot; unique_id=&quot;11832&quot;&gt;&lt;property id=&quot;20148&quot; value=&quot;5&quot;/&gt;&lt;property id=&quot;20300&quot; value=&quot;Slide 19 - &amp;quot;if-elif-else Loop&amp;quot;&quot;/&gt;&lt;property id=&quot;20307&quot; value=&quot;290&quot;/&gt;&lt;/object&gt;&lt;object type=&quot;3&quot; unique_id=&quot;15592&quot;&gt;&lt;property id=&quot;20148&quot; value=&quot;5&quot;/&gt;&lt;property id=&quot;20300&quot; value=&quot;Slide 2 - &amp;quot;Day 2 Overview&amp;quot;&quot;/&gt;&lt;property id=&quot;20307&quot; value=&quot;3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1108</Words>
  <Application>Microsoft Office PowerPoint</Application>
  <PresentationFormat>On-screen Show (4:3)</PresentationFormat>
  <Paragraphs>195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PYTHON  Day 2   Prithvi Raj Maipady</vt:lpstr>
      <vt:lpstr>Day 2 Overview</vt:lpstr>
      <vt:lpstr>Lists</vt:lpstr>
      <vt:lpstr>Lists: Modifying Content</vt:lpstr>
      <vt:lpstr>Lists: Modifying Contents</vt:lpstr>
      <vt:lpstr>Tuples</vt:lpstr>
      <vt:lpstr>Dictionaries</vt:lpstr>
      <vt:lpstr>Dictionaries: Add/Modify</vt:lpstr>
      <vt:lpstr>Dictionaries: Deleting Elements</vt:lpstr>
      <vt:lpstr>Copying Dictionaries and Lists</vt:lpstr>
      <vt:lpstr>Data Type Summary</vt:lpstr>
      <vt:lpstr>Input</vt:lpstr>
      <vt:lpstr>Booleans</vt:lpstr>
      <vt:lpstr>Boolean Expressions</vt:lpstr>
      <vt:lpstr>No Braces</vt:lpstr>
      <vt:lpstr>for loop</vt:lpstr>
      <vt:lpstr>if-else Loop</vt:lpstr>
      <vt:lpstr>While Loop</vt:lpstr>
      <vt:lpstr>if-elif-else Loop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 Day 1  Prithvi Raj Maipady</dc:title>
  <dc:creator>Prit</dc:creator>
  <cp:lastModifiedBy>Prit</cp:lastModifiedBy>
  <cp:revision>62</cp:revision>
  <dcterms:created xsi:type="dcterms:W3CDTF">2017-01-25T21:46:16Z</dcterms:created>
  <dcterms:modified xsi:type="dcterms:W3CDTF">2017-04-07T03:55:06Z</dcterms:modified>
</cp:coreProperties>
</file>