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8243-CD37-4FC7-9D54-961AA7F160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D2BE-8788-4195-BB5F-620F3F10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E5F07-2E74-4117-B78C-0A159B59AB67}" type="slidenum">
              <a:rPr lang="he-IL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44ADF8-D238-46CF-AAEC-892678648ABD}" type="slidenum">
              <a:rPr lang="he-IL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685CBE-8746-4DBD-9C1A-2FF590783053}" type="slidenum">
              <a:rPr lang="he-IL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4CC526-549C-4695-A03B-22CC7B750B77}" type="slidenum">
              <a:rPr lang="he-IL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57F617-DB2D-4834-882C-94D3EE8CFC7F}" type="slidenum">
              <a:rPr lang="he-IL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804701-47FE-4450-8BDF-E58727393537}" type="slidenum">
              <a:rPr lang="he-IL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C7F080-C1FB-4671-B891-E2C9556D8F22}" type="slidenum">
              <a:rPr lang="he-IL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156997-41FD-4FF7-8FF6-5B34C79370AF}" type="slidenum">
              <a:rPr lang="he-IL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0CE38C-AFDD-4577-98EB-2E72F326B9D7}" type="slidenum">
              <a:rPr lang="he-I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508418-1C45-4EFE-95C9-3AA395D9B782}" type="slidenum">
              <a:rPr lang="he-IL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384F11-412A-4788-B406-5329886C9E52}" type="slidenum">
              <a:rPr lang="he-IL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B4CEFF-233F-4C68-BE09-5B5EEAE1548C}" type="slidenum">
              <a:rPr lang="he-IL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9AD5EF-35B4-4D8E-9F11-34D66D4EF7A5}" type="slidenum">
              <a:rPr lang="he-IL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A50049-7A6A-4757-ABE5-1F55D648BA54}" type="slidenum">
              <a:rPr lang="he-IL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88292-471F-4976-AB4E-372D37F903AC}" type="slidenum">
              <a:rPr lang="he-IL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0D9D68-6B83-4ED7-B4D4-DB3957DA2074}" type="slidenum">
              <a:rPr lang="he-IL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6218-8923-47CD-A486-6DF6FDC21A9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1701-10CF-4C09-A1D4-4793BC07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  <a:t>Introduction to PYTHON</a:t>
            </a:r>
            <a:b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</a:br>
            <a:r>
              <a:rPr lang="en-US" altLang="en-US" b="1" dirty="0" smtClean="0">
                <a:solidFill>
                  <a:srgbClr val="00B0F0"/>
                </a:solidFill>
                <a:latin typeface="Comic Sans MS" pitchFamily="66" charset="0"/>
              </a:rPr>
              <a:t> Day 1</a:t>
            </a:r>
            <a:r>
              <a:rPr lang="en-US" altLang="en-US" dirty="0" smtClean="0">
                <a:solidFill>
                  <a:srgbClr val="00B0F0"/>
                </a:solidFill>
              </a:rPr>
              <a:t/>
            </a:r>
            <a:br>
              <a:rPr lang="en-US" altLang="en-US" dirty="0" smtClean="0">
                <a:solidFill>
                  <a:srgbClr val="00B0F0"/>
                </a:solidFill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err="1" smtClean="0">
                <a:latin typeface="Calibri" pitchFamily="34" charset="0"/>
              </a:rPr>
              <a:t>Prithvi</a:t>
            </a:r>
            <a:r>
              <a:rPr lang="en-US" altLang="en-US" sz="2400" dirty="0" smtClean="0">
                <a:latin typeface="Calibri" pitchFamily="34" charset="0"/>
              </a:rPr>
              <a:t> Raj </a:t>
            </a:r>
            <a:r>
              <a:rPr lang="en-US" altLang="en-US" sz="2400" dirty="0" err="1" smtClean="0">
                <a:latin typeface="Calibri" pitchFamily="34" charset="0"/>
              </a:rPr>
              <a:t>Maipady</a:t>
            </a:r>
            <a:endParaRPr lang="en-CA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String Literals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4267200" cy="2819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Strings are </a:t>
            </a:r>
            <a:r>
              <a:rPr lang="en-US" altLang="en-US" sz="2800" i="1" smtClean="0"/>
              <a:t>immutable</a:t>
            </a:r>
          </a:p>
          <a:p>
            <a:pPr eaLnBrk="1" hangingPunct="1"/>
            <a:r>
              <a:rPr lang="en-US" altLang="en-US" sz="2800" smtClean="0"/>
              <a:t>There is no char type like in C++ or Java</a:t>
            </a:r>
          </a:p>
          <a:p>
            <a:pPr eaLnBrk="1" hangingPunct="1"/>
            <a:r>
              <a:rPr lang="en-US" altLang="en-US" sz="2800" smtClean="0"/>
              <a:t>+ is overloaded to do concatenation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105400" y="2743200"/>
            <a:ext cx="36576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x = 'hello'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x = x + ' </a:t>
            </a:r>
            <a:r>
              <a:rPr lang="en-US" altLang="en-US" sz="2400" dirty="0" smtClean="0"/>
              <a:t>there‘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(x)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'hello </a:t>
            </a:r>
            <a:r>
              <a:rPr lang="en-US" altLang="en-US" sz="2400" dirty="0"/>
              <a:t>there'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1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String Modification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4876800" cy="28194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John = “Happy Birthday”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1) print </a:t>
            </a:r>
            <a:r>
              <a:rPr lang="en-US" altLang="en-US" sz="2800" dirty="0" smtClean="0"/>
              <a:t>(John[3:8])</a:t>
            </a: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2) print </a:t>
            </a:r>
            <a:r>
              <a:rPr lang="en-US" altLang="en-US" sz="2800" dirty="0" smtClean="0"/>
              <a:t>(John</a:t>
            </a:r>
            <a:r>
              <a:rPr lang="en-US" altLang="en-US" sz="2800" dirty="0" smtClean="0"/>
              <a:t>[-5 : -3</a:t>
            </a:r>
            <a:r>
              <a:rPr lang="en-US" altLang="en-US" sz="2800" dirty="0" smtClean="0"/>
              <a:t>])</a:t>
            </a: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3) print </a:t>
            </a:r>
            <a:r>
              <a:rPr lang="en-US" altLang="en-US" sz="2800" dirty="0" smtClean="0"/>
              <a:t>(John</a:t>
            </a:r>
            <a:r>
              <a:rPr lang="en-US" altLang="en-US" sz="2800" dirty="0" smtClean="0"/>
              <a:t>[ -6</a:t>
            </a:r>
            <a:r>
              <a:rPr lang="en-US" altLang="en-US" sz="2800" dirty="0" smtClean="0"/>
              <a:t>])</a:t>
            </a:r>
            <a:endParaRPr lang="en-US" altLang="en-US" sz="2800" dirty="0" smtClean="0"/>
          </a:p>
          <a:p>
            <a:pPr marL="0" indent="0" eaLnBrk="1" hangingPunct="1">
              <a:buFontTx/>
              <a:buNone/>
            </a:pPr>
            <a:r>
              <a:rPr lang="en-US" altLang="en-US" sz="2800" dirty="0" smtClean="0"/>
              <a:t>4) print </a:t>
            </a:r>
            <a:r>
              <a:rPr lang="en-US" altLang="en-US" sz="2800" dirty="0" smtClean="0"/>
              <a:t>(John[6]) </a:t>
            </a:r>
            <a:r>
              <a:rPr lang="en-US" altLang="en-US" sz="2800" dirty="0" smtClean="0"/>
              <a:t>+ </a:t>
            </a:r>
            <a:r>
              <a:rPr lang="en-US" altLang="en-US" sz="2800" dirty="0" smtClean="0"/>
              <a:t>(John</a:t>
            </a:r>
            <a:r>
              <a:rPr lang="en-US" altLang="en-US" sz="2800" dirty="0" smtClean="0"/>
              <a:t>[-5</a:t>
            </a:r>
            <a:r>
              <a:rPr lang="en-US" altLang="en-US" sz="2800" dirty="0" smtClean="0"/>
              <a:t>])    </a:t>
            </a:r>
            <a:endParaRPr lang="en-US" altLang="en-US" sz="2800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86400" y="2362200"/>
            <a:ext cx="298132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OUTPUT</a:t>
            </a:r>
            <a:r>
              <a:rPr lang="en-US" altLang="en-US" sz="2400" dirty="0" smtClean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1) 	py </a:t>
            </a:r>
            <a:r>
              <a:rPr lang="en-US" altLang="en-US" sz="2400" dirty="0"/>
              <a:t>Bi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2)	th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3)	r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4)	Bt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13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Comment Statement</a:t>
            </a:r>
            <a:endParaRPr lang="en-CA" altLang="en-US" sz="40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895600" y="3352800"/>
            <a:ext cx="4114800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print  </a:t>
            </a:r>
            <a:r>
              <a:rPr lang="en-CA" altLang="en-US" sz="2400" dirty="0" smtClean="0"/>
              <a:t>('this </a:t>
            </a:r>
            <a:r>
              <a:rPr lang="en-CA" altLang="en-US" sz="2400" dirty="0"/>
              <a:t>will </a:t>
            </a:r>
            <a:r>
              <a:rPr lang="en-CA" altLang="en-US" sz="2400" dirty="0" smtClean="0"/>
              <a:t>print‘)</a:t>
            </a:r>
            <a:endParaRPr lang="en-CA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'this will print'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print  </a:t>
            </a:r>
            <a:r>
              <a:rPr lang="en-CA" altLang="en-US" sz="2400" dirty="0" smtClean="0"/>
              <a:t>(#</a:t>
            </a:r>
            <a:r>
              <a:rPr lang="en-CA" altLang="en-US" sz="2400" dirty="0"/>
              <a:t>'this will </a:t>
            </a:r>
            <a:r>
              <a:rPr lang="en-CA" altLang="en-US" sz="2400" dirty="0" smtClean="0"/>
              <a:t>not‘)</a:t>
            </a:r>
            <a:endParaRPr lang="en-CA" altLang="en-US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 dirty="0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‘#’ starts a line comment</a:t>
            </a:r>
            <a:endParaRPr lang="en-CA" altLang="en-US" sz="2400"/>
          </a:p>
        </p:txBody>
      </p:sp>
    </p:spTree>
    <p:extLst>
      <p:ext uri="{BB962C8B-B14F-4D97-AF65-F5344CB8AC3E}">
        <p14:creationId xmlns:p14="http://schemas.microsoft.com/office/powerpoint/2010/main" val="24491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Numbers are </a:t>
            </a:r>
            <a:r>
              <a:rPr lang="en-US" altLang="en-US" sz="4000" i="1" smtClean="0">
                <a:solidFill>
                  <a:schemeClr val="accent2"/>
                </a:solidFill>
                <a:latin typeface="Comic Sans MS" pitchFamily="66" charset="0"/>
              </a:rPr>
              <a:t>immutable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900113" y="2133600"/>
            <a:ext cx="2592387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x = 4.5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y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y +=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(x)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/>
              <a:t>: 4.5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 </a:t>
            </a:r>
            <a:r>
              <a:rPr lang="en-US" altLang="en-US" sz="2400" dirty="0" smtClean="0"/>
              <a:t>(y)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/>
              <a:t>: 7.5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611188" y="1773238"/>
            <a:ext cx="6697662" cy="1150937"/>
            <a:chOff x="385" y="1117"/>
            <a:chExt cx="4219" cy="725"/>
          </a:xfrm>
        </p:grpSpPr>
        <p:grpSp>
          <p:nvGrpSpPr>
            <p:cNvPr id="25618" name="Group 14"/>
            <p:cNvGrpSpPr>
              <a:grpSpLocks/>
            </p:cNvGrpSpPr>
            <p:nvPr/>
          </p:nvGrpSpPr>
          <p:grpSpPr bwMode="auto">
            <a:xfrm>
              <a:off x="2426" y="1117"/>
              <a:ext cx="1140" cy="696"/>
              <a:chOff x="2472" y="1344"/>
              <a:chExt cx="1140" cy="696"/>
            </a:xfrm>
          </p:grpSpPr>
          <p:grpSp>
            <p:nvGrpSpPr>
              <p:cNvPr id="25620" name="Group 9"/>
              <p:cNvGrpSpPr>
                <a:grpSpLocks/>
              </p:cNvGrpSpPr>
              <p:nvPr/>
            </p:nvGrpSpPr>
            <p:grpSpPr bwMode="auto">
              <a:xfrm>
                <a:off x="2472" y="1344"/>
                <a:ext cx="1140" cy="292"/>
                <a:chOff x="2466" y="1344"/>
                <a:chExt cx="1140" cy="292"/>
              </a:xfrm>
            </p:grpSpPr>
            <p:sp>
              <p:nvSpPr>
                <p:cNvPr id="256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400"/>
                    <a:t>x</a:t>
                  </a:r>
                </a:p>
              </p:txBody>
            </p:sp>
            <p:sp>
              <p:nvSpPr>
                <p:cNvPr id="2562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400"/>
                    <a:t>4.5</a:t>
                  </a:r>
                </a:p>
              </p:txBody>
            </p:sp>
            <p:sp>
              <p:nvSpPr>
                <p:cNvPr id="25625" name="Line 8"/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21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75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/>
                  <a:t>y</a:t>
                </a:r>
              </a:p>
            </p:txBody>
          </p:sp>
          <p:sp>
            <p:nvSpPr>
              <p:cNvPr id="25622" name="Line 13"/>
              <p:cNvSpPr>
                <a:spLocks noChangeShapeType="1"/>
              </p:cNvSpPr>
              <p:nvPr/>
            </p:nvSpPr>
            <p:spPr bwMode="auto">
              <a:xfrm flipV="1">
                <a:off x="2744" y="1616"/>
                <a:ext cx="544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9" name="Line 15"/>
            <p:cNvSpPr>
              <a:spLocks noChangeShapeType="1"/>
            </p:cNvSpPr>
            <p:nvPr/>
          </p:nvSpPr>
          <p:spPr bwMode="auto">
            <a:xfrm>
              <a:off x="385" y="1842"/>
              <a:ext cx="4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611188" y="3068638"/>
            <a:ext cx="6650037" cy="1004887"/>
            <a:chOff x="385" y="1950"/>
            <a:chExt cx="4189" cy="633"/>
          </a:xfrm>
        </p:grpSpPr>
        <p:grpSp>
          <p:nvGrpSpPr>
            <p:cNvPr id="25606" name="Group 17"/>
            <p:cNvGrpSpPr>
              <a:grpSpLocks/>
            </p:cNvGrpSpPr>
            <p:nvPr/>
          </p:nvGrpSpPr>
          <p:grpSpPr bwMode="auto">
            <a:xfrm>
              <a:off x="2472" y="1950"/>
              <a:ext cx="1140" cy="292"/>
              <a:chOff x="2466" y="1344"/>
              <a:chExt cx="1140" cy="292"/>
            </a:xfrm>
          </p:grpSpPr>
          <p:sp>
            <p:nvSpPr>
              <p:cNvPr id="25615" name="Text Box 18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/>
                  <a:t>x</a:t>
                </a:r>
              </a:p>
            </p:txBody>
          </p:sp>
          <p:sp>
            <p:nvSpPr>
              <p:cNvPr id="25616" name="Text Box 19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/>
                  <a:t>4.5</a:t>
                </a:r>
              </a:p>
            </p:txBody>
          </p:sp>
          <p:sp>
            <p:nvSpPr>
              <p:cNvPr id="25617" name="Line 20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7" name="Group 23"/>
            <p:cNvGrpSpPr>
              <a:grpSpLocks/>
            </p:cNvGrpSpPr>
            <p:nvPr/>
          </p:nvGrpSpPr>
          <p:grpSpPr bwMode="auto">
            <a:xfrm>
              <a:off x="2472" y="2251"/>
              <a:ext cx="1140" cy="292"/>
              <a:chOff x="2466" y="1344"/>
              <a:chExt cx="1140" cy="292"/>
            </a:xfrm>
          </p:grpSpPr>
          <p:sp>
            <p:nvSpPr>
              <p:cNvPr id="25612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/>
                  <a:t>y</a:t>
                </a:r>
              </a:p>
            </p:txBody>
          </p:sp>
          <p:sp>
            <p:nvSpPr>
              <p:cNvPr id="25613" name="Text Box 25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/>
                  <a:t>7.5</a:t>
                </a:r>
              </a:p>
            </p:txBody>
          </p:sp>
          <p:sp>
            <p:nvSpPr>
              <p:cNvPr id="25614" name="Line 26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30"/>
            <p:cNvGrpSpPr>
              <a:grpSpLocks/>
            </p:cNvGrpSpPr>
            <p:nvPr/>
          </p:nvGrpSpPr>
          <p:grpSpPr bwMode="auto">
            <a:xfrm>
              <a:off x="385" y="2069"/>
              <a:ext cx="4189" cy="514"/>
              <a:chOff x="374" y="2011"/>
              <a:chExt cx="4189" cy="514"/>
            </a:xfrm>
          </p:grpSpPr>
          <p:sp>
            <p:nvSpPr>
              <p:cNvPr id="25609" name="Freeform 27"/>
              <p:cNvSpPr>
                <a:spLocks/>
              </p:cNvSpPr>
              <p:nvPr/>
            </p:nvSpPr>
            <p:spPr bwMode="auto">
              <a:xfrm>
                <a:off x="2290" y="2523"/>
                <a:ext cx="2273" cy="2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Freeform 28"/>
              <p:cNvSpPr>
                <a:spLocks/>
              </p:cNvSpPr>
              <p:nvPr/>
            </p:nvSpPr>
            <p:spPr bwMode="auto">
              <a:xfrm>
                <a:off x="1599" y="2069"/>
                <a:ext cx="700" cy="444"/>
              </a:xfrm>
              <a:custGeom>
                <a:avLst/>
                <a:gdLst>
                  <a:gd name="T0" fmla="*/ 0 w 700"/>
                  <a:gd name="T1" fmla="*/ 0 h 444"/>
                  <a:gd name="T2" fmla="*/ 700 w 700"/>
                  <a:gd name="T3" fmla="*/ 444 h 44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00" h="444">
                    <a:moveTo>
                      <a:pt x="0" y="0"/>
                    </a:moveTo>
                    <a:lnTo>
                      <a:pt x="700" y="4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Freeform 29"/>
              <p:cNvSpPr>
                <a:spLocks/>
              </p:cNvSpPr>
              <p:nvPr/>
            </p:nvSpPr>
            <p:spPr bwMode="auto">
              <a:xfrm rot="21443846" flipV="1">
                <a:off x="374" y="2011"/>
                <a:ext cx="1244" cy="71"/>
              </a:xfrm>
              <a:custGeom>
                <a:avLst/>
                <a:gdLst>
                  <a:gd name="T0" fmla="*/ 0 w 2273"/>
                  <a:gd name="T1" fmla="*/ 3177108 h 2"/>
                  <a:gd name="T2" fmla="*/ 204 w 2273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2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String Literals: Many Kinds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620000" cy="76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use single or double quotes, and three double quotes for a multi-line string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38200" y="2057400"/>
            <a:ext cx="781685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print ('I </a:t>
            </a:r>
            <a:r>
              <a:rPr lang="en-US" altLang="en-US" sz="2200" dirty="0"/>
              <a:t>am a </a:t>
            </a:r>
            <a:r>
              <a:rPr lang="en-US" altLang="en-US" sz="2200" dirty="0" smtClean="0"/>
              <a:t>string‘)</a:t>
            </a:r>
            <a:endParaRPr lang="en-US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			Output:	'I </a:t>
            </a:r>
            <a:r>
              <a:rPr lang="en-US" altLang="en-US" sz="2200" dirty="0"/>
              <a:t>am a string'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print ( </a:t>
            </a:r>
            <a:r>
              <a:rPr lang="en-US" altLang="en-US" sz="2200" dirty="0"/>
              <a:t>"So am I</a:t>
            </a:r>
            <a:r>
              <a:rPr lang="en-US" altLang="en-US" sz="2200" dirty="0" smtClean="0"/>
              <a:t>!“)</a:t>
            </a:r>
            <a:endParaRPr lang="en-US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			Output:	'So </a:t>
            </a:r>
            <a:r>
              <a:rPr lang="en-US" altLang="en-US" sz="2200" dirty="0"/>
              <a:t>am I!'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s </a:t>
            </a:r>
            <a:r>
              <a:rPr lang="en-US" altLang="en-US" sz="2200" dirty="0"/>
              <a:t>= """And me too!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though I am much longer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than the others :)"""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s = </a:t>
            </a:r>
            <a:r>
              <a:rPr lang="en-US" altLang="en-US" sz="2200" dirty="0" smtClean="0"/>
              <a:t>'And </a:t>
            </a:r>
            <a:r>
              <a:rPr lang="en-US" altLang="en-US" sz="2200" dirty="0"/>
              <a:t>me too!\nthough I am much longer\</a:t>
            </a:r>
            <a:r>
              <a:rPr lang="en-US" altLang="en-US" sz="2200" dirty="0" err="1"/>
              <a:t>nthan</a:t>
            </a:r>
            <a:r>
              <a:rPr lang="en-US" altLang="en-US" sz="2200" dirty="0"/>
              <a:t> the others :)‘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print (s)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And me too!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though I am much longer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than the others :)‘</a:t>
            </a:r>
          </a:p>
        </p:txBody>
      </p:sp>
    </p:spTree>
    <p:extLst>
      <p:ext uri="{BB962C8B-B14F-4D97-AF65-F5344CB8AC3E}">
        <p14:creationId xmlns:p14="http://schemas.microsoft.com/office/powerpoint/2010/main" val="356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Substrings and Methods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066800" y="1905000"/>
            <a:ext cx="38100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 = '012345'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(s[3])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'3</a:t>
            </a:r>
            <a:r>
              <a:rPr lang="en-US" altLang="en-US" sz="2400" dirty="0"/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(s[1:4])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'123</a:t>
            </a:r>
            <a:r>
              <a:rPr lang="en-US" altLang="en-US" sz="2400" dirty="0"/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(s[2:])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'2345</a:t>
            </a:r>
            <a:r>
              <a:rPr lang="en-US" altLang="en-US" sz="2400" dirty="0"/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(s</a:t>
            </a:r>
            <a:r>
              <a:rPr lang="en-US" altLang="en-US" sz="2400" dirty="0"/>
              <a:t>[:4</a:t>
            </a:r>
            <a:r>
              <a:rPr lang="en-US" altLang="en-US" sz="2400" dirty="0" smtClean="0"/>
              <a:t>])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'0123</a:t>
            </a:r>
            <a:r>
              <a:rPr lang="en-US" altLang="en-US" sz="2400" dirty="0"/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(s</a:t>
            </a:r>
            <a:r>
              <a:rPr lang="en-US" altLang="en-US" sz="2400" dirty="0"/>
              <a:t>[-2</a:t>
            </a:r>
            <a:r>
              <a:rPr lang="en-US" altLang="en-US" sz="2400" dirty="0" smtClean="0"/>
              <a:t>])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'4</a:t>
            </a:r>
            <a:r>
              <a:rPr lang="en-US" altLang="en-US" sz="2400" dirty="0"/>
              <a:t>'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4876800" y="1749035"/>
            <a:ext cx="3556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len</a:t>
            </a:r>
            <a:r>
              <a:rPr lang="en-US" altLang="en-US" sz="2400"/>
              <a:t>(String) – returns the number of characters in the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str</a:t>
            </a:r>
            <a:r>
              <a:rPr lang="en-US" altLang="en-US" sz="2400"/>
              <a:t>(Object) – returns a String representation of the Object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5867400" y="4489946"/>
            <a:ext cx="28956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len(s)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6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err="1"/>
              <a:t>str</a:t>
            </a:r>
            <a:r>
              <a:rPr lang="en-US" altLang="en-US" sz="2400" dirty="0"/>
              <a:t>(10.3)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'10.3</a:t>
            </a:r>
            <a:r>
              <a:rPr lang="en-US" altLang="en-US" sz="2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893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755650" y="3141663"/>
            <a:ext cx="7343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>
                <a:solidFill>
                  <a:srgbClr val="00B0F0"/>
                </a:solidFill>
                <a:latin typeface="Comic Sans MS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9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09600"/>
            <a:ext cx="8713787" cy="803275"/>
          </a:xfrm>
        </p:spPr>
        <p:txBody>
          <a:bodyPr/>
          <a:lstStyle/>
          <a:p>
            <a:pPr eaLnBrk="1" hangingPunct="1"/>
            <a:r>
              <a:rPr lang="en-CA" altLang="en-US" sz="3400" b="1" smtClean="0">
                <a:solidFill>
                  <a:schemeClr val="accent2"/>
                </a:solidFill>
                <a:latin typeface="Comic Sans MS" pitchFamily="66" charset="0"/>
              </a:rPr>
              <a:t>Which of these languages do you know</a:t>
            </a:r>
            <a:r>
              <a:rPr lang="en-CA" altLang="en-US" sz="3400" b="1" smtClean="0">
                <a:solidFill>
                  <a:schemeClr val="accent2"/>
                </a:solidFill>
              </a:rPr>
              <a:t>?</a:t>
            </a:r>
            <a:endParaRPr lang="en-US" altLang="en-US" sz="3400" b="1" smtClean="0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CA" altLang="en-US" sz="2400" smtClean="0"/>
          </a:p>
          <a:p>
            <a:pPr eaLnBrk="1" hangingPunct="1"/>
            <a:r>
              <a:rPr lang="en-CA" altLang="en-US" sz="2400" smtClean="0"/>
              <a:t>C or C++</a:t>
            </a:r>
          </a:p>
          <a:p>
            <a:pPr eaLnBrk="1" hangingPunct="1"/>
            <a:r>
              <a:rPr lang="en-CA" altLang="en-US" sz="2400" smtClean="0"/>
              <a:t>Java</a:t>
            </a:r>
          </a:p>
          <a:p>
            <a:pPr eaLnBrk="1" hangingPunct="1"/>
            <a:r>
              <a:rPr lang="en-CA" altLang="en-US" sz="2400" smtClean="0"/>
              <a:t>Perl</a:t>
            </a:r>
          </a:p>
          <a:p>
            <a:pPr eaLnBrk="1" hangingPunct="1"/>
            <a:r>
              <a:rPr lang="en-CA" altLang="en-US" sz="2400" smtClean="0"/>
              <a:t>Python</a:t>
            </a:r>
          </a:p>
          <a:p>
            <a:pPr eaLnBrk="1" hangingPunct="1"/>
            <a:r>
              <a:rPr lang="en-CA" altLang="en-US" sz="2400" smtClean="0"/>
              <a:t>Google Go</a:t>
            </a:r>
          </a:p>
        </p:txBody>
      </p:sp>
    </p:spTree>
    <p:extLst>
      <p:ext uri="{BB962C8B-B14F-4D97-AF65-F5344CB8AC3E}">
        <p14:creationId xmlns:p14="http://schemas.microsoft.com/office/powerpoint/2010/main" val="1341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What is Python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Purpose</a:t>
            </a:r>
          </a:p>
          <a:p>
            <a:pPr eaLnBrk="1" hangingPunct="1"/>
            <a:r>
              <a:rPr lang="en-US" altLang="en-US" smtClean="0"/>
              <a:t>Interpreted</a:t>
            </a:r>
          </a:p>
          <a:p>
            <a:pPr eaLnBrk="1" hangingPunct="1"/>
            <a:r>
              <a:rPr lang="en-US" altLang="en-US" smtClean="0"/>
              <a:t>Interactive</a:t>
            </a:r>
          </a:p>
          <a:p>
            <a:pPr eaLnBrk="1" hangingPunct="1"/>
            <a:r>
              <a:rPr lang="en-US" altLang="en-US" smtClean="0"/>
              <a:t>Object Oriented</a:t>
            </a:r>
          </a:p>
          <a:p>
            <a:pPr eaLnBrk="1" hangingPunct="1"/>
            <a:r>
              <a:rPr lang="en-US" altLang="en-US" smtClean="0"/>
              <a:t>High level</a:t>
            </a:r>
          </a:p>
          <a:p>
            <a:pPr lvl="4" eaLnBrk="1" hangingPunct="1"/>
            <a:r>
              <a:rPr lang="en-US" altLang="en-US" smtClean="0"/>
              <a:t>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487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Course Overview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Data Types &amp; Variables</a:t>
            </a:r>
          </a:p>
          <a:p>
            <a:pPr eaLnBrk="1" hangingPunct="1"/>
            <a:r>
              <a:rPr lang="en-US" altLang="en-US" dirty="0" smtClean="0"/>
              <a:t>Flow of </a:t>
            </a:r>
            <a:r>
              <a:rPr lang="en-US" altLang="en-US" dirty="0" smtClean="0"/>
              <a:t>Control</a:t>
            </a:r>
          </a:p>
          <a:p>
            <a:pPr eaLnBrk="1" hangingPunct="1"/>
            <a:r>
              <a:rPr lang="en-US" altLang="en-US" dirty="0" smtClean="0"/>
              <a:t>Loops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Functions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Data Structure </a:t>
            </a:r>
          </a:p>
          <a:p>
            <a:pPr eaLnBrk="1" hangingPunct="1"/>
            <a:r>
              <a:rPr lang="en-US" altLang="en-US" dirty="0" smtClean="0"/>
              <a:t>Python Graphics</a:t>
            </a:r>
          </a:p>
          <a:p>
            <a:pPr eaLnBrk="1" hangingPunct="1"/>
            <a:r>
              <a:rPr lang="en-US" altLang="en-US" dirty="0" smtClean="0"/>
              <a:t>File I/O</a:t>
            </a:r>
          </a:p>
          <a:p>
            <a:pPr eaLnBrk="1" hangingPunct="1"/>
            <a:r>
              <a:rPr lang="en-US" altLang="en-US" dirty="0" smtClean="0"/>
              <a:t>Projects</a:t>
            </a:r>
          </a:p>
          <a:p>
            <a:pPr marL="1828800" lvl="4" indent="0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3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Day 1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353425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</a:t>
            </a:r>
          </a:p>
          <a:p>
            <a:pPr eaLnBrk="1" hangingPunct="1"/>
            <a:r>
              <a:rPr lang="en-US" altLang="en-US" dirty="0" smtClean="0"/>
              <a:t>Executing .py files and Output</a:t>
            </a:r>
          </a:p>
          <a:p>
            <a:r>
              <a:rPr lang="en-US" altLang="en-US" dirty="0"/>
              <a:t>Variables</a:t>
            </a:r>
          </a:p>
          <a:p>
            <a:pPr eaLnBrk="1" hangingPunct="1"/>
            <a:r>
              <a:rPr lang="en-US" altLang="en-US" dirty="0" smtClean="0"/>
              <a:t>Data </a:t>
            </a:r>
            <a:r>
              <a:rPr lang="en-US" altLang="en-US" dirty="0" smtClean="0"/>
              <a:t>Types</a:t>
            </a:r>
          </a:p>
          <a:p>
            <a:pPr eaLnBrk="1" hangingPunct="1"/>
            <a:r>
              <a:rPr lang="en-US" altLang="en-US" dirty="0" smtClean="0"/>
              <a:t>Strings</a:t>
            </a:r>
          </a:p>
          <a:p>
            <a:pPr eaLnBrk="1" hangingPunct="1"/>
            <a:r>
              <a:rPr lang="en-US" altLang="en-US" dirty="0" smtClean="0"/>
              <a:t>Numbers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4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Variables &amp; Data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53425" cy="48006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Python has </a:t>
            </a:r>
            <a:r>
              <a:rPr lang="en-US" dirty="0" smtClean="0"/>
              <a:t>3 basic </a:t>
            </a:r>
            <a:r>
              <a:rPr lang="en-US" dirty="0"/>
              <a:t>data types −</a:t>
            </a:r>
          </a:p>
          <a:p>
            <a:pPr>
              <a:defRPr/>
            </a:pPr>
            <a:r>
              <a:rPr lang="en-US" sz="2800" dirty="0"/>
              <a:t>Numbers</a:t>
            </a:r>
          </a:p>
          <a:p>
            <a:pPr>
              <a:defRPr/>
            </a:pPr>
            <a:r>
              <a:rPr lang="en-US" sz="2800" dirty="0" smtClean="0"/>
              <a:t>String</a:t>
            </a:r>
          </a:p>
          <a:p>
            <a:pPr>
              <a:defRPr/>
            </a:pPr>
            <a:r>
              <a:rPr lang="en-US" sz="2800" dirty="0" smtClean="0"/>
              <a:t>Boolean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Containers</a:t>
            </a:r>
          </a:p>
          <a:p>
            <a:pPr>
              <a:defRPr/>
            </a:pPr>
            <a:r>
              <a:rPr lang="en-US" dirty="0" smtClean="0"/>
              <a:t>List</a:t>
            </a:r>
            <a:endParaRPr lang="en-US" dirty="0"/>
          </a:p>
          <a:p>
            <a:pPr>
              <a:defRPr/>
            </a:pPr>
            <a:r>
              <a:rPr lang="en-US" dirty="0"/>
              <a:t>Tuple</a:t>
            </a:r>
          </a:p>
          <a:p>
            <a:pPr>
              <a:defRPr/>
            </a:pPr>
            <a:r>
              <a:rPr lang="en-US" dirty="0" smtClean="0"/>
              <a:t>Dictionary</a:t>
            </a:r>
          </a:p>
          <a:p>
            <a:pPr>
              <a:defRPr/>
            </a:pPr>
            <a:r>
              <a:rPr lang="en-US" dirty="0" smtClean="0"/>
              <a:t>Set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Hello World</a:t>
            </a:r>
            <a:endParaRPr lang="en-CA" altLang="en-US" sz="40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95600" y="4419600"/>
            <a:ext cx="25908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/>
              <a:t>Out Put: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400"/>
              <a:t>‘Hello world!'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543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Open a browser and open the link “trinket.io”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Create an account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Then click in the account -&gt; New Trinket-&gt; Python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In the main.py type print </a:t>
            </a:r>
            <a:r>
              <a:rPr lang="en-US" altLang="en-US" sz="2400" dirty="0" smtClean="0"/>
              <a:t>(‘</a:t>
            </a:r>
            <a:r>
              <a:rPr lang="en-US" altLang="en-US" sz="2400" dirty="0"/>
              <a:t>Hello world</a:t>
            </a:r>
            <a:r>
              <a:rPr lang="en-US" altLang="en-US" sz="2400" dirty="0" smtClean="0"/>
              <a:t>!’)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76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The Python Interpreter</a:t>
            </a:r>
            <a:endParaRPr lang="en-CA" altLang="en-US" sz="40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3000" y="2133600"/>
            <a:ext cx="37338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Python is an interpreted language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 interpreter provides an interactive environment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Results of programs are printed on the screen</a:t>
            </a:r>
            <a:endParaRPr lang="en-CA" altLang="en-US" sz="24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10200" y="2209800"/>
            <a:ext cx="358140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(3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7)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Output:10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(3 </a:t>
            </a:r>
            <a:r>
              <a:rPr lang="en-US" altLang="en-US" sz="2400" dirty="0"/>
              <a:t>&lt; </a:t>
            </a:r>
            <a:r>
              <a:rPr lang="en-US" altLang="en-US" sz="2400" dirty="0" smtClean="0"/>
              <a:t>15)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 True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print ( </a:t>
            </a:r>
            <a:r>
              <a:rPr lang="en-US" altLang="en-US" sz="2400" dirty="0"/>
              <a:t>'print </a:t>
            </a:r>
            <a:r>
              <a:rPr lang="en-US" altLang="en-US" sz="2400" dirty="0" smtClean="0"/>
              <a:t>me‘)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print </a:t>
            </a:r>
            <a:r>
              <a:rPr lang="en-US" altLang="en-US" sz="2400" dirty="0"/>
              <a:t>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</a:t>
            </a: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43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accent2"/>
                </a:solidFill>
                <a:latin typeface="Comic Sans MS" pitchFamily="66" charset="0"/>
              </a:rPr>
              <a:t>The print Statement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410200" y="2514600"/>
            <a:ext cx="3505200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('hello‘)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hello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('hello</a:t>
            </a:r>
            <a:r>
              <a:rPr lang="en-US" altLang="en-US" sz="2400" dirty="0"/>
              <a:t>', </a:t>
            </a:r>
            <a:r>
              <a:rPr lang="en-US" altLang="en-US" sz="2400" dirty="0" smtClean="0"/>
              <a:t>'there‘)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Output</a:t>
            </a:r>
            <a:r>
              <a:rPr lang="en-US" altLang="en-US" sz="2400" dirty="0" smtClean="0"/>
              <a:t>: hello </a:t>
            </a:r>
            <a:r>
              <a:rPr lang="en-US" altLang="en-US" sz="2400" dirty="0"/>
              <a:t>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print </a:t>
            </a:r>
            <a:r>
              <a:rPr lang="en-US" altLang="en-US" sz="2400" dirty="0" smtClean="0"/>
              <a:t>('hello </a:t>
            </a:r>
            <a:r>
              <a:rPr lang="en-US" altLang="en-US" sz="2400" dirty="0"/>
              <a:t>\n </a:t>
            </a:r>
            <a:r>
              <a:rPr lang="en-US" altLang="en-US" sz="2400" dirty="0" smtClean="0"/>
              <a:t>there</a:t>
            </a:r>
            <a:r>
              <a:rPr lang="en-US" altLang="en-US" sz="2400" dirty="0" smtClean="0"/>
              <a:t>‘)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Output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hello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		there</a:t>
            </a:r>
            <a:endParaRPr lang="en-US" altLang="en-US" sz="24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14400" y="2514600"/>
            <a:ext cx="373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Elements separated by commas print with a space between them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A comma at the end of the statement (print ‘hello’,) will not print a newline character</a:t>
            </a:r>
          </a:p>
        </p:txBody>
      </p:sp>
    </p:spTree>
    <p:extLst>
      <p:ext uri="{BB962C8B-B14F-4D97-AF65-F5344CB8AC3E}">
        <p14:creationId xmlns:p14="http://schemas.microsoft.com/office/powerpoint/2010/main" val="884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1148&quot;&gt;&lt;/object&gt;&lt;object type=&quot;2&quot; unique_id=&quot;11149&quot;&gt;&lt;object type=&quot;3&quot; unique_id=&quot;11150&quot;&gt;&lt;property id=&quot;20148&quot; value=&quot;5&quot;/&gt;&lt;property id=&quot;20300&quot; value=&quot;Slide 1 - &amp;quot;Introduction to PYTHON  Day 1  Prithvi Raj Maipady&amp;quot;&quot;/&gt;&lt;property id=&quot;20307&quot; value=&quot;257&quot;/&gt;&lt;/object&gt;&lt;object type=&quot;3&quot; unique_id=&quot;11151&quot;&gt;&lt;property id=&quot;20148&quot; value=&quot;5&quot;/&gt;&lt;property id=&quot;20300&quot; value=&quot;Slide 2 - &amp;quot;Which of these languages do you know?&amp;quot;&quot;/&gt;&lt;property id=&quot;20307&quot; value=&quot;258&quot;/&gt;&lt;/object&gt;&lt;object type=&quot;3&quot; unique_id=&quot;11152&quot;&gt;&lt;property id=&quot;20148&quot; value=&quot;5&quot;/&gt;&lt;property id=&quot;20300&quot; value=&quot;Slide 3 - &amp;quot;What is Python &amp;quot;&quot;/&gt;&lt;property id=&quot;20307&quot; value=&quot;259&quot;/&gt;&lt;/object&gt;&lt;object type=&quot;3&quot; unique_id=&quot;11153&quot;&gt;&lt;property id=&quot;20148&quot; value=&quot;5&quot;/&gt;&lt;property id=&quot;20300&quot; value=&quot;Slide 4 - &amp;quot;Course Overview  &amp;quot;&quot;/&gt;&lt;property id=&quot;20307&quot; value=&quot;260&quot;/&gt;&lt;/object&gt;&lt;object type=&quot;3&quot; unique_id=&quot;11154&quot;&gt;&lt;property id=&quot;20148&quot; value=&quot;5&quot;/&gt;&lt;property id=&quot;20300&quot; value=&quot;Slide 5 - &amp;quot;Day 1 Overview&amp;quot;&quot;/&gt;&lt;property id=&quot;20307&quot; value=&quot;261&quot;/&gt;&lt;/object&gt;&lt;object type=&quot;3&quot; unique_id=&quot;11155&quot;&gt;&lt;property id=&quot;20148&quot; value=&quot;5&quot;/&gt;&lt;property id=&quot;20300&quot; value=&quot;Slide 6 - &amp;quot;Variables &amp;amp; Data types&amp;quot;&quot;/&gt;&lt;property id=&quot;20307&quot; value=&quot;262&quot;/&gt;&lt;/object&gt;&lt;object type=&quot;3&quot; unique_id=&quot;11156&quot;&gt;&lt;property id=&quot;20148&quot; value=&quot;5&quot;/&gt;&lt;property id=&quot;20300&quot; value=&quot;Slide 7 - &amp;quot;Hello World&amp;quot;&quot;/&gt;&lt;property id=&quot;20307&quot; value=&quot;263&quot;/&gt;&lt;/object&gt;&lt;object type=&quot;3&quot; unique_id=&quot;11157&quot;&gt;&lt;property id=&quot;20148&quot; value=&quot;5&quot;/&gt;&lt;property id=&quot;20300&quot; value=&quot;Slide 8 - &amp;quot;The Python Interpreter&amp;quot;&quot;/&gt;&lt;property id=&quot;20307&quot; value=&quot;264&quot;/&gt;&lt;/object&gt;&lt;object type=&quot;3&quot; unique_id=&quot;11158&quot;&gt;&lt;property id=&quot;20148&quot; value=&quot;5&quot;/&gt;&lt;property id=&quot;20300&quot; value=&quot;Slide 9 - &amp;quot;The print Statement&amp;quot;&quot;/&gt;&lt;property id=&quot;20307&quot; value=&quot;265&quot;/&gt;&lt;/object&gt;&lt;object type=&quot;3&quot; unique_id=&quot;11159&quot;&gt;&lt;property id=&quot;20148&quot; value=&quot;5&quot;/&gt;&lt;property id=&quot;20300&quot; value=&quot;Slide 10 - &amp;quot;String Literals&amp;quot;&quot;/&gt;&lt;property id=&quot;20307&quot; value=&quot;266&quot;/&gt;&lt;/object&gt;&lt;object type=&quot;3&quot; unique_id=&quot;11160&quot;&gt;&lt;property id=&quot;20148&quot; value=&quot;5&quot;/&gt;&lt;property id=&quot;20300&quot; value=&quot;Slide 11 - &amp;quot;String Modification&amp;quot;&quot;/&gt;&lt;property id=&quot;20307&quot; value=&quot;267&quot;/&gt;&lt;/object&gt;&lt;object type=&quot;3&quot; unique_id=&quot;11161&quot;&gt;&lt;property id=&quot;20148&quot; value=&quot;5&quot;/&gt;&lt;property id=&quot;20300&quot; value=&quot;Slide 12 - &amp;quot;Comment Statement&amp;quot;&quot;/&gt;&lt;property id=&quot;20307&quot; value=&quot;268&quot;/&gt;&lt;/object&gt;&lt;object type=&quot;3&quot; unique_id=&quot;11162&quot;&gt;&lt;property id=&quot;20148&quot; value=&quot;5&quot;/&gt;&lt;property id=&quot;20300&quot; value=&quot;Slide 13 - &amp;quot;Numbers are immutable&amp;quot;&quot;/&gt;&lt;property id=&quot;20307&quot; value=&quot;269&quot;/&gt;&lt;/object&gt;&lt;object type=&quot;3&quot; unique_id=&quot;11163&quot;&gt;&lt;property id=&quot;20148&quot; value=&quot;5&quot;/&gt;&lt;property id=&quot;20300&quot; value=&quot;Slide 14 - &amp;quot;String Literals: Many Kinds&amp;quot;&quot;/&gt;&lt;property id=&quot;20307&quot; value=&quot;270&quot;/&gt;&lt;/object&gt;&lt;object type=&quot;3&quot; unique_id=&quot;11164&quot;&gt;&lt;property id=&quot;20148&quot; value=&quot;5&quot;/&gt;&lt;property id=&quot;20300&quot; value=&quot;Slide 15 - &amp;quot;Substrings and Methods&amp;quot;&quot;/&gt;&lt;property id=&quot;20307&quot; value=&quot;271&quot;/&gt;&lt;/object&gt;&lt;object type=&quot;3&quot; unique_id=&quot;11179&quot;&gt;&lt;property id=&quot;20148&quot; value=&quot;5&quot;/&gt;&lt;property id=&quot;20300&quot; value=&quot;Slide 16&quot;/&gt;&lt;property id=&quot;20307&quot; value=&quot;28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411</Words>
  <Application>Microsoft Office PowerPoint</Application>
  <PresentationFormat>On-screen Show (4:3)</PresentationFormat>
  <Paragraphs>163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PYTHON  Day 1  Prithvi Raj Maipady</vt:lpstr>
      <vt:lpstr>Which of these languages do you know?</vt:lpstr>
      <vt:lpstr>What is Python </vt:lpstr>
      <vt:lpstr>Course Overview  </vt:lpstr>
      <vt:lpstr>Day 1 Overview</vt:lpstr>
      <vt:lpstr>Variables &amp; Data types</vt:lpstr>
      <vt:lpstr>Hello World</vt:lpstr>
      <vt:lpstr>The Python Interpreter</vt:lpstr>
      <vt:lpstr>The print Statement</vt:lpstr>
      <vt:lpstr>String Literals</vt:lpstr>
      <vt:lpstr>String Modification</vt:lpstr>
      <vt:lpstr>Comment Statement</vt:lpstr>
      <vt:lpstr>Numbers are immutable</vt:lpstr>
      <vt:lpstr>String Literals: Many Kinds</vt:lpstr>
      <vt:lpstr>Substrings and Methods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 Day 1  Prithvi Raj Maipady</dc:title>
  <dc:creator>Prit</dc:creator>
  <cp:lastModifiedBy>Prit</cp:lastModifiedBy>
  <cp:revision>100</cp:revision>
  <dcterms:created xsi:type="dcterms:W3CDTF">2017-01-25T21:46:16Z</dcterms:created>
  <dcterms:modified xsi:type="dcterms:W3CDTF">2017-08-26T07:47:01Z</dcterms:modified>
</cp:coreProperties>
</file>