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1" r:id="rId8"/>
    <p:sldId id="272" r:id="rId9"/>
    <p:sldId id="262" r:id="rId10"/>
    <p:sldId id="263" r:id="rId11"/>
    <p:sldId id="264" r:id="rId12"/>
    <p:sldId id="265" r:id="rId13"/>
    <p:sldId id="266" r:id="rId14"/>
    <p:sldId id="268"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F27-5095-20B5-E3BC-E4B950FE7FD6}"/>
              </a:ext>
            </a:extLst>
          </p:cNvPr>
          <p:cNvSpPr>
            <a:spLocks noGrp="1"/>
          </p:cNvSpPr>
          <p:nvPr>
            <p:ph type="ctrTitle"/>
          </p:nvPr>
        </p:nvSpPr>
        <p:spPr>
          <a:xfrm>
            <a:off x="1524000" y="571500"/>
            <a:ext cx="9144000" cy="2684463"/>
          </a:xfrm>
        </p:spPr>
        <p:txBody>
          <a:bodyPr/>
          <a:lstStyle/>
          <a:p>
            <a:r>
              <a:rPr lang="en-US" dirty="0"/>
              <a:t>INSURANCE AGENCY MANAGEMENT SYSTEM</a:t>
            </a:r>
            <a:endParaRPr lang="en-IN" dirty="0"/>
          </a:p>
        </p:txBody>
      </p:sp>
      <p:sp>
        <p:nvSpPr>
          <p:cNvPr id="3" name="Subtitle 2">
            <a:extLst>
              <a:ext uri="{FF2B5EF4-FFF2-40B4-BE49-F238E27FC236}">
                <a16:creationId xmlns:a16="http://schemas.microsoft.com/office/drawing/2014/main" id="{D8831648-A92B-27DD-92FB-EF0F98BFE2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t>MINI PROJECT</a:t>
            </a:r>
          </a:p>
          <a:p>
            <a:endParaRPr lang="en-US" dirty="0"/>
          </a:p>
          <a:p>
            <a:r>
              <a:rPr lang="en-US" dirty="0"/>
              <a:t>DEARTMENT OF MCA,MES COLLEGE OF ENGINEERING,KUTTIPPURAM</a:t>
            </a:r>
          </a:p>
          <a:p>
            <a:endParaRPr lang="en-US" dirty="0"/>
          </a:p>
          <a:p>
            <a:r>
              <a:rPr lang="en-US" sz="1900" u="sng" dirty="0"/>
              <a:t>PREPARED BY</a:t>
            </a:r>
          </a:p>
          <a:p>
            <a:r>
              <a:rPr lang="en-US" sz="3300" b="1" dirty="0"/>
              <a:t>AISWARYA P M (MES22MCA-2004)</a:t>
            </a:r>
            <a:endParaRPr lang="en-IN" sz="3300" b="1" dirty="0"/>
          </a:p>
        </p:txBody>
      </p:sp>
      <p:sp>
        <p:nvSpPr>
          <p:cNvPr id="4" name="Subtitle 2">
            <a:extLst>
              <a:ext uri="{FF2B5EF4-FFF2-40B4-BE49-F238E27FC236}">
                <a16:creationId xmlns:a16="http://schemas.microsoft.com/office/drawing/2014/main" id="{ADFC66EB-0D76-8D2E-D917-8904360B9937}"/>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71626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52DE-AAA4-C348-3CDE-D43612E7913E}"/>
              </a:ext>
            </a:extLst>
          </p:cNvPr>
          <p:cNvSpPr>
            <a:spLocks noGrp="1"/>
          </p:cNvSpPr>
          <p:nvPr>
            <p:ph type="title"/>
          </p:nvPr>
        </p:nvSpPr>
        <p:spPr>
          <a:xfrm>
            <a:off x="714375" y="365125"/>
            <a:ext cx="10639425" cy="392113"/>
          </a:xfrm>
        </p:spPr>
        <p:txBody>
          <a:bodyPr>
            <a:normAutofit fontScale="90000"/>
          </a:bodyPr>
          <a:lstStyle/>
          <a:p>
            <a:r>
              <a:rPr lang="en-US" sz="3200" b="1" dirty="0"/>
              <a:t>USER STORY</a:t>
            </a:r>
            <a:endParaRPr lang="en-IN" sz="3200" b="1" dirty="0"/>
          </a:p>
        </p:txBody>
      </p:sp>
      <p:graphicFrame>
        <p:nvGraphicFramePr>
          <p:cNvPr id="4" name="Content Placeholder 3">
            <a:extLst>
              <a:ext uri="{FF2B5EF4-FFF2-40B4-BE49-F238E27FC236}">
                <a16:creationId xmlns:a16="http://schemas.microsoft.com/office/drawing/2014/main" id="{35A3F681-7A74-EEC5-DFEC-C10D2FD60026}"/>
              </a:ext>
            </a:extLst>
          </p:cNvPr>
          <p:cNvGraphicFramePr>
            <a:graphicFrameLocks noGrp="1"/>
          </p:cNvGraphicFramePr>
          <p:nvPr>
            <p:ph idx="1"/>
            <p:extLst>
              <p:ext uri="{D42A27DB-BD31-4B8C-83A1-F6EECF244321}">
                <p14:modId xmlns:p14="http://schemas.microsoft.com/office/powerpoint/2010/main" val="2994430209"/>
              </p:ext>
            </p:extLst>
          </p:nvPr>
        </p:nvGraphicFramePr>
        <p:xfrm>
          <a:off x="838200" y="825502"/>
          <a:ext cx="10515600" cy="5592760"/>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310266058"/>
                    </a:ext>
                  </a:extLst>
                </a:gridCol>
                <a:gridCol w="2628900">
                  <a:extLst>
                    <a:ext uri="{9D8B030D-6E8A-4147-A177-3AD203B41FA5}">
                      <a16:colId xmlns:a16="http://schemas.microsoft.com/office/drawing/2014/main" val="876860119"/>
                    </a:ext>
                  </a:extLst>
                </a:gridCol>
                <a:gridCol w="2628900">
                  <a:extLst>
                    <a:ext uri="{9D8B030D-6E8A-4147-A177-3AD203B41FA5}">
                      <a16:colId xmlns:a16="http://schemas.microsoft.com/office/drawing/2014/main" val="3117354753"/>
                    </a:ext>
                  </a:extLst>
                </a:gridCol>
                <a:gridCol w="2628900">
                  <a:extLst>
                    <a:ext uri="{9D8B030D-6E8A-4147-A177-3AD203B41FA5}">
                      <a16:colId xmlns:a16="http://schemas.microsoft.com/office/drawing/2014/main" val="1399725167"/>
                    </a:ext>
                  </a:extLst>
                </a:gridCol>
              </a:tblGrid>
              <a:tr h="445855">
                <a:tc>
                  <a:txBody>
                    <a:bodyPr/>
                    <a:lstStyle/>
                    <a:p>
                      <a:r>
                        <a:rPr lang="en-US" dirty="0"/>
                        <a:t>USER STORY ID</a:t>
                      </a:r>
                      <a:endParaRPr lang="en-IN" dirty="0"/>
                    </a:p>
                  </a:txBody>
                  <a:tcPr/>
                </a:tc>
                <a:tc>
                  <a:txBody>
                    <a:bodyPr/>
                    <a:lstStyle/>
                    <a:p>
                      <a:r>
                        <a:rPr lang="en-US" dirty="0"/>
                        <a:t>AS A &lt;TYPE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384145443"/>
                  </a:ext>
                </a:extLst>
              </a:tr>
              <a:tr h="1176963">
                <a:tc>
                  <a:txBody>
                    <a:bodyPr/>
                    <a:lstStyle/>
                    <a:p>
                      <a:r>
                        <a:rPr lang="en-US" dirty="0"/>
                        <a:t>1</a:t>
                      </a:r>
                      <a:endParaRPr lang="en-IN" dirty="0"/>
                    </a:p>
                  </a:txBody>
                  <a:tcPr/>
                </a:tc>
                <a:tc>
                  <a:txBody>
                    <a:bodyPr/>
                    <a:lstStyle/>
                    <a:p>
                      <a:r>
                        <a:rPr lang="en-US" dirty="0"/>
                        <a:t>Admin</a:t>
                      </a:r>
                      <a:endParaRPr lang="en-IN" dirty="0"/>
                    </a:p>
                  </a:txBody>
                  <a:tcPr/>
                </a:tc>
                <a:tc>
                  <a:txBody>
                    <a:bodyPr/>
                    <a:lstStyle/>
                    <a:p>
                      <a:r>
                        <a:rPr lang="en-US" dirty="0"/>
                        <a:t>Login</a:t>
                      </a:r>
                      <a:endParaRPr lang="en-IN" dirty="0"/>
                    </a:p>
                  </a:txBody>
                  <a:tcPr/>
                </a:tc>
                <a:tc>
                  <a:txBody>
                    <a:bodyPr/>
                    <a:lstStyle/>
                    <a:p>
                      <a:r>
                        <a:rPr lang="en-US" dirty="0"/>
                        <a:t>Login successful with correct username and password</a:t>
                      </a:r>
                      <a:endParaRPr lang="en-IN" dirty="0"/>
                    </a:p>
                  </a:txBody>
                  <a:tcPr/>
                </a:tc>
                <a:extLst>
                  <a:ext uri="{0D108BD9-81ED-4DB2-BD59-A6C34878D82A}">
                    <a16:rowId xmlns:a16="http://schemas.microsoft.com/office/drawing/2014/main" val="2429488930"/>
                  </a:ext>
                </a:extLst>
              </a:tr>
              <a:tr h="445855">
                <a:tc>
                  <a:txBody>
                    <a:bodyPr/>
                    <a:lstStyle/>
                    <a:p>
                      <a:r>
                        <a:rPr lang="en-US" dirty="0"/>
                        <a:t>2</a:t>
                      </a:r>
                      <a:endParaRPr lang="en-IN" dirty="0"/>
                    </a:p>
                  </a:txBody>
                  <a:tcPr/>
                </a:tc>
                <a:tc>
                  <a:txBody>
                    <a:bodyPr/>
                    <a:lstStyle/>
                    <a:p>
                      <a:r>
                        <a:rPr lang="en-US" dirty="0"/>
                        <a:t>Admin</a:t>
                      </a:r>
                      <a:endParaRPr lang="en-IN" dirty="0"/>
                    </a:p>
                  </a:txBody>
                  <a:tcPr/>
                </a:tc>
                <a:tc>
                  <a:txBody>
                    <a:bodyPr/>
                    <a:lstStyle/>
                    <a:p>
                      <a:r>
                        <a:rPr lang="en-US" dirty="0"/>
                        <a:t>Add and manage agency</a:t>
                      </a:r>
                      <a:endParaRPr lang="en-IN" dirty="0"/>
                    </a:p>
                  </a:txBody>
                  <a:tcPr/>
                </a:tc>
                <a:tc>
                  <a:txBody>
                    <a:bodyPr/>
                    <a:lstStyle/>
                    <a:p>
                      <a:r>
                        <a:rPr lang="en-US" dirty="0"/>
                        <a:t>Add agency</a:t>
                      </a:r>
                      <a:endParaRPr lang="en-IN" dirty="0"/>
                    </a:p>
                  </a:txBody>
                  <a:tcPr/>
                </a:tc>
                <a:extLst>
                  <a:ext uri="{0D108BD9-81ED-4DB2-BD59-A6C34878D82A}">
                    <a16:rowId xmlns:a16="http://schemas.microsoft.com/office/drawing/2014/main" val="2244275923"/>
                  </a:ext>
                </a:extLst>
              </a:tr>
              <a:tr h="769558">
                <a:tc>
                  <a:txBody>
                    <a:bodyPr/>
                    <a:lstStyle/>
                    <a:p>
                      <a:r>
                        <a:rPr lang="en-US" dirty="0"/>
                        <a:t>3</a:t>
                      </a:r>
                      <a:endParaRPr lang="en-IN" dirty="0"/>
                    </a:p>
                  </a:txBody>
                  <a:tcPr/>
                </a:tc>
                <a:tc>
                  <a:txBody>
                    <a:bodyPr/>
                    <a:lstStyle/>
                    <a:p>
                      <a:r>
                        <a:rPr lang="en-US" dirty="0"/>
                        <a:t>Admin</a:t>
                      </a:r>
                      <a:endParaRPr lang="en-IN" dirty="0"/>
                    </a:p>
                  </a:txBody>
                  <a:tcPr/>
                </a:tc>
                <a:tc>
                  <a:txBody>
                    <a:bodyPr/>
                    <a:lstStyle/>
                    <a:p>
                      <a:r>
                        <a:rPr lang="en-US" dirty="0"/>
                        <a:t>View complaints and reply</a:t>
                      </a:r>
                      <a:endParaRPr lang="en-IN" dirty="0"/>
                    </a:p>
                  </a:txBody>
                  <a:tcPr/>
                </a:tc>
                <a:tc>
                  <a:txBody>
                    <a:bodyPr/>
                    <a:lstStyle/>
                    <a:p>
                      <a:r>
                        <a:rPr lang="en-US" dirty="0"/>
                        <a:t>View all complaints and replies</a:t>
                      </a:r>
                      <a:endParaRPr lang="en-IN" dirty="0"/>
                    </a:p>
                  </a:txBody>
                  <a:tcPr/>
                </a:tc>
                <a:extLst>
                  <a:ext uri="{0D108BD9-81ED-4DB2-BD59-A6C34878D82A}">
                    <a16:rowId xmlns:a16="http://schemas.microsoft.com/office/drawing/2014/main" val="4125900337"/>
                  </a:ext>
                </a:extLst>
              </a:tr>
              <a:tr h="769558">
                <a:tc>
                  <a:txBody>
                    <a:bodyPr/>
                    <a:lstStyle/>
                    <a:p>
                      <a:r>
                        <a:rPr lang="en-US" dirty="0"/>
                        <a:t>4</a:t>
                      </a:r>
                      <a:endParaRPr lang="en-IN" dirty="0"/>
                    </a:p>
                  </a:txBody>
                  <a:tcPr/>
                </a:tc>
                <a:tc>
                  <a:txBody>
                    <a:bodyPr/>
                    <a:lstStyle/>
                    <a:p>
                      <a:r>
                        <a:rPr lang="en-US" dirty="0"/>
                        <a:t>Admin</a:t>
                      </a:r>
                      <a:endParaRPr lang="en-IN" dirty="0"/>
                    </a:p>
                  </a:txBody>
                  <a:tcPr/>
                </a:tc>
                <a:tc>
                  <a:txBody>
                    <a:bodyPr/>
                    <a:lstStyle/>
                    <a:p>
                      <a:r>
                        <a:rPr lang="en-US" dirty="0"/>
                        <a:t>View feedback about agency</a:t>
                      </a:r>
                      <a:endParaRPr lang="en-IN" dirty="0"/>
                    </a:p>
                  </a:txBody>
                  <a:tcPr/>
                </a:tc>
                <a:tc>
                  <a:txBody>
                    <a:bodyPr/>
                    <a:lstStyle/>
                    <a:p>
                      <a:r>
                        <a:rPr lang="en-US" dirty="0"/>
                        <a:t>View all feedback about agency</a:t>
                      </a:r>
                      <a:endParaRPr lang="en-IN" dirty="0"/>
                    </a:p>
                  </a:txBody>
                  <a:tcPr/>
                </a:tc>
                <a:extLst>
                  <a:ext uri="{0D108BD9-81ED-4DB2-BD59-A6C34878D82A}">
                    <a16:rowId xmlns:a16="http://schemas.microsoft.com/office/drawing/2014/main" val="3779105949"/>
                  </a:ext>
                </a:extLst>
              </a:tr>
              <a:tr h="769558">
                <a:tc>
                  <a:txBody>
                    <a:bodyPr/>
                    <a:lstStyle/>
                    <a:p>
                      <a:r>
                        <a:rPr lang="en-US" dirty="0"/>
                        <a:t>5</a:t>
                      </a:r>
                      <a:endParaRPr lang="en-IN" dirty="0"/>
                    </a:p>
                  </a:txBody>
                  <a:tcPr/>
                </a:tc>
                <a:tc>
                  <a:txBody>
                    <a:bodyPr/>
                    <a:lstStyle/>
                    <a:p>
                      <a:r>
                        <a:rPr lang="en-US" dirty="0"/>
                        <a:t>Admin</a:t>
                      </a:r>
                      <a:endParaRPr lang="en-IN" dirty="0"/>
                    </a:p>
                  </a:txBody>
                  <a:tcPr/>
                </a:tc>
                <a:tc>
                  <a:txBody>
                    <a:bodyPr/>
                    <a:lstStyle/>
                    <a:p>
                      <a:r>
                        <a:rPr lang="en-US" dirty="0"/>
                        <a:t>View agency rating</a:t>
                      </a:r>
                      <a:endParaRPr lang="en-IN" dirty="0"/>
                    </a:p>
                  </a:txBody>
                  <a:tcPr/>
                </a:tc>
                <a:tc>
                  <a:txBody>
                    <a:bodyPr/>
                    <a:lstStyle/>
                    <a:p>
                      <a:r>
                        <a:rPr lang="en-US" dirty="0"/>
                        <a:t>View all rating about agency</a:t>
                      </a:r>
                      <a:endParaRPr lang="en-IN" dirty="0"/>
                    </a:p>
                  </a:txBody>
                  <a:tcPr/>
                </a:tc>
                <a:extLst>
                  <a:ext uri="{0D108BD9-81ED-4DB2-BD59-A6C34878D82A}">
                    <a16:rowId xmlns:a16="http://schemas.microsoft.com/office/drawing/2014/main" val="2449630357"/>
                  </a:ext>
                </a:extLst>
              </a:tr>
              <a:tr h="769558">
                <a:tc>
                  <a:txBody>
                    <a:bodyPr/>
                    <a:lstStyle/>
                    <a:p>
                      <a:r>
                        <a:rPr lang="en-US" dirty="0"/>
                        <a:t>6</a:t>
                      </a:r>
                      <a:endParaRPr lang="en-IN" dirty="0"/>
                    </a:p>
                  </a:txBody>
                  <a:tcPr/>
                </a:tc>
                <a:tc>
                  <a:txBody>
                    <a:bodyPr/>
                    <a:lstStyle/>
                    <a:p>
                      <a:r>
                        <a:rPr lang="en-US" dirty="0"/>
                        <a:t>Admin</a:t>
                      </a:r>
                      <a:endParaRPr lang="en-IN" dirty="0"/>
                    </a:p>
                  </a:txBody>
                  <a:tcPr/>
                </a:tc>
                <a:tc>
                  <a:txBody>
                    <a:bodyPr/>
                    <a:lstStyle/>
                    <a:p>
                      <a:r>
                        <a:rPr lang="en-US" dirty="0"/>
                        <a:t>View policy based on agency</a:t>
                      </a:r>
                      <a:endParaRPr lang="en-IN" dirty="0"/>
                    </a:p>
                  </a:txBody>
                  <a:tcPr/>
                </a:tc>
                <a:tc>
                  <a:txBody>
                    <a:bodyPr/>
                    <a:lstStyle/>
                    <a:p>
                      <a:r>
                        <a:rPr lang="en-US" dirty="0"/>
                        <a:t>View policies</a:t>
                      </a:r>
                      <a:endParaRPr lang="en-IN" dirty="0"/>
                    </a:p>
                  </a:txBody>
                  <a:tcPr/>
                </a:tc>
                <a:extLst>
                  <a:ext uri="{0D108BD9-81ED-4DB2-BD59-A6C34878D82A}">
                    <a16:rowId xmlns:a16="http://schemas.microsoft.com/office/drawing/2014/main" val="2857672600"/>
                  </a:ext>
                </a:extLst>
              </a:tr>
              <a:tr h="445855">
                <a:tc>
                  <a:txBody>
                    <a:bodyPr/>
                    <a:lstStyle/>
                    <a:p>
                      <a:r>
                        <a:rPr lang="en-US" dirty="0"/>
                        <a:t>7</a:t>
                      </a:r>
                      <a:endParaRPr lang="en-IN" dirty="0"/>
                    </a:p>
                  </a:txBody>
                  <a:tcPr/>
                </a:tc>
                <a:tc>
                  <a:txBody>
                    <a:bodyPr/>
                    <a:lstStyle/>
                    <a:p>
                      <a:r>
                        <a:rPr lang="en-US" dirty="0"/>
                        <a:t>Admin</a:t>
                      </a:r>
                      <a:endParaRPr lang="en-IN" dirty="0"/>
                    </a:p>
                  </a:txBody>
                  <a:tcPr/>
                </a:tc>
                <a:tc>
                  <a:txBody>
                    <a:bodyPr/>
                    <a:lstStyle/>
                    <a:p>
                      <a:r>
                        <a:rPr lang="en-US" dirty="0"/>
                        <a:t>Block/unblock agencies</a:t>
                      </a:r>
                      <a:endParaRPr lang="en-IN" dirty="0"/>
                    </a:p>
                  </a:txBody>
                  <a:tcPr/>
                </a:tc>
                <a:tc>
                  <a:txBody>
                    <a:bodyPr/>
                    <a:lstStyle/>
                    <a:p>
                      <a:r>
                        <a:rPr lang="en-US" dirty="0"/>
                        <a:t>Block/unblock agencies</a:t>
                      </a:r>
                      <a:endParaRPr lang="en-IN" dirty="0"/>
                    </a:p>
                  </a:txBody>
                  <a:tcPr/>
                </a:tc>
                <a:extLst>
                  <a:ext uri="{0D108BD9-81ED-4DB2-BD59-A6C34878D82A}">
                    <a16:rowId xmlns:a16="http://schemas.microsoft.com/office/drawing/2014/main" val="3405384841"/>
                  </a:ext>
                </a:extLst>
              </a:tr>
            </a:tbl>
          </a:graphicData>
        </a:graphic>
      </p:graphicFrame>
      <p:sp>
        <p:nvSpPr>
          <p:cNvPr id="3" name="Subtitle 2">
            <a:extLst>
              <a:ext uri="{FF2B5EF4-FFF2-40B4-BE49-F238E27FC236}">
                <a16:creationId xmlns:a16="http://schemas.microsoft.com/office/drawing/2014/main" id="{AA224A74-2133-47FE-C725-8F251BEAF5DC}"/>
              </a:ext>
            </a:extLst>
          </p:cNvPr>
          <p:cNvSpPr txBox="1">
            <a:spLocks/>
          </p:cNvSpPr>
          <p:nvPr/>
        </p:nvSpPr>
        <p:spPr>
          <a:xfrm>
            <a:off x="4872038" y="6486526"/>
            <a:ext cx="2343150" cy="228599"/>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10</a:t>
            </a:r>
          </a:p>
        </p:txBody>
      </p:sp>
    </p:spTree>
    <p:extLst>
      <p:ext uri="{BB962C8B-B14F-4D97-AF65-F5344CB8AC3E}">
        <p14:creationId xmlns:p14="http://schemas.microsoft.com/office/powerpoint/2010/main" val="4273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E4ACD3-61C4-9B7A-FAC8-E028F7183F05}"/>
              </a:ext>
            </a:extLst>
          </p:cNvPr>
          <p:cNvGraphicFramePr>
            <a:graphicFrameLocks noGrp="1"/>
          </p:cNvGraphicFramePr>
          <p:nvPr>
            <p:ph idx="1"/>
            <p:extLst>
              <p:ext uri="{D42A27DB-BD31-4B8C-83A1-F6EECF244321}">
                <p14:modId xmlns:p14="http://schemas.microsoft.com/office/powerpoint/2010/main" val="2391879896"/>
              </p:ext>
            </p:extLst>
          </p:nvPr>
        </p:nvGraphicFramePr>
        <p:xfrm>
          <a:off x="838200" y="771525"/>
          <a:ext cx="10515600" cy="5486399"/>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3022759950"/>
                    </a:ext>
                  </a:extLst>
                </a:gridCol>
                <a:gridCol w="2628900">
                  <a:extLst>
                    <a:ext uri="{9D8B030D-6E8A-4147-A177-3AD203B41FA5}">
                      <a16:colId xmlns:a16="http://schemas.microsoft.com/office/drawing/2014/main" val="3012140934"/>
                    </a:ext>
                  </a:extLst>
                </a:gridCol>
                <a:gridCol w="2628900">
                  <a:extLst>
                    <a:ext uri="{9D8B030D-6E8A-4147-A177-3AD203B41FA5}">
                      <a16:colId xmlns:a16="http://schemas.microsoft.com/office/drawing/2014/main" val="3504104414"/>
                    </a:ext>
                  </a:extLst>
                </a:gridCol>
                <a:gridCol w="2628900">
                  <a:extLst>
                    <a:ext uri="{9D8B030D-6E8A-4147-A177-3AD203B41FA5}">
                      <a16:colId xmlns:a16="http://schemas.microsoft.com/office/drawing/2014/main" val="1870373433"/>
                    </a:ext>
                  </a:extLst>
                </a:gridCol>
              </a:tblGrid>
              <a:tr h="502518">
                <a:tc>
                  <a:txBody>
                    <a:bodyPr/>
                    <a:lstStyle/>
                    <a:p>
                      <a:r>
                        <a:rPr lang="en-US" dirty="0"/>
                        <a:t>USER STORY ID</a:t>
                      </a:r>
                      <a:endParaRPr lang="en-IN" dirty="0"/>
                    </a:p>
                  </a:txBody>
                  <a:tcPr/>
                </a:tc>
                <a:tc>
                  <a:txBody>
                    <a:bodyPr/>
                    <a:lstStyle/>
                    <a:p>
                      <a:r>
                        <a:rPr lang="en-US" dirty="0"/>
                        <a:t>AS A&lt;TYPE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758668872"/>
                  </a:ext>
                </a:extLst>
              </a:tr>
              <a:tr h="502518">
                <a:tc>
                  <a:txBody>
                    <a:bodyPr/>
                    <a:lstStyle/>
                    <a:p>
                      <a:r>
                        <a:rPr lang="en-US" dirty="0"/>
                        <a:t>8</a:t>
                      </a:r>
                      <a:endParaRPr lang="en-IN" dirty="0"/>
                    </a:p>
                  </a:txBody>
                  <a:tcPr/>
                </a:tc>
                <a:tc>
                  <a:txBody>
                    <a:bodyPr/>
                    <a:lstStyle/>
                    <a:p>
                      <a:r>
                        <a:rPr lang="en-US" dirty="0"/>
                        <a:t>Admin</a:t>
                      </a:r>
                      <a:endParaRPr lang="en-IN" dirty="0"/>
                    </a:p>
                  </a:txBody>
                  <a:tcPr/>
                </a:tc>
                <a:tc>
                  <a:txBody>
                    <a:bodyPr/>
                    <a:lstStyle/>
                    <a:p>
                      <a:r>
                        <a:rPr lang="en-US" dirty="0"/>
                        <a:t>View users</a:t>
                      </a:r>
                      <a:endParaRPr lang="en-IN" dirty="0"/>
                    </a:p>
                  </a:txBody>
                  <a:tcPr/>
                </a:tc>
                <a:tc>
                  <a:txBody>
                    <a:bodyPr/>
                    <a:lstStyle/>
                    <a:p>
                      <a:r>
                        <a:rPr lang="en-US" dirty="0"/>
                        <a:t>View all users</a:t>
                      </a:r>
                      <a:endParaRPr lang="en-IN" dirty="0"/>
                    </a:p>
                  </a:txBody>
                  <a:tcPr/>
                </a:tc>
                <a:extLst>
                  <a:ext uri="{0D108BD9-81ED-4DB2-BD59-A6C34878D82A}">
                    <a16:rowId xmlns:a16="http://schemas.microsoft.com/office/drawing/2014/main" val="27164729"/>
                  </a:ext>
                </a:extLst>
              </a:tr>
              <a:tr h="1239087">
                <a:tc>
                  <a:txBody>
                    <a:bodyPr/>
                    <a:lstStyle/>
                    <a:p>
                      <a:r>
                        <a:rPr lang="en-US" dirty="0"/>
                        <a:t>9</a:t>
                      </a:r>
                      <a:endParaRPr lang="en-IN" dirty="0"/>
                    </a:p>
                  </a:txBody>
                  <a:tcPr/>
                </a:tc>
                <a:tc>
                  <a:txBody>
                    <a:bodyPr/>
                    <a:lstStyle/>
                    <a:p>
                      <a:r>
                        <a:rPr lang="en-US" dirty="0"/>
                        <a:t>Agency</a:t>
                      </a:r>
                      <a:endParaRPr lang="en-IN" dirty="0"/>
                    </a:p>
                  </a:txBody>
                  <a:tcPr/>
                </a:tc>
                <a:tc>
                  <a:txBody>
                    <a:bodyPr/>
                    <a:lstStyle/>
                    <a:p>
                      <a:r>
                        <a:rPr lang="en-US" dirty="0"/>
                        <a:t>Login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 successful with correct username and password</a:t>
                      </a:r>
                      <a:endParaRPr lang="en-IN" dirty="0"/>
                    </a:p>
                  </a:txBody>
                  <a:tcPr/>
                </a:tc>
                <a:extLst>
                  <a:ext uri="{0D108BD9-81ED-4DB2-BD59-A6C34878D82A}">
                    <a16:rowId xmlns:a16="http://schemas.microsoft.com/office/drawing/2014/main" val="2170577149"/>
                  </a:ext>
                </a:extLst>
              </a:tr>
              <a:tr h="502518">
                <a:tc>
                  <a:txBody>
                    <a:bodyPr/>
                    <a:lstStyle/>
                    <a:p>
                      <a:r>
                        <a:rPr lang="en-US" dirty="0"/>
                        <a:t>10</a:t>
                      </a:r>
                      <a:endParaRPr lang="en-IN" dirty="0"/>
                    </a:p>
                  </a:txBody>
                  <a:tcPr/>
                </a:tc>
                <a:tc>
                  <a:txBody>
                    <a:bodyPr/>
                    <a:lstStyle/>
                    <a:p>
                      <a:r>
                        <a:rPr lang="en-US" dirty="0"/>
                        <a:t>Agency</a:t>
                      </a:r>
                      <a:endParaRPr lang="en-IN" dirty="0"/>
                    </a:p>
                  </a:txBody>
                  <a:tcPr/>
                </a:tc>
                <a:tc>
                  <a:txBody>
                    <a:bodyPr/>
                    <a:lstStyle/>
                    <a:p>
                      <a:r>
                        <a:rPr lang="en-US" dirty="0"/>
                        <a:t>Add and manage policy</a:t>
                      </a:r>
                      <a:endParaRPr lang="en-IN" dirty="0"/>
                    </a:p>
                  </a:txBody>
                  <a:tcPr/>
                </a:tc>
                <a:tc>
                  <a:txBody>
                    <a:bodyPr/>
                    <a:lstStyle/>
                    <a:p>
                      <a:r>
                        <a:rPr lang="en-US" dirty="0"/>
                        <a:t>Add policy</a:t>
                      </a:r>
                      <a:endParaRPr lang="en-IN" dirty="0"/>
                    </a:p>
                  </a:txBody>
                  <a:tcPr/>
                </a:tc>
                <a:extLst>
                  <a:ext uri="{0D108BD9-81ED-4DB2-BD59-A6C34878D82A}">
                    <a16:rowId xmlns:a16="http://schemas.microsoft.com/office/drawing/2014/main" val="1466428985"/>
                  </a:ext>
                </a:extLst>
              </a:tr>
              <a:tr h="867361">
                <a:tc>
                  <a:txBody>
                    <a:bodyPr/>
                    <a:lstStyle/>
                    <a:p>
                      <a:r>
                        <a:rPr lang="en-US" dirty="0"/>
                        <a:t>11</a:t>
                      </a:r>
                      <a:endParaRPr lang="en-IN" dirty="0"/>
                    </a:p>
                  </a:txBody>
                  <a:tcPr/>
                </a:tc>
                <a:tc>
                  <a:txBody>
                    <a:bodyPr/>
                    <a:lstStyle/>
                    <a:p>
                      <a:r>
                        <a:rPr lang="en-US" dirty="0"/>
                        <a:t>Agency</a:t>
                      </a:r>
                      <a:endParaRPr lang="en-IN" dirty="0"/>
                    </a:p>
                  </a:txBody>
                  <a:tcPr/>
                </a:tc>
                <a:tc>
                  <a:txBody>
                    <a:bodyPr/>
                    <a:lstStyle/>
                    <a:p>
                      <a:r>
                        <a:rPr lang="en-US" dirty="0"/>
                        <a:t>View request from users and update status</a:t>
                      </a:r>
                      <a:endParaRPr lang="en-IN" dirty="0"/>
                    </a:p>
                  </a:txBody>
                  <a:tcPr/>
                </a:tc>
                <a:tc>
                  <a:txBody>
                    <a:bodyPr/>
                    <a:lstStyle/>
                    <a:p>
                      <a:r>
                        <a:rPr lang="en-US" dirty="0"/>
                        <a:t>View policy request from users</a:t>
                      </a:r>
                      <a:endParaRPr lang="en-IN" dirty="0"/>
                    </a:p>
                  </a:txBody>
                  <a:tcPr/>
                </a:tc>
                <a:extLst>
                  <a:ext uri="{0D108BD9-81ED-4DB2-BD59-A6C34878D82A}">
                    <a16:rowId xmlns:a16="http://schemas.microsoft.com/office/drawing/2014/main" val="1189627956"/>
                  </a:ext>
                </a:extLst>
              </a:tr>
              <a:tr h="502518">
                <a:tc>
                  <a:txBody>
                    <a:bodyPr/>
                    <a:lstStyle/>
                    <a:p>
                      <a:r>
                        <a:rPr lang="en-US" dirty="0"/>
                        <a:t>12</a:t>
                      </a:r>
                      <a:endParaRPr lang="en-IN" dirty="0"/>
                    </a:p>
                  </a:txBody>
                  <a:tcPr/>
                </a:tc>
                <a:tc>
                  <a:txBody>
                    <a:bodyPr/>
                    <a:lstStyle/>
                    <a:p>
                      <a:r>
                        <a:rPr lang="en-US" dirty="0"/>
                        <a:t>Agency</a:t>
                      </a:r>
                      <a:endParaRPr lang="en-IN" dirty="0"/>
                    </a:p>
                  </a:txBody>
                  <a:tcPr/>
                </a:tc>
                <a:tc>
                  <a:txBody>
                    <a:bodyPr/>
                    <a:lstStyle/>
                    <a:p>
                      <a:r>
                        <a:rPr lang="en-US" dirty="0"/>
                        <a:t>View feedback</a:t>
                      </a:r>
                      <a:endParaRPr lang="en-IN" dirty="0"/>
                    </a:p>
                  </a:txBody>
                  <a:tcPr/>
                </a:tc>
                <a:tc>
                  <a:txBody>
                    <a:bodyPr/>
                    <a:lstStyle/>
                    <a:p>
                      <a:r>
                        <a:rPr lang="en-US" dirty="0"/>
                        <a:t>View all feedback </a:t>
                      </a:r>
                      <a:endParaRPr lang="en-IN" dirty="0"/>
                    </a:p>
                  </a:txBody>
                  <a:tcPr/>
                </a:tc>
                <a:extLst>
                  <a:ext uri="{0D108BD9-81ED-4DB2-BD59-A6C34878D82A}">
                    <a16:rowId xmlns:a16="http://schemas.microsoft.com/office/drawing/2014/main" val="3753222480"/>
                  </a:ext>
                </a:extLst>
              </a:tr>
              <a:tr h="502518">
                <a:tc>
                  <a:txBody>
                    <a:bodyPr/>
                    <a:lstStyle/>
                    <a:p>
                      <a:r>
                        <a:rPr lang="en-US" dirty="0"/>
                        <a:t>13</a:t>
                      </a:r>
                      <a:endParaRPr lang="en-IN" dirty="0"/>
                    </a:p>
                  </a:txBody>
                  <a:tcPr/>
                </a:tc>
                <a:tc>
                  <a:txBody>
                    <a:bodyPr/>
                    <a:lstStyle/>
                    <a:p>
                      <a:r>
                        <a:rPr lang="en-US" dirty="0"/>
                        <a:t>Agency</a:t>
                      </a:r>
                      <a:endParaRPr lang="en-IN" dirty="0"/>
                    </a:p>
                  </a:txBody>
                  <a:tcPr/>
                </a:tc>
                <a:tc>
                  <a:txBody>
                    <a:bodyPr/>
                    <a:lstStyle/>
                    <a:p>
                      <a:r>
                        <a:rPr lang="en-US" dirty="0"/>
                        <a:t>View rating</a:t>
                      </a:r>
                      <a:endParaRPr lang="en-IN" dirty="0"/>
                    </a:p>
                  </a:txBody>
                  <a:tcPr/>
                </a:tc>
                <a:tc>
                  <a:txBody>
                    <a:bodyPr/>
                    <a:lstStyle/>
                    <a:p>
                      <a:r>
                        <a:rPr lang="en-US" dirty="0"/>
                        <a:t>View rating</a:t>
                      </a:r>
                      <a:endParaRPr lang="en-IN" dirty="0"/>
                    </a:p>
                  </a:txBody>
                  <a:tcPr/>
                </a:tc>
                <a:extLst>
                  <a:ext uri="{0D108BD9-81ED-4DB2-BD59-A6C34878D82A}">
                    <a16:rowId xmlns:a16="http://schemas.microsoft.com/office/drawing/2014/main" val="2228425800"/>
                  </a:ext>
                </a:extLst>
              </a:tr>
              <a:tr h="867361">
                <a:tc>
                  <a:txBody>
                    <a:bodyPr/>
                    <a:lstStyle/>
                    <a:p>
                      <a:r>
                        <a:rPr lang="en-US" dirty="0"/>
                        <a:t>14</a:t>
                      </a:r>
                      <a:endParaRPr lang="en-IN" dirty="0"/>
                    </a:p>
                  </a:txBody>
                  <a:tcPr/>
                </a:tc>
                <a:tc>
                  <a:txBody>
                    <a:bodyPr/>
                    <a:lstStyle/>
                    <a:p>
                      <a:r>
                        <a:rPr lang="en-US" dirty="0"/>
                        <a:t>Agency</a:t>
                      </a:r>
                      <a:endParaRPr lang="en-IN" dirty="0"/>
                    </a:p>
                  </a:txBody>
                  <a:tcPr/>
                </a:tc>
                <a:tc>
                  <a:txBody>
                    <a:bodyPr/>
                    <a:lstStyle/>
                    <a:p>
                      <a:r>
                        <a:rPr lang="en-US" dirty="0"/>
                        <a:t>View claim request and approve</a:t>
                      </a:r>
                      <a:endParaRPr lang="en-IN" dirty="0"/>
                    </a:p>
                  </a:txBody>
                  <a:tcPr/>
                </a:tc>
                <a:tc>
                  <a:txBody>
                    <a:bodyPr/>
                    <a:lstStyle/>
                    <a:p>
                      <a:r>
                        <a:rPr lang="en-US" dirty="0"/>
                        <a:t>View all claim request</a:t>
                      </a:r>
                      <a:endParaRPr lang="en-IN" dirty="0"/>
                    </a:p>
                  </a:txBody>
                  <a:tcPr/>
                </a:tc>
                <a:extLst>
                  <a:ext uri="{0D108BD9-81ED-4DB2-BD59-A6C34878D82A}">
                    <a16:rowId xmlns:a16="http://schemas.microsoft.com/office/drawing/2014/main" val="3959589529"/>
                  </a:ext>
                </a:extLst>
              </a:tr>
            </a:tbl>
          </a:graphicData>
        </a:graphic>
      </p:graphicFrame>
      <p:sp>
        <p:nvSpPr>
          <p:cNvPr id="2" name="Subtitle 2">
            <a:extLst>
              <a:ext uri="{FF2B5EF4-FFF2-40B4-BE49-F238E27FC236}">
                <a16:creationId xmlns:a16="http://schemas.microsoft.com/office/drawing/2014/main" id="{883D1A40-3E83-8512-E99B-00294BA8AE1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11</a:t>
            </a:r>
          </a:p>
        </p:txBody>
      </p:sp>
    </p:spTree>
    <p:extLst>
      <p:ext uri="{BB962C8B-B14F-4D97-AF65-F5344CB8AC3E}">
        <p14:creationId xmlns:p14="http://schemas.microsoft.com/office/powerpoint/2010/main" val="379785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72F409-AFC0-EFEC-8516-A57ED0F56837}"/>
              </a:ext>
            </a:extLst>
          </p:cNvPr>
          <p:cNvGraphicFramePr>
            <a:graphicFrameLocks noGrp="1"/>
          </p:cNvGraphicFramePr>
          <p:nvPr>
            <p:ph idx="1"/>
            <p:extLst>
              <p:ext uri="{D42A27DB-BD31-4B8C-83A1-F6EECF244321}">
                <p14:modId xmlns:p14="http://schemas.microsoft.com/office/powerpoint/2010/main" val="3417511456"/>
              </p:ext>
            </p:extLst>
          </p:nvPr>
        </p:nvGraphicFramePr>
        <p:xfrm>
          <a:off x="342900" y="328614"/>
          <a:ext cx="11430000" cy="6130163"/>
        </p:xfrm>
        <a:graphic>
          <a:graphicData uri="http://schemas.openxmlformats.org/drawingml/2006/table">
            <a:tbl>
              <a:tblPr firstRow="1" bandRow="1">
                <a:tableStyleId>{F5AB1C69-6EDB-4FF4-983F-18BD219EF322}</a:tableStyleId>
              </a:tblPr>
              <a:tblGrid>
                <a:gridCol w="2857500">
                  <a:extLst>
                    <a:ext uri="{9D8B030D-6E8A-4147-A177-3AD203B41FA5}">
                      <a16:colId xmlns:a16="http://schemas.microsoft.com/office/drawing/2014/main" val="295271914"/>
                    </a:ext>
                  </a:extLst>
                </a:gridCol>
                <a:gridCol w="2857500">
                  <a:extLst>
                    <a:ext uri="{9D8B030D-6E8A-4147-A177-3AD203B41FA5}">
                      <a16:colId xmlns:a16="http://schemas.microsoft.com/office/drawing/2014/main" val="668319656"/>
                    </a:ext>
                  </a:extLst>
                </a:gridCol>
                <a:gridCol w="2857500">
                  <a:extLst>
                    <a:ext uri="{9D8B030D-6E8A-4147-A177-3AD203B41FA5}">
                      <a16:colId xmlns:a16="http://schemas.microsoft.com/office/drawing/2014/main" val="880421112"/>
                    </a:ext>
                  </a:extLst>
                </a:gridCol>
                <a:gridCol w="2857500">
                  <a:extLst>
                    <a:ext uri="{9D8B030D-6E8A-4147-A177-3AD203B41FA5}">
                      <a16:colId xmlns:a16="http://schemas.microsoft.com/office/drawing/2014/main" val="2296001420"/>
                    </a:ext>
                  </a:extLst>
                </a:gridCol>
              </a:tblGrid>
              <a:tr h="416470">
                <a:tc>
                  <a:txBody>
                    <a:bodyPr/>
                    <a:lstStyle/>
                    <a:p>
                      <a:r>
                        <a:rPr lang="en-US" dirty="0"/>
                        <a:t>USER STORY ID</a:t>
                      </a:r>
                      <a:endParaRPr lang="en-IN" dirty="0"/>
                    </a:p>
                  </a:txBody>
                  <a:tcPr/>
                </a:tc>
                <a:tc>
                  <a:txBody>
                    <a:bodyPr/>
                    <a:lstStyle/>
                    <a:p>
                      <a:r>
                        <a:rPr lang="en-US" dirty="0"/>
                        <a:t>AS A &lt;TYPE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809197362"/>
                  </a:ext>
                </a:extLst>
              </a:tr>
              <a:tr h="646059">
                <a:tc>
                  <a:txBody>
                    <a:bodyPr/>
                    <a:lstStyle/>
                    <a:p>
                      <a:r>
                        <a:rPr lang="en-US" dirty="0"/>
                        <a:t>15</a:t>
                      </a:r>
                      <a:endParaRPr lang="en-IN" dirty="0"/>
                    </a:p>
                  </a:txBody>
                  <a:tcPr/>
                </a:tc>
                <a:tc>
                  <a:txBody>
                    <a:bodyPr/>
                    <a:lstStyle/>
                    <a:p>
                      <a:r>
                        <a:rPr lang="en-US" dirty="0"/>
                        <a:t>User</a:t>
                      </a:r>
                      <a:endParaRPr lang="en-IN" dirty="0"/>
                    </a:p>
                  </a:txBody>
                  <a:tcPr/>
                </a:tc>
                <a:tc>
                  <a:txBody>
                    <a:bodyPr/>
                    <a:lstStyle/>
                    <a:p>
                      <a:r>
                        <a:rPr lang="en-US" dirty="0"/>
                        <a:t>Registration</a:t>
                      </a:r>
                      <a:endParaRPr lang="en-IN" dirty="0"/>
                    </a:p>
                  </a:txBody>
                  <a:tcPr/>
                </a:tc>
                <a:tc>
                  <a:txBody>
                    <a:bodyPr/>
                    <a:lstStyle/>
                    <a:p>
                      <a:r>
                        <a:rPr lang="en-US" dirty="0"/>
                        <a:t>Register to get username and password</a:t>
                      </a:r>
                      <a:endParaRPr lang="en-IN" dirty="0"/>
                    </a:p>
                  </a:txBody>
                  <a:tcPr/>
                </a:tc>
                <a:extLst>
                  <a:ext uri="{0D108BD9-81ED-4DB2-BD59-A6C34878D82A}">
                    <a16:rowId xmlns:a16="http://schemas.microsoft.com/office/drawing/2014/main" val="2951693234"/>
                  </a:ext>
                </a:extLst>
              </a:tr>
              <a:tr h="922939">
                <a:tc>
                  <a:txBody>
                    <a:bodyPr/>
                    <a:lstStyle/>
                    <a:p>
                      <a:r>
                        <a:rPr lang="en-US" dirty="0"/>
                        <a:t>16</a:t>
                      </a:r>
                      <a:endParaRPr lang="en-IN" dirty="0"/>
                    </a:p>
                  </a:txBody>
                  <a:tcPr/>
                </a:tc>
                <a:tc>
                  <a:txBody>
                    <a:bodyPr/>
                    <a:lstStyle/>
                    <a:p>
                      <a:r>
                        <a:rPr lang="en-US" dirty="0"/>
                        <a:t>User</a:t>
                      </a:r>
                      <a:endParaRPr lang="en-IN" dirty="0"/>
                    </a:p>
                  </a:txBody>
                  <a:tcPr/>
                </a:tc>
                <a:tc>
                  <a:txBody>
                    <a:bodyPr/>
                    <a:lstStyle/>
                    <a:p>
                      <a:r>
                        <a:rPr lang="en-US" dirty="0"/>
                        <a:t>Login</a:t>
                      </a:r>
                      <a:endParaRPr lang="en-IN" dirty="0"/>
                    </a:p>
                  </a:txBody>
                  <a:tcPr/>
                </a:tc>
                <a:tc>
                  <a:txBody>
                    <a:bodyPr/>
                    <a:lstStyle/>
                    <a:p>
                      <a:r>
                        <a:rPr lang="en-US" dirty="0"/>
                        <a:t>Login successful with correct username and password</a:t>
                      </a:r>
                      <a:endParaRPr lang="en-IN" dirty="0"/>
                    </a:p>
                  </a:txBody>
                  <a:tcPr/>
                </a:tc>
                <a:extLst>
                  <a:ext uri="{0D108BD9-81ED-4DB2-BD59-A6C34878D82A}">
                    <a16:rowId xmlns:a16="http://schemas.microsoft.com/office/drawing/2014/main" val="2055020603"/>
                  </a:ext>
                </a:extLst>
              </a:tr>
              <a:tr h="646059">
                <a:tc>
                  <a:txBody>
                    <a:bodyPr/>
                    <a:lstStyle/>
                    <a:p>
                      <a:r>
                        <a:rPr lang="en-US" dirty="0"/>
                        <a:t>17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policy and send request</a:t>
                      </a:r>
                      <a:endParaRPr lang="en-IN" dirty="0"/>
                    </a:p>
                  </a:txBody>
                  <a:tcPr/>
                </a:tc>
                <a:tc>
                  <a:txBody>
                    <a:bodyPr/>
                    <a:lstStyle/>
                    <a:p>
                      <a:r>
                        <a:rPr lang="en-US" dirty="0"/>
                        <a:t>View all policies and send request for policy</a:t>
                      </a:r>
                      <a:endParaRPr lang="en-IN" dirty="0"/>
                    </a:p>
                  </a:txBody>
                  <a:tcPr/>
                </a:tc>
                <a:extLst>
                  <a:ext uri="{0D108BD9-81ED-4DB2-BD59-A6C34878D82A}">
                    <a16:rowId xmlns:a16="http://schemas.microsoft.com/office/drawing/2014/main" val="560114248"/>
                  </a:ext>
                </a:extLst>
              </a:tr>
              <a:tr h="646059">
                <a:tc>
                  <a:txBody>
                    <a:bodyPr/>
                    <a:lstStyle/>
                    <a:p>
                      <a:r>
                        <a:rPr lang="en-US" dirty="0"/>
                        <a:t>18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request status</a:t>
                      </a:r>
                      <a:endParaRPr lang="en-IN" dirty="0"/>
                    </a:p>
                  </a:txBody>
                  <a:tcPr/>
                </a:tc>
                <a:tc>
                  <a:txBody>
                    <a:bodyPr/>
                    <a:lstStyle/>
                    <a:p>
                      <a:r>
                        <a:rPr lang="en-US" dirty="0"/>
                        <a:t>View policy request status</a:t>
                      </a:r>
                      <a:endParaRPr lang="en-IN" dirty="0"/>
                    </a:p>
                  </a:txBody>
                  <a:tcPr/>
                </a:tc>
                <a:extLst>
                  <a:ext uri="{0D108BD9-81ED-4DB2-BD59-A6C34878D82A}">
                    <a16:rowId xmlns:a16="http://schemas.microsoft.com/office/drawing/2014/main" val="2555798891"/>
                  </a:ext>
                </a:extLst>
              </a:tr>
              <a:tr h="646059">
                <a:tc>
                  <a:txBody>
                    <a:bodyPr/>
                    <a:lstStyle/>
                    <a:p>
                      <a:r>
                        <a:rPr lang="en-US" dirty="0"/>
                        <a:t>19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complaints and view reply</a:t>
                      </a:r>
                      <a:endParaRPr lang="en-IN" dirty="0"/>
                    </a:p>
                  </a:txBody>
                  <a:tcPr/>
                </a:tc>
                <a:tc>
                  <a:txBody>
                    <a:bodyPr/>
                    <a:lstStyle/>
                    <a:p>
                      <a:r>
                        <a:rPr lang="en-US" dirty="0"/>
                        <a:t>Can send complaints and view reply</a:t>
                      </a:r>
                      <a:endParaRPr lang="en-IN" dirty="0"/>
                    </a:p>
                  </a:txBody>
                  <a:tcPr/>
                </a:tc>
                <a:extLst>
                  <a:ext uri="{0D108BD9-81ED-4DB2-BD59-A6C34878D82A}">
                    <a16:rowId xmlns:a16="http://schemas.microsoft.com/office/drawing/2014/main" val="3780162823"/>
                  </a:ext>
                </a:extLst>
              </a:tr>
              <a:tr h="646059">
                <a:tc>
                  <a:txBody>
                    <a:bodyPr/>
                    <a:lstStyle/>
                    <a:p>
                      <a:r>
                        <a:rPr lang="en-US" dirty="0"/>
                        <a:t>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feedback </a:t>
                      </a:r>
                      <a:endParaRPr lang="en-IN" dirty="0"/>
                    </a:p>
                  </a:txBody>
                  <a:tcPr/>
                </a:tc>
                <a:tc>
                  <a:txBody>
                    <a:bodyPr/>
                    <a:lstStyle/>
                    <a:p>
                      <a:r>
                        <a:rPr lang="en-US" dirty="0"/>
                        <a:t>Can send feedback </a:t>
                      </a:r>
                      <a:endParaRPr lang="en-IN" dirty="0"/>
                    </a:p>
                  </a:txBody>
                  <a:tcPr/>
                </a:tc>
                <a:extLst>
                  <a:ext uri="{0D108BD9-81ED-4DB2-BD59-A6C34878D82A}">
                    <a16:rowId xmlns:a16="http://schemas.microsoft.com/office/drawing/2014/main" val="2469999628"/>
                  </a:ext>
                </a:extLst>
              </a:tr>
              <a:tr h="646059">
                <a:tc>
                  <a:txBody>
                    <a:bodyPr/>
                    <a:lstStyle/>
                    <a:p>
                      <a:r>
                        <a:rPr lang="en-US" dirty="0"/>
                        <a:t>21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rating</a:t>
                      </a:r>
                      <a:endParaRPr lang="en-IN" dirty="0"/>
                    </a:p>
                  </a:txBody>
                  <a:tcPr/>
                </a:tc>
                <a:tc>
                  <a:txBody>
                    <a:bodyPr/>
                    <a:lstStyle/>
                    <a:p>
                      <a:r>
                        <a:rPr lang="en-US" dirty="0"/>
                        <a:t>Can send rating</a:t>
                      </a:r>
                      <a:endParaRPr lang="en-IN" dirty="0"/>
                    </a:p>
                  </a:txBody>
                  <a:tcPr/>
                </a:tc>
                <a:extLst>
                  <a:ext uri="{0D108BD9-81ED-4DB2-BD59-A6C34878D82A}">
                    <a16:rowId xmlns:a16="http://schemas.microsoft.com/office/drawing/2014/main" val="1634818484"/>
                  </a:ext>
                </a:extLst>
              </a:tr>
              <a:tr h="899290">
                <a:tc>
                  <a:txBody>
                    <a:bodyPr/>
                    <a:lstStyle/>
                    <a:p>
                      <a:r>
                        <a:rPr lang="en-US" dirty="0"/>
                        <a:t>22</a:t>
                      </a:r>
                      <a:endParaRPr lang="en-IN" dirty="0"/>
                    </a:p>
                  </a:txBody>
                  <a:tcPr/>
                </a:tc>
                <a:tc>
                  <a:txBody>
                    <a:bodyPr/>
                    <a:lstStyle/>
                    <a:p>
                      <a:r>
                        <a:rPr lang="en-US" dirty="0"/>
                        <a:t>User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extLst>
                  <a:ext uri="{0D108BD9-81ED-4DB2-BD59-A6C34878D82A}">
                    <a16:rowId xmlns:a16="http://schemas.microsoft.com/office/drawing/2014/main" val="510980995"/>
                  </a:ext>
                </a:extLst>
              </a:tr>
            </a:tbl>
          </a:graphicData>
        </a:graphic>
      </p:graphicFrame>
      <p:sp>
        <p:nvSpPr>
          <p:cNvPr id="2" name="Subtitle 2">
            <a:extLst>
              <a:ext uri="{FF2B5EF4-FFF2-40B4-BE49-F238E27FC236}">
                <a16:creationId xmlns:a16="http://schemas.microsoft.com/office/drawing/2014/main" id="{BE6226B0-EF31-FD89-07D1-0A37F44F5C9A}"/>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12</a:t>
            </a:r>
          </a:p>
        </p:txBody>
      </p:sp>
    </p:spTree>
    <p:extLst>
      <p:ext uri="{BB962C8B-B14F-4D97-AF65-F5344CB8AC3E}">
        <p14:creationId xmlns:p14="http://schemas.microsoft.com/office/powerpoint/2010/main" val="217196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E3BE-60C0-3723-EB4F-80EB8306DD10}"/>
              </a:ext>
            </a:extLst>
          </p:cNvPr>
          <p:cNvSpPr>
            <a:spLocks noGrp="1"/>
          </p:cNvSpPr>
          <p:nvPr>
            <p:ph type="title"/>
          </p:nvPr>
        </p:nvSpPr>
        <p:spPr>
          <a:xfrm>
            <a:off x="757238" y="365125"/>
            <a:ext cx="10596562" cy="849313"/>
          </a:xfrm>
        </p:spPr>
        <p:txBody>
          <a:bodyPr>
            <a:normAutofit/>
          </a:bodyPr>
          <a:lstStyle/>
          <a:p>
            <a:r>
              <a:rPr lang="en-US" sz="3200" b="1" dirty="0"/>
              <a:t>PROJECT PLAN</a:t>
            </a:r>
            <a:endParaRPr lang="en-IN" sz="3200" b="1" dirty="0"/>
          </a:p>
        </p:txBody>
      </p:sp>
      <p:graphicFrame>
        <p:nvGraphicFramePr>
          <p:cNvPr id="7" name="Content Placeholder 6">
            <a:extLst>
              <a:ext uri="{FF2B5EF4-FFF2-40B4-BE49-F238E27FC236}">
                <a16:creationId xmlns:a16="http://schemas.microsoft.com/office/drawing/2014/main" id="{8B627665-F29F-818B-3C9D-FD0DF9A84AB7}"/>
              </a:ext>
            </a:extLst>
          </p:cNvPr>
          <p:cNvGraphicFramePr>
            <a:graphicFrameLocks noGrp="1"/>
          </p:cNvGraphicFramePr>
          <p:nvPr>
            <p:ph idx="1"/>
            <p:extLst>
              <p:ext uri="{D42A27DB-BD31-4B8C-83A1-F6EECF244321}">
                <p14:modId xmlns:p14="http://schemas.microsoft.com/office/powerpoint/2010/main" val="2073353019"/>
              </p:ext>
            </p:extLst>
          </p:nvPr>
        </p:nvGraphicFramePr>
        <p:xfrm>
          <a:off x="871537" y="1825625"/>
          <a:ext cx="10482263" cy="4426857"/>
        </p:xfrm>
        <a:graphic>
          <a:graphicData uri="http://schemas.openxmlformats.org/drawingml/2006/table">
            <a:tbl>
              <a:tblPr firstRow="1" bandRow="1">
                <a:tableStyleId>{F5AB1C69-6EDB-4FF4-983F-18BD219EF322}</a:tableStyleId>
              </a:tblPr>
              <a:tblGrid>
                <a:gridCol w="1719263">
                  <a:extLst>
                    <a:ext uri="{9D8B030D-6E8A-4147-A177-3AD203B41FA5}">
                      <a16:colId xmlns:a16="http://schemas.microsoft.com/office/drawing/2014/main" val="3962809811"/>
                    </a:ext>
                  </a:extLst>
                </a:gridCol>
                <a:gridCol w="1752600">
                  <a:extLst>
                    <a:ext uri="{9D8B030D-6E8A-4147-A177-3AD203B41FA5}">
                      <a16:colId xmlns:a16="http://schemas.microsoft.com/office/drawing/2014/main" val="1038894758"/>
                    </a:ext>
                  </a:extLst>
                </a:gridCol>
                <a:gridCol w="1752600">
                  <a:extLst>
                    <a:ext uri="{9D8B030D-6E8A-4147-A177-3AD203B41FA5}">
                      <a16:colId xmlns:a16="http://schemas.microsoft.com/office/drawing/2014/main" val="1066403448"/>
                    </a:ext>
                  </a:extLst>
                </a:gridCol>
                <a:gridCol w="1752600">
                  <a:extLst>
                    <a:ext uri="{9D8B030D-6E8A-4147-A177-3AD203B41FA5}">
                      <a16:colId xmlns:a16="http://schemas.microsoft.com/office/drawing/2014/main" val="3310182964"/>
                    </a:ext>
                  </a:extLst>
                </a:gridCol>
                <a:gridCol w="1752600">
                  <a:extLst>
                    <a:ext uri="{9D8B030D-6E8A-4147-A177-3AD203B41FA5}">
                      <a16:colId xmlns:a16="http://schemas.microsoft.com/office/drawing/2014/main" val="603627575"/>
                    </a:ext>
                  </a:extLst>
                </a:gridCol>
                <a:gridCol w="1752600">
                  <a:extLst>
                    <a:ext uri="{9D8B030D-6E8A-4147-A177-3AD203B41FA5}">
                      <a16:colId xmlns:a16="http://schemas.microsoft.com/office/drawing/2014/main" val="519404249"/>
                    </a:ext>
                  </a:extLst>
                </a:gridCol>
              </a:tblGrid>
              <a:tr h="976089">
                <a:tc>
                  <a:txBody>
                    <a:bodyPr/>
                    <a:lstStyle/>
                    <a:p>
                      <a:r>
                        <a:rPr lang="en-US" dirty="0"/>
                        <a:t>USER STORY ID</a:t>
                      </a:r>
                      <a:endParaRPr lang="en-IN" dirty="0"/>
                    </a:p>
                  </a:txBody>
                  <a:tcPr/>
                </a:tc>
                <a:tc>
                  <a:txBody>
                    <a:bodyPr/>
                    <a:lstStyle/>
                    <a:p>
                      <a:r>
                        <a:rPr lang="en-US" dirty="0"/>
                        <a:t>SPRINT</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HOURS</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3713896257"/>
                  </a:ext>
                </a:extLst>
              </a:tr>
              <a:tr h="565512">
                <a:tc rowSpan="2">
                  <a:txBody>
                    <a:bodyPr/>
                    <a:lstStyle/>
                    <a:p>
                      <a:endParaRPr lang="en-US" dirty="0"/>
                    </a:p>
                    <a:p>
                      <a:r>
                        <a:rPr lang="en-IN" dirty="0"/>
                        <a:t>1,9,15,16</a:t>
                      </a:r>
                    </a:p>
                  </a:txBody>
                  <a:tcPr/>
                </a:tc>
                <a:tc rowSpan="2">
                  <a:txBody>
                    <a:bodyPr/>
                    <a:lstStyle/>
                    <a:p>
                      <a:endParaRPr lang="en-US" dirty="0"/>
                    </a:p>
                    <a:p>
                      <a:r>
                        <a:rPr lang="en-IN" dirty="0"/>
                        <a:t>   Sprint 1</a:t>
                      </a:r>
                      <a:endParaRPr lang="en-US" dirty="0"/>
                    </a:p>
                  </a:txBody>
                  <a:tcPr/>
                </a:tc>
                <a:tc rowSpan="2">
                  <a:txBody>
                    <a:bodyPr/>
                    <a:lstStyle/>
                    <a:p>
                      <a:endParaRPr lang="en-US" dirty="0"/>
                    </a:p>
                    <a:p>
                      <a:r>
                        <a:rPr lang="en-US" dirty="0"/>
                        <a:t>15/09/2023</a:t>
                      </a:r>
                      <a:endParaRPr lang="en-IN" dirty="0"/>
                    </a:p>
                  </a:txBody>
                  <a:tcPr/>
                </a:tc>
                <a:tc rowSpan="2">
                  <a:txBody>
                    <a:bodyPr/>
                    <a:lstStyle/>
                    <a:p>
                      <a:endParaRPr lang="en-US" dirty="0"/>
                    </a:p>
                    <a:p>
                      <a:r>
                        <a:rPr lang="en-IN" dirty="0"/>
                        <a:t>12/10/2023</a:t>
                      </a:r>
                    </a:p>
                  </a:txBody>
                  <a:tcPr/>
                </a:tc>
                <a:tc rowSpan="2">
                  <a:txBody>
                    <a:bodyPr/>
                    <a:lstStyle/>
                    <a:p>
                      <a:endParaRPr lang="en-US" dirty="0"/>
                    </a:p>
                    <a:p>
                      <a:r>
                        <a:rPr lang="en-IN" dirty="0"/>
                        <a:t>13</a:t>
                      </a:r>
                    </a:p>
                  </a:txBody>
                  <a:tcPr/>
                </a:tc>
                <a:tc>
                  <a:txBody>
                    <a:bodyPr/>
                    <a:lstStyle/>
                    <a:p>
                      <a:r>
                        <a:rPr lang="en-US" dirty="0"/>
                        <a:t>Planned</a:t>
                      </a:r>
                      <a:endParaRPr lang="en-IN" dirty="0"/>
                    </a:p>
                  </a:txBody>
                  <a:tcPr/>
                </a:tc>
                <a:extLst>
                  <a:ext uri="{0D108BD9-81ED-4DB2-BD59-A6C34878D82A}">
                    <a16:rowId xmlns:a16="http://schemas.microsoft.com/office/drawing/2014/main" val="122416615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3473636374"/>
                  </a:ext>
                </a:extLst>
              </a:tr>
              <a:tr h="565512">
                <a:tc rowSpan="2">
                  <a:txBody>
                    <a:bodyPr/>
                    <a:lstStyle/>
                    <a:p>
                      <a:endParaRPr lang="en-US" dirty="0"/>
                    </a:p>
                    <a:p>
                      <a:r>
                        <a:rPr lang="en-IN" dirty="0"/>
                        <a:t>2-8,</a:t>
                      </a:r>
                    </a:p>
                    <a:p>
                      <a:r>
                        <a:rPr lang="en-IN" dirty="0"/>
                        <a:t>10,12,13,20,21</a:t>
                      </a:r>
                    </a:p>
                    <a:p>
                      <a:endParaRPr lang="en-IN" dirty="0"/>
                    </a:p>
                  </a:txBody>
                  <a:tcPr/>
                </a:tc>
                <a:tc rowSpan="2">
                  <a:txBody>
                    <a:bodyPr/>
                    <a:lstStyle/>
                    <a:p>
                      <a:endParaRPr lang="en-US" dirty="0"/>
                    </a:p>
                    <a:p>
                      <a:r>
                        <a:rPr lang="en-IN" dirty="0"/>
                        <a:t>  Sprint 2</a:t>
                      </a:r>
                    </a:p>
                  </a:txBody>
                  <a:tcPr/>
                </a:tc>
                <a:tc rowSpan="2">
                  <a:txBody>
                    <a:bodyPr/>
                    <a:lstStyle/>
                    <a:p>
                      <a:endParaRPr lang="en-US" dirty="0"/>
                    </a:p>
                    <a:p>
                      <a:r>
                        <a:rPr lang="en-IN" dirty="0"/>
                        <a:t>13/10/2023</a:t>
                      </a:r>
                    </a:p>
                  </a:txBody>
                  <a:tcPr/>
                </a:tc>
                <a:tc rowSpan="2">
                  <a:txBody>
                    <a:bodyPr/>
                    <a:lstStyle/>
                    <a:p>
                      <a:endParaRPr lang="en-US" dirty="0"/>
                    </a:p>
                    <a:p>
                      <a:r>
                        <a:rPr lang="en-IN" dirty="0"/>
                        <a:t>08/11/2023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110787721"/>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1510773926"/>
                  </a:ext>
                </a:extLst>
              </a:tr>
              <a:tr h="565512">
                <a:tc rowSpan="2">
                  <a:txBody>
                    <a:bodyPr/>
                    <a:lstStyle/>
                    <a:p>
                      <a:r>
                        <a:rPr lang="en-US" dirty="0"/>
                        <a:t>11,14,17-19,22</a:t>
                      </a:r>
                      <a:endParaRPr lang="en-IN" dirty="0"/>
                    </a:p>
                  </a:txBody>
                  <a:tcPr/>
                </a:tc>
                <a:tc rowSpan="2">
                  <a:txBody>
                    <a:bodyPr/>
                    <a:lstStyle/>
                    <a:p>
                      <a:endParaRPr lang="en-US" dirty="0"/>
                    </a:p>
                    <a:p>
                      <a:r>
                        <a:rPr lang="en-IN" dirty="0"/>
                        <a:t>Sprint 3</a:t>
                      </a:r>
                    </a:p>
                  </a:txBody>
                  <a:tcPr/>
                </a:tc>
                <a:tc rowSpan="2">
                  <a:txBody>
                    <a:bodyPr/>
                    <a:lstStyle/>
                    <a:p>
                      <a:endParaRPr lang="en-US" dirty="0"/>
                    </a:p>
                    <a:p>
                      <a:r>
                        <a:rPr lang="en-US" dirty="0"/>
                        <a:t>09/11/2023</a:t>
                      </a:r>
                      <a:endParaRPr lang="en-IN" dirty="0"/>
                    </a:p>
                  </a:txBody>
                  <a:tcPr/>
                </a:tc>
                <a:tc rowSpan="2">
                  <a:txBody>
                    <a:bodyPr/>
                    <a:lstStyle/>
                    <a:p>
                      <a:endParaRPr lang="en-US" dirty="0"/>
                    </a:p>
                    <a:p>
                      <a:r>
                        <a:rPr lang="en-IN" dirty="0"/>
                        <a:t>30/11/2023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378499742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242724401"/>
                  </a:ext>
                </a:extLst>
              </a:tr>
            </a:tbl>
          </a:graphicData>
        </a:graphic>
      </p:graphicFrame>
      <p:sp>
        <p:nvSpPr>
          <p:cNvPr id="3" name="Subtitle 2">
            <a:extLst>
              <a:ext uri="{FF2B5EF4-FFF2-40B4-BE49-F238E27FC236}">
                <a16:creationId xmlns:a16="http://schemas.microsoft.com/office/drawing/2014/main" id="{67DBEB21-54FF-000A-2487-1D26E3A759EF}"/>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13</a:t>
            </a:r>
          </a:p>
        </p:txBody>
      </p:sp>
    </p:spTree>
    <p:extLst>
      <p:ext uri="{BB962C8B-B14F-4D97-AF65-F5344CB8AC3E}">
        <p14:creationId xmlns:p14="http://schemas.microsoft.com/office/powerpoint/2010/main" val="362504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4312BF-F1B5-51E8-403B-F248920B3750}"/>
              </a:ext>
            </a:extLst>
          </p:cNvPr>
          <p:cNvSpPr>
            <a:spLocks noGrp="1"/>
          </p:cNvSpPr>
          <p:nvPr>
            <p:ph type="title"/>
          </p:nvPr>
        </p:nvSpPr>
        <p:spPr>
          <a:xfrm>
            <a:off x="285750" y="1"/>
            <a:ext cx="11068050" cy="600074"/>
          </a:xfrm>
        </p:spPr>
        <p:txBody>
          <a:bodyPr>
            <a:normAutofit/>
          </a:bodyPr>
          <a:lstStyle/>
          <a:p>
            <a:r>
              <a:rPr lang="en-US" sz="3200" b="1" dirty="0"/>
              <a:t>SPRINT 1</a:t>
            </a:r>
            <a:endParaRPr lang="en-IN" sz="3200" b="1" dirty="0"/>
          </a:p>
        </p:txBody>
      </p:sp>
      <p:graphicFrame>
        <p:nvGraphicFramePr>
          <p:cNvPr id="4" name="Content Placeholder 3">
            <a:extLst>
              <a:ext uri="{FF2B5EF4-FFF2-40B4-BE49-F238E27FC236}">
                <a16:creationId xmlns:a16="http://schemas.microsoft.com/office/drawing/2014/main" id="{5422F285-3303-7855-000E-A63E27256150}"/>
              </a:ext>
            </a:extLst>
          </p:cNvPr>
          <p:cNvGraphicFramePr>
            <a:graphicFrameLocks noGrp="1"/>
          </p:cNvGraphicFramePr>
          <p:nvPr>
            <p:ph idx="4294967295"/>
            <p:extLst>
              <p:ext uri="{D42A27DB-BD31-4B8C-83A1-F6EECF244321}">
                <p14:modId xmlns:p14="http://schemas.microsoft.com/office/powerpoint/2010/main" val="2334669139"/>
              </p:ext>
            </p:extLst>
          </p:nvPr>
        </p:nvGraphicFramePr>
        <p:xfrm>
          <a:off x="180975" y="600075"/>
          <a:ext cx="11725275" cy="5836330"/>
        </p:xfrm>
        <a:graphic>
          <a:graphicData uri="http://schemas.openxmlformats.org/drawingml/2006/table">
            <a:tbl>
              <a:tblPr firstRow="1" bandRow="1">
                <a:tableStyleId>{F5AB1C69-6EDB-4FF4-983F-18BD219EF322}</a:tableStyleId>
              </a:tblPr>
              <a:tblGrid>
                <a:gridCol w="931869">
                  <a:extLst>
                    <a:ext uri="{9D8B030D-6E8A-4147-A177-3AD203B41FA5}">
                      <a16:colId xmlns:a16="http://schemas.microsoft.com/office/drawing/2014/main" val="1335475627"/>
                    </a:ext>
                  </a:extLst>
                </a:gridCol>
                <a:gridCol w="1042462">
                  <a:extLst>
                    <a:ext uri="{9D8B030D-6E8A-4147-A177-3AD203B41FA5}">
                      <a16:colId xmlns:a16="http://schemas.microsoft.com/office/drawing/2014/main" val="1159121713"/>
                    </a:ext>
                  </a:extLst>
                </a:gridCol>
                <a:gridCol w="1291666">
                  <a:extLst>
                    <a:ext uri="{9D8B030D-6E8A-4147-A177-3AD203B41FA5}">
                      <a16:colId xmlns:a16="http://schemas.microsoft.com/office/drawing/2014/main" val="1616490783"/>
                    </a:ext>
                  </a:extLst>
                </a:gridCol>
                <a:gridCol w="780371">
                  <a:extLst>
                    <a:ext uri="{9D8B030D-6E8A-4147-A177-3AD203B41FA5}">
                      <a16:colId xmlns:a16="http://schemas.microsoft.com/office/drawing/2014/main" val="3785886408"/>
                    </a:ext>
                  </a:extLst>
                </a:gridCol>
                <a:gridCol w="867079">
                  <a:extLst>
                    <a:ext uri="{9D8B030D-6E8A-4147-A177-3AD203B41FA5}">
                      <a16:colId xmlns:a16="http://schemas.microsoft.com/office/drawing/2014/main" val="3338836137"/>
                    </a:ext>
                  </a:extLst>
                </a:gridCol>
                <a:gridCol w="838175">
                  <a:extLst>
                    <a:ext uri="{9D8B030D-6E8A-4147-A177-3AD203B41FA5}">
                      <a16:colId xmlns:a16="http://schemas.microsoft.com/office/drawing/2014/main" val="126921797"/>
                    </a:ext>
                  </a:extLst>
                </a:gridCol>
                <a:gridCol w="867079">
                  <a:extLst>
                    <a:ext uri="{9D8B030D-6E8A-4147-A177-3AD203B41FA5}">
                      <a16:colId xmlns:a16="http://schemas.microsoft.com/office/drawing/2014/main" val="1084596847"/>
                    </a:ext>
                  </a:extLst>
                </a:gridCol>
                <a:gridCol w="924884">
                  <a:extLst>
                    <a:ext uri="{9D8B030D-6E8A-4147-A177-3AD203B41FA5}">
                      <a16:colId xmlns:a16="http://schemas.microsoft.com/office/drawing/2014/main" val="3259910998"/>
                    </a:ext>
                  </a:extLst>
                </a:gridCol>
                <a:gridCol w="881530">
                  <a:extLst>
                    <a:ext uri="{9D8B030D-6E8A-4147-A177-3AD203B41FA5}">
                      <a16:colId xmlns:a16="http://schemas.microsoft.com/office/drawing/2014/main" val="701275225"/>
                    </a:ext>
                  </a:extLst>
                </a:gridCol>
                <a:gridCol w="780371">
                  <a:extLst>
                    <a:ext uri="{9D8B030D-6E8A-4147-A177-3AD203B41FA5}">
                      <a16:colId xmlns:a16="http://schemas.microsoft.com/office/drawing/2014/main" val="3628335825"/>
                    </a:ext>
                  </a:extLst>
                </a:gridCol>
                <a:gridCol w="924884">
                  <a:extLst>
                    <a:ext uri="{9D8B030D-6E8A-4147-A177-3AD203B41FA5}">
                      <a16:colId xmlns:a16="http://schemas.microsoft.com/office/drawing/2014/main" val="2389308801"/>
                    </a:ext>
                  </a:extLst>
                </a:gridCol>
                <a:gridCol w="822623">
                  <a:extLst>
                    <a:ext uri="{9D8B030D-6E8A-4147-A177-3AD203B41FA5}">
                      <a16:colId xmlns:a16="http://schemas.microsoft.com/office/drawing/2014/main" val="365677209"/>
                    </a:ext>
                  </a:extLst>
                </a:gridCol>
                <a:gridCol w="772282">
                  <a:extLst>
                    <a:ext uri="{9D8B030D-6E8A-4147-A177-3AD203B41FA5}">
                      <a16:colId xmlns:a16="http://schemas.microsoft.com/office/drawing/2014/main" val="1618381094"/>
                    </a:ext>
                  </a:extLst>
                </a:gridCol>
              </a:tblGrid>
              <a:tr h="1881317">
                <a:tc>
                  <a:txBody>
                    <a:bodyPr/>
                    <a:lstStyle/>
                    <a:p>
                      <a:r>
                        <a:rPr lang="en-US" dirty="0"/>
                        <a:t>Backlog item</a:t>
                      </a:r>
                      <a:endParaRPr lang="en-IN" dirty="0"/>
                    </a:p>
                  </a:txBody>
                  <a:tcPr/>
                </a:tc>
                <a:tc>
                  <a:txBody>
                    <a:bodyPr/>
                    <a:lstStyle/>
                    <a:p>
                      <a:r>
                        <a:rPr lang="en-US" dirty="0"/>
                        <a:t>Status and completion date</a:t>
                      </a:r>
                      <a:endParaRPr lang="en-IN" dirty="0"/>
                    </a:p>
                  </a:txBody>
                  <a:tcPr/>
                </a:tc>
                <a:tc>
                  <a:txBody>
                    <a:bodyPr/>
                    <a:lstStyle/>
                    <a:p>
                      <a:r>
                        <a:rPr lang="en-US" dirty="0"/>
                        <a:t>Original estimate in hours</a:t>
                      </a:r>
                      <a:endParaRPr lang="en-IN" dirty="0"/>
                    </a:p>
                  </a:txBody>
                  <a:tcPr/>
                </a:tc>
                <a:tc>
                  <a:txBody>
                    <a:bodyPr/>
                    <a:lstStyle/>
                    <a:p>
                      <a:r>
                        <a:rPr lang="en-US" dirty="0"/>
                        <a:t>Day 1</a:t>
                      </a:r>
                    </a:p>
                    <a:p>
                      <a:endParaRPr lang="en-US" dirty="0"/>
                    </a:p>
                    <a:p>
                      <a:endParaRPr lang="en-US" dirty="0"/>
                    </a:p>
                    <a:p>
                      <a:endParaRPr lang="en-US" dirty="0"/>
                    </a:p>
                    <a:p>
                      <a:endParaRPr lang="en-US" dirty="0"/>
                    </a:p>
                    <a:p>
                      <a:r>
                        <a:rPr lang="en-US" dirty="0"/>
                        <a:t>15/09</a:t>
                      </a:r>
                      <a:endParaRPr lang="en-IN" dirty="0"/>
                    </a:p>
                  </a:txBody>
                  <a:tcPr/>
                </a:tc>
                <a:tc>
                  <a:txBody>
                    <a:bodyPr/>
                    <a:lstStyle/>
                    <a:p>
                      <a:r>
                        <a:rPr lang="en-US" dirty="0"/>
                        <a:t>DAY 2</a:t>
                      </a:r>
                    </a:p>
                    <a:p>
                      <a:endParaRPr lang="en-US" dirty="0"/>
                    </a:p>
                    <a:p>
                      <a:endParaRPr lang="en-US" dirty="0"/>
                    </a:p>
                    <a:p>
                      <a:endParaRPr lang="en-US" dirty="0"/>
                    </a:p>
                    <a:p>
                      <a:endParaRPr lang="en-US" dirty="0"/>
                    </a:p>
                    <a:p>
                      <a:r>
                        <a:rPr lang="en-US" dirty="0"/>
                        <a:t>20/09</a:t>
                      </a:r>
                      <a:endParaRPr lang="en-IN" dirty="0"/>
                    </a:p>
                  </a:txBody>
                  <a:tcPr/>
                </a:tc>
                <a:tc>
                  <a:txBody>
                    <a:bodyPr/>
                    <a:lstStyle/>
                    <a:p>
                      <a:r>
                        <a:rPr lang="en-US" dirty="0"/>
                        <a:t>DAY 3</a:t>
                      </a:r>
                    </a:p>
                    <a:p>
                      <a:endParaRPr lang="en-US" dirty="0"/>
                    </a:p>
                    <a:p>
                      <a:endParaRPr lang="en-US" dirty="0"/>
                    </a:p>
                    <a:p>
                      <a:endParaRPr lang="en-US" dirty="0"/>
                    </a:p>
                    <a:p>
                      <a:endParaRPr lang="en-US" dirty="0"/>
                    </a:p>
                    <a:p>
                      <a:r>
                        <a:rPr lang="en-US" dirty="0"/>
                        <a:t>21/09</a:t>
                      </a:r>
                      <a:endParaRPr lang="en-IN" dirty="0"/>
                    </a:p>
                  </a:txBody>
                  <a:tcPr/>
                </a:tc>
                <a:tc>
                  <a:txBody>
                    <a:bodyPr/>
                    <a:lstStyle/>
                    <a:p>
                      <a:r>
                        <a:rPr lang="en-US" dirty="0"/>
                        <a:t>DAY 4</a:t>
                      </a:r>
                    </a:p>
                    <a:p>
                      <a:endParaRPr lang="en-US" dirty="0"/>
                    </a:p>
                    <a:p>
                      <a:endParaRPr lang="en-US" dirty="0"/>
                    </a:p>
                    <a:p>
                      <a:endParaRPr lang="en-US" dirty="0"/>
                    </a:p>
                    <a:p>
                      <a:endParaRPr lang="en-US" dirty="0"/>
                    </a:p>
                    <a:p>
                      <a:r>
                        <a:rPr lang="en-US" dirty="0"/>
                        <a:t>28/09</a:t>
                      </a:r>
                      <a:endParaRPr lang="en-IN" dirty="0"/>
                    </a:p>
                  </a:txBody>
                  <a:tcPr/>
                </a:tc>
                <a:tc>
                  <a:txBody>
                    <a:bodyPr/>
                    <a:lstStyle/>
                    <a:p>
                      <a:r>
                        <a:rPr lang="en-US" dirty="0"/>
                        <a:t>DAY 5</a:t>
                      </a:r>
                    </a:p>
                    <a:p>
                      <a:endParaRPr lang="en-US" dirty="0"/>
                    </a:p>
                    <a:p>
                      <a:endParaRPr lang="en-US" dirty="0"/>
                    </a:p>
                    <a:p>
                      <a:endParaRPr lang="en-US" dirty="0"/>
                    </a:p>
                    <a:p>
                      <a:endParaRPr lang="en-US" dirty="0"/>
                    </a:p>
                    <a:p>
                      <a:r>
                        <a:rPr lang="en-US" dirty="0"/>
                        <a:t>29/09</a:t>
                      </a:r>
                      <a:endParaRPr lang="en-IN" dirty="0"/>
                    </a:p>
                  </a:txBody>
                  <a:tcPr/>
                </a:tc>
                <a:tc>
                  <a:txBody>
                    <a:bodyPr/>
                    <a:lstStyle/>
                    <a:p>
                      <a:r>
                        <a:rPr lang="en-US" dirty="0"/>
                        <a:t>DAY 6</a:t>
                      </a:r>
                    </a:p>
                    <a:p>
                      <a:endParaRPr lang="en-US" dirty="0"/>
                    </a:p>
                    <a:p>
                      <a:endParaRPr lang="en-US" dirty="0"/>
                    </a:p>
                    <a:p>
                      <a:endParaRPr lang="en-US" dirty="0"/>
                    </a:p>
                    <a:p>
                      <a:endParaRPr lang="en-US" dirty="0"/>
                    </a:p>
                    <a:p>
                      <a:r>
                        <a:rPr lang="en-US" dirty="0"/>
                        <a:t>04/10</a:t>
                      </a:r>
                      <a:endParaRPr lang="en-IN" dirty="0"/>
                    </a:p>
                  </a:txBody>
                  <a:tcPr/>
                </a:tc>
                <a:tc>
                  <a:txBody>
                    <a:bodyPr/>
                    <a:lstStyle/>
                    <a:p>
                      <a:r>
                        <a:rPr lang="en-US" dirty="0"/>
                        <a:t>DAY 7</a:t>
                      </a:r>
                    </a:p>
                    <a:p>
                      <a:endParaRPr lang="en-US" dirty="0"/>
                    </a:p>
                    <a:p>
                      <a:endParaRPr lang="en-US" dirty="0"/>
                    </a:p>
                    <a:p>
                      <a:endParaRPr lang="en-US" dirty="0"/>
                    </a:p>
                    <a:p>
                      <a:endParaRPr lang="en-US" dirty="0"/>
                    </a:p>
                    <a:p>
                      <a:r>
                        <a:rPr lang="en-US" dirty="0"/>
                        <a:t>05/10</a:t>
                      </a:r>
                    </a:p>
                    <a:p>
                      <a:endParaRPr lang="en-IN" dirty="0"/>
                    </a:p>
                  </a:txBody>
                  <a:tcPr/>
                </a:tc>
                <a:tc>
                  <a:txBody>
                    <a:bodyPr/>
                    <a:lstStyle/>
                    <a:p>
                      <a:r>
                        <a:rPr lang="en-US" dirty="0"/>
                        <a:t>DAY 8</a:t>
                      </a:r>
                    </a:p>
                    <a:p>
                      <a:endParaRPr lang="en-US" dirty="0"/>
                    </a:p>
                    <a:p>
                      <a:endParaRPr lang="en-US" dirty="0"/>
                    </a:p>
                    <a:p>
                      <a:endParaRPr lang="en-US" dirty="0"/>
                    </a:p>
                    <a:p>
                      <a:endParaRPr lang="en-US" dirty="0"/>
                    </a:p>
                    <a:p>
                      <a:r>
                        <a:rPr lang="en-US" dirty="0"/>
                        <a:t>06/10</a:t>
                      </a:r>
                      <a:endParaRPr lang="en-IN" dirty="0"/>
                    </a:p>
                  </a:txBody>
                  <a:tcPr/>
                </a:tc>
                <a:tc>
                  <a:txBody>
                    <a:bodyPr/>
                    <a:lstStyle/>
                    <a:p>
                      <a:r>
                        <a:rPr lang="en-US" dirty="0"/>
                        <a:t>DAY 9</a:t>
                      </a:r>
                    </a:p>
                    <a:p>
                      <a:endParaRPr lang="en-US" dirty="0"/>
                    </a:p>
                    <a:p>
                      <a:endParaRPr lang="en-US" dirty="0"/>
                    </a:p>
                    <a:p>
                      <a:endParaRPr lang="en-US" dirty="0"/>
                    </a:p>
                    <a:p>
                      <a:endParaRPr lang="en-US" dirty="0"/>
                    </a:p>
                    <a:p>
                      <a:r>
                        <a:rPr lang="en-US" dirty="0"/>
                        <a:t>11/10</a:t>
                      </a:r>
                      <a:endParaRPr lang="en-IN" dirty="0"/>
                    </a:p>
                  </a:txBody>
                  <a:tcPr/>
                </a:tc>
                <a:tc>
                  <a:txBody>
                    <a:bodyPr/>
                    <a:lstStyle/>
                    <a:p>
                      <a:r>
                        <a:rPr lang="en-US" dirty="0"/>
                        <a:t>DAY</a:t>
                      </a:r>
                    </a:p>
                    <a:p>
                      <a:r>
                        <a:rPr lang="en-US" dirty="0"/>
                        <a:t>10</a:t>
                      </a:r>
                    </a:p>
                    <a:p>
                      <a:endParaRPr lang="en-US" dirty="0"/>
                    </a:p>
                    <a:p>
                      <a:endParaRPr lang="en-US" dirty="0"/>
                    </a:p>
                    <a:p>
                      <a:endParaRPr lang="en-US" dirty="0"/>
                    </a:p>
                    <a:p>
                      <a:r>
                        <a:rPr lang="en-US" dirty="0"/>
                        <a:t>12/10 </a:t>
                      </a:r>
                      <a:endParaRPr lang="en-IN" dirty="0"/>
                    </a:p>
                  </a:txBody>
                  <a:tcPr/>
                </a:tc>
                <a:extLst>
                  <a:ext uri="{0D108BD9-81ED-4DB2-BD59-A6C34878D82A}">
                    <a16:rowId xmlns:a16="http://schemas.microsoft.com/office/drawing/2014/main" val="3608612812"/>
                  </a:ext>
                </a:extLst>
              </a:tr>
              <a:tr h="864722">
                <a:tc>
                  <a:txBody>
                    <a:bodyPr/>
                    <a:lstStyle/>
                    <a:p>
                      <a:r>
                        <a:rPr lang="en-US" dirty="0"/>
                        <a:t>Form Design</a:t>
                      </a:r>
                      <a:endParaRPr lang="en-IN" dirty="0"/>
                    </a:p>
                  </a:txBody>
                  <a:tcPr/>
                </a:tc>
                <a:tc>
                  <a:txBody>
                    <a:bodyPr/>
                    <a:lstStyle/>
                    <a:p>
                      <a:r>
                        <a:rPr lang="en-US" dirty="0"/>
                        <a:t>15/09</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69910454"/>
                  </a:ext>
                </a:extLst>
              </a:tr>
              <a:tr h="864722">
                <a:tc>
                  <a:txBody>
                    <a:bodyPr/>
                    <a:lstStyle/>
                    <a:p>
                      <a:r>
                        <a:rPr lang="en-US" dirty="0"/>
                        <a:t>Table Design</a:t>
                      </a:r>
                      <a:endParaRPr lang="en-IN" dirty="0"/>
                    </a:p>
                  </a:txBody>
                  <a:tcPr/>
                </a:tc>
                <a:tc>
                  <a:txBody>
                    <a:bodyPr/>
                    <a:lstStyle/>
                    <a:p>
                      <a:r>
                        <a:rPr lang="en-US" dirty="0"/>
                        <a:t>28/09</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4939640"/>
                  </a:ext>
                </a:extLst>
              </a:tr>
              <a:tr h="605306">
                <a:tc>
                  <a:txBody>
                    <a:bodyPr/>
                    <a:lstStyle/>
                    <a:p>
                      <a:r>
                        <a:rPr lang="en-US" dirty="0"/>
                        <a:t>Coding</a:t>
                      </a:r>
                      <a:endParaRPr lang="en-IN" dirty="0"/>
                    </a:p>
                  </a:txBody>
                  <a:tcPr/>
                </a:tc>
                <a:tc>
                  <a:txBody>
                    <a:bodyPr/>
                    <a:lstStyle/>
                    <a:p>
                      <a:r>
                        <a:rPr lang="en-US" dirty="0"/>
                        <a:t>06/10</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77329705"/>
                  </a:ext>
                </a:extLst>
              </a:tr>
              <a:tr h="1124140">
                <a:tc>
                  <a:txBody>
                    <a:bodyPr/>
                    <a:lstStyle/>
                    <a:p>
                      <a:r>
                        <a:rPr lang="en-US" dirty="0"/>
                        <a:t>Testing&amp;validation</a:t>
                      </a:r>
                      <a:endParaRPr lang="en-IN" dirty="0"/>
                    </a:p>
                  </a:txBody>
                  <a:tcPr/>
                </a:tc>
                <a:tc>
                  <a:txBody>
                    <a:bodyPr/>
                    <a:lstStyle/>
                    <a:p>
                      <a:r>
                        <a:rPr lang="en-US" dirty="0"/>
                        <a:t>12/10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67754471"/>
                  </a:ext>
                </a:extLst>
              </a:tr>
              <a:tr h="346218">
                <a:tc gridSpan="2">
                  <a:txBody>
                    <a:bodyPr/>
                    <a:lstStyle/>
                    <a:p>
                      <a:r>
                        <a:rPr lang="en-US" dirty="0"/>
                        <a:t>    Total</a:t>
                      </a:r>
                      <a:endParaRPr lang="en-IN" dirty="0"/>
                    </a:p>
                  </a:txBody>
                  <a:tcPr/>
                </a:tc>
                <a:tc hMerge="1">
                  <a:txBody>
                    <a:bodyPr/>
                    <a:lstStyle/>
                    <a:p>
                      <a:endParaRPr lang="en-IN" dirty="0"/>
                    </a:p>
                  </a:txBody>
                  <a:tcPr/>
                </a:tc>
                <a:tc>
                  <a:txBody>
                    <a:bodyPr/>
                    <a:lstStyle/>
                    <a:p>
                      <a:r>
                        <a:rPr lang="en-US" dirty="0"/>
                        <a:t>13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624615685"/>
                  </a:ext>
                </a:extLst>
              </a:tr>
            </a:tbl>
          </a:graphicData>
        </a:graphic>
      </p:graphicFrame>
      <p:sp>
        <p:nvSpPr>
          <p:cNvPr id="2" name="Subtitle 2">
            <a:extLst>
              <a:ext uri="{FF2B5EF4-FFF2-40B4-BE49-F238E27FC236}">
                <a16:creationId xmlns:a16="http://schemas.microsoft.com/office/drawing/2014/main" id="{A924FEBB-7AAB-F867-E220-8D247185F5B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14</a:t>
            </a:r>
          </a:p>
        </p:txBody>
      </p:sp>
    </p:spTree>
    <p:extLst>
      <p:ext uri="{BB962C8B-B14F-4D97-AF65-F5344CB8AC3E}">
        <p14:creationId xmlns:p14="http://schemas.microsoft.com/office/powerpoint/2010/main" val="317590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E1E3-9236-7794-905C-EBA75D083BEE}"/>
              </a:ext>
            </a:extLst>
          </p:cNvPr>
          <p:cNvSpPr>
            <a:spLocks noGrp="1"/>
          </p:cNvSpPr>
          <p:nvPr>
            <p:ph type="title"/>
          </p:nvPr>
        </p:nvSpPr>
        <p:spPr>
          <a:xfrm>
            <a:off x="371475" y="-114300"/>
            <a:ext cx="10982325" cy="657225"/>
          </a:xfrm>
        </p:spPr>
        <p:txBody>
          <a:bodyPr>
            <a:normAutofit/>
          </a:bodyPr>
          <a:lstStyle/>
          <a:p>
            <a:r>
              <a:rPr lang="en-US" sz="3200" b="1" dirty="0"/>
              <a:t>SPRINT 2</a:t>
            </a:r>
            <a:endParaRPr lang="en-IN" sz="3200" b="1" dirty="0"/>
          </a:p>
        </p:txBody>
      </p:sp>
      <p:graphicFrame>
        <p:nvGraphicFramePr>
          <p:cNvPr id="3" name="Table 2">
            <a:extLst>
              <a:ext uri="{FF2B5EF4-FFF2-40B4-BE49-F238E27FC236}">
                <a16:creationId xmlns:a16="http://schemas.microsoft.com/office/drawing/2014/main" id="{E406C55B-A22F-FC7E-6304-9DA9E9E75FA6}"/>
              </a:ext>
            </a:extLst>
          </p:cNvPr>
          <p:cNvGraphicFramePr>
            <a:graphicFrameLocks noGrp="1"/>
          </p:cNvGraphicFramePr>
          <p:nvPr>
            <p:extLst>
              <p:ext uri="{D42A27DB-BD31-4B8C-83A1-F6EECF244321}">
                <p14:modId xmlns:p14="http://schemas.microsoft.com/office/powerpoint/2010/main" val="2717223226"/>
              </p:ext>
            </p:extLst>
          </p:nvPr>
        </p:nvGraphicFramePr>
        <p:xfrm>
          <a:off x="219080" y="400051"/>
          <a:ext cx="11710984" cy="6033024"/>
        </p:xfrm>
        <a:graphic>
          <a:graphicData uri="http://schemas.openxmlformats.org/drawingml/2006/table">
            <a:tbl>
              <a:tblPr firstRow="1" bandRow="1">
                <a:tableStyleId>{F5AB1C69-6EDB-4FF4-983F-18BD219EF322}</a:tableStyleId>
              </a:tblPr>
              <a:tblGrid>
                <a:gridCol w="852798">
                  <a:extLst>
                    <a:ext uri="{9D8B030D-6E8A-4147-A177-3AD203B41FA5}">
                      <a16:colId xmlns:a16="http://schemas.microsoft.com/office/drawing/2014/main" val="893867496"/>
                    </a:ext>
                  </a:extLst>
                </a:gridCol>
                <a:gridCol w="948075">
                  <a:extLst>
                    <a:ext uri="{9D8B030D-6E8A-4147-A177-3AD203B41FA5}">
                      <a16:colId xmlns:a16="http://schemas.microsoft.com/office/drawing/2014/main" val="2684532274"/>
                    </a:ext>
                  </a:extLst>
                </a:gridCol>
                <a:gridCol w="757526">
                  <a:extLst>
                    <a:ext uri="{9D8B030D-6E8A-4147-A177-3AD203B41FA5}">
                      <a16:colId xmlns:a16="http://schemas.microsoft.com/office/drawing/2014/main" val="207125608"/>
                    </a:ext>
                  </a:extLst>
                </a:gridCol>
                <a:gridCol w="852798">
                  <a:extLst>
                    <a:ext uri="{9D8B030D-6E8A-4147-A177-3AD203B41FA5}">
                      <a16:colId xmlns:a16="http://schemas.microsoft.com/office/drawing/2014/main" val="2659363237"/>
                    </a:ext>
                  </a:extLst>
                </a:gridCol>
                <a:gridCol w="852798">
                  <a:extLst>
                    <a:ext uri="{9D8B030D-6E8A-4147-A177-3AD203B41FA5}">
                      <a16:colId xmlns:a16="http://schemas.microsoft.com/office/drawing/2014/main" val="3747063832"/>
                    </a:ext>
                  </a:extLst>
                </a:gridCol>
                <a:gridCol w="852798">
                  <a:extLst>
                    <a:ext uri="{9D8B030D-6E8A-4147-A177-3AD203B41FA5}">
                      <a16:colId xmlns:a16="http://schemas.microsoft.com/office/drawing/2014/main" val="3907051254"/>
                    </a:ext>
                  </a:extLst>
                </a:gridCol>
                <a:gridCol w="852798">
                  <a:extLst>
                    <a:ext uri="{9D8B030D-6E8A-4147-A177-3AD203B41FA5}">
                      <a16:colId xmlns:a16="http://schemas.microsoft.com/office/drawing/2014/main" val="3016395538"/>
                    </a:ext>
                  </a:extLst>
                </a:gridCol>
                <a:gridCol w="852798">
                  <a:extLst>
                    <a:ext uri="{9D8B030D-6E8A-4147-A177-3AD203B41FA5}">
                      <a16:colId xmlns:a16="http://schemas.microsoft.com/office/drawing/2014/main" val="3277570845"/>
                    </a:ext>
                  </a:extLst>
                </a:gridCol>
                <a:gridCol w="852798">
                  <a:extLst>
                    <a:ext uri="{9D8B030D-6E8A-4147-A177-3AD203B41FA5}">
                      <a16:colId xmlns:a16="http://schemas.microsoft.com/office/drawing/2014/main" val="591113390"/>
                    </a:ext>
                  </a:extLst>
                </a:gridCol>
                <a:gridCol w="852798">
                  <a:extLst>
                    <a:ext uri="{9D8B030D-6E8A-4147-A177-3AD203B41FA5}">
                      <a16:colId xmlns:a16="http://schemas.microsoft.com/office/drawing/2014/main" val="3273665381"/>
                    </a:ext>
                  </a:extLst>
                </a:gridCol>
                <a:gridCol w="852798">
                  <a:extLst>
                    <a:ext uri="{9D8B030D-6E8A-4147-A177-3AD203B41FA5}">
                      <a16:colId xmlns:a16="http://schemas.microsoft.com/office/drawing/2014/main" val="3835786823"/>
                    </a:ext>
                  </a:extLst>
                </a:gridCol>
                <a:gridCol w="795662">
                  <a:extLst>
                    <a:ext uri="{9D8B030D-6E8A-4147-A177-3AD203B41FA5}">
                      <a16:colId xmlns:a16="http://schemas.microsoft.com/office/drawing/2014/main" val="742356449"/>
                    </a:ext>
                  </a:extLst>
                </a:gridCol>
                <a:gridCol w="826658">
                  <a:extLst>
                    <a:ext uri="{9D8B030D-6E8A-4147-A177-3AD203B41FA5}">
                      <a16:colId xmlns:a16="http://schemas.microsoft.com/office/drawing/2014/main" val="1521964596"/>
                    </a:ext>
                  </a:extLst>
                </a:gridCol>
                <a:gridCol w="707881">
                  <a:extLst>
                    <a:ext uri="{9D8B030D-6E8A-4147-A177-3AD203B41FA5}">
                      <a16:colId xmlns:a16="http://schemas.microsoft.com/office/drawing/2014/main" val="3078228760"/>
                    </a:ext>
                  </a:extLst>
                </a:gridCol>
              </a:tblGrid>
              <a:tr h="2408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endParaRPr lang="en-IN" dirty="0"/>
                    </a:p>
                    <a:p>
                      <a:endParaRPr lang="en-IN" dirty="0"/>
                    </a:p>
                    <a:p>
                      <a:endParaRPr lang="en-IN" dirty="0"/>
                    </a:p>
                    <a:p>
                      <a:endParaRPr lang="en-IN" dirty="0"/>
                    </a:p>
                    <a:p>
                      <a:endParaRPr lang="en-IN" dirty="0"/>
                    </a:p>
                    <a:p>
                      <a:r>
                        <a:rPr lang="en-IN" dirty="0"/>
                        <a:t>13/10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endParaRPr lang="en-IN" dirty="0"/>
                    </a:p>
                    <a:p>
                      <a:endParaRPr lang="en-IN" dirty="0"/>
                    </a:p>
                    <a:p>
                      <a:endParaRPr lang="en-IN" dirty="0"/>
                    </a:p>
                    <a:p>
                      <a:endParaRPr lang="en-IN" dirty="0"/>
                    </a:p>
                    <a:p>
                      <a:endParaRPr lang="en-IN" dirty="0"/>
                    </a:p>
                    <a:p>
                      <a:r>
                        <a:rPr lang="en-IN" dirty="0"/>
                        <a:t>19/10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endParaRPr lang="en-IN" dirty="0"/>
                    </a:p>
                    <a:p>
                      <a:endParaRPr lang="en-IN" dirty="0"/>
                    </a:p>
                    <a:p>
                      <a:endParaRPr lang="en-IN" dirty="0"/>
                    </a:p>
                    <a:p>
                      <a:endParaRPr lang="en-IN" dirty="0"/>
                    </a:p>
                    <a:p>
                      <a:endParaRPr lang="en-IN" dirty="0"/>
                    </a:p>
                    <a:p>
                      <a:r>
                        <a:rPr lang="en-IN" dirty="0"/>
                        <a:t>26/10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endParaRPr lang="en-IN" dirty="0"/>
                    </a:p>
                    <a:p>
                      <a:endParaRPr lang="en-IN" dirty="0"/>
                    </a:p>
                    <a:p>
                      <a:endParaRPr lang="en-IN" dirty="0"/>
                    </a:p>
                    <a:p>
                      <a:endParaRPr lang="en-IN" dirty="0"/>
                    </a:p>
                    <a:p>
                      <a:endParaRPr lang="en-IN" dirty="0"/>
                    </a:p>
                    <a:p>
                      <a:r>
                        <a:rPr lang="en-IN" dirty="0"/>
                        <a:t>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02/11</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03/11</a:t>
                      </a:r>
                      <a:endParaRPr lang="en-IN" dirty="0"/>
                    </a:p>
                    <a:p>
                      <a:endParaRPr lang="en-IN" dirty="0"/>
                    </a:p>
                  </a:txBody>
                  <a:tcPr/>
                </a:tc>
                <a:tc>
                  <a:txBody>
                    <a:bodyPr/>
                    <a:lstStyle/>
                    <a:p>
                      <a:r>
                        <a:rPr lang="en-US" dirty="0"/>
                        <a:t>Day 11</a:t>
                      </a:r>
                    </a:p>
                    <a:p>
                      <a:endParaRPr lang="en-US" dirty="0"/>
                    </a:p>
                    <a:p>
                      <a:endParaRPr lang="en-US" dirty="0"/>
                    </a:p>
                    <a:p>
                      <a:endParaRPr lang="en-US" dirty="0"/>
                    </a:p>
                    <a:p>
                      <a:r>
                        <a:rPr lang="en-IN" dirty="0"/>
                        <a:t>8/11</a:t>
                      </a:r>
                    </a:p>
                  </a:txBody>
                  <a:tcPr/>
                </a:tc>
                <a:extLst>
                  <a:ext uri="{0D108BD9-81ED-4DB2-BD59-A6C34878D82A}">
                    <a16:rowId xmlns:a16="http://schemas.microsoft.com/office/drawing/2014/main" val="1032902041"/>
                  </a:ext>
                </a:extLst>
              </a:tr>
              <a:tr h="860217">
                <a:tc>
                  <a:txBody>
                    <a:bodyPr/>
                    <a:lstStyle/>
                    <a:p>
                      <a:r>
                        <a:rPr lang="en-US" dirty="0"/>
                        <a:t>Form design</a:t>
                      </a:r>
                      <a:endParaRPr lang="en-IN" dirty="0"/>
                    </a:p>
                  </a:txBody>
                  <a:tcPr/>
                </a:tc>
                <a:tc>
                  <a:txBody>
                    <a:bodyPr/>
                    <a:lstStyle/>
                    <a:p>
                      <a:r>
                        <a:rPr lang="en-US" dirty="0"/>
                        <a:t>13/10</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49643236"/>
                  </a:ext>
                </a:extLst>
              </a:tr>
              <a:tr h="1118281">
                <a:tc>
                  <a:txBody>
                    <a:bodyPr/>
                    <a:lstStyle/>
                    <a:p>
                      <a:r>
                        <a:rPr lang="en-US" dirty="0"/>
                        <a:t>Table design</a:t>
                      </a:r>
                      <a:endParaRPr lang="en-IN" dirty="0"/>
                    </a:p>
                  </a:txBody>
                  <a:tcPr/>
                </a:tc>
                <a:tc>
                  <a:txBody>
                    <a:bodyPr/>
                    <a:lstStyle/>
                    <a:p>
                      <a:r>
                        <a:rPr lang="en-US" dirty="0"/>
                        <a:t>18/10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010730981"/>
                  </a:ext>
                </a:extLst>
              </a:tr>
              <a:tr h="603568">
                <a:tc>
                  <a:txBody>
                    <a:bodyPr/>
                    <a:lstStyle/>
                    <a:p>
                      <a:r>
                        <a:rPr lang="en-US" dirty="0"/>
                        <a:t>Coding</a:t>
                      </a:r>
                      <a:endParaRPr lang="en-IN" dirty="0"/>
                    </a:p>
                  </a:txBody>
                  <a:tcPr/>
                </a:tc>
                <a:tc>
                  <a:txBody>
                    <a:bodyPr/>
                    <a:lstStyle/>
                    <a:p>
                      <a:r>
                        <a:rPr lang="en-US" dirty="0"/>
                        <a:t>19/10</a:t>
                      </a:r>
                      <a:endParaRPr lang="en-IN" dirty="0"/>
                    </a:p>
                  </a:txBody>
                  <a:tcPr/>
                </a:tc>
                <a:tc>
                  <a:txBody>
                    <a:bodyPr/>
                    <a:lstStyle/>
                    <a:p>
                      <a:r>
                        <a:rPr lang="en-US" dirty="0"/>
                        <a:t>9</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44308535"/>
                  </a:ext>
                </a:extLst>
              </a:tr>
              <a:tr h="608031">
                <a:tc>
                  <a:txBody>
                    <a:bodyPr/>
                    <a:lstStyle/>
                    <a:p>
                      <a:r>
                        <a:rPr lang="en-US" dirty="0"/>
                        <a:t>Testing</a:t>
                      </a:r>
                      <a:endParaRPr lang="en-IN" dirty="0"/>
                    </a:p>
                  </a:txBody>
                  <a:tcPr/>
                </a:tc>
                <a:tc>
                  <a:txBody>
                    <a:bodyPr/>
                    <a:lstStyle/>
                    <a:p>
                      <a:r>
                        <a:rPr lang="en-US" dirty="0"/>
                        <a:t>08/11</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76987203"/>
                  </a:ext>
                </a:extLst>
              </a:tr>
              <a:tr h="344896">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49134566"/>
                  </a:ext>
                </a:extLst>
              </a:tr>
            </a:tbl>
          </a:graphicData>
        </a:graphic>
      </p:graphicFrame>
      <p:sp>
        <p:nvSpPr>
          <p:cNvPr id="4" name="Subtitle 2">
            <a:extLst>
              <a:ext uri="{FF2B5EF4-FFF2-40B4-BE49-F238E27FC236}">
                <a16:creationId xmlns:a16="http://schemas.microsoft.com/office/drawing/2014/main" id="{554DD910-EA3E-1682-1999-10A38524058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15</a:t>
            </a:r>
          </a:p>
        </p:txBody>
      </p:sp>
    </p:spTree>
    <p:extLst>
      <p:ext uri="{BB962C8B-B14F-4D97-AF65-F5344CB8AC3E}">
        <p14:creationId xmlns:p14="http://schemas.microsoft.com/office/powerpoint/2010/main" val="47131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BA9-9DB9-1F06-24BE-25AB63C8C71F}"/>
              </a:ext>
            </a:extLst>
          </p:cNvPr>
          <p:cNvSpPr>
            <a:spLocks noGrp="1"/>
          </p:cNvSpPr>
          <p:nvPr>
            <p:ph type="title"/>
          </p:nvPr>
        </p:nvSpPr>
        <p:spPr>
          <a:xfrm>
            <a:off x="714375" y="365126"/>
            <a:ext cx="10639425" cy="477837"/>
          </a:xfrm>
        </p:spPr>
        <p:txBody>
          <a:bodyPr>
            <a:normAutofit fontScale="90000"/>
          </a:bodyPr>
          <a:lstStyle/>
          <a:p>
            <a:r>
              <a:rPr lang="en-US" sz="3200" b="1" dirty="0"/>
              <a:t>SPRINT 3</a:t>
            </a:r>
            <a:endParaRPr lang="en-IN" sz="3200" b="1" dirty="0"/>
          </a:p>
        </p:txBody>
      </p:sp>
      <p:graphicFrame>
        <p:nvGraphicFramePr>
          <p:cNvPr id="3" name="Table 2">
            <a:extLst>
              <a:ext uri="{FF2B5EF4-FFF2-40B4-BE49-F238E27FC236}">
                <a16:creationId xmlns:a16="http://schemas.microsoft.com/office/drawing/2014/main" id="{1FF0C83F-65BA-9850-6BD5-6D922EAE3509}"/>
              </a:ext>
            </a:extLst>
          </p:cNvPr>
          <p:cNvGraphicFramePr>
            <a:graphicFrameLocks noGrp="1"/>
          </p:cNvGraphicFramePr>
          <p:nvPr>
            <p:extLst>
              <p:ext uri="{D42A27DB-BD31-4B8C-83A1-F6EECF244321}">
                <p14:modId xmlns:p14="http://schemas.microsoft.com/office/powerpoint/2010/main" val="3739300948"/>
              </p:ext>
            </p:extLst>
          </p:nvPr>
        </p:nvGraphicFramePr>
        <p:xfrm>
          <a:off x="142876" y="985838"/>
          <a:ext cx="11944347" cy="4694370"/>
        </p:xfrm>
        <a:graphic>
          <a:graphicData uri="http://schemas.openxmlformats.org/drawingml/2006/table">
            <a:tbl>
              <a:tblPr firstRow="1" bandRow="1">
                <a:tableStyleId>{F5AB1C69-6EDB-4FF4-983F-18BD219EF322}</a:tableStyleId>
              </a:tblPr>
              <a:tblGrid>
                <a:gridCol w="769897">
                  <a:extLst>
                    <a:ext uri="{9D8B030D-6E8A-4147-A177-3AD203B41FA5}">
                      <a16:colId xmlns:a16="http://schemas.microsoft.com/office/drawing/2014/main" val="3963072460"/>
                    </a:ext>
                  </a:extLst>
                </a:gridCol>
                <a:gridCol w="1002011">
                  <a:extLst>
                    <a:ext uri="{9D8B030D-6E8A-4147-A177-3AD203B41FA5}">
                      <a16:colId xmlns:a16="http://schemas.microsoft.com/office/drawing/2014/main" val="1614867012"/>
                    </a:ext>
                  </a:extLst>
                </a:gridCol>
                <a:gridCol w="828416">
                  <a:extLst>
                    <a:ext uri="{9D8B030D-6E8A-4147-A177-3AD203B41FA5}">
                      <a16:colId xmlns:a16="http://schemas.microsoft.com/office/drawing/2014/main" val="4000759628"/>
                    </a:ext>
                  </a:extLst>
                </a:gridCol>
                <a:gridCol w="800100">
                  <a:extLst>
                    <a:ext uri="{9D8B030D-6E8A-4147-A177-3AD203B41FA5}">
                      <a16:colId xmlns:a16="http://schemas.microsoft.com/office/drawing/2014/main" val="3177551891"/>
                    </a:ext>
                  </a:extLst>
                </a:gridCol>
                <a:gridCol w="785813">
                  <a:extLst>
                    <a:ext uri="{9D8B030D-6E8A-4147-A177-3AD203B41FA5}">
                      <a16:colId xmlns:a16="http://schemas.microsoft.com/office/drawing/2014/main" val="3405482833"/>
                    </a:ext>
                  </a:extLst>
                </a:gridCol>
                <a:gridCol w="800100">
                  <a:extLst>
                    <a:ext uri="{9D8B030D-6E8A-4147-A177-3AD203B41FA5}">
                      <a16:colId xmlns:a16="http://schemas.microsoft.com/office/drawing/2014/main" val="1144157033"/>
                    </a:ext>
                  </a:extLst>
                </a:gridCol>
                <a:gridCol w="814387">
                  <a:extLst>
                    <a:ext uri="{9D8B030D-6E8A-4147-A177-3AD203B41FA5}">
                      <a16:colId xmlns:a16="http://schemas.microsoft.com/office/drawing/2014/main" val="2269984958"/>
                    </a:ext>
                  </a:extLst>
                </a:gridCol>
                <a:gridCol w="771525">
                  <a:extLst>
                    <a:ext uri="{9D8B030D-6E8A-4147-A177-3AD203B41FA5}">
                      <a16:colId xmlns:a16="http://schemas.microsoft.com/office/drawing/2014/main" val="1524851742"/>
                    </a:ext>
                  </a:extLst>
                </a:gridCol>
                <a:gridCol w="814388">
                  <a:extLst>
                    <a:ext uri="{9D8B030D-6E8A-4147-A177-3AD203B41FA5}">
                      <a16:colId xmlns:a16="http://schemas.microsoft.com/office/drawing/2014/main" val="794951857"/>
                    </a:ext>
                  </a:extLst>
                </a:gridCol>
                <a:gridCol w="785812">
                  <a:extLst>
                    <a:ext uri="{9D8B030D-6E8A-4147-A177-3AD203B41FA5}">
                      <a16:colId xmlns:a16="http://schemas.microsoft.com/office/drawing/2014/main" val="4194542373"/>
                    </a:ext>
                  </a:extLst>
                </a:gridCol>
                <a:gridCol w="857250">
                  <a:extLst>
                    <a:ext uri="{9D8B030D-6E8A-4147-A177-3AD203B41FA5}">
                      <a16:colId xmlns:a16="http://schemas.microsoft.com/office/drawing/2014/main" val="1485442213"/>
                    </a:ext>
                  </a:extLst>
                </a:gridCol>
                <a:gridCol w="886510">
                  <a:extLst>
                    <a:ext uri="{9D8B030D-6E8A-4147-A177-3AD203B41FA5}">
                      <a16:colId xmlns:a16="http://schemas.microsoft.com/office/drawing/2014/main" val="1360818636"/>
                    </a:ext>
                  </a:extLst>
                </a:gridCol>
                <a:gridCol w="1014069">
                  <a:extLst>
                    <a:ext uri="{9D8B030D-6E8A-4147-A177-3AD203B41FA5}">
                      <a16:colId xmlns:a16="http://schemas.microsoft.com/office/drawing/2014/main" val="3440309896"/>
                    </a:ext>
                  </a:extLst>
                </a:gridCol>
                <a:gridCol w="1014069">
                  <a:extLst>
                    <a:ext uri="{9D8B030D-6E8A-4147-A177-3AD203B41FA5}">
                      <a16:colId xmlns:a16="http://schemas.microsoft.com/office/drawing/2014/main" val="1658018751"/>
                    </a:ext>
                  </a:extLst>
                </a:gridCol>
              </a:tblGrid>
              <a:tr h="2818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9/11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16/11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22/11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23/11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24/11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28/11</a:t>
                      </a:r>
                    </a:p>
                  </a:txBody>
                  <a:tcPr/>
                </a:tc>
                <a:tc>
                  <a:txBody>
                    <a:bodyPr/>
                    <a:lstStyle/>
                    <a:p>
                      <a:r>
                        <a:rPr lang="en-US" dirty="0"/>
                        <a:t>Day 10</a:t>
                      </a:r>
                    </a:p>
                    <a:p>
                      <a:endParaRPr lang="en-US" dirty="0"/>
                    </a:p>
                    <a:p>
                      <a:endParaRPr lang="en-US" dirty="0"/>
                    </a:p>
                    <a:p>
                      <a:endParaRPr lang="en-US" dirty="0"/>
                    </a:p>
                    <a:p>
                      <a:endParaRPr lang="en-US" dirty="0"/>
                    </a:p>
                    <a:p>
                      <a:endParaRPr lang="en-US" dirty="0"/>
                    </a:p>
                    <a:p>
                      <a:endParaRPr lang="en-US" dirty="0"/>
                    </a:p>
                    <a:p>
                      <a:endParaRPr lang="en-US" dirty="0"/>
                    </a:p>
                    <a:p>
                      <a:r>
                        <a:rPr lang="en-US" dirty="0"/>
                        <a:t>29/11</a:t>
                      </a:r>
                      <a:endParaRPr lang="en-IN" dirty="0"/>
                    </a:p>
                  </a:txBody>
                  <a:tcPr/>
                </a:tc>
                <a:tc>
                  <a:txBody>
                    <a:bodyPr/>
                    <a:lstStyle/>
                    <a:p>
                      <a:r>
                        <a:rPr lang="en-US" dirty="0"/>
                        <a:t>Day 11</a:t>
                      </a:r>
                    </a:p>
                    <a:p>
                      <a:endParaRPr lang="en-US" dirty="0"/>
                    </a:p>
                    <a:p>
                      <a:endParaRPr lang="en-US" dirty="0"/>
                    </a:p>
                    <a:p>
                      <a:endParaRPr lang="en-US" dirty="0"/>
                    </a:p>
                    <a:p>
                      <a:endParaRPr lang="en-US" dirty="0"/>
                    </a:p>
                    <a:p>
                      <a:endParaRPr lang="en-US" dirty="0"/>
                    </a:p>
                    <a:p>
                      <a:endParaRPr lang="en-US" dirty="0"/>
                    </a:p>
                    <a:p>
                      <a:endParaRPr lang="en-US" dirty="0"/>
                    </a:p>
                    <a:p>
                      <a:r>
                        <a:rPr lang="en-US" dirty="0"/>
                        <a:t>30/11</a:t>
                      </a:r>
                      <a:endParaRPr lang="en-IN" dirty="0"/>
                    </a:p>
                  </a:txBody>
                  <a:tcPr/>
                </a:tc>
                <a:extLst>
                  <a:ext uri="{0D108BD9-81ED-4DB2-BD59-A6C34878D82A}">
                    <a16:rowId xmlns:a16="http://schemas.microsoft.com/office/drawing/2014/main" val="2110193245"/>
                  </a:ext>
                </a:extLst>
              </a:tr>
              <a:tr h="595480">
                <a:tc>
                  <a:txBody>
                    <a:bodyPr/>
                    <a:lstStyle/>
                    <a:p>
                      <a:r>
                        <a:rPr lang="en-US" dirty="0"/>
                        <a:t>Coding</a:t>
                      </a:r>
                      <a:endParaRPr lang="en-IN" dirty="0"/>
                    </a:p>
                  </a:txBody>
                  <a:tcPr/>
                </a:tc>
                <a:tc>
                  <a:txBody>
                    <a:bodyPr/>
                    <a:lstStyle/>
                    <a:p>
                      <a:r>
                        <a:rPr lang="en-US" dirty="0"/>
                        <a:t>09/11</a:t>
                      </a:r>
                      <a:endParaRPr lang="en-IN" dirty="0"/>
                    </a:p>
                  </a:txBody>
                  <a:tcPr/>
                </a:tc>
                <a:tc>
                  <a:txBody>
                    <a:bodyPr/>
                    <a:lstStyle/>
                    <a:p>
                      <a:r>
                        <a:rPr lang="en-US" dirty="0"/>
                        <a:t>10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48679732"/>
                  </a:ext>
                </a:extLst>
              </a:tr>
              <a:tr h="595480">
                <a:tc>
                  <a:txBody>
                    <a:bodyPr/>
                    <a:lstStyle/>
                    <a:p>
                      <a:r>
                        <a:rPr lang="en-US" dirty="0"/>
                        <a:t>Testing</a:t>
                      </a:r>
                      <a:endParaRPr lang="en-IN" dirty="0"/>
                    </a:p>
                  </a:txBody>
                  <a:tcPr/>
                </a:tc>
                <a:tc>
                  <a:txBody>
                    <a:bodyPr/>
                    <a:lstStyle/>
                    <a:p>
                      <a:r>
                        <a:rPr lang="en-US" dirty="0"/>
                        <a:t>30/11</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80367582"/>
                  </a:ext>
                </a:extLst>
              </a:tr>
              <a:tr h="595480">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450430629"/>
                  </a:ext>
                </a:extLst>
              </a:tr>
            </a:tbl>
          </a:graphicData>
        </a:graphic>
      </p:graphicFrame>
      <p:sp>
        <p:nvSpPr>
          <p:cNvPr id="4" name="Subtitle 2">
            <a:extLst>
              <a:ext uri="{FF2B5EF4-FFF2-40B4-BE49-F238E27FC236}">
                <a16:creationId xmlns:a16="http://schemas.microsoft.com/office/drawing/2014/main" id="{B5F610F4-5046-43E8-50AB-8B6A4FE72DBE}"/>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16</a:t>
            </a:r>
          </a:p>
        </p:txBody>
      </p:sp>
    </p:spTree>
    <p:extLst>
      <p:ext uri="{BB962C8B-B14F-4D97-AF65-F5344CB8AC3E}">
        <p14:creationId xmlns:p14="http://schemas.microsoft.com/office/powerpoint/2010/main" val="21821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0A95-87DD-1EEB-642B-A574C6B3B8E0}"/>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DEVELOPMENT ENVIRONMENT</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4700F982-6C78-AC73-B395-76FAA7C0FFF7}"/>
              </a:ext>
            </a:extLst>
          </p:cNvPr>
          <p:cNvSpPr>
            <a:spLocks noGrp="1"/>
          </p:cNvSpPr>
          <p:nvPr>
            <p:ph idx="1"/>
          </p:nvPr>
        </p:nvSpPr>
        <p:spPr>
          <a:xfrm>
            <a:off x="838200" y="1400175"/>
            <a:ext cx="10515600" cy="5092700"/>
          </a:xfrm>
        </p:spPr>
        <p:txBody>
          <a:bodyPr>
            <a:normAutofit/>
          </a:bodyPr>
          <a:lstStyle/>
          <a:p>
            <a:pPr marL="0" indent="0">
              <a:buNone/>
            </a:pPr>
            <a:r>
              <a:rPr lang="en-IN" sz="2000" b="1" i="0" u="none" strike="noStrike" cap="none" dirty="0">
                <a:solidFill>
                  <a:srgbClr val="000000"/>
                </a:solidFill>
                <a:latin typeface="Average"/>
                <a:ea typeface="Average"/>
                <a:cs typeface="Average"/>
                <a:sym typeface="Average"/>
              </a:rPr>
              <a:t>SOFTWARE SPECIFICATION</a:t>
            </a:r>
          </a:p>
          <a:p>
            <a:pPr marL="0" indent="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Operating System :Windows 11</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Frond End	:HTML, CSS, Javascript</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Coding language  :Python</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Framework</a:t>
            </a:r>
            <a:r>
              <a:rPr lang="en-US" sz="2000" dirty="0">
                <a:solidFill>
                  <a:srgbClr val="000000"/>
                </a:solidFill>
                <a:latin typeface="Average"/>
                <a:ea typeface="Average"/>
                <a:cs typeface="Average"/>
                <a:sym typeface="Average"/>
              </a:rPr>
              <a:t>	</a:t>
            </a:r>
            <a:r>
              <a:rPr lang="en-US" sz="2000" b="0" i="0" u="none" strike="noStrike" cap="none" dirty="0">
                <a:solidFill>
                  <a:srgbClr val="000000"/>
                </a:solidFill>
                <a:latin typeface="Average"/>
                <a:ea typeface="Average"/>
                <a:cs typeface="Average"/>
                <a:sym typeface="Average"/>
              </a:rPr>
              <a:t>:Django</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Backend		:MySQL</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IDE		:PyCharm</a:t>
            </a:r>
          </a:p>
          <a:p>
            <a:pPr marL="0" marR="0" lvl="0" indent="0" algn="l" rtl="0">
              <a:lnSpc>
                <a:spcPct val="115000"/>
              </a:lnSpc>
              <a:spcBef>
                <a:spcPts val="0"/>
              </a:spcBef>
              <a:spcAft>
                <a:spcPts val="0"/>
              </a:spcAft>
              <a:buClr>
                <a:srgbClr val="000000"/>
              </a:buClr>
              <a:buSzPts val="1500"/>
              <a:buFont typeface="Arial"/>
              <a:buNone/>
            </a:pPr>
            <a:endParaRPr lang="en-US" sz="2000" b="0" i="0" u="none" strike="noStrike" cap="none" dirty="0">
              <a:solidFill>
                <a:srgbClr val="000000"/>
              </a:solidFill>
              <a:latin typeface="Average"/>
              <a:ea typeface="Average"/>
              <a:cs typeface="Average"/>
              <a:sym typeface="Average"/>
            </a:endParaRPr>
          </a:p>
          <a:p>
            <a:pPr marL="0" indent="0">
              <a:lnSpc>
                <a:spcPct val="115000"/>
              </a:lnSpc>
              <a:spcBef>
                <a:spcPts val="0"/>
              </a:spcBef>
              <a:buClr>
                <a:srgbClr val="000000"/>
              </a:buClr>
              <a:buSzPts val="1500"/>
              <a:buNone/>
            </a:pPr>
            <a:r>
              <a:rPr lang="en-IN" sz="2000" b="1" i="0" u="none" strike="noStrike" cap="none" dirty="0">
                <a:solidFill>
                  <a:srgbClr val="000000"/>
                </a:solidFill>
                <a:latin typeface="Average"/>
                <a:ea typeface="Average"/>
                <a:cs typeface="Average"/>
                <a:sym typeface="Average"/>
              </a:rPr>
              <a:t>HARDWARE SPECIFICATION</a:t>
            </a:r>
          </a:p>
          <a:p>
            <a:pPr marL="0" indent="0">
              <a:lnSpc>
                <a:spcPct val="115000"/>
              </a:lnSpc>
              <a:spcBef>
                <a:spcPts val="0"/>
              </a:spcBef>
              <a:buClr>
                <a:srgbClr val="000000"/>
              </a:buClr>
              <a:buSzPts val="150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Processor              :</a:t>
            </a:r>
            <a:r>
              <a:rPr lang="en-IN" sz="2000" dirty="0">
                <a:solidFill>
                  <a:srgbClr val="000000"/>
                </a:solidFill>
                <a:latin typeface="Average"/>
                <a:ea typeface="Average"/>
                <a:cs typeface="Average"/>
                <a:sym typeface="Average"/>
              </a:rPr>
              <a:t>Intel i3</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RAM	</a:t>
            </a:r>
            <a:r>
              <a:rPr lang="en-IN" sz="2000" dirty="0">
                <a:solidFill>
                  <a:srgbClr val="000000"/>
                </a:solidFill>
                <a:latin typeface="Average"/>
                <a:ea typeface="Average"/>
                <a:cs typeface="Average"/>
                <a:sym typeface="Average"/>
              </a:rPr>
              <a:t>               </a:t>
            </a:r>
            <a:r>
              <a:rPr lang="en-IN" sz="2000" i="0" u="none" strike="noStrike" cap="none" dirty="0">
                <a:solidFill>
                  <a:srgbClr val="000000"/>
                </a:solidFill>
                <a:latin typeface="Average"/>
                <a:ea typeface="Average"/>
                <a:cs typeface="Average"/>
                <a:sym typeface="Average"/>
              </a:rPr>
              <a:t> :4</a:t>
            </a:r>
            <a:r>
              <a:rPr lang="en-IN" sz="2000" dirty="0">
                <a:solidFill>
                  <a:srgbClr val="000000"/>
                </a:solidFill>
                <a:latin typeface="Average"/>
                <a:ea typeface="Average"/>
                <a:cs typeface="Average"/>
                <a:sym typeface="Average"/>
              </a:rPr>
              <a:t>GB or above</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Hard Disk	:512GB</a:t>
            </a:r>
          </a:p>
          <a:p>
            <a:endParaRPr lang="en-IN" dirty="0"/>
          </a:p>
        </p:txBody>
      </p:sp>
      <p:sp>
        <p:nvSpPr>
          <p:cNvPr id="4" name="Subtitle 2">
            <a:extLst>
              <a:ext uri="{FF2B5EF4-FFF2-40B4-BE49-F238E27FC236}">
                <a16:creationId xmlns:a16="http://schemas.microsoft.com/office/drawing/2014/main" id="{3E2C5199-6A05-12FD-92B2-08CFAF64864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17</a:t>
            </a:r>
          </a:p>
        </p:txBody>
      </p:sp>
    </p:spTree>
    <p:extLst>
      <p:ext uri="{BB962C8B-B14F-4D97-AF65-F5344CB8AC3E}">
        <p14:creationId xmlns:p14="http://schemas.microsoft.com/office/powerpoint/2010/main" val="33309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0708-2200-C3BE-9B11-711D73AB4378}"/>
              </a:ext>
            </a:extLst>
          </p:cNvPr>
          <p:cNvSpPr>
            <a:spLocks noGrp="1"/>
          </p:cNvSpPr>
          <p:nvPr>
            <p:ph idx="1"/>
          </p:nvPr>
        </p:nvSpPr>
        <p:spPr>
          <a:xfrm>
            <a:off x="838200" y="3028950"/>
            <a:ext cx="10515600" cy="3148013"/>
          </a:xfrm>
        </p:spPr>
        <p:txBody>
          <a:bodyPr>
            <a:normAutofit/>
          </a:bodyPr>
          <a:lstStyle/>
          <a:p>
            <a:pPr marL="0" indent="0" algn="ctr">
              <a:buNone/>
            </a:pPr>
            <a:r>
              <a:rPr lang="en-US" sz="4400" b="1" dirty="0"/>
              <a:t>THANK YOU</a:t>
            </a:r>
            <a:endParaRPr lang="en-IN" sz="4400" b="1" dirty="0"/>
          </a:p>
        </p:txBody>
      </p:sp>
      <p:sp>
        <p:nvSpPr>
          <p:cNvPr id="2" name="Subtitle 2">
            <a:extLst>
              <a:ext uri="{FF2B5EF4-FFF2-40B4-BE49-F238E27FC236}">
                <a16:creationId xmlns:a16="http://schemas.microsoft.com/office/drawing/2014/main" id="{E9F22B8F-A84B-7056-5A6B-D325B1DC7D61}"/>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18</a:t>
            </a:r>
          </a:p>
        </p:txBody>
      </p:sp>
    </p:spTree>
    <p:extLst>
      <p:ext uri="{BB962C8B-B14F-4D97-AF65-F5344CB8AC3E}">
        <p14:creationId xmlns:p14="http://schemas.microsoft.com/office/powerpoint/2010/main" val="42868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05229-EFEC-8373-0959-378F1F43AFE1}"/>
              </a:ext>
            </a:extLst>
          </p:cNvPr>
          <p:cNvSpPr>
            <a:spLocks noGrp="1"/>
          </p:cNvSpPr>
          <p:nvPr>
            <p:ph idx="1"/>
          </p:nvPr>
        </p:nvSpPr>
        <p:spPr>
          <a:xfrm>
            <a:off x="838200" y="2243138"/>
            <a:ext cx="10206038" cy="3933825"/>
          </a:xfrm>
        </p:spPr>
        <p:txBody>
          <a:bodyPr>
            <a:normAutofit/>
          </a:bodyPr>
          <a:lstStyle/>
          <a:p>
            <a:pPr marL="0" indent="0" algn="ctr">
              <a:buNone/>
            </a:pPr>
            <a:r>
              <a:rPr lang="en-US" sz="2000" u="sng" dirty="0"/>
              <a:t>GUIDED BY</a:t>
            </a:r>
          </a:p>
          <a:p>
            <a:pPr marL="0" indent="0" algn="ctr">
              <a:buNone/>
            </a:pPr>
            <a:r>
              <a:rPr lang="en-IN" sz="2400" b="1" dirty="0"/>
              <a:t>PROF.HYDERALI  K</a:t>
            </a:r>
          </a:p>
          <a:p>
            <a:pPr marL="0" indent="0" algn="ctr">
              <a:buNone/>
            </a:pPr>
            <a:endParaRPr lang="en-IN" sz="2400" b="1" dirty="0"/>
          </a:p>
          <a:p>
            <a:pPr marL="0" indent="0" algn="ctr">
              <a:buNone/>
            </a:pPr>
            <a:r>
              <a:rPr lang="en-IN" sz="2000" dirty="0"/>
              <a:t>HEAD OF THE DEPARTMENT</a:t>
            </a:r>
          </a:p>
          <a:p>
            <a:pPr marL="0" indent="0" algn="ctr">
              <a:buNone/>
            </a:pPr>
            <a:r>
              <a:rPr lang="en-IN" sz="2000" dirty="0"/>
              <a:t>DEPARTMENT OF COMPUTER APPLICATION</a:t>
            </a:r>
          </a:p>
          <a:p>
            <a:pPr marL="0" indent="0" algn="ctr">
              <a:buNone/>
            </a:pPr>
            <a:r>
              <a:rPr lang="en-IN" sz="2000" dirty="0"/>
              <a:t>MES COLLEGE OF ENGINEERING,KUTTIPPURAM</a:t>
            </a:r>
          </a:p>
        </p:txBody>
      </p:sp>
      <p:sp>
        <p:nvSpPr>
          <p:cNvPr id="4" name="Subtitle 2">
            <a:extLst>
              <a:ext uri="{FF2B5EF4-FFF2-40B4-BE49-F238E27FC236}">
                <a16:creationId xmlns:a16="http://schemas.microsoft.com/office/drawing/2014/main" id="{6DA0426B-3E76-9C64-8197-50F37ABD77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a:t>
            </a:r>
          </a:p>
        </p:txBody>
      </p:sp>
    </p:spTree>
    <p:extLst>
      <p:ext uri="{BB962C8B-B14F-4D97-AF65-F5344CB8AC3E}">
        <p14:creationId xmlns:p14="http://schemas.microsoft.com/office/powerpoint/2010/main" val="351794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5E99-D026-B413-C983-D95EAFD9AF86}"/>
              </a:ext>
            </a:extLst>
          </p:cNvPr>
          <p:cNvSpPr>
            <a:spLocks noGrp="1"/>
          </p:cNvSpPr>
          <p:nvPr>
            <p:ph type="title"/>
          </p:nvPr>
        </p:nvSpPr>
        <p:spPr/>
        <p:txBody>
          <a:bodyPr/>
          <a:lstStyle/>
          <a:p>
            <a:r>
              <a:rPr lang="en-IN" sz="3600" b="1" dirty="0">
                <a:solidFill>
                  <a:srgbClr val="262626"/>
                </a:solidFill>
                <a:latin typeface="Raleway"/>
                <a:ea typeface="Raleway"/>
                <a:cs typeface="Raleway"/>
                <a:sym typeface="Raleway"/>
              </a:rPr>
              <a:t>CONTENTS</a:t>
            </a:r>
            <a:br>
              <a:rPr lang="en-IN" sz="5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0503146A-A587-B220-A01E-BD1CB5FA742B}"/>
              </a:ext>
            </a:extLst>
          </p:cNvPr>
          <p:cNvSpPr>
            <a:spLocks noGrp="1"/>
          </p:cNvSpPr>
          <p:nvPr>
            <p:ph idx="1"/>
          </p:nvPr>
        </p:nvSpPr>
        <p:spPr>
          <a:xfrm>
            <a:off x="838200" y="1314450"/>
            <a:ext cx="10515600" cy="4862513"/>
          </a:xfrm>
        </p:spPr>
        <p:txBody>
          <a:bodyPr/>
          <a:lstStyle/>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Introduction</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Modules</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Data Flow Diagram</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Product Backlog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User story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Project Plan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Sprint</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
            </a:r>
            <a:r>
              <a:rPr lang="en-US" sz="2800" b="0" i="0" u="none" strike="noStrike" cap="none" dirty="0">
                <a:solidFill>
                  <a:srgbClr val="000000"/>
                </a:solidFill>
                <a:latin typeface="Average"/>
                <a:ea typeface="Average"/>
                <a:cs typeface="Average"/>
                <a:sym typeface="Average"/>
              </a:rPr>
              <a:t>eveloping Environment</a:t>
            </a:r>
            <a:endParaRPr lang="en-IN" dirty="0"/>
          </a:p>
        </p:txBody>
      </p:sp>
      <p:sp>
        <p:nvSpPr>
          <p:cNvPr id="5" name="Subtitle 2">
            <a:extLst>
              <a:ext uri="{FF2B5EF4-FFF2-40B4-BE49-F238E27FC236}">
                <a16:creationId xmlns:a16="http://schemas.microsoft.com/office/drawing/2014/main" id="{AC80408A-5B47-50FE-3BDA-555E52D151F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48137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2E5B-C796-5E8C-0991-6E7C4C1BA2CB}"/>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INTRODUCTION</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8FB537A2-E96B-6E52-2D7D-396D00A2935F}"/>
              </a:ext>
            </a:extLst>
          </p:cNvPr>
          <p:cNvSpPr>
            <a:spLocks noGrp="1"/>
          </p:cNvSpPr>
          <p:nvPr>
            <p:ph idx="1"/>
          </p:nvPr>
        </p:nvSpPr>
        <p:spPr>
          <a:xfrm>
            <a:off x="981075" y="1157288"/>
            <a:ext cx="10515600" cy="5600700"/>
          </a:xfrm>
        </p:spPr>
        <p:txBody>
          <a:bodyPr>
            <a:normAutofit fontScale="85000" lnSpcReduction="20000"/>
          </a:bodyPr>
          <a:lstStyle/>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The project “INSURANCE AGENCY MANAGEMENT SYSTEM” is a website fo</a:t>
            </a:r>
            <a:r>
              <a:rPr lang="en-US" sz="2800" dirty="0">
                <a:latin typeface="Average"/>
                <a:ea typeface="Average"/>
                <a:cs typeface="Average"/>
                <a:sym typeface="Average"/>
              </a:rPr>
              <a:t>r online insurance analysis and information management system that provides easy access of information regarding the people and resources of insurance</a:t>
            </a:r>
            <a:r>
              <a:rPr lang="en-US" sz="2800" b="0" i="0" u="none" strike="noStrike" cap="none" dirty="0">
                <a:solidFill>
                  <a:srgbClr val="000000"/>
                </a:solidFill>
                <a:latin typeface="Average"/>
                <a:ea typeface="Average"/>
                <a:cs typeface="Average"/>
                <a:sym typeface="Average"/>
              </a:rPr>
              <a:t>. This system has been proposed to maintain the record of the policyholder, agent details, policy details. And it recommend insurance policy by our need. When need to claim a request for health or vehicles it is very difficulty to initiate the procedings and find current status of the claim. primary focus on efficiently managing and tracking the current status of insurance claims.</a:t>
            </a:r>
          </a:p>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           The insurance agency management system is tailor-made to address the challenges faced by insurance agencies in handling claims, offering a unified platform where agents and clients can interact, initiate and monitor claims, and stay updated in real- time. </a:t>
            </a:r>
            <a:r>
              <a:rPr lang="en-US" sz="2800" dirty="0">
                <a:latin typeface="Average"/>
                <a:ea typeface="Average"/>
                <a:cs typeface="Average"/>
                <a:sym typeface="Average"/>
              </a:rPr>
              <a:t>With features such as secure user authentication, real-time claim status tracking, document management the Insurance agency management system empowers insurance agencies provide top-notch service, minimize paperwork, and enhance overall operatonal efficiency.</a:t>
            </a:r>
            <a:endParaRPr lang="en-US" sz="2400" b="0" i="0" u="none" strike="noStrike" cap="none" dirty="0">
              <a:solidFill>
                <a:srgbClr val="000000"/>
              </a:solidFill>
              <a:latin typeface="Average"/>
              <a:ea typeface="Average"/>
              <a:cs typeface="Average"/>
              <a:sym typeface="Average"/>
            </a:endParaRPr>
          </a:p>
          <a:p>
            <a:pPr marL="0" indent="0">
              <a:buNone/>
            </a:pPr>
            <a:endParaRPr lang="en-IN" dirty="0"/>
          </a:p>
        </p:txBody>
      </p:sp>
      <p:sp>
        <p:nvSpPr>
          <p:cNvPr id="4" name="Subtitle 2">
            <a:extLst>
              <a:ext uri="{FF2B5EF4-FFF2-40B4-BE49-F238E27FC236}">
                <a16:creationId xmlns:a16="http://schemas.microsoft.com/office/drawing/2014/main" id="{2058779B-82DF-A4DB-C2C4-6560DF174500}"/>
              </a:ext>
            </a:extLst>
          </p:cNvPr>
          <p:cNvSpPr txBox="1">
            <a:spLocks/>
          </p:cNvSpPr>
          <p:nvPr/>
        </p:nvSpPr>
        <p:spPr>
          <a:xfrm>
            <a:off x="4872038" y="6492876"/>
            <a:ext cx="2343150" cy="26511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4</a:t>
            </a:r>
          </a:p>
        </p:txBody>
      </p:sp>
    </p:spTree>
    <p:extLst>
      <p:ext uri="{BB962C8B-B14F-4D97-AF65-F5344CB8AC3E}">
        <p14:creationId xmlns:p14="http://schemas.microsoft.com/office/powerpoint/2010/main" val="264368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F03DA7-2B14-FA4B-5546-D398A0DCE3D6}"/>
              </a:ext>
            </a:extLst>
          </p:cNvPr>
          <p:cNvSpPr>
            <a:spLocks noGrp="1"/>
          </p:cNvSpPr>
          <p:nvPr>
            <p:ph type="title"/>
          </p:nvPr>
        </p:nvSpPr>
        <p:spPr/>
        <p:txBody>
          <a:bodyPr/>
          <a:lstStyle/>
          <a:p>
            <a:r>
              <a:rPr lang="en" sz="3200" b="1" dirty="0">
                <a:solidFill>
                  <a:srgbClr val="262626"/>
                </a:solidFill>
                <a:latin typeface="Raleway"/>
                <a:ea typeface="Raleway"/>
                <a:cs typeface="Raleway"/>
                <a:sym typeface="Raleway"/>
              </a:rPr>
              <a:t>MODULES</a:t>
            </a:r>
            <a:br>
              <a:rPr lang="en" sz="4400" b="1" dirty="0">
                <a:solidFill>
                  <a:srgbClr val="262626"/>
                </a:solidFill>
                <a:latin typeface="Raleway"/>
                <a:ea typeface="Raleway"/>
                <a:cs typeface="Raleway"/>
                <a:sym typeface="Raleway"/>
              </a:rPr>
            </a:br>
            <a:endParaRPr lang="en-IN" dirty="0"/>
          </a:p>
        </p:txBody>
      </p:sp>
      <p:sp>
        <p:nvSpPr>
          <p:cNvPr id="6" name="Content Placeholder 2">
            <a:extLst>
              <a:ext uri="{FF2B5EF4-FFF2-40B4-BE49-F238E27FC236}">
                <a16:creationId xmlns:a16="http://schemas.microsoft.com/office/drawing/2014/main" id="{7AC680CE-75B7-065C-419F-AFF994B637DF}"/>
              </a:ext>
            </a:extLst>
          </p:cNvPr>
          <p:cNvSpPr txBox="1">
            <a:spLocks/>
          </p:cNvSpPr>
          <p:nvPr/>
        </p:nvSpPr>
        <p:spPr>
          <a:xfrm>
            <a:off x="838200" y="1785938"/>
            <a:ext cx="4876800" cy="454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ADMIN</a:t>
            </a:r>
            <a:endParaRPr lang="en-US" sz="2000" b="1" i="0" u="sng" strike="noStrike" cap="none" dirty="0">
              <a:solidFill>
                <a:srgbClr val="000000"/>
              </a:solidFill>
              <a:latin typeface="Average"/>
              <a:ea typeface="Average"/>
              <a:cs typeface="Average"/>
              <a:sym typeface="Average"/>
            </a:endParaRPr>
          </a:p>
          <a:p>
            <a:pPr marL="457200" marR="0" lvl="0" algn="l" rtl="0">
              <a:lnSpc>
                <a:spcPct val="100000"/>
              </a:lnSpc>
              <a:spcBef>
                <a:spcPts val="0"/>
              </a:spcBef>
              <a:spcAft>
                <a:spcPts val="0"/>
              </a:spcAft>
              <a:buClr>
                <a:srgbClr val="000000"/>
              </a:buClr>
              <a:buSzPts val="1400"/>
            </a:pPr>
            <a:endParaRPr lang="en-US" sz="2800" dirty="0">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LOGIN</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ADD AND MANAGE POLICY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REQUEST FROM USERS AND UPDATE STATUS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COMPLAINTS AND SEND REPLY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FEEDBACK</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RATING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CLAIM REQUEST AND APPROVE</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solidFill>
                  <a:srgbClr val="000000"/>
                </a:solidFill>
                <a:latin typeface="Average"/>
                <a:ea typeface="Average"/>
                <a:cs typeface="Average"/>
                <a:sym typeface="Average"/>
              </a:rPr>
              <a:t>VIEW USERS</a:t>
            </a:r>
          </a:p>
          <a:p>
            <a:pPr marL="457200">
              <a:lnSpc>
                <a:spcPct val="100000"/>
              </a:lnSpc>
              <a:spcBef>
                <a:spcPts val="0"/>
              </a:spcBef>
              <a:buClr>
                <a:srgbClr val="000000"/>
              </a:buClr>
              <a:buSzPts val="1400"/>
            </a:pPr>
            <a:endParaRPr lang="en-US" dirty="0">
              <a:latin typeface="Average"/>
              <a:ea typeface="Average"/>
              <a:cs typeface="Average"/>
              <a:sym typeface="Average"/>
            </a:endParaRPr>
          </a:p>
          <a:p>
            <a:endParaRPr lang="en-IN" dirty="0"/>
          </a:p>
        </p:txBody>
      </p:sp>
      <p:sp>
        <p:nvSpPr>
          <p:cNvPr id="2" name="Content Placeholder 2">
            <a:extLst>
              <a:ext uri="{FF2B5EF4-FFF2-40B4-BE49-F238E27FC236}">
                <a16:creationId xmlns:a16="http://schemas.microsoft.com/office/drawing/2014/main" id="{C87D4118-AA72-3943-E6A7-648841D22089}"/>
              </a:ext>
            </a:extLst>
          </p:cNvPr>
          <p:cNvSpPr txBox="1">
            <a:spLocks/>
          </p:cNvSpPr>
          <p:nvPr/>
        </p:nvSpPr>
        <p:spPr>
          <a:xfrm>
            <a:off x="5486400" y="1985963"/>
            <a:ext cx="5557838" cy="4191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285750">
              <a:lnSpc>
                <a:spcPct val="100000"/>
              </a:lnSpc>
              <a:spcBef>
                <a:spcPts val="0"/>
              </a:spcBef>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USER</a:t>
            </a:r>
          </a:p>
          <a:p>
            <a:pPr marL="457200">
              <a:lnSpc>
                <a:spcPct val="100000"/>
              </a:lnSpc>
              <a:spcBef>
                <a:spcPts val="0"/>
              </a:spcBef>
              <a:buClr>
                <a:srgbClr val="000000"/>
              </a:buClr>
              <a:buSzPts val="1400"/>
            </a:pPr>
            <a:endParaRPr lang="en-US" dirty="0">
              <a:latin typeface="Average"/>
              <a:ea typeface="Average"/>
              <a:cs typeface="Average"/>
              <a:sym typeface="Average"/>
            </a:endParaRP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REGISTER</a:t>
            </a:r>
          </a:p>
          <a:p>
            <a:pPr marL="742950" indent="-285750">
              <a:lnSpc>
                <a:spcPct val="100000"/>
              </a:lnSpc>
              <a:spcBef>
                <a:spcPts val="0"/>
              </a:spcBef>
              <a:buClr>
                <a:srgbClr val="000000"/>
              </a:buClr>
              <a:buSzPts val="1400"/>
            </a:pPr>
            <a:r>
              <a:rPr lang="en-US" sz="1900" dirty="0">
                <a:latin typeface="Average"/>
                <a:ea typeface="Average"/>
                <a:cs typeface="Average"/>
                <a:sym typeface="Average"/>
              </a:rPr>
              <a:t>LOGIN</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VIEW POLICY AND SEND REQUEST</a:t>
            </a:r>
          </a:p>
          <a:p>
            <a:pPr marL="742950" indent="-285750">
              <a:lnSpc>
                <a:spcPct val="100000"/>
              </a:lnSpc>
              <a:spcBef>
                <a:spcPts val="0"/>
              </a:spcBef>
              <a:buClr>
                <a:srgbClr val="000000"/>
              </a:buClr>
              <a:buSzPts val="1400"/>
            </a:pPr>
            <a:r>
              <a:rPr lang="en-US" sz="1900" dirty="0">
                <a:latin typeface="Average"/>
                <a:ea typeface="Average"/>
                <a:cs typeface="Average"/>
                <a:sym typeface="Average"/>
              </a:rPr>
              <a:t>VIEW REQUEST STATUS</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COMPLAINTS AND VIEW REPLY</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FEEDBACK</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RATING</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CLAIM AND VIEW STATUS</a:t>
            </a:r>
            <a:endParaRPr lang="en-IN" sz="1900" dirty="0"/>
          </a:p>
        </p:txBody>
      </p:sp>
      <p:sp>
        <p:nvSpPr>
          <p:cNvPr id="9" name="Subtitle 2">
            <a:extLst>
              <a:ext uri="{FF2B5EF4-FFF2-40B4-BE49-F238E27FC236}">
                <a16:creationId xmlns:a16="http://schemas.microsoft.com/office/drawing/2014/main" id="{4F2C2CE9-1C2F-CAD6-E6BF-A260DB89D6E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195009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24CA-CD69-C3D3-2FE0-402432B6E4A8}"/>
              </a:ext>
            </a:extLst>
          </p:cNvPr>
          <p:cNvSpPr>
            <a:spLocks noGrp="1"/>
          </p:cNvSpPr>
          <p:nvPr>
            <p:ph type="title"/>
          </p:nvPr>
        </p:nvSpPr>
        <p:spPr/>
        <p:txBody>
          <a:bodyPr>
            <a:normAutofit/>
          </a:bodyPr>
          <a:lstStyle/>
          <a:p>
            <a:r>
              <a:rPr lang="en-US" sz="3200" b="1" dirty="0"/>
              <a:t>DATA FLOW DIAGRAM</a:t>
            </a:r>
            <a:endParaRPr lang="en-IN" sz="3200" b="1" dirty="0"/>
          </a:p>
        </p:txBody>
      </p:sp>
      <p:sp>
        <p:nvSpPr>
          <p:cNvPr id="4" name="Subtitle 2">
            <a:extLst>
              <a:ext uri="{FF2B5EF4-FFF2-40B4-BE49-F238E27FC236}">
                <a16:creationId xmlns:a16="http://schemas.microsoft.com/office/drawing/2014/main" id="{CF64117A-7B63-777D-F1FF-E3050818BC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6</a:t>
            </a:r>
          </a:p>
        </p:txBody>
      </p:sp>
      <p:pic>
        <p:nvPicPr>
          <p:cNvPr id="5" name="Picture 4">
            <a:extLst>
              <a:ext uri="{FF2B5EF4-FFF2-40B4-BE49-F238E27FC236}">
                <a16:creationId xmlns:a16="http://schemas.microsoft.com/office/drawing/2014/main" id="{182C5501-ADF7-EF45-1728-C5CCDE19461D}"/>
              </a:ext>
            </a:extLst>
          </p:cNvPr>
          <p:cNvPicPr>
            <a:picLocks noChangeAspect="1"/>
          </p:cNvPicPr>
          <p:nvPr/>
        </p:nvPicPr>
        <p:blipFill>
          <a:blip r:embed="rId2"/>
          <a:stretch>
            <a:fillRect/>
          </a:stretch>
        </p:blipFill>
        <p:spPr>
          <a:xfrm>
            <a:off x="1385888" y="1762125"/>
            <a:ext cx="8843962" cy="4167188"/>
          </a:xfrm>
          <a:prstGeom prst="rect">
            <a:avLst/>
          </a:prstGeom>
        </p:spPr>
      </p:pic>
    </p:spTree>
    <p:extLst>
      <p:ext uri="{BB962C8B-B14F-4D97-AF65-F5344CB8AC3E}">
        <p14:creationId xmlns:p14="http://schemas.microsoft.com/office/powerpoint/2010/main" val="428934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C407EE-AB3B-E8C4-800F-ED44B198AFA9}"/>
              </a:ext>
            </a:extLst>
          </p:cNvPr>
          <p:cNvPicPr>
            <a:picLocks noGrp="1" noChangeAspect="1"/>
          </p:cNvPicPr>
          <p:nvPr>
            <p:ph idx="1"/>
          </p:nvPr>
        </p:nvPicPr>
        <p:blipFill>
          <a:blip r:embed="rId2"/>
          <a:stretch>
            <a:fillRect/>
          </a:stretch>
        </p:blipFill>
        <p:spPr>
          <a:xfrm>
            <a:off x="1128714" y="457200"/>
            <a:ext cx="9658349" cy="6029325"/>
          </a:xfrm>
        </p:spPr>
      </p:pic>
      <p:sp>
        <p:nvSpPr>
          <p:cNvPr id="9" name="Subtitle 2">
            <a:extLst>
              <a:ext uri="{FF2B5EF4-FFF2-40B4-BE49-F238E27FC236}">
                <a16:creationId xmlns:a16="http://schemas.microsoft.com/office/drawing/2014/main" id="{90B89B2E-E256-B089-8AC5-822194E37F7A}"/>
              </a:ext>
            </a:extLst>
          </p:cNvPr>
          <p:cNvSpPr txBox="1">
            <a:spLocks/>
          </p:cNvSpPr>
          <p:nvPr/>
        </p:nvSpPr>
        <p:spPr>
          <a:xfrm>
            <a:off x="4872038" y="6615112"/>
            <a:ext cx="2343150" cy="242887"/>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7</a:t>
            </a:r>
          </a:p>
        </p:txBody>
      </p:sp>
    </p:spTree>
    <p:extLst>
      <p:ext uri="{BB962C8B-B14F-4D97-AF65-F5344CB8AC3E}">
        <p14:creationId xmlns:p14="http://schemas.microsoft.com/office/powerpoint/2010/main" val="19345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A531FD-9054-BB2F-FC7A-AA8FD59B3C74}"/>
              </a:ext>
            </a:extLst>
          </p:cNvPr>
          <p:cNvPicPr>
            <a:picLocks noChangeAspect="1"/>
          </p:cNvPicPr>
          <p:nvPr/>
        </p:nvPicPr>
        <p:blipFill>
          <a:blip r:embed="rId2"/>
          <a:stretch>
            <a:fillRect/>
          </a:stretch>
        </p:blipFill>
        <p:spPr>
          <a:xfrm>
            <a:off x="1428750" y="200026"/>
            <a:ext cx="8758237" cy="6172200"/>
          </a:xfrm>
          <a:prstGeom prst="rect">
            <a:avLst/>
          </a:prstGeom>
        </p:spPr>
      </p:pic>
      <p:sp>
        <p:nvSpPr>
          <p:cNvPr id="8" name="Subtitle 2">
            <a:extLst>
              <a:ext uri="{FF2B5EF4-FFF2-40B4-BE49-F238E27FC236}">
                <a16:creationId xmlns:a16="http://schemas.microsoft.com/office/drawing/2014/main" id="{C37CE7BB-8F3C-206D-BBC9-7BF4D5B28E99}"/>
              </a:ext>
            </a:extLst>
          </p:cNvPr>
          <p:cNvSpPr txBox="1">
            <a:spLocks/>
          </p:cNvSpPr>
          <p:nvPr/>
        </p:nvSpPr>
        <p:spPr>
          <a:xfrm>
            <a:off x="4872038" y="6657974"/>
            <a:ext cx="2343150" cy="200026"/>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8</a:t>
            </a:r>
          </a:p>
        </p:txBody>
      </p:sp>
    </p:spTree>
    <p:extLst>
      <p:ext uri="{BB962C8B-B14F-4D97-AF65-F5344CB8AC3E}">
        <p14:creationId xmlns:p14="http://schemas.microsoft.com/office/powerpoint/2010/main" val="24457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36A-E216-4538-F12E-0D244FC6C64B}"/>
              </a:ext>
            </a:extLst>
          </p:cNvPr>
          <p:cNvSpPr>
            <a:spLocks noGrp="1"/>
          </p:cNvSpPr>
          <p:nvPr>
            <p:ph type="title"/>
          </p:nvPr>
        </p:nvSpPr>
        <p:spPr/>
        <p:txBody>
          <a:bodyPr>
            <a:normAutofit/>
          </a:bodyPr>
          <a:lstStyle/>
          <a:p>
            <a:r>
              <a:rPr lang="en-US" sz="3200" b="1" dirty="0"/>
              <a:t>PRODUCT BACKLOG</a:t>
            </a:r>
            <a:endParaRPr lang="en-IN" sz="3200" b="1" dirty="0"/>
          </a:p>
        </p:txBody>
      </p:sp>
      <p:graphicFrame>
        <p:nvGraphicFramePr>
          <p:cNvPr id="4" name="Content Placeholder 3">
            <a:extLst>
              <a:ext uri="{FF2B5EF4-FFF2-40B4-BE49-F238E27FC236}">
                <a16:creationId xmlns:a16="http://schemas.microsoft.com/office/drawing/2014/main" id="{8DEBDE9D-D3F4-9092-314C-3671E75BACAF}"/>
              </a:ext>
            </a:extLst>
          </p:cNvPr>
          <p:cNvGraphicFramePr>
            <a:graphicFrameLocks noGrp="1"/>
          </p:cNvGraphicFramePr>
          <p:nvPr>
            <p:ph idx="1"/>
            <p:extLst>
              <p:ext uri="{D42A27DB-BD31-4B8C-83A1-F6EECF244321}">
                <p14:modId xmlns:p14="http://schemas.microsoft.com/office/powerpoint/2010/main" val="193609748"/>
              </p:ext>
            </p:extLst>
          </p:nvPr>
        </p:nvGraphicFramePr>
        <p:xfrm>
          <a:off x="838199" y="1825624"/>
          <a:ext cx="9791701" cy="4483616"/>
        </p:xfrm>
        <a:graphic>
          <a:graphicData uri="http://schemas.openxmlformats.org/drawingml/2006/table">
            <a:tbl>
              <a:tblPr firstRow="1" bandRow="1">
                <a:tableStyleId>{F5AB1C69-6EDB-4FF4-983F-18BD219EF322}</a:tableStyleId>
              </a:tblPr>
              <a:tblGrid>
                <a:gridCol w="1502229">
                  <a:extLst>
                    <a:ext uri="{9D8B030D-6E8A-4147-A177-3AD203B41FA5}">
                      <a16:colId xmlns:a16="http://schemas.microsoft.com/office/drawing/2014/main" val="2187679257"/>
                    </a:ext>
                  </a:extLst>
                </a:gridCol>
                <a:gridCol w="1502229">
                  <a:extLst>
                    <a:ext uri="{9D8B030D-6E8A-4147-A177-3AD203B41FA5}">
                      <a16:colId xmlns:a16="http://schemas.microsoft.com/office/drawing/2014/main" val="44221499"/>
                    </a:ext>
                  </a:extLst>
                </a:gridCol>
                <a:gridCol w="1446038">
                  <a:extLst>
                    <a:ext uri="{9D8B030D-6E8A-4147-A177-3AD203B41FA5}">
                      <a16:colId xmlns:a16="http://schemas.microsoft.com/office/drawing/2014/main" val="619778764"/>
                    </a:ext>
                  </a:extLst>
                </a:gridCol>
                <a:gridCol w="1558420">
                  <a:extLst>
                    <a:ext uri="{9D8B030D-6E8A-4147-A177-3AD203B41FA5}">
                      <a16:colId xmlns:a16="http://schemas.microsoft.com/office/drawing/2014/main" val="4130536427"/>
                    </a:ext>
                  </a:extLst>
                </a:gridCol>
                <a:gridCol w="1502229">
                  <a:extLst>
                    <a:ext uri="{9D8B030D-6E8A-4147-A177-3AD203B41FA5}">
                      <a16:colId xmlns:a16="http://schemas.microsoft.com/office/drawing/2014/main" val="2014712266"/>
                    </a:ext>
                  </a:extLst>
                </a:gridCol>
                <a:gridCol w="2280556">
                  <a:extLst>
                    <a:ext uri="{9D8B030D-6E8A-4147-A177-3AD203B41FA5}">
                      <a16:colId xmlns:a16="http://schemas.microsoft.com/office/drawing/2014/main" val="2237166682"/>
                    </a:ext>
                  </a:extLst>
                </a:gridCol>
              </a:tblGrid>
              <a:tr h="1090571">
                <a:tc>
                  <a:txBody>
                    <a:bodyPr/>
                    <a:lstStyle/>
                    <a:p>
                      <a:r>
                        <a:rPr lang="en-US" dirty="0"/>
                        <a:t>ID</a:t>
                      </a:r>
                      <a:endParaRPr lang="en-IN" dirty="0"/>
                    </a:p>
                  </a:txBody>
                  <a:tcPr/>
                </a:tc>
                <a:tc>
                  <a:txBody>
                    <a:bodyPr/>
                    <a:lstStyle/>
                    <a:p>
                      <a:r>
                        <a:rPr lang="en-US" dirty="0"/>
                        <a:t>PRIORITY</a:t>
                      </a:r>
                      <a:endParaRPr lang="en-IN" dirty="0"/>
                    </a:p>
                  </a:txBody>
                  <a:tcPr/>
                </a:tc>
                <a:tc>
                  <a:txBody>
                    <a:bodyPr/>
                    <a:lstStyle/>
                    <a:p>
                      <a:r>
                        <a:rPr lang="en-US" dirty="0"/>
                        <a:t>SIZE</a:t>
                      </a:r>
                    </a:p>
                    <a:p>
                      <a:r>
                        <a:rPr lang="en-US" dirty="0"/>
                        <a:t>(HOURS)</a:t>
                      </a:r>
                      <a:endParaRPr lang="en-IN" dirty="0"/>
                    </a:p>
                  </a:txBody>
                  <a:tcPr/>
                </a:tc>
                <a:tc>
                  <a:txBody>
                    <a:bodyPr/>
                    <a:lstStyle/>
                    <a:p>
                      <a:r>
                        <a:rPr lang="en-US" dirty="0"/>
                        <a:t>SPRINT</a:t>
                      </a:r>
                      <a:endParaRPr lang="en-IN" dirty="0"/>
                    </a:p>
                  </a:txBody>
                  <a:tcPr/>
                </a:tc>
                <a:tc>
                  <a:txBody>
                    <a:bodyPr/>
                    <a:lstStyle/>
                    <a:p>
                      <a:r>
                        <a:rPr lang="en-US" dirty="0"/>
                        <a:t>STATUS</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259979626"/>
                  </a:ext>
                </a:extLst>
              </a:tr>
              <a:tr h="550593">
                <a:tc>
                  <a:txBody>
                    <a:bodyPr/>
                    <a:lstStyle/>
                    <a:p>
                      <a:r>
                        <a:rPr lang="en-US" dirty="0"/>
                        <a:t>1</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rowSpan="2">
                  <a:txBody>
                    <a:bodyPr/>
                    <a:lstStyle/>
                    <a:p>
                      <a:r>
                        <a:rPr lang="en-US" dirty="0"/>
                        <a:t>      </a:t>
                      </a:r>
                    </a:p>
                    <a:p>
                      <a:r>
                        <a:rPr lang="en-US" dirty="0"/>
                        <a:t>          1</a:t>
                      </a:r>
                      <a:endParaRPr lang="en-IN" dirty="0"/>
                    </a:p>
                  </a:txBody>
                  <a:tcPr/>
                </a:tc>
                <a:tc>
                  <a:txBody>
                    <a:bodyPr/>
                    <a:lstStyle/>
                    <a:p>
                      <a:r>
                        <a:rPr lang="en-US" dirty="0"/>
                        <a:t>Planned</a:t>
                      </a:r>
                      <a:endParaRPr lang="en-IN" dirty="0"/>
                    </a:p>
                  </a:txBody>
                  <a:tcPr/>
                </a:tc>
                <a:tc>
                  <a:txBody>
                    <a:bodyPr/>
                    <a:lstStyle/>
                    <a:p>
                      <a:r>
                        <a:rPr lang="en-US" dirty="0"/>
                        <a:t>Registration</a:t>
                      </a:r>
                      <a:endParaRPr lang="en-IN" dirty="0"/>
                    </a:p>
                  </a:txBody>
                  <a:tcPr/>
                </a:tc>
                <a:extLst>
                  <a:ext uri="{0D108BD9-81ED-4DB2-BD59-A6C34878D82A}">
                    <a16:rowId xmlns:a16="http://schemas.microsoft.com/office/drawing/2014/main" val="4278828304"/>
                  </a:ext>
                </a:extLst>
              </a:tr>
              <a:tr h="550593">
                <a:tc>
                  <a:txBody>
                    <a:bodyPr/>
                    <a:lstStyle/>
                    <a:p>
                      <a:r>
                        <a:rPr lang="en-US" dirty="0"/>
                        <a:t>2</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Login</a:t>
                      </a:r>
                      <a:endParaRPr lang="en-IN" dirty="0"/>
                    </a:p>
                  </a:txBody>
                  <a:tcPr/>
                </a:tc>
                <a:extLst>
                  <a:ext uri="{0D108BD9-81ED-4DB2-BD59-A6C34878D82A}">
                    <a16:rowId xmlns:a16="http://schemas.microsoft.com/office/drawing/2014/main" val="2208311973"/>
                  </a:ext>
                </a:extLst>
              </a:tr>
              <a:tr h="550593">
                <a:tc>
                  <a:txBody>
                    <a:bodyPr/>
                    <a:lstStyle/>
                    <a:p>
                      <a:r>
                        <a:rPr lang="en-US" dirty="0"/>
                        <a:t>3</a:t>
                      </a:r>
                      <a:endParaRPr lang="en-IN" dirty="0"/>
                    </a:p>
                  </a:txBody>
                  <a:tcPr/>
                </a:tc>
                <a:tc>
                  <a:txBody>
                    <a:bodyPr/>
                    <a:lstStyle/>
                    <a:p>
                      <a:r>
                        <a:rPr lang="en-US" dirty="0"/>
                        <a:t>High</a:t>
                      </a:r>
                      <a:endParaRPr lang="en-IN" dirty="0"/>
                    </a:p>
                  </a:txBody>
                  <a:tcPr/>
                </a:tc>
                <a:tc>
                  <a:txBody>
                    <a:bodyPr/>
                    <a:lstStyle/>
                    <a:p>
                      <a:r>
                        <a:rPr lang="en-US" dirty="0"/>
                        <a:t> 10</a:t>
                      </a:r>
                      <a:endParaRPr lang="en-IN" dirty="0"/>
                    </a:p>
                  </a:txBody>
                  <a:tcPr/>
                </a:tc>
                <a:tc rowSpan="2">
                  <a:txBody>
                    <a:bodyPr/>
                    <a:lstStyle/>
                    <a:p>
                      <a:r>
                        <a:rPr lang="en-US" dirty="0"/>
                        <a:t>        </a:t>
                      </a:r>
                    </a:p>
                    <a:p>
                      <a:r>
                        <a:rPr lang="en-US" dirty="0"/>
                        <a:t>           2</a:t>
                      </a:r>
                    </a:p>
                  </a:txBody>
                  <a:tcPr/>
                </a:tc>
                <a:tc>
                  <a:txBody>
                    <a:bodyPr/>
                    <a:lstStyle/>
                    <a:p>
                      <a:r>
                        <a:rPr lang="en-US" dirty="0"/>
                        <a:t>Partially Completed</a:t>
                      </a:r>
                      <a:endParaRPr lang="en-IN" dirty="0"/>
                    </a:p>
                  </a:txBody>
                  <a:tcPr/>
                </a:tc>
                <a:tc>
                  <a:txBody>
                    <a:bodyPr/>
                    <a:lstStyle/>
                    <a:p>
                      <a:r>
                        <a:rPr lang="en-US" dirty="0"/>
                        <a:t>Table Design</a:t>
                      </a:r>
                      <a:endParaRPr lang="en-IN" dirty="0"/>
                    </a:p>
                  </a:txBody>
                  <a:tcPr/>
                </a:tc>
                <a:extLst>
                  <a:ext uri="{0D108BD9-81ED-4DB2-BD59-A6C34878D82A}">
                    <a16:rowId xmlns:a16="http://schemas.microsoft.com/office/drawing/2014/main" val="2077010553"/>
                  </a:ext>
                </a:extLst>
              </a:tr>
              <a:tr h="550593">
                <a:tc>
                  <a:txBody>
                    <a:bodyPr/>
                    <a:lstStyle/>
                    <a:p>
                      <a:r>
                        <a:rPr lang="en-US" dirty="0"/>
                        <a:t>4</a:t>
                      </a:r>
                      <a:endParaRPr lang="en-IN" dirty="0"/>
                    </a:p>
                  </a:txBody>
                  <a:tcPr/>
                </a:tc>
                <a:tc>
                  <a:txBody>
                    <a:bodyPr/>
                    <a:lstStyle/>
                    <a:p>
                      <a:r>
                        <a:rPr lang="en-US" dirty="0"/>
                        <a:t>High</a:t>
                      </a:r>
                      <a:endParaRPr lang="en-IN" dirty="0"/>
                    </a:p>
                  </a:txBody>
                  <a:tcPr/>
                </a:tc>
                <a:tc>
                  <a:txBody>
                    <a:bodyPr/>
                    <a:lstStyle/>
                    <a:p>
                      <a:r>
                        <a:rPr lang="en-US" dirty="0"/>
                        <a:t> 15</a:t>
                      </a:r>
                      <a:endParaRPr lang="en-IN" dirty="0"/>
                    </a:p>
                  </a:txBody>
                  <a:tcPr/>
                </a:tc>
                <a:tc vMerge="1">
                  <a:txBody>
                    <a:bodyPr/>
                    <a:lstStyle/>
                    <a:p>
                      <a:r>
                        <a:rPr lang="en-US" dirty="0"/>
                        <a:t>         3</a:t>
                      </a:r>
                      <a:endParaRPr lang="en-IN" dirty="0"/>
                    </a:p>
                  </a:txBody>
                  <a:tcPr/>
                </a:tc>
                <a:tc>
                  <a:txBody>
                    <a:bodyPr/>
                    <a:lstStyle/>
                    <a:p>
                      <a:r>
                        <a:rPr lang="en-US" dirty="0"/>
                        <a:t>Planned</a:t>
                      </a:r>
                      <a:endParaRPr lang="en-IN" dirty="0"/>
                    </a:p>
                  </a:txBody>
                  <a:tcPr/>
                </a:tc>
                <a:tc>
                  <a:txBody>
                    <a:bodyPr/>
                    <a:lstStyle/>
                    <a:p>
                      <a:r>
                        <a:rPr lang="en-US" dirty="0"/>
                        <a:t>Coding</a:t>
                      </a:r>
                      <a:endParaRPr lang="en-IN" dirty="0"/>
                    </a:p>
                  </a:txBody>
                  <a:tcPr/>
                </a:tc>
                <a:extLst>
                  <a:ext uri="{0D108BD9-81ED-4DB2-BD59-A6C34878D82A}">
                    <a16:rowId xmlns:a16="http://schemas.microsoft.com/office/drawing/2014/main" val="2697252777"/>
                  </a:ext>
                </a:extLst>
              </a:tr>
              <a:tr h="550593">
                <a:tc>
                  <a:txBody>
                    <a:bodyPr/>
                    <a:lstStyle/>
                    <a:p>
                      <a:r>
                        <a:rPr lang="en-US" dirty="0"/>
                        <a:t>5</a:t>
                      </a:r>
                      <a:endParaRPr lang="en-IN" dirty="0"/>
                    </a:p>
                  </a:txBody>
                  <a:tcPr/>
                </a:tc>
                <a:tc>
                  <a:txBody>
                    <a:bodyPr/>
                    <a:lstStyle/>
                    <a:p>
                      <a:r>
                        <a:rPr lang="en-US" dirty="0"/>
                        <a:t>Medium</a:t>
                      </a:r>
                      <a:endParaRPr lang="en-IN" dirty="0"/>
                    </a:p>
                  </a:txBody>
                  <a:tcPr/>
                </a:tc>
                <a:tc>
                  <a:txBody>
                    <a:bodyPr/>
                    <a:lstStyle/>
                    <a:p>
                      <a:r>
                        <a:rPr lang="en-US" dirty="0"/>
                        <a:t>10</a:t>
                      </a:r>
                      <a:endParaRPr lang="en-IN" dirty="0"/>
                    </a:p>
                  </a:txBody>
                  <a:tcPr/>
                </a:tc>
                <a:tc rowSpan="2">
                  <a:txBody>
                    <a:bodyPr/>
                    <a:lstStyle/>
                    <a:p>
                      <a:r>
                        <a:rPr lang="en-US" dirty="0"/>
                        <a:t>   </a:t>
                      </a:r>
                    </a:p>
                    <a:p>
                      <a:r>
                        <a:rPr lang="en-US" dirty="0"/>
                        <a:t>         3</a:t>
                      </a:r>
                      <a:endParaRPr lang="en-IN" dirty="0"/>
                    </a:p>
                  </a:txBody>
                  <a:tcPr/>
                </a:tc>
                <a:tc>
                  <a:txBody>
                    <a:bodyPr/>
                    <a:lstStyle/>
                    <a:p>
                      <a:r>
                        <a:rPr lang="en-US" dirty="0"/>
                        <a:t>Planned</a:t>
                      </a:r>
                      <a:endParaRPr lang="en-IN" dirty="0"/>
                    </a:p>
                  </a:txBody>
                  <a:tcPr/>
                </a:tc>
                <a:tc>
                  <a:txBody>
                    <a:bodyPr/>
                    <a:lstStyle/>
                    <a:p>
                      <a:r>
                        <a:rPr lang="en-US" dirty="0"/>
                        <a:t>Testing Data</a:t>
                      </a:r>
                      <a:endParaRPr lang="en-IN" dirty="0"/>
                    </a:p>
                  </a:txBody>
                  <a:tcPr/>
                </a:tc>
                <a:extLst>
                  <a:ext uri="{0D108BD9-81ED-4DB2-BD59-A6C34878D82A}">
                    <a16:rowId xmlns:a16="http://schemas.microsoft.com/office/drawing/2014/main" val="1082997115"/>
                  </a:ext>
                </a:extLst>
              </a:tr>
              <a:tr h="550593">
                <a:tc>
                  <a:txBody>
                    <a:bodyPr/>
                    <a:lstStyle/>
                    <a:p>
                      <a:r>
                        <a:rPr lang="en-US" dirty="0"/>
                        <a:t>6</a:t>
                      </a:r>
                      <a:endParaRPr lang="en-IN" dirty="0"/>
                    </a:p>
                  </a:txBody>
                  <a:tcPr/>
                </a:tc>
                <a:tc>
                  <a:txBody>
                    <a:bodyPr/>
                    <a:lstStyle/>
                    <a:p>
                      <a:r>
                        <a:rPr lang="en-US" dirty="0"/>
                        <a:t>High</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Output generation</a:t>
                      </a:r>
                      <a:endParaRPr lang="en-IN" dirty="0"/>
                    </a:p>
                  </a:txBody>
                  <a:tcPr/>
                </a:tc>
                <a:extLst>
                  <a:ext uri="{0D108BD9-81ED-4DB2-BD59-A6C34878D82A}">
                    <a16:rowId xmlns:a16="http://schemas.microsoft.com/office/drawing/2014/main" val="122304297"/>
                  </a:ext>
                </a:extLst>
              </a:tr>
            </a:tbl>
          </a:graphicData>
        </a:graphic>
      </p:graphicFrame>
      <p:sp>
        <p:nvSpPr>
          <p:cNvPr id="3" name="Subtitle 2">
            <a:extLst>
              <a:ext uri="{FF2B5EF4-FFF2-40B4-BE49-F238E27FC236}">
                <a16:creationId xmlns:a16="http://schemas.microsoft.com/office/drawing/2014/main" id="{C92FB124-EFF7-A35B-5C49-314571A3C9C4}"/>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9</a:t>
            </a:r>
          </a:p>
        </p:txBody>
      </p:sp>
    </p:spTree>
    <p:extLst>
      <p:ext uri="{BB962C8B-B14F-4D97-AF65-F5344CB8AC3E}">
        <p14:creationId xmlns:p14="http://schemas.microsoft.com/office/powerpoint/2010/main" val="3715198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685</TotalTime>
  <Words>1055</Words>
  <Application>Microsoft Office PowerPoint</Application>
  <PresentationFormat>Widescreen</PresentationFormat>
  <Paragraphs>678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Average</vt:lpstr>
      <vt:lpstr>Raleway</vt:lpstr>
      <vt:lpstr>Wingdings</vt:lpstr>
      <vt:lpstr>Office Theme</vt:lpstr>
      <vt:lpstr>INSURANCE AGENCY MANAGEMENT SYSTEM</vt:lpstr>
      <vt:lpstr>PowerPoint Presentation</vt:lpstr>
      <vt:lpstr>CONTENTS </vt:lpstr>
      <vt:lpstr>INTRODUCTION </vt:lpstr>
      <vt:lpstr>MODULES </vt:lpstr>
      <vt:lpstr>DATA FLOW DIAGRAM</vt:lpstr>
      <vt:lpstr>PowerPoint Presentation</vt:lpstr>
      <vt:lpstr>PowerPoint Presentation</vt:lpstr>
      <vt:lpstr>PRODUCT BACKLOG</vt:lpstr>
      <vt:lpstr>USER STORY</vt:lpstr>
      <vt:lpstr>PowerPoint Presentation</vt:lpstr>
      <vt:lpstr>PowerPoint Presentation</vt:lpstr>
      <vt:lpstr>PROJECT PLAN</vt:lpstr>
      <vt:lpstr>SPRINT 1</vt:lpstr>
      <vt:lpstr>SPRINT 2</vt:lpstr>
      <vt:lpstr>SPRINT 3</vt:lpstr>
      <vt:lpstr>DEVELOPMENT ENVIRONMENT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Aiswarya P.M</dc:creator>
  <cp:lastModifiedBy>Aiswarya P.M</cp:lastModifiedBy>
  <cp:revision>87</cp:revision>
  <dcterms:created xsi:type="dcterms:W3CDTF">2023-10-24T14:13:43Z</dcterms:created>
  <dcterms:modified xsi:type="dcterms:W3CDTF">2023-11-16T17:45:16Z</dcterms:modified>
</cp:coreProperties>
</file>