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lIGskvq0csxhZZhhEuZEbwht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6"/>
  </p:normalViewPr>
  <p:slideViewPr>
    <p:cSldViewPr snapToGrid="0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40c3f4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16b40c3f4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b40c3f45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g16b40c3f4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b40c3f456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g16b40c3f456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b40c3f4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16b40c3f4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b40c3f45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6b40c3f45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e1532b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16e1532b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40c3f456_0_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6b40c3f456_0_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6b40c3f456_0_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6b40c3f456_0_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6b40c3f456_0_5"/>
          <p:cNvSpPr txBox="1"/>
          <p:nvPr/>
        </p:nvSpPr>
        <p:spPr>
          <a:xfrm>
            <a:off x="817200" y="1628800"/>
            <a:ext cx="10975500" cy="45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l-PL" sz="4600" b="1" i="0" u="none" strike="noStrike" cap="none" dirty="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Shop Sales: </a:t>
            </a:r>
            <a:endParaRPr sz="4600" b="1" i="0" u="none" strike="noStrike" cap="none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l-PL" sz="4600" b="1" i="0" u="none" strike="noStrike" cap="none" dirty="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l-PL" sz="4600" b="1" i="0" u="none" strike="noStrike" cap="none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Spreadsheet</a:t>
            </a:r>
            <a:r>
              <a:rPr lang="pl-PL" sz="4600" b="1" i="0" u="none" strike="noStrike" cap="none" dirty="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 sz="4600" b="1" i="0" u="none" strike="noStrike" cap="none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16b40c3f456_0_5"/>
          <p:cNvPicPr preferRelativeResize="0"/>
          <p:nvPr/>
        </p:nvPicPr>
        <p:blipFill rotWithShape="1">
          <a:blip r:embed="rId3">
            <a:alphaModFix/>
          </a:blip>
          <a:srcRect l="13992" r="21880" b="10489"/>
          <a:stretch/>
        </p:blipFill>
        <p:spPr>
          <a:xfrm>
            <a:off x="11227075" y="5740675"/>
            <a:ext cx="685025" cy="9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6b40c3f456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5450" y="1467648"/>
            <a:ext cx="2387250" cy="23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6b40c3f456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200" y="4290300"/>
            <a:ext cx="2793875" cy="2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pl-PL" sz="3200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1158351" y="1481500"/>
            <a:ext cx="98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Obtains the total sales and expenditures of each product in each month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1217725" y="4280375"/>
            <a:ext cx="2352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And adds this new information  to the table</a:t>
            </a:r>
            <a:r>
              <a:rPr lang="pl-PL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050" y="2247427"/>
            <a:ext cx="8518151" cy="1093500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38" name="Google Shape;338;p20"/>
          <p:cNvCxnSpPr/>
          <p:nvPr/>
        </p:nvCxnSpPr>
        <p:spPr>
          <a:xfrm flipH="1">
            <a:off x="9506165" y="2311431"/>
            <a:ext cx="645000" cy="2877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9" name="Google Shape;339;p20"/>
          <p:cNvSpPr txBox="1"/>
          <p:nvPr/>
        </p:nvSpPr>
        <p:spPr>
          <a:xfrm>
            <a:off x="9918808" y="2052644"/>
            <a:ext cx="192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all sales in month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20"/>
          <p:cNvCxnSpPr/>
          <p:nvPr/>
        </p:nvCxnSpPr>
        <p:spPr>
          <a:xfrm rot="10800000">
            <a:off x="9582365" y="3200343"/>
            <a:ext cx="645000" cy="162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1" name="Google Shape;341;p20"/>
          <p:cNvSpPr txBox="1"/>
          <p:nvPr/>
        </p:nvSpPr>
        <p:spPr>
          <a:xfrm>
            <a:off x="9976283" y="3042328"/>
            <a:ext cx="1921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all expenditures in month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629" y="3534556"/>
            <a:ext cx="5770927" cy="299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pl-PL" sz="4600" b="1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lang="pl-PL"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1169775" y="1371900"/>
            <a:ext cx="1066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new virtual column with the profit or loss of each month and print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the obtained results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21"/>
          <p:cNvCxnSpPr/>
          <p:nvPr/>
        </p:nvCxnSpPr>
        <p:spPr>
          <a:xfrm rot="10800000">
            <a:off x="7462643" y="3144079"/>
            <a:ext cx="80340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4" name="Google Shape;354;p21"/>
          <p:cNvSpPr txBox="1"/>
          <p:nvPr/>
        </p:nvSpPr>
        <p:spPr>
          <a:xfrm>
            <a:off x="8329196" y="2943963"/>
            <a:ext cx="19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P</a:t>
            </a:r>
            <a:r>
              <a:rPr lang="pl-PL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rofit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600" y="2604226"/>
            <a:ext cx="5994400" cy="2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 txBox="1"/>
          <p:nvPr/>
        </p:nvSpPr>
        <p:spPr>
          <a:xfrm>
            <a:off x="8329196" y="4541139"/>
            <a:ext cx="19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L</a:t>
            </a:r>
            <a:r>
              <a:rPr lang="pl-PL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53692" y="2075037"/>
            <a:ext cx="1397000" cy="33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1"/>
          <p:cNvCxnSpPr/>
          <p:nvPr/>
        </p:nvCxnSpPr>
        <p:spPr>
          <a:xfrm rot="10800000">
            <a:off x="7462643" y="4741254"/>
            <a:ext cx="80340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36712" y="8216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3200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1190167" y="986395"/>
            <a:ext cx="903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and prints the: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1200595" y="3756477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l-PL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 with the highest and lowest sales </a:t>
            </a:r>
            <a:endParaRPr/>
          </a:p>
        </p:txBody>
      </p:sp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600" y="4214125"/>
            <a:ext cx="6948732" cy="554925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1" name="Google Shape;37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599" y="4874750"/>
            <a:ext cx="5295538" cy="18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 txBox="1"/>
          <p:nvPr/>
        </p:nvSpPr>
        <p:spPr>
          <a:xfrm>
            <a:off x="1200595" y="1501752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 and sales </a:t>
            </a:r>
            <a:r>
              <a:rPr lang="pl-PL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0600" y="1945387"/>
            <a:ext cx="6832572" cy="635000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4" name="Google Shape;37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62175" y="1855262"/>
            <a:ext cx="3573717" cy="5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/>
        </p:nvSpPr>
        <p:spPr>
          <a:xfrm>
            <a:off x="1200600" y="2552563"/>
            <a:ext cx="50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changes </a:t>
            </a:r>
            <a:r>
              <a:rPr lang="pl-P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(%)</a:t>
            </a:r>
            <a:r>
              <a:rPr lang="pl-PL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0600" y="3001475"/>
            <a:ext cx="8336800" cy="773745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7" name="Google Shape;377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77050" y="2903425"/>
            <a:ext cx="2158850" cy="28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4600" b="1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1086850" y="1373363"/>
            <a:ext cx="1067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Plots the sales in each month in a graph bar and and the correspondent percentages (%) in a “pie” graph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88" name="Google Shape;38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200" y="2438925"/>
            <a:ext cx="6552899" cy="560678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9" name="Google Shape;38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459" y="3132648"/>
            <a:ext cx="4342534" cy="32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5175" y="3395326"/>
            <a:ext cx="4616925" cy="346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39100" y="3234150"/>
            <a:ext cx="6408575" cy="650250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b40c3f456_0_50"/>
          <p:cNvSpPr/>
          <p:nvPr/>
        </p:nvSpPr>
        <p:spPr>
          <a:xfrm>
            <a:off x="5207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6b40c3f456_0_50"/>
          <p:cNvSpPr/>
          <p:nvPr/>
        </p:nvSpPr>
        <p:spPr>
          <a:xfrm>
            <a:off x="6647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6b40c3f456_0_50"/>
          <p:cNvSpPr/>
          <p:nvPr/>
        </p:nvSpPr>
        <p:spPr>
          <a:xfrm>
            <a:off x="3767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16b40c3f456_0_50"/>
          <p:cNvSpPr txBox="1"/>
          <p:nvPr/>
        </p:nvSpPr>
        <p:spPr>
          <a:xfrm>
            <a:off x="4789975" y="203025"/>
            <a:ext cx="3330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l-PL" sz="4600" b="1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g16b40c3f456_0_50"/>
          <p:cNvGrpSpPr/>
          <p:nvPr/>
        </p:nvGrpSpPr>
        <p:grpSpPr>
          <a:xfrm>
            <a:off x="984000" y="1398051"/>
            <a:ext cx="5408992" cy="2288125"/>
            <a:chOff x="1127057" y="57244"/>
            <a:chExt cx="2030402" cy="4200707"/>
          </a:xfrm>
        </p:grpSpPr>
        <p:sp>
          <p:nvSpPr>
            <p:cNvPr id="401" name="Google Shape;401;g16b40c3f456_0_50"/>
            <p:cNvSpPr/>
            <p:nvPr/>
          </p:nvSpPr>
          <p:spPr>
            <a:xfrm>
              <a:off x="1127057" y="57244"/>
              <a:ext cx="2030400" cy="1473057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16b40c3f456_0_50"/>
            <p:cNvSpPr/>
            <p:nvPr/>
          </p:nvSpPr>
          <p:spPr>
            <a:xfrm>
              <a:off x="1234759" y="257396"/>
              <a:ext cx="1828800" cy="1072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pl-PL" sz="3000" b="0" i="0" u="none" strike="noStrike" cap="non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 Was Learned</a:t>
              </a:r>
              <a:endParaRPr sz="3000" b="0" i="0" u="none" strike="noStrike" cap="non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03" name="Google Shape;403;g16b40c3f456_0_50"/>
            <p:cNvSpPr/>
            <p:nvPr/>
          </p:nvSpPr>
          <p:spPr>
            <a:xfrm>
              <a:off x="1127059" y="1530051"/>
              <a:ext cx="2030400" cy="2727900"/>
            </a:xfrm>
            <a:prstGeom prst="rect">
              <a:avLst/>
            </a:prstGeom>
            <a:noFill/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marR="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to do different graphs;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work with a csv file;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apply new libraries.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4" name="Google Shape;404;g16b40c3f456_0_50"/>
          <p:cNvGrpSpPr/>
          <p:nvPr/>
        </p:nvGrpSpPr>
        <p:grpSpPr>
          <a:xfrm>
            <a:off x="984047" y="4100000"/>
            <a:ext cx="5409070" cy="2257285"/>
            <a:chOff x="1174832" y="16024"/>
            <a:chExt cx="2031423" cy="4526338"/>
          </a:xfrm>
        </p:grpSpPr>
        <p:sp>
          <p:nvSpPr>
            <p:cNvPr id="405" name="Google Shape;405;g16b40c3f456_0_50"/>
            <p:cNvSpPr/>
            <p:nvPr/>
          </p:nvSpPr>
          <p:spPr>
            <a:xfrm>
              <a:off x="1174832" y="16024"/>
              <a:ext cx="2030400" cy="1673326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16b40c3f456_0_50"/>
            <p:cNvSpPr/>
            <p:nvPr/>
          </p:nvSpPr>
          <p:spPr>
            <a:xfrm>
              <a:off x="1231348" y="359770"/>
              <a:ext cx="1942517" cy="11661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pl-PL" sz="3000" b="0" i="0" u="none" strike="noStrike" cap="non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Difficulties &amp; Challenges</a:t>
              </a:r>
              <a:endParaRPr sz="3000" b="0" i="0" u="none" strike="noStrike" cap="non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07" name="Google Shape;407;g16b40c3f456_0_50"/>
            <p:cNvSpPr/>
            <p:nvPr/>
          </p:nvSpPr>
          <p:spPr>
            <a:xfrm>
              <a:off x="1175855" y="1689362"/>
              <a:ext cx="2030400" cy="2853000"/>
            </a:xfrm>
            <a:prstGeom prst="rect">
              <a:avLst/>
            </a:prstGeom>
            <a:noFill/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600" marR="0" lvl="0" indent="-444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work with new libraries;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marR="0" lvl="0" indent="-444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data for a new csv file.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Google Shape;408;g16b40c3f456_0_50"/>
          <p:cNvGrpSpPr/>
          <p:nvPr/>
        </p:nvGrpSpPr>
        <p:grpSpPr>
          <a:xfrm>
            <a:off x="6690929" y="2804325"/>
            <a:ext cx="5301672" cy="2545529"/>
            <a:chOff x="1126945" y="341752"/>
            <a:chExt cx="2030514" cy="3916199"/>
          </a:xfrm>
        </p:grpSpPr>
        <p:sp>
          <p:nvSpPr>
            <p:cNvPr id="409" name="Google Shape;409;g16b40c3f456_0_50"/>
            <p:cNvSpPr/>
            <p:nvPr/>
          </p:nvSpPr>
          <p:spPr>
            <a:xfrm>
              <a:off x="1126945" y="341752"/>
              <a:ext cx="2030400" cy="1188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16b40c3f456_0_50"/>
            <p:cNvSpPr/>
            <p:nvPr/>
          </p:nvSpPr>
          <p:spPr>
            <a:xfrm>
              <a:off x="1234758" y="462229"/>
              <a:ext cx="1815000" cy="867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l-PL" sz="3000" b="0" i="0" u="none" strike="noStrike" cap="non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If We Had More Time</a:t>
              </a:r>
              <a:endParaRPr sz="3000" b="0" i="0" u="none" strike="noStrike" cap="non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11" name="Google Shape;411;g16b40c3f456_0_50"/>
            <p:cNvSpPr/>
            <p:nvPr/>
          </p:nvSpPr>
          <p:spPr>
            <a:xfrm>
              <a:off x="1127059" y="1530051"/>
              <a:ext cx="2030400" cy="2727900"/>
            </a:xfrm>
            <a:prstGeom prst="rect">
              <a:avLst/>
            </a:prstGeom>
            <a:noFill/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600" marR="0" lvl="0" indent="-444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analyse more complex csv files;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marR="0" lvl="0" indent="-444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explore new libraries and functions;</a:t>
              </a:r>
              <a:endPara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marR="0" lvl="0" indent="-444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pl-PL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improve the code.</a:t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b40c3f456_0_121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6b40c3f456_0_121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6b40c3f456_0_121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6b40c3f456_0_121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16b40c3f456_0_1215"/>
          <p:cNvSpPr txBox="1"/>
          <p:nvPr/>
        </p:nvSpPr>
        <p:spPr>
          <a:xfrm>
            <a:off x="3446850" y="2924950"/>
            <a:ext cx="6012600" cy="1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lang="pl-PL" sz="6100" b="1" i="0" u="none" strike="noStrike" cap="none">
                <a:solidFill>
                  <a:srgbClr val="00A39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100" b="1" i="0" u="none" strike="noStrike" cap="non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16b40c3f456_0_1215"/>
          <p:cNvPicPr preferRelativeResize="0"/>
          <p:nvPr/>
        </p:nvPicPr>
        <p:blipFill rotWithShape="1">
          <a:blip r:embed="rId3">
            <a:alphaModFix/>
          </a:blip>
          <a:srcRect l="13992" r="21880" b="10489"/>
          <a:stretch/>
        </p:blipFill>
        <p:spPr>
          <a:xfrm>
            <a:off x="9286000" y="1493575"/>
            <a:ext cx="2175500" cy="303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6b40c3f456_0_1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482" y="3934117"/>
            <a:ext cx="2281668" cy="228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40c3f456_0_2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6b40c3f456_0_2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6b40c3f456_0_2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6b40c3f456_0_2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6b40c3f456_0_25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l-PL" sz="4600" b="1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Project Introduction </a:t>
            </a:r>
            <a:endParaRPr sz="4600" b="1" i="0" u="none" strike="noStrike" cap="non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6b40c3f456_0_25"/>
          <p:cNvSpPr txBox="1"/>
          <p:nvPr/>
        </p:nvSpPr>
        <p:spPr>
          <a:xfrm>
            <a:off x="1271325" y="1501138"/>
            <a:ext cx="10457100" cy="2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l-PL" sz="4000" b="0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What is it about?</a:t>
            </a:r>
            <a:endParaRPr sz="4000" b="0" i="0" u="none" strike="noStrike" cap="non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A simple business management tool which provides a straightforward finance report regarding the income and expenditure of a business.</a:t>
            </a:r>
            <a:endParaRPr sz="100" b="0" i="0" u="none" strike="noStrike" cap="non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6b40c3f456_0_25"/>
          <p:cNvSpPr txBox="1"/>
          <p:nvPr/>
        </p:nvSpPr>
        <p:spPr>
          <a:xfrm>
            <a:off x="1271325" y="4229300"/>
            <a:ext cx="10457100" cy="1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l-PL" sz="4000" b="0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4000" b="0" i="0" u="none" strike="noStrike" cap="non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put into practice the knowledge acquired during the sessions on csv files manipulation.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673166" y="404664"/>
            <a:ext cx="43200" cy="6048672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17182" y="2924944"/>
            <a:ext cx="43200" cy="3672408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29150" y="1628800"/>
            <a:ext cx="43200" cy="4896544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93415" y="137133"/>
            <a:ext cx="84249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l-PL" sz="4400" b="1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Project Brief: Spreadsheet Analysis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408525" y="1228350"/>
            <a:ext cx="10254313" cy="2102267"/>
            <a:chOff x="0" y="3267"/>
            <a:chExt cx="10254313" cy="2006172"/>
          </a:xfrm>
        </p:grpSpPr>
        <p:sp>
          <p:nvSpPr>
            <p:cNvPr id="106" name="Google Shape;106;p1"/>
            <p:cNvSpPr/>
            <p:nvPr/>
          </p:nvSpPr>
          <p:spPr>
            <a:xfrm>
              <a:off x="0" y="342747"/>
              <a:ext cx="10254313" cy="1557674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w="12700" cap="flat" cmpd="sng">
              <a:solidFill>
                <a:srgbClr val="00D0D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0" y="270039"/>
              <a:ext cx="10254300" cy="17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825" tIns="479025" rIns="795825" bIns="142225" anchor="t" anchorCtr="0">
              <a:noAutofit/>
            </a:bodyPr>
            <a:lstStyle/>
            <a:p>
              <a:pPr marL="228600" marR="0" lvl="1" indent="-228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50"/>
                <a:buFont typeface="Calibri"/>
                <a:buChar char="•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r</a:t>
              </a:r>
              <a:r>
                <a:rPr lang="pl-PL" sz="21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ead the data from the spreadsheet;</a:t>
              </a:r>
              <a:endParaRPr sz="2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150"/>
                <a:buFont typeface="Calibri"/>
                <a:buChar char="•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</a:t>
              </a:r>
              <a:r>
                <a:rPr lang="pl-PL" sz="21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ollect all of the sales from each month into a single list;</a:t>
              </a:r>
              <a:endParaRPr sz="2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150"/>
                <a:buFont typeface="Calibri"/>
                <a:buChar char="•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o</a:t>
              </a:r>
              <a:r>
                <a:rPr lang="pl-PL" sz="21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utput the total sales across all months</a:t>
              </a: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12715" y="3267"/>
              <a:ext cx="7178019" cy="678960"/>
            </a:xfrm>
            <a:prstGeom prst="roundRect">
              <a:avLst>
                <a:gd name="adj" fmla="val 16667"/>
              </a:avLst>
            </a:prstGeom>
            <a:solidFill>
              <a:srgbClr val="00D0D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545850" y="109122"/>
              <a:ext cx="71118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1300" tIns="0" rIns="2713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Calibri"/>
                <a:buNone/>
              </a:pPr>
              <a:r>
                <a:rPr lang="pl-PL" sz="2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Required Tasks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1408525" y="3494474"/>
            <a:ext cx="10254313" cy="3102814"/>
            <a:chOff x="0" y="28287"/>
            <a:chExt cx="10254313" cy="2843488"/>
          </a:xfrm>
        </p:grpSpPr>
        <p:sp>
          <p:nvSpPr>
            <p:cNvPr id="111" name="Google Shape;111;p1"/>
            <p:cNvSpPr/>
            <p:nvPr/>
          </p:nvSpPr>
          <p:spPr>
            <a:xfrm>
              <a:off x="0" y="351775"/>
              <a:ext cx="10254313" cy="252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w="12700" cap="flat" cmpd="sng">
              <a:solidFill>
                <a:srgbClr val="008D8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0" y="351775"/>
              <a:ext cx="10254313" cy="25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825" tIns="416550" rIns="795825" bIns="142225" anchor="t" anchorCtr="0">
              <a:noAutofit/>
            </a:bodyPr>
            <a:lstStyle/>
            <a:p>
              <a:pPr marL="457200" marR="0" lvl="0" indent="-3397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0"/>
                <a:buFont typeface="Calibri"/>
                <a:buChar char="●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o</a:t>
              </a:r>
              <a:r>
                <a:rPr lang="pl-PL" sz="21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utput a summary of the results to a spreadsheet;</a:t>
              </a:r>
              <a:endParaRPr sz="2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397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0"/>
                <a:buFont typeface="Calibri"/>
                <a:buChar char="●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u</a:t>
              </a:r>
              <a:r>
                <a:rPr lang="pl-PL" sz="21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a data source from a different spreadsheet;</a:t>
              </a:r>
              <a:endParaRPr sz="2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397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0"/>
                <a:buFont typeface="Calibri"/>
                <a:buChar char="●"/>
              </a:pPr>
              <a:r>
                <a:rPr lang="pl-PL" sz="21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</a:t>
              </a:r>
              <a:r>
                <a:rPr lang="pl-PL" sz="21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alculate the following:</a:t>
              </a:r>
              <a:endParaRPr sz="2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2" indent="-228600" algn="l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l-PL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pl-PL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○  Monthly changes as a percentage</a:t>
              </a:r>
              <a:r>
                <a:rPr lang="pl-PL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685800" marR="0" lvl="3" indent="-228600" algn="l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l-PL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○  The average</a:t>
              </a:r>
              <a:r>
                <a:rPr lang="pl-PL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685800" marR="0" lvl="3" indent="-228600" algn="l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l-PL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○</a:t>
              </a:r>
              <a:r>
                <a:rPr lang="pl-PL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 </a:t>
              </a:r>
              <a:r>
                <a:rPr lang="pl-PL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Months with the highest and lowest sales</a:t>
              </a:r>
              <a:r>
                <a:rPr lang="pl-PL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l-PL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12715" y="28287"/>
              <a:ext cx="7178019" cy="590400"/>
            </a:xfrm>
            <a:prstGeom prst="roundRect">
              <a:avLst>
                <a:gd name="adj" fmla="val 16667"/>
              </a:avLst>
            </a:prstGeom>
            <a:solidFill>
              <a:srgbClr val="008D8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541536" y="57108"/>
              <a:ext cx="7120377" cy="53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1300" tIns="0" rIns="2713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Calibri"/>
                <a:buNone/>
              </a:pPr>
              <a:r>
                <a:rPr lang="pl-PL" sz="2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Ideas for Extending the Project 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40c3f456_0_41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6b40c3f456_0_41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6b40c3f456_0_41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6b40c3f456_0_41"/>
          <p:cNvSpPr txBox="1"/>
          <p:nvPr/>
        </p:nvSpPr>
        <p:spPr>
          <a:xfrm>
            <a:off x="3606825" y="148450"/>
            <a:ext cx="6012600" cy="97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61"/>
              <a:buFont typeface="Arial"/>
              <a:buNone/>
            </a:pPr>
            <a:r>
              <a:rPr lang="pl-PL" sz="5061" b="1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MoSCoW Method</a:t>
            </a:r>
            <a:endParaRPr sz="3200" b="0" i="0" u="none" strike="noStrike" cap="non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g16b40c3f456_0_41"/>
          <p:cNvGrpSpPr/>
          <p:nvPr/>
        </p:nvGrpSpPr>
        <p:grpSpPr>
          <a:xfrm>
            <a:off x="-394587" y="2590212"/>
            <a:ext cx="11854475" cy="1152655"/>
            <a:chOff x="607512" y="1765333"/>
            <a:chExt cx="8415188" cy="731705"/>
          </a:xfrm>
        </p:grpSpPr>
        <p:sp>
          <p:nvSpPr>
            <p:cNvPr id="124" name="Google Shape;124;g16b40c3f456_0_41"/>
            <p:cNvSpPr txBox="1"/>
            <p:nvPr/>
          </p:nvSpPr>
          <p:spPr>
            <a:xfrm>
              <a:off x="607512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l-PL" sz="4000" b="0" i="0" u="none" strike="noStrike" cap="none">
                  <a:solidFill>
                    <a:srgbClr val="1B786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Should</a:t>
              </a:r>
              <a:endParaRPr sz="4000" b="0" i="0" u="none" strike="noStrike" cap="none">
                <a:solidFill>
                  <a:srgbClr val="1B786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5" name="Google Shape;125;g16b40c3f456_0_41"/>
            <p:cNvSpPr/>
            <p:nvPr/>
          </p:nvSpPr>
          <p:spPr>
            <a:xfrm>
              <a:off x="2976500" y="1765333"/>
              <a:ext cx="6046200" cy="73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6b40c3f456_0_41"/>
            <p:cNvSpPr txBox="1"/>
            <p:nvPr/>
          </p:nvSpPr>
          <p:spPr>
            <a:xfrm>
              <a:off x="3023618" y="1765338"/>
              <a:ext cx="5127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l-PL" sz="1600" b="0" i="0" u="none" strike="noStrike" cap="non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monthly changes should be graphically presented;</a:t>
              </a:r>
              <a:endParaRPr sz="1600" b="0" i="0" u="none" strike="noStrike" cap="non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l-PL" sz="1600" b="0" i="0" u="none" strike="noStrike" cap="non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average sales and expenditures should be outputted;</a:t>
              </a:r>
              <a:endParaRPr sz="1600" b="0" i="0" u="none" strike="noStrike" cap="non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l-PL" sz="1600" b="0" i="0" u="none" strike="noStrike" cap="non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month with highest and lowest sales should be outputted</a:t>
              </a:r>
              <a:r>
                <a:rPr lang="pl-PL" sz="1600">
                  <a:solidFill>
                    <a:srgbClr val="1D1C1D"/>
                  </a:solidFill>
                </a:rPr>
                <a:t>.</a:t>
              </a:r>
              <a:endPara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g16b40c3f456_0_41"/>
          <p:cNvGrpSpPr/>
          <p:nvPr/>
        </p:nvGrpSpPr>
        <p:grpSpPr>
          <a:xfrm>
            <a:off x="110138" y="3980850"/>
            <a:ext cx="11349550" cy="1152652"/>
            <a:chOff x="1048253" y="2646430"/>
            <a:chExt cx="6963342" cy="731703"/>
          </a:xfrm>
        </p:grpSpPr>
        <p:sp>
          <p:nvSpPr>
            <p:cNvPr id="128" name="Google Shape;128;g16b40c3f456_0_41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l-PL" sz="4000" b="0" i="0" u="none" strike="noStrike" cap="none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Could</a:t>
              </a:r>
              <a:endParaRPr sz="4000" b="0" i="0" u="none" strike="noStrike" cap="none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9" name="Google Shape;129;g16b40c3f456_0_41"/>
            <p:cNvSpPr/>
            <p:nvPr/>
          </p:nvSpPr>
          <p:spPr>
            <a:xfrm>
              <a:off x="2789795" y="2646433"/>
              <a:ext cx="5221800" cy="73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6b40c3f456_0_41"/>
            <p:cNvSpPr txBox="1"/>
            <p:nvPr/>
          </p:nvSpPr>
          <p:spPr>
            <a:xfrm>
              <a:off x="2866669" y="2646430"/>
              <a:ext cx="50022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l-PL" sz="1600" b="0" i="0" u="none" strike="noStrike" cap="non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The sales from every month could be graphically presented;</a:t>
              </a:r>
              <a:endParaRPr sz="1600" b="0" i="0" u="none" strike="noStrike" cap="non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l-PL" sz="1600" b="0" i="0" u="none" strike="noStrike" cap="non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A similar analysis could be done for each product;</a:t>
              </a:r>
              <a:endParaRPr sz="1600" b="0" i="0" u="none" strike="noStrike" cap="non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l-PL" sz="1600" b="0" i="0" u="none" strike="noStrike" cap="none">
                  <a:solidFill>
                    <a:srgbClr val="1D1C1D"/>
                  </a:solidFill>
                  <a:latin typeface="Arial"/>
                  <a:ea typeface="Arial"/>
                  <a:cs typeface="Arial"/>
                  <a:sym typeface="Arial"/>
                </a:rPr>
                <a:t>A new csv file could be created with some of the obtained data</a:t>
              </a:r>
              <a:r>
                <a:rPr lang="pl-PL" sz="1600">
                  <a:solidFill>
                    <a:srgbClr val="1D1C1D"/>
                  </a:solidFill>
                </a:rPr>
                <a:t>.</a:t>
              </a:r>
              <a:endParaRPr sz="1600" b="0" i="0" u="none" strike="noStrike" cap="non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g16b40c3f456_0_41"/>
          <p:cNvGrpSpPr/>
          <p:nvPr/>
        </p:nvGrpSpPr>
        <p:grpSpPr>
          <a:xfrm>
            <a:off x="-595003" y="1199646"/>
            <a:ext cx="12054412" cy="1152647"/>
            <a:chOff x="630730" y="880977"/>
            <a:chExt cx="7380855" cy="731700"/>
          </a:xfrm>
        </p:grpSpPr>
        <p:sp>
          <p:nvSpPr>
            <p:cNvPr id="132" name="Google Shape;132;g16b40c3f456_0_41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l-PL" sz="4000" b="0" i="0" u="none" strike="noStrike" cap="none">
                  <a:solidFill>
                    <a:srgbClr val="155B5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Must</a:t>
              </a:r>
              <a:endParaRPr sz="4000" b="0" i="0" u="none" strike="noStrike" cap="none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3" name="Google Shape;133;g16b40c3f456_0_41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g16b40c3f456_0_41"/>
          <p:cNvGrpSpPr/>
          <p:nvPr/>
        </p:nvGrpSpPr>
        <p:grpSpPr>
          <a:xfrm>
            <a:off x="543849" y="5373950"/>
            <a:ext cx="10915491" cy="1152647"/>
            <a:chOff x="1184436" y="3530820"/>
            <a:chExt cx="7246558" cy="731700"/>
          </a:xfrm>
        </p:grpSpPr>
        <p:sp>
          <p:nvSpPr>
            <p:cNvPr id="135" name="Google Shape;135;g16b40c3f456_0_41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l-PL" sz="4000" b="0" i="0" u="none" strike="noStrike" cap="none">
                  <a:solidFill>
                    <a:srgbClr val="1F887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Won’t</a:t>
              </a:r>
              <a:endParaRPr sz="4000" b="0" i="0" u="none" strike="noStrike" cap="none">
                <a:solidFill>
                  <a:srgbClr val="1F887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6" name="Google Shape;136;g16b40c3f456_0_41"/>
            <p:cNvSpPr/>
            <p:nvPr/>
          </p:nvSpPr>
          <p:spPr>
            <a:xfrm>
              <a:off x="2789794" y="3530820"/>
              <a:ext cx="5641200" cy="73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A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6b40c3f456_0_41"/>
            <p:cNvSpPr txBox="1"/>
            <p:nvPr/>
          </p:nvSpPr>
          <p:spPr>
            <a:xfrm>
              <a:off x="2863800" y="3530820"/>
              <a:ext cx="53742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None/>
              </a:pPr>
              <a:r>
                <a:rPr lang="pl-PL" sz="15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user won’t be able to access all the information analysed in the new file;</a:t>
              </a:r>
              <a:endParaRPr sz="15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50"/>
                <a:buFont typeface="Arial"/>
                <a:buNone/>
              </a:pPr>
              <a:r>
                <a:rPr lang="pl-PL" sz="15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information won’t be organized by product, just for month</a:t>
              </a:r>
              <a:r>
                <a:rPr lang="pl-PL" sz="1550">
                  <a:solidFill>
                    <a:schemeClr val="dk1"/>
                  </a:solidFill>
                </a:rPr>
                <a:t>.</a:t>
              </a:r>
              <a:endParaRPr sz="15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g16b40c3f456_0_41"/>
          <p:cNvSpPr txBox="1"/>
          <p:nvPr/>
        </p:nvSpPr>
        <p:spPr>
          <a:xfrm>
            <a:off x="2997225" y="1298950"/>
            <a:ext cx="83100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l-PL" sz="1600" b="0" i="0" u="none" strike="noStrike" cap="non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users should be able to see list of sales and expenditures from every month;</a:t>
            </a:r>
            <a:endParaRPr sz="1600" b="0" i="0" u="none" strike="noStrike" cap="non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 b="0" i="0" u="none" strike="noStrike" cap="non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users should be able to see total sum of sales and expenditures across all months;</a:t>
            </a:r>
            <a:endParaRPr sz="1600" b="0" i="0" u="none" strike="noStrike" cap="non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l-PL" sz="1600" b="0" i="0" u="none" strike="noStrike" cap="non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users should be able to see sales and expenditure monthly changes</a:t>
            </a:r>
            <a:r>
              <a:rPr lang="pl-PL" sz="1600">
                <a:solidFill>
                  <a:srgbClr val="1D1C1D"/>
                </a:solidFill>
                <a:highlight>
                  <a:srgbClr val="FFFFFF"/>
                </a:highlight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e1532bf5c_0_0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6e1532bf5c_0_0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6e1532bf5c_0_0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6e1532bf5c_0_0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6e1532bf5c_0_0"/>
          <p:cNvSpPr txBox="1"/>
          <p:nvPr/>
        </p:nvSpPr>
        <p:spPr>
          <a:xfrm>
            <a:off x="3493575" y="1638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lang="pl-PL" sz="4600" b="1" i="0" u="none" strike="noStrike" cap="none" dirty="0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6e1532bf5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475" y="1541725"/>
            <a:ext cx="10521900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6e1532bf5c_0_0"/>
          <p:cNvSpPr txBox="1"/>
          <p:nvPr/>
        </p:nvSpPr>
        <p:spPr>
          <a:xfrm>
            <a:off x="7590600" y="6197050"/>
            <a:ext cx="43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https://replit.com/@pmajewska/New-test-1#main.py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819" y="1203175"/>
            <a:ext cx="10654163" cy="53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l-PL" sz="4600" b="1" i="0" u="none" strike="noStrike" cap="none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820" y="1291200"/>
            <a:ext cx="8291220" cy="54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3493575" y="15785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l-PL" sz="4600" b="1" i="0" u="none" strike="noStrike" cap="none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1270425" y="2246500"/>
            <a:ext cx="10458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l-PL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DataFrame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2 dimensional data structure, like a 2 dimensional array or a table with rows and columns.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1270429" y="1373774"/>
            <a:ext cx="848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DataFrame in Pandas</a:t>
            </a:r>
            <a:endParaRPr sz="4000" b="0" i="0" u="none" strike="noStrike" cap="none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500" y="4326178"/>
            <a:ext cx="4864100" cy="914400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1" name="Google Shape;311;p17"/>
          <p:cNvSpPr txBox="1"/>
          <p:nvPr/>
        </p:nvSpPr>
        <p:spPr>
          <a:xfrm>
            <a:off x="1373849" y="5433975"/>
            <a:ext cx="1035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comprehensive library for creating static, animated and interactive visualizations in Python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1440500" y="3483350"/>
            <a:ext cx="88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and matplotlib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/>
          <p:nvPr/>
        </p:nvSpPr>
        <p:spPr>
          <a:xfrm>
            <a:off x="673166" y="404664"/>
            <a:ext cx="43200" cy="6048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817182" y="2924944"/>
            <a:ext cx="43200" cy="3672300"/>
          </a:xfrm>
          <a:prstGeom prst="rect">
            <a:avLst/>
          </a:prstGeom>
          <a:solidFill>
            <a:srgbClr val="00A39F"/>
          </a:solidFill>
          <a:ln w="12700" cap="flat" cmpd="sng">
            <a:solidFill>
              <a:srgbClr val="00A3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29150" y="1628800"/>
            <a:ext cx="43200" cy="4896600"/>
          </a:xfrm>
          <a:prstGeom prst="rect">
            <a:avLst/>
          </a:prstGeom>
          <a:solidFill>
            <a:srgbClr val="00D0D1"/>
          </a:solidFill>
          <a:ln w="12700" cap="flat" cmpd="sng">
            <a:solidFill>
              <a:srgbClr val="00D0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236712" y="1050217"/>
            <a:ext cx="11675400" cy="45600"/>
          </a:xfrm>
          <a:prstGeom prst="rect">
            <a:avLst/>
          </a:prstGeom>
          <a:solidFill>
            <a:srgbClr val="008D89"/>
          </a:solidFill>
          <a:ln w="12700" cap="flat" cmpd="sng">
            <a:solidFill>
              <a:srgbClr val="008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3493575" y="316200"/>
            <a:ext cx="60126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l-PL" sz="4600" b="1" dirty="0" err="1">
                <a:solidFill>
                  <a:srgbClr val="008D89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4600" b="1" dirty="0">
              <a:solidFill>
                <a:srgbClr val="008D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rgbClr val="00A3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152817" y="1403220"/>
            <a:ext cx="903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l-P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 the csv file, reads all columns and creates virtual copy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825" y="2172337"/>
            <a:ext cx="10050183" cy="830997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4" name="Google Shape;3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8282" y="3532953"/>
            <a:ext cx="6174718" cy="2624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1152820" y="3532947"/>
            <a:ext cx="46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l-PL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prints a table </a:t>
            </a: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like this: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Macintosh PowerPoint</Application>
  <PresentationFormat>Panoramiczny</PresentationFormat>
  <Paragraphs>77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Calibri</vt:lpstr>
      <vt:lpstr>Arial</vt:lpstr>
      <vt:lpstr>Roboto</vt:lpstr>
      <vt:lpstr>Roboto Medium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paulina.majewska@pwr.edu.pl</dc:creator>
  <cp:lastModifiedBy>paulina.majewska@pwr.edu.pl</cp:lastModifiedBy>
  <cp:revision>1</cp:revision>
  <dcterms:created xsi:type="dcterms:W3CDTF">2022-10-16T10:28:04Z</dcterms:created>
  <dcterms:modified xsi:type="dcterms:W3CDTF">2022-12-28T18:05:21Z</dcterms:modified>
</cp:coreProperties>
</file>