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61" r:id="rId4"/>
    <p:sldId id="260" r:id="rId5"/>
    <p:sldId id="266" r:id="rId6"/>
    <p:sldId id="257" r:id="rId7"/>
    <p:sldId id="258" r:id="rId8"/>
    <p:sldId id="264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422"/>
    <a:srgbClr val="F2EF67"/>
    <a:srgbClr val="FF5050"/>
    <a:srgbClr val="FF1D1D"/>
    <a:srgbClr val="F8A662"/>
    <a:srgbClr val="3072C2"/>
    <a:srgbClr val="FF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80" y="-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F04C6-AC66-4007-9701-F55A7905C2F0}" type="doc">
      <dgm:prSet loTypeId="urn:microsoft.com/office/officeart/2005/8/layout/gear1" loCatId="cycle" qsTypeId="urn:microsoft.com/office/officeart/2005/8/quickstyle/3d4" qsCatId="3D" csTypeId="urn:microsoft.com/office/officeart/2005/8/colors/colorful5" csCatId="colorful" phldr="1"/>
      <dgm:spPr/>
    </dgm:pt>
    <dgm:pt modelId="{528803D4-4166-44EC-933A-B75341FBEA71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Objective Decision Making</a:t>
          </a:r>
          <a:endParaRPr lang="en-US" dirty="0"/>
        </a:p>
      </dgm:t>
    </dgm:pt>
    <dgm:pt modelId="{64B87CDE-73E4-4DFC-B23D-47BA07A967A1}" type="parTrans" cxnId="{22E0C263-F992-44B7-B8C8-9C6191F36C02}">
      <dgm:prSet/>
      <dgm:spPr/>
      <dgm:t>
        <a:bodyPr/>
        <a:lstStyle/>
        <a:p>
          <a:endParaRPr lang="en-US"/>
        </a:p>
      </dgm:t>
    </dgm:pt>
    <dgm:pt modelId="{59AA4F4C-4614-47C7-B483-48D00E657B74}" type="sibTrans" cxnId="{22E0C263-F992-44B7-B8C8-9C6191F36C02}">
      <dgm:prSet/>
      <dgm:spPr/>
      <dgm:t>
        <a:bodyPr/>
        <a:lstStyle/>
        <a:p>
          <a:endParaRPr lang="en-US"/>
        </a:p>
      </dgm:t>
    </dgm:pt>
    <dgm:pt modelId="{8F06E310-0A5C-4E84-9B11-83313711759F}">
      <dgm:prSet phldrT="[Text]"/>
      <dgm:spPr>
        <a:solidFill>
          <a:srgbClr val="40D422"/>
        </a:solidFill>
      </dgm:spPr>
      <dgm:t>
        <a:bodyPr/>
        <a:lstStyle/>
        <a:p>
          <a:r>
            <a:rPr lang="en-US" b="1" dirty="0" smtClean="0">
              <a:latin typeface="Calibri" pitchFamily="34" charset="0"/>
            </a:rPr>
            <a:t>Process Efficiency</a:t>
          </a:r>
          <a:endParaRPr lang="en-US" dirty="0"/>
        </a:p>
      </dgm:t>
    </dgm:pt>
    <dgm:pt modelId="{FD7977A3-B473-4486-9E8A-1DE570B378BB}" type="parTrans" cxnId="{51443D25-855C-4B4B-AC29-FEFC950A1A2B}">
      <dgm:prSet/>
      <dgm:spPr/>
      <dgm:t>
        <a:bodyPr/>
        <a:lstStyle/>
        <a:p>
          <a:endParaRPr lang="en-US"/>
        </a:p>
      </dgm:t>
    </dgm:pt>
    <dgm:pt modelId="{E2C93996-E7D3-415E-9333-2FF2EDF13683}" type="sibTrans" cxnId="{51443D25-855C-4B4B-AC29-FEFC950A1A2B}">
      <dgm:prSet/>
      <dgm:spPr/>
      <dgm:t>
        <a:bodyPr/>
        <a:lstStyle/>
        <a:p>
          <a:endParaRPr lang="en-US"/>
        </a:p>
      </dgm:t>
    </dgm:pt>
    <dgm:pt modelId="{A61C2145-621E-4E46-A029-3654B3BDE9C9}">
      <dgm:prSet phldrT="[Text]"/>
      <dgm:spPr>
        <a:solidFill>
          <a:srgbClr val="FF2121"/>
        </a:solidFill>
      </dgm:spPr>
      <dgm:t>
        <a:bodyPr/>
        <a:lstStyle/>
        <a:p>
          <a:r>
            <a:rPr lang="en-US" b="1" dirty="0" smtClean="0">
              <a:latin typeface="Calibri" pitchFamily="34" charset="0"/>
            </a:rPr>
            <a:t>Lower Costs</a:t>
          </a:r>
          <a:endParaRPr lang="en-US" dirty="0"/>
        </a:p>
      </dgm:t>
    </dgm:pt>
    <dgm:pt modelId="{8F960B42-312D-4041-90ED-A7C7F796B4FD}" type="parTrans" cxnId="{606D99D8-5DF1-480E-9C8A-F23F1279E60D}">
      <dgm:prSet/>
      <dgm:spPr/>
      <dgm:t>
        <a:bodyPr/>
        <a:lstStyle/>
        <a:p>
          <a:endParaRPr lang="en-US"/>
        </a:p>
      </dgm:t>
    </dgm:pt>
    <dgm:pt modelId="{C4DAAA4C-7789-4908-A0B4-D54A14EC74ED}" type="sibTrans" cxnId="{606D99D8-5DF1-480E-9C8A-F23F1279E60D}">
      <dgm:prSet/>
      <dgm:spPr>
        <a:solidFill>
          <a:srgbClr val="FF1D1D"/>
        </a:solidFill>
      </dgm:spPr>
      <dgm:t>
        <a:bodyPr/>
        <a:lstStyle/>
        <a:p>
          <a:endParaRPr lang="en-US"/>
        </a:p>
      </dgm:t>
    </dgm:pt>
    <dgm:pt modelId="{E3438ED6-20D8-425A-80A9-E2AF02953AB1}" type="pres">
      <dgm:prSet presAssocID="{831F04C6-AC66-4007-9701-F55A7905C2F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A0A25DE-15BE-466E-9CA6-965B16B0A4CC}" type="pres">
      <dgm:prSet presAssocID="{528803D4-4166-44EC-933A-B75341FBEA71}" presName="gear1" presStyleLbl="node1" presStyleIdx="0" presStyleCnt="3" custLinFactNeighborX="-9440" custLinFactNeighborY="-879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89680-4F38-43DE-9F3B-72339615B7D8}" type="pres">
      <dgm:prSet presAssocID="{528803D4-4166-44EC-933A-B75341FBEA71}" presName="gear1srcNode" presStyleLbl="node1" presStyleIdx="0" presStyleCnt="3"/>
      <dgm:spPr/>
      <dgm:t>
        <a:bodyPr/>
        <a:lstStyle/>
        <a:p>
          <a:endParaRPr lang="en-US"/>
        </a:p>
      </dgm:t>
    </dgm:pt>
    <dgm:pt modelId="{8269487B-F8CA-4338-8046-C4826E014E24}" type="pres">
      <dgm:prSet presAssocID="{528803D4-4166-44EC-933A-B75341FBEA71}" presName="gear1dstNode" presStyleLbl="node1" presStyleIdx="0" presStyleCnt="3"/>
      <dgm:spPr/>
      <dgm:t>
        <a:bodyPr/>
        <a:lstStyle/>
        <a:p>
          <a:endParaRPr lang="en-US"/>
        </a:p>
      </dgm:t>
    </dgm:pt>
    <dgm:pt modelId="{2CE29A6C-D6A1-45D0-9153-36F968B167F2}" type="pres">
      <dgm:prSet presAssocID="{8F06E310-0A5C-4E84-9B11-83313711759F}" presName="gear2" presStyleLbl="node1" presStyleIdx="1" presStyleCnt="3" custScaleX="126921" custScaleY="1342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68D4B-FDAF-4AF2-9481-13AD85BB0DF4}" type="pres">
      <dgm:prSet presAssocID="{8F06E310-0A5C-4E84-9B11-83313711759F}" presName="gear2srcNode" presStyleLbl="node1" presStyleIdx="1" presStyleCnt="3"/>
      <dgm:spPr/>
      <dgm:t>
        <a:bodyPr/>
        <a:lstStyle/>
        <a:p>
          <a:endParaRPr lang="en-US"/>
        </a:p>
      </dgm:t>
    </dgm:pt>
    <dgm:pt modelId="{F03E7FD4-E8BB-4E7C-8A3A-6B08155D6B58}" type="pres">
      <dgm:prSet presAssocID="{8F06E310-0A5C-4E84-9B11-83313711759F}" presName="gear2dstNode" presStyleLbl="node1" presStyleIdx="1" presStyleCnt="3"/>
      <dgm:spPr/>
      <dgm:t>
        <a:bodyPr/>
        <a:lstStyle/>
        <a:p>
          <a:endParaRPr lang="en-US"/>
        </a:p>
      </dgm:t>
    </dgm:pt>
    <dgm:pt modelId="{6494964C-DD65-4090-942B-D2CB5809B0A0}" type="pres">
      <dgm:prSet presAssocID="{A61C2145-621E-4E46-A029-3654B3BDE9C9}" presName="gear3" presStyleLbl="node1" presStyleIdx="2" presStyleCnt="3" custLinFactY="8333" custLinFactNeighborX="6491" custLinFactNeighborY="100000"/>
      <dgm:spPr/>
      <dgm:t>
        <a:bodyPr/>
        <a:lstStyle/>
        <a:p>
          <a:endParaRPr lang="en-US"/>
        </a:p>
      </dgm:t>
    </dgm:pt>
    <dgm:pt modelId="{AEA3BFEF-E10F-4051-91E8-3912784A1570}" type="pres">
      <dgm:prSet presAssocID="{A61C2145-621E-4E46-A029-3654B3BDE9C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F36AE-62B5-4CFE-963A-B16B7FEAD5FA}" type="pres">
      <dgm:prSet presAssocID="{A61C2145-621E-4E46-A029-3654B3BDE9C9}" presName="gear3srcNode" presStyleLbl="node1" presStyleIdx="2" presStyleCnt="3"/>
      <dgm:spPr/>
      <dgm:t>
        <a:bodyPr/>
        <a:lstStyle/>
        <a:p>
          <a:endParaRPr lang="en-US"/>
        </a:p>
      </dgm:t>
    </dgm:pt>
    <dgm:pt modelId="{46E9EFB8-9719-420D-8B85-27416AE01286}" type="pres">
      <dgm:prSet presAssocID="{A61C2145-621E-4E46-A029-3654B3BDE9C9}" presName="gear3dstNode" presStyleLbl="node1" presStyleIdx="2" presStyleCnt="3"/>
      <dgm:spPr/>
      <dgm:t>
        <a:bodyPr/>
        <a:lstStyle/>
        <a:p>
          <a:endParaRPr lang="en-US"/>
        </a:p>
      </dgm:t>
    </dgm:pt>
    <dgm:pt modelId="{712B94CE-E485-49FC-ADD4-9F9CD0B66983}" type="pres">
      <dgm:prSet presAssocID="{59AA4F4C-4614-47C7-B483-48D00E657B74}" presName="connector1" presStyleLbl="sibTrans2D1" presStyleIdx="0" presStyleCnt="3" custLinFactNeighborX="-11064" custLinFactNeighborY="-62974"/>
      <dgm:spPr/>
      <dgm:t>
        <a:bodyPr/>
        <a:lstStyle/>
        <a:p>
          <a:endParaRPr lang="en-US"/>
        </a:p>
      </dgm:t>
    </dgm:pt>
    <dgm:pt modelId="{F509F0ED-08C0-41A4-A723-92456B1BBED6}" type="pres">
      <dgm:prSet presAssocID="{E2C93996-E7D3-415E-9333-2FF2EDF1368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D0131459-33B4-4B1A-A76D-B678E79AF950}" type="pres">
      <dgm:prSet presAssocID="{C4DAAA4C-7789-4908-A0B4-D54A14EC74ED}" presName="connector3" presStyleLbl="sibTrans2D1" presStyleIdx="2" presStyleCnt="3" custAng="8901582" custLinFactNeighborX="4294" custLinFactNeighborY="88402"/>
      <dgm:spPr/>
      <dgm:t>
        <a:bodyPr/>
        <a:lstStyle/>
        <a:p>
          <a:endParaRPr lang="en-US"/>
        </a:p>
      </dgm:t>
    </dgm:pt>
  </dgm:ptLst>
  <dgm:cxnLst>
    <dgm:cxn modelId="{AB96C98B-24F6-4181-A54C-C07169D2D7FF}" type="presOf" srcId="{A61C2145-621E-4E46-A029-3654B3BDE9C9}" destId="{40EF36AE-62B5-4CFE-963A-B16B7FEAD5FA}" srcOrd="2" destOrd="0" presId="urn:microsoft.com/office/officeart/2005/8/layout/gear1"/>
    <dgm:cxn modelId="{BEC07A79-692C-4934-8CBB-2FFAF73D6CB1}" type="presOf" srcId="{A61C2145-621E-4E46-A029-3654B3BDE9C9}" destId="{6494964C-DD65-4090-942B-D2CB5809B0A0}" srcOrd="0" destOrd="0" presId="urn:microsoft.com/office/officeart/2005/8/layout/gear1"/>
    <dgm:cxn modelId="{51443D25-855C-4B4B-AC29-FEFC950A1A2B}" srcId="{831F04C6-AC66-4007-9701-F55A7905C2F0}" destId="{8F06E310-0A5C-4E84-9B11-83313711759F}" srcOrd="1" destOrd="0" parTransId="{FD7977A3-B473-4486-9E8A-1DE570B378BB}" sibTransId="{E2C93996-E7D3-415E-9333-2FF2EDF13683}"/>
    <dgm:cxn modelId="{22E0C263-F992-44B7-B8C8-9C6191F36C02}" srcId="{831F04C6-AC66-4007-9701-F55A7905C2F0}" destId="{528803D4-4166-44EC-933A-B75341FBEA71}" srcOrd="0" destOrd="0" parTransId="{64B87CDE-73E4-4DFC-B23D-47BA07A967A1}" sibTransId="{59AA4F4C-4614-47C7-B483-48D00E657B74}"/>
    <dgm:cxn modelId="{2B0B16B7-3CB7-4CD4-8403-A14C85840624}" type="presOf" srcId="{831F04C6-AC66-4007-9701-F55A7905C2F0}" destId="{E3438ED6-20D8-425A-80A9-E2AF02953AB1}" srcOrd="0" destOrd="0" presId="urn:microsoft.com/office/officeart/2005/8/layout/gear1"/>
    <dgm:cxn modelId="{4D1CDB47-5EB9-4EB4-820B-6A46F9D8B816}" type="presOf" srcId="{528803D4-4166-44EC-933A-B75341FBEA71}" destId="{8269487B-F8CA-4338-8046-C4826E014E24}" srcOrd="2" destOrd="0" presId="urn:microsoft.com/office/officeart/2005/8/layout/gear1"/>
    <dgm:cxn modelId="{7467DFBD-FB95-47D6-BFFE-7357E6FC6719}" type="presOf" srcId="{A61C2145-621E-4E46-A029-3654B3BDE9C9}" destId="{46E9EFB8-9719-420D-8B85-27416AE01286}" srcOrd="3" destOrd="0" presId="urn:microsoft.com/office/officeart/2005/8/layout/gear1"/>
    <dgm:cxn modelId="{F6E944E9-7875-4CE6-A383-94FAF7AF2BFE}" type="presOf" srcId="{C4DAAA4C-7789-4908-A0B4-D54A14EC74ED}" destId="{D0131459-33B4-4B1A-A76D-B678E79AF950}" srcOrd="0" destOrd="0" presId="urn:microsoft.com/office/officeart/2005/8/layout/gear1"/>
    <dgm:cxn modelId="{4C0A39E8-7D57-4AB5-A8F0-B6224CAC3824}" type="presOf" srcId="{8F06E310-0A5C-4E84-9B11-83313711759F}" destId="{F03E7FD4-E8BB-4E7C-8A3A-6B08155D6B58}" srcOrd="2" destOrd="0" presId="urn:microsoft.com/office/officeart/2005/8/layout/gear1"/>
    <dgm:cxn modelId="{C43FE4C8-D9BA-4BE3-9339-D0A2E72DE4A9}" type="presOf" srcId="{528803D4-4166-44EC-933A-B75341FBEA71}" destId="{3B789680-4F38-43DE-9F3B-72339615B7D8}" srcOrd="1" destOrd="0" presId="urn:microsoft.com/office/officeart/2005/8/layout/gear1"/>
    <dgm:cxn modelId="{CB53F987-BBE7-40B9-9098-025890BF5840}" type="presOf" srcId="{8F06E310-0A5C-4E84-9B11-83313711759F}" destId="{7BE68D4B-FDAF-4AF2-9481-13AD85BB0DF4}" srcOrd="1" destOrd="0" presId="urn:microsoft.com/office/officeart/2005/8/layout/gear1"/>
    <dgm:cxn modelId="{CF5D5D11-0E1A-4375-AB99-09A10485023E}" type="presOf" srcId="{8F06E310-0A5C-4E84-9B11-83313711759F}" destId="{2CE29A6C-D6A1-45D0-9153-36F968B167F2}" srcOrd="0" destOrd="0" presId="urn:microsoft.com/office/officeart/2005/8/layout/gear1"/>
    <dgm:cxn modelId="{62E85DCA-A22A-4E6E-87D9-B5B3AAAC9AE4}" type="presOf" srcId="{59AA4F4C-4614-47C7-B483-48D00E657B74}" destId="{712B94CE-E485-49FC-ADD4-9F9CD0B66983}" srcOrd="0" destOrd="0" presId="urn:microsoft.com/office/officeart/2005/8/layout/gear1"/>
    <dgm:cxn modelId="{2C19CFA8-F656-44F9-B9A5-D332F30A1588}" type="presOf" srcId="{E2C93996-E7D3-415E-9333-2FF2EDF13683}" destId="{F509F0ED-08C0-41A4-A723-92456B1BBED6}" srcOrd="0" destOrd="0" presId="urn:microsoft.com/office/officeart/2005/8/layout/gear1"/>
    <dgm:cxn modelId="{EF3DA915-64BA-4764-B163-DC9EF8A8CDBB}" type="presOf" srcId="{528803D4-4166-44EC-933A-B75341FBEA71}" destId="{7A0A25DE-15BE-466E-9CA6-965B16B0A4CC}" srcOrd="0" destOrd="0" presId="urn:microsoft.com/office/officeart/2005/8/layout/gear1"/>
    <dgm:cxn modelId="{6F9FBCC6-B24F-4A24-9994-12A6EF88C58D}" type="presOf" srcId="{A61C2145-621E-4E46-A029-3654B3BDE9C9}" destId="{AEA3BFEF-E10F-4051-91E8-3912784A1570}" srcOrd="1" destOrd="0" presId="urn:microsoft.com/office/officeart/2005/8/layout/gear1"/>
    <dgm:cxn modelId="{606D99D8-5DF1-480E-9C8A-F23F1279E60D}" srcId="{831F04C6-AC66-4007-9701-F55A7905C2F0}" destId="{A61C2145-621E-4E46-A029-3654B3BDE9C9}" srcOrd="2" destOrd="0" parTransId="{8F960B42-312D-4041-90ED-A7C7F796B4FD}" sibTransId="{C4DAAA4C-7789-4908-A0B4-D54A14EC74ED}"/>
    <dgm:cxn modelId="{FE2F2BBD-FF00-49CD-9DD0-8D8D2A0878BA}" type="presParOf" srcId="{E3438ED6-20D8-425A-80A9-E2AF02953AB1}" destId="{7A0A25DE-15BE-466E-9CA6-965B16B0A4CC}" srcOrd="0" destOrd="0" presId="urn:microsoft.com/office/officeart/2005/8/layout/gear1"/>
    <dgm:cxn modelId="{EC874C44-4B0C-4D9F-9B4A-27AA66F83045}" type="presParOf" srcId="{E3438ED6-20D8-425A-80A9-E2AF02953AB1}" destId="{3B789680-4F38-43DE-9F3B-72339615B7D8}" srcOrd="1" destOrd="0" presId="urn:microsoft.com/office/officeart/2005/8/layout/gear1"/>
    <dgm:cxn modelId="{1155D779-57B0-4A59-96E9-B2C524E171D5}" type="presParOf" srcId="{E3438ED6-20D8-425A-80A9-E2AF02953AB1}" destId="{8269487B-F8CA-4338-8046-C4826E014E24}" srcOrd="2" destOrd="0" presId="urn:microsoft.com/office/officeart/2005/8/layout/gear1"/>
    <dgm:cxn modelId="{06CB50D1-965A-4686-A878-467FAFC85086}" type="presParOf" srcId="{E3438ED6-20D8-425A-80A9-E2AF02953AB1}" destId="{2CE29A6C-D6A1-45D0-9153-36F968B167F2}" srcOrd="3" destOrd="0" presId="urn:microsoft.com/office/officeart/2005/8/layout/gear1"/>
    <dgm:cxn modelId="{35F65AC5-9A63-4A58-9B81-AE10BA0E394B}" type="presParOf" srcId="{E3438ED6-20D8-425A-80A9-E2AF02953AB1}" destId="{7BE68D4B-FDAF-4AF2-9481-13AD85BB0DF4}" srcOrd="4" destOrd="0" presId="urn:microsoft.com/office/officeart/2005/8/layout/gear1"/>
    <dgm:cxn modelId="{4C3FFF97-A671-4418-BC54-F506A1800CD4}" type="presParOf" srcId="{E3438ED6-20D8-425A-80A9-E2AF02953AB1}" destId="{F03E7FD4-E8BB-4E7C-8A3A-6B08155D6B58}" srcOrd="5" destOrd="0" presId="urn:microsoft.com/office/officeart/2005/8/layout/gear1"/>
    <dgm:cxn modelId="{6E711124-2C79-497E-92A5-1A7B9D7C9FC0}" type="presParOf" srcId="{E3438ED6-20D8-425A-80A9-E2AF02953AB1}" destId="{6494964C-DD65-4090-942B-D2CB5809B0A0}" srcOrd="6" destOrd="0" presId="urn:microsoft.com/office/officeart/2005/8/layout/gear1"/>
    <dgm:cxn modelId="{4E565229-B23B-4EAD-8014-52B3B48585BD}" type="presParOf" srcId="{E3438ED6-20D8-425A-80A9-E2AF02953AB1}" destId="{AEA3BFEF-E10F-4051-91E8-3912784A1570}" srcOrd="7" destOrd="0" presId="urn:microsoft.com/office/officeart/2005/8/layout/gear1"/>
    <dgm:cxn modelId="{9133DC96-8960-4DDA-AD61-A4DBDD610222}" type="presParOf" srcId="{E3438ED6-20D8-425A-80A9-E2AF02953AB1}" destId="{40EF36AE-62B5-4CFE-963A-B16B7FEAD5FA}" srcOrd="8" destOrd="0" presId="urn:microsoft.com/office/officeart/2005/8/layout/gear1"/>
    <dgm:cxn modelId="{987F80B5-EBE1-465F-8586-465233750B06}" type="presParOf" srcId="{E3438ED6-20D8-425A-80A9-E2AF02953AB1}" destId="{46E9EFB8-9719-420D-8B85-27416AE01286}" srcOrd="9" destOrd="0" presId="urn:microsoft.com/office/officeart/2005/8/layout/gear1"/>
    <dgm:cxn modelId="{5D3D13D5-CF4E-4ADF-9E46-691D7A1F0C82}" type="presParOf" srcId="{E3438ED6-20D8-425A-80A9-E2AF02953AB1}" destId="{712B94CE-E485-49FC-ADD4-9F9CD0B66983}" srcOrd="10" destOrd="0" presId="urn:microsoft.com/office/officeart/2005/8/layout/gear1"/>
    <dgm:cxn modelId="{56232D47-7338-40F4-9FD5-000BA5E6ED4E}" type="presParOf" srcId="{E3438ED6-20D8-425A-80A9-E2AF02953AB1}" destId="{F509F0ED-08C0-41A4-A723-92456B1BBED6}" srcOrd="11" destOrd="0" presId="urn:microsoft.com/office/officeart/2005/8/layout/gear1"/>
    <dgm:cxn modelId="{27414484-3D4A-4EE7-91AB-9886CA38A839}" type="presParOf" srcId="{E3438ED6-20D8-425A-80A9-E2AF02953AB1}" destId="{D0131459-33B4-4B1A-A76D-B678E79AF95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0A25DE-15BE-466E-9CA6-965B16B0A4CC}">
      <dsp:nvSpPr>
        <dsp:cNvPr id="0" name=""/>
        <dsp:cNvSpPr/>
      </dsp:nvSpPr>
      <dsp:spPr>
        <a:xfrm>
          <a:off x="3287082" y="0"/>
          <a:ext cx="1999456" cy="1999456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Objective Decision Making</a:t>
          </a:r>
          <a:endParaRPr lang="en-US" sz="1700" kern="1200" dirty="0"/>
        </a:p>
      </dsp:txBody>
      <dsp:txXfrm>
        <a:off x="3287082" y="0"/>
        <a:ext cx="1999456" cy="1999456"/>
      </dsp:txXfrm>
    </dsp:sp>
    <dsp:sp modelId="{2CE29A6C-D6A1-45D0-9153-36F968B167F2}">
      <dsp:nvSpPr>
        <dsp:cNvPr id="0" name=""/>
        <dsp:cNvSpPr/>
      </dsp:nvSpPr>
      <dsp:spPr>
        <a:xfrm>
          <a:off x="2116775" y="914398"/>
          <a:ext cx="1845621" cy="1951992"/>
        </a:xfrm>
        <a:prstGeom prst="gear6">
          <a:avLst/>
        </a:prstGeom>
        <a:solidFill>
          <a:srgbClr val="40D42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Process Efficiency</a:t>
          </a:r>
          <a:endParaRPr lang="en-US" sz="1700" kern="1200" dirty="0"/>
        </a:p>
      </dsp:txBody>
      <dsp:txXfrm>
        <a:off x="2116775" y="914398"/>
        <a:ext cx="1845621" cy="1951992"/>
      </dsp:txXfrm>
    </dsp:sp>
    <dsp:sp modelId="{6494964C-DD65-4090-942B-D2CB5809B0A0}">
      <dsp:nvSpPr>
        <dsp:cNvPr id="0" name=""/>
        <dsp:cNvSpPr/>
      </dsp:nvSpPr>
      <dsp:spPr>
        <a:xfrm rot="20700000">
          <a:off x="3240250" y="2050494"/>
          <a:ext cx="1424770" cy="1424770"/>
        </a:xfrm>
        <a:prstGeom prst="gear6">
          <a:avLst/>
        </a:prstGeom>
        <a:solidFill>
          <a:srgbClr val="FF212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Lower Costs</a:t>
          </a:r>
          <a:endParaRPr lang="en-US" sz="1700" kern="1200" dirty="0"/>
        </a:p>
      </dsp:txBody>
      <dsp:txXfrm>
        <a:off x="3552744" y="2362987"/>
        <a:ext cx="799782" cy="799782"/>
      </dsp:txXfrm>
    </dsp:sp>
    <dsp:sp modelId="{712B94CE-E485-49FC-ADD4-9F9CD0B66983}">
      <dsp:nvSpPr>
        <dsp:cNvPr id="0" name=""/>
        <dsp:cNvSpPr/>
      </dsp:nvSpPr>
      <dsp:spPr>
        <a:xfrm>
          <a:off x="3032886" y="-274072"/>
          <a:ext cx="2559304" cy="2559304"/>
        </a:xfrm>
        <a:prstGeom prst="circularArrow">
          <a:avLst>
            <a:gd name="adj1" fmla="val 4687"/>
            <a:gd name="adj2" fmla="val 299029"/>
            <a:gd name="adj3" fmla="val 2501314"/>
            <a:gd name="adj4" fmla="val 1589364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9F0ED-08C0-41A4-A723-92456B1BBED6}">
      <dsp:nvSpPr>
        <dsp:cNvPr id="0" name=""/>
        <dsp:cNvSpPr/>
      </dsp:nvSpPr>
      <dsp:spPr>
        <a:xfrm>
          <a:off x="2054984" y="843970"/>
          <a:ext cx="1859494" cy="18594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1459-33B4-4B1A-A76D-B678E79AF950}">
      <dsp:nvSpPr>
        <dsp:cNvPr id="0" name=""/>
        <dsp:cNvSpPr/>
      </dsp:nvSpPr>
      <dsp:spPr>
        <a:xfrm rot="8901582">
          <a:off x="2883510" y="1622805"/>
          <a:ext cx="2004909" cy="20049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F1D1D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FBEFB-DF34-4C8E-BE2A-6FAFD0CF1A12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13DD-1BB7-442B-AF98-89B59DDC5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213DD-1BB7-442B-AF98-89B59DDC59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186" y="4343709"/>
            <a:ext cx="5487629" cy="4113875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pPr>
              <a:spcBef>
                <a:spcPts val="341"/>
              </a:spcBef>
            </a:pPr>
            <a:endParaRPr dirty="0"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213DD-1BB7-442B-AF98-89B59DDC59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4" y="328612"/>
            <a:ext cx="8229600" cy="46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sz="20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68578" y="182099"/>
            <a:ext cx="821608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854801" y="4915883"/>
            <a:ext cx="3434400" cy="15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8"/>
          <p:cNvSpPr txBox="1"/>
          <p:nvPr/>
        </p:nvSpPr>
        <p:spPr>
          <a:xfrm>
            <a:off x="360000" y="690388"/>
            <a:ext cx="8316456" cy="11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6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Know Your Unknown Customer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Model for Legal Entities</a:t>
            </a:r>
            <a:endParaRPr lang="en" sz="12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Shape 248"/>
          <p:cNvSpPr txBox="1"/>
          <p:nvPr/>
        </p:nvSpPr>
        <p:spPr>
          <a:xfrm>
            <a:off x="179512" y="4587974"/>
            <a:ext cx="7632848" cy="5555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hape 246"/>
          <p:cNvSpPr txBox="1"/>
          <p:nvPr/>
        </p:nvSpPr>
        <p:spPr>
          <a:xfrm>
            <a:off x="7924800" y="4552950"/>
            <a:ext cx="45900" cy="59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04775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Segment of one:</a:t>
            </a:r>
            <a:r>
              <a:rPr lang="en-US" sz="2400" b="1" dirty="0" smtClean="0">
                <a:solidFill>
                  <a:srgbClr val="F2EF67"/>
                </a:solidFill>
                <a:latin typeface="Calibri" pitchFamily="34" charset="0"/>
              </a:rPr>
              <a:t> company segmentation, risk assessment and lending opportunities based on characteristics of each individua</a:t>
            </a:r>
            <a:r>
              <a:rPr lang="en-US" sz="2400" b="1" dirty="0" smtClean="0">
                <a:solidFill>
                  <a:srgbClr val="F2EF67"/>
                </a:solidFill>
                <a:latin typeface="Calibri" pitchFamily="34" charset="0"/>
              </a:rPr>
              <a:t>l company </a:t>
            </a:r>
            <a:r>
              <a:rPr lang="en-US" sz="2400" b="1" dirty="0" smtClean="0">
                <a:solidFill>
                  <a:srgbClr val="F2EF67"/>
                </a:solidFill>
                <a:latin typeface="Calibri" pitchFamily="34" charset="0"/>
              </a:rPr>
              <a:t>using supervised and unsupervised machine learning algorithms applied on public data sources</a:t>
            </a:r>
            <a:endParaRPr lang="en-US" sz="2400" b="1" dirty="0" smtClean="0">
              <a:solidFill>
                <a:srgbClr val="F2EF67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13335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VISION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62801" y="3590151"/>
            <a:ext cx="1142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Automatic</a:t>
            </a:r>
          </a:p>
          <a:p>
            <a:endParaRPr lang="en-US" sz="5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Processing 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1600" y="359015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Instant</a:t>
            </a:r>
          </a:p>
          <a:p>
            <a:endParaRPr lang="en-US" sz="4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Recommendation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71151"/>
            <a:ext cx="761999" cy="313709"/>
            <a:chOff x="7421123" y="4952995"/>
            <a:chExt cx="1340289" cy="634675"/>
          </a:xfrm>
          <a:solidFill>
            <a:srgbClr val="F2EF67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7691822" y="4952995"/>
              <a:ext cx="798891" cy="634675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8202637" y="5045285"/>
              <a:ext cx="558775" cy="443916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421123" y="5045285"/>
              <a:ext cx="558775" cy="443916"/>
            </a:xfrm>
            <a:custGeom>
              <a:avLst/>
              <a:gdLst/>
              <a:ahLst/>
              <a:cxnLst>
                <a:cxn ang="0">
                  <a:pos x="394" y="4"/>
                </a:cxn>
                <a:cxn ang="0">
                  <a:pos x="429" y="20"/>
                </a:cxn>
                <a:cxn ang="0">
                  <a:pos x="454" y="48"/>
                </a:cxn>
                <a:cxn ang="0">
                  <a:pos x="469" y="84"/>
                </a:cxn>
                <a:cxn ang="0">
                  <a:pos x="475" y="127"/>
                </a:cxn>
                <a:cxn ang="0">
                  <a:pos x="471" y="175"/>
                </a:cxn>
                <a:cxn ang="0">
                  <a:pos x="463" y="221"/>
                </a:cxn>
                <a:cxn ang="0">
                  <a:pos x="455" y="248"/>
                </a:cxn>
                <a:cxn ang="0">
                  <a:pos x="448" y="264"/>
                </a:cxn>
                <a:cxn ang="0">
                  <a:pos x="442" y="275"/>
                </a:cxn>
                <a:cxn ang="0">
                  <a:pos x="434" y="295"/>
                </a:cxn>
                <a:cxn ang="0">
                  <a:pos x="428" y="326"/>
                </a:cxn>
                <a:cxn ang="0">
                  <a:pos x="426" y="348"/>
                </a:cxn>
                <a:cxn ang="0">
                  <a:pos x="427" y="360"/>
                </a:cxn>
                <a:cxn ang="0">
                  <a:pos x="432" y="369"/>
                </a:cxn>
                <a:cxn ang="0">
                  <a:pos x="452" y="388"/>
                </a:cxn>
                <a:cxn ang="0">
                  <a:pos x="487" y="405"/>
                </a:cxn>
                <a:cxn ang="0">
                  <a:pos x="540" y="422"/>
                </a:cxn>
                <a:cxn ang="0">
                  <a:pos x="597" y="437"/>
                </a:cxn>
                <a:cxn ang="0">
                  <a:pos x="640" y="450"/>
                </a:cxn>
                <a:cxn ang="0">
                  <a:pos x="676" y="466"/>
                </a:cxn>
                <a:cxn ang="0">
                  <a:pos x="701" y="488"/>
                </a:cxn>
                <a:cxn ang="0">
                  <a:pos x="710" y="511"/>
                </a:cxn>
                <a:cxn ang="0">
                  <a:pos x="713" y="530"/>
                </a:cxn>
                <a:cxn ang="0">
                  <a:pos x="717" y="553"/>
                </a:cxn>
                <a:cxn ang="0">
                  <a:pos x="720" y="569"/>
                </a:cxn>
                <a:cxn ang="0">
                  <a:pos x="0" y="571"/>
                </a:cxn>
                <a:cxn ang="0">
                  <a:pos x="2" y="558"/>
                </a:cxn>
                <a:cxn ang="0">
                  <a:pos x="6" y="535"/>
                </a:cxn>
                <a:cxn ang="0">
                  <a:pos x="9" y="515"/>
                </a:cxn>
                <a:cxn ang="0">
                  <a:pos x="15" y="494"/>
                </a:cxn>
                <a:cxn ang="0">
                  <a:pos x="37" y="471"/>
                </a:cxn>
                <a:cxn ang="0">
                  <a:pos x="71" y="454"/>
                </a:cxn>
                <a:cxn ang="0">
                  <a:pos x="112" y="440"/>
                </a:cxn>
                <a:cxn ang="0">
                  <a:pos x="169" y="425"/>
                </a:cxn>
                <a:cxn ang="0">
                  <a:pos x="213" y="412"/>
                </a:cxn>
                <a:cxn ang="0">
                  <a:pos x="252" y="397"/>
                </a:cxn>
                <a:cxn ang="0">
                  <a:pos x="280" y="377"/>
                </a:cxn>
                <a:cxn ang="0">
                  <a:pos x="291" y="365"/>
                </a:cxn>
                <a:cxn ang="0">
                  <a:pos x="294" y="355"/>
                </a:cxn>
                <a:cxn ang="0">
                  <a:pos x="293" y="339"/>
                </a:cxn>
                <a:cxn ang="0">
                  <a:pos x="289" y="308"/>
                </a:cxn>
                <a:cxn ang="0">
                  <a:pos x="283" y="286"/>
                </a:cxn>
                <a:cxn ang="0">
                  <a:pos x="275" y="270"/>
                </a:cxn>
                <a:cxn ang="0">
                  <a:pos x="268" y="257"/>
                </a:cxn>
                <a:cxn ang="0">
                  <a:pos x="261" y="237"/>
                </a:cxn>
                <a:cxn ang="0">
                  <a:pos x="253" y="201"/>
                </a:cxn>
                <a:cxn ang="0">
                  <a:pos x="246" y="150"/>
                </a:cxn>
                <a:cxn ang="0">
                  <a:pos x="247" y="105"/>
                </a:cxn>
                <a:cxn ang="0">
                  <a:pos x="257" y="65"/>
                </a:cxn>
                <a:cxn ang="0">
                  <a:pos x="277" y="33"/>
                </a:cxn>
                <a:cxn ang="0">
                  <a:pos x="307" y="10"/>
                </a:cxn>
                <a:cxn ang="0">
                  <a:pos x="348" y="0"/>
                </a:cxn>
              </a:cxnLst>
              <a:rect l="0" t="0" r="r" b="b"/>
              <a:pathLst>
                <a:path w="720" h="572">
                  <a:moveTo>
                    <a:pt x="360" y="0"/>
                  </a:moveTo>
                  <a:lnTo>
                    <a:pt x="372" y="0"/>
                  </a:lnTo>
                  <a:lnTo>
                    <a:pt x="383" y="1"/>
                  </a:lnTo>
                  <a:lnTo>
                    <a:pt x="394" y="4"/>
                  </a:lnTo>
                  <a:lnTo>
                    <a:pt x="404" y="7"/>
                  </a:lnTo>
                  <a:lnTo>
                    <a:pt x="413" y="10"/>
                  </a:lnTo>
                  <a:lnTo>
                    <a:pt x="421" y="15"/>
                  </a:lnTo>
                  <a:lnTo>
                    <a:pt x="429" y="20"/>
                  </a:lnTo>
                  <a:lnTo>
                    <a:pt x="437" y="26"/>
                  </a:lnTo>
                  <a:lnTo>
                    <a:pt x="443" y="33"/>
                  </a:lnTo>
                  <a:lnTo>
                    <a:pt x="449" y="40"/>
                  </a:lnTo>
                  <a:lnTo>
                    <a:pt x="454" y="48"/>
                  </a:lnTo>
                  <a:lnTo>
                    <a:pt x="459" y="56"/>
                  </a:lnTo>
                  <a:lnTo>
                    <a:pt x="463" y="65"/>
                  </a:lnTo>
                  <a:lnTo>
                    <a:pt x="466" y="74"/>
                  </a:lnTo>
                  <a:lnTo>
                    <a:pt x="469" y="84"/>
                  </a:lnTo>
                  <a:lnTo>
                    <a:pt x="472" y="94"/>
                  </a:lnTo>
                  <a:lnTo>
                    <a:pt x="473" y="105"/>
                  </a:lnTo>
                  <a:lnTo>
                    <a:pt x="474" y="116"/>
                  </a:lnTo>
                  <a:lnTo>
                    <a:pt x="475" y="127"/>
                  </a:lnTo>
                  <a:lnTo>
                    <a:pt x="475" y="139"/>
                  </a:lnTo>
                  <a:lnTo>
                    <a:pt x="474" y="150"/>
                  </a:lnTo>
                  <a:lnTo>
                    <a:pt x="473" y="162"/>
                  </a:lnTo>
                  <a:lnTo>
                    <a:pt x="471" y="175"/>
                  </a:lnTo>
                  <a:lnTo>
                    <a:pt x="469" y="188"/>
                  </a:lnTo>
                  <a:lnTo>
                    <a:pt x="467" y="201"/>
                  </a:lnTo>
                  <a:lnTo>
                    <a:pt x="465" y="211"/>
                  </a:lnTo>
                  <a:lnTo>
                    <a:pt x="463" y="221"/>
                  </a:lnTo>
                  <a:lnTo>
                    <a:pt x="461" y="229"/>
                  </a:lnTo>
                  <a:lnTo>
                    <a:pt x="459" y="237"/>
                  </a:lnTo>
                  <a:lnTo>
                    <a:pt x="457" y="243"/>
                  </a:lnTo>
                  <a:lnTo>
                    <a:pt x="455" y="248"/>
                  </a:lnTo>
                  <a:lnTo>
                    <a:pt x="454" y="253"/>
                  </a:lnTo>
                  <a:lnTo>
                    <a:pt x="452" y="257"/>
                  </a:lnTo>
                  <a:lnTo>
                    <a:pt x="450" y="261"/>
                  </a:lnTo>
                  <a:lnTo>
                    <a:pt x="448" y="264"/>
                  </a:lnTo>
                  <a:lnTo>
                    <a:pt x="447" y="267"/>
                  </a:lnTo>
                  <a:lnTo>
                    <a:pt x="445" y="270"/>
                  </a:lnTo>
                  <a:lnTo>
                    <a:pt x="444" y="272"/>
                  </a:lnTo>
                  <a:lnTo>
                    <a:pt x="442" y="275"/>
                  </a:lnTo>
                  <a:lnTo>
                    <a:pt x="439" y="282"/>
                  </a:lnTo>
                  <a:lnTo>
                    <a:pt x="437" y="286"/>
                  </a:lnTo>
                  <a:lnTo>
                    <a:pt x="436" y="290"/>
                  </a:lnTo>
                  <a:lnTo>
                    <a:pt x="434" y="295"/>
                  </a:lnTo>
                  <a:lnTo>
                    <a:pt x="432" y="301"/>
                  </a:lnTo>
                  <a:lnTo>
                    <a:pt x="431" y="308"/>
                  </a:lnTo>
                  <a:lnTo>
                    <a:pt x="430" y="317"/>
                  </a:lnTo>
                  <a:lnTo>
                    <a:pt x="428" y="326"/>
                  </a:lnTo>
                  <a:lnTo>
                    <a:pt x="427" y="333"/>
                  </a:lnTo>
                  <a:lnTo>
                    <a:pt x="427" y="339"/>
                  </a:lnTo>
                  <a:lnTo>
                    <a:pt x="426" y="344"/>
                  </a:lnTo>
                  <a:lnTo>
                    <a:pt x="426" y="348"/>
                  </a:lnTo>
                  <a:lnTo>
                    <a:pt x="426" y="352"/>
                  </a:lnTo>
                  <a:lnTo>
                    <a:pt x="426" y="355"/>
                  </a:lnTo>
                  <a:lnTo>
                    <a:pt x="426" y="358"/>
                  </a:lnTo>
                  <a:lnTo>
                    <a:pt x="427" y="360"/>
                  </a:lnTo>
                  <a:lnTo>
                    <a:pt x="428" y="363"/>
                  </a:lnTo>
                  <a:lnTo>
                    <a:pt x="429" y="365"/>
                  </a:lnTo>
                  <a:lnTo>
                    <a:pt x="431" y="367"/>
                  </a:lnTo>
                  <a:lnTo>
                    <a:pt x="432" y="369"/>
                  </a:lnTo>
                  <a:lnTo>
                    <a:pt x="434" y="372"/>
                  </a:lnTo>
                  <a:lnTo>
                    <a:pt x="440" y="377"/>
                  </a:lnTo>
                  <a:lnTo>
                    <a:pt x="446" y="383"/>
                  </a:lnTo>
                  <a:lnTo>
                    <a:pt x="452" y="388"/>
                  </a:lnTo>
                  <a:lnTo>
                    <a:pt x="460" y="393"/>
                  </a:lnTo>
                  <a:lnTo>
                    <a:pt x="468" y="397"/>
                  </a:lnTo>
                  <a:lnTo>
                    <a:pt x="477" y="401"/>
                  </a:lnTo>
                  <a:lnTo>
                    <a:pt x="487" y="405"/>
                  </a:lnTo>
                  <a:lnTo>
                    <a:pt x="497" y="409"/>
                  </a:lnTo>
                  <a:lnTo>
                    <a:pt x="507" y="412"/>
                  </a:lnTo>
                  <a:lnTo>
                    <a:pt x="517" y="415"/>
                  </a:lnTo>
                  <a:lnTo>
                    <a:pt x="540" y="422"/>
                  </a:lnTo>
                  <a:lnTo>
                    <a:pt x="562" y="428"/>
                  </a:lnTo>
                  <a:lnTo>
                    <a:pt x="574" y="431"/>
                  </a:lnTo>
                  <a:lnTo>
                    <a:pt x="585" y="434"/>
                  </a:lnTo>
                  <a:lnTo>
                    <a:pt x="597" y="437"/>
                  </a:lnTo>
                  <a:lnTo>
                    <a:pt x="608" y="440"/>
                  </a:lnTo>
                  <a:lnTo>
                    <a:pt x="619" y="443"/>
                  </a:lnTo>
                  <a:lnTo>
                    <a:pt x="629" y="446"/>
                  </a:lnTo>
                  <a:lnTo>
                    <a:pt x="640" y="450"/>
                  </a:lnTo>
                  <a:lnTo>
                    <a:pt x="649" y="454"/>
                  </a:lnTo>
                  <a:lnTo>
                    <a:pt x="659" y="458"/>
                  </a:lnTo>
                  <a:lnTo>
                    <a:pt x="667" y="462"/>
                  </a:lnTo>
                  <a:lnTo>
                    <a:pt x="676" y="466"/>
                  </a:lnTo>
                  <a:lnTo>
                    <a:pt x="683" y="471"/>
                  </a:lnTo>
                  <a:lnTo>
                    <a:pt x="690" y="477"/>
                  </a:lnTo>
                  <a:lnTo>
                    <a:pt x="696" y="482"/>
                  </a:lnTo>
                  <a:lnTo>
                    <a:pt x="701" y="488"/>
                  </a:lnTo>
                  <a:lnTo>
                    <a:pt x="705" y="494"/>
                  </a:lnTo>
                  <a:lnTo>
                    <a:pt x="708" y="501"/>
                  </a:lnTo>
                  <a:lnTo>
                    <a:pt x="710" y="509"/>
                  </a:lnTo>
                  <a:lnTo>
                    <a:pt x="710" y="511"/>
                  </a:lnTo>
                  <a:lnTo>
                    <a:pt x="711" y="515"/>
                  </a:lnTo>
                  <a:lnTo>
                    <a:pt x="712" y="519"/>
                  </a:lnTo>
                  <a:lnTo>
                    <a:pt x="712" y="524"/>
                  </a:lnTo>
                  <a:lnTo>
                    <a:pt x="713" y="530"/>
                  </a:lnTo>
                  <a:lnTo>
                    <a:pt x="714" y="535"/>
                  </a:lnTo>
                  <a:lnTo>
                    <a:pt x="715" y="541"/>
                  </a:lnTo>
                  <a:lnTo>
                    <a:pt x="716" y="547"/>
                  </a:lnTo>
                  <a:lnTo>
                    <a:pt x="717" y="553"/>
                  </a:lnTo>
                  <a:lnTo>
                    <a:pt x="718" y="558"/>
                  </a:lnTo>
                  <a:lnTo>
                    <a:pt x="719" y="562"/>
                  </a:lnTo>
                  <a:lnTo>
                    <a:pt x="719" y="566"/>
                  </a:lnTo>
                  <a:lnTo>
                    <a:pt x="720" y="569"/>
                  </a:lnTo>
                  <a:lnTo>
                    <a:pt x="720" y="571"/>
                  </a:lnTo>
                  <a:lnTo>
                    <a:pt x="720" y="572"/>
                  </a:lnTo>
                  <a:lnTo>
                    <a:pt x="0" y="572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1" y="566"/>
                  </a:lnTo>
                  <a:lnTo>
                    <a:pt x="2" y="562"/>
                  </a:lnTo>
                  <a:lnTo>
                    <a:pt x="2" y="558"/>
                  </a:lnTo>
                  <a:lnTo>
                    <a:pt x="3" y="553"/>
                  </a:lnTo>
                  <a:lnTo>
                    <a:pt x="4" y="547"/>
                  </a:lnTo>
                  <a:lnTo>
                    <a:pt x="5" y="541"/>
                  </a:lnTo>
                  <a:lnTo>
                    <a:pt x="6" y="535"/>
                  </a:lnTo>
                  <a:lnTo>
                    <a:pt x="7" y="530"/>
                  </a:lnTo>
                  <a:lnTo>
                    <a:pt x="8" y="524"/>
                  </a:lnTo>
                  <a:lnTo>
                    <a:pt x="9" y="519"/>
                  </a:lnTo>
                  <a:lnTo>
                    <a:pt x="9" y="515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12" y="501"/>
                  </a:lnTo>
                  <a:lnTo>
                    <a:pt x="15" y="494"/>
                  </a:lnTo>
                  <a:lnTo>
                    <a:pt x="19" y="488"/>
                  </a:lnTo>
                  <a:lnTo>
                    <a:pt x="24" y="482"/>
                  </a:lnTo>
                  <a:lnTo>
                    <a:pt x="30" y="477"/>
                  </a:lnTo>
                  <a:lnTo>
                    <a:pt x="37" y="471"/>
                  </a:lnTo>
                  <a:lnTo>
                    <a:pt x="45" y="466"/>
                  </a:lnTo>
                  <a:lnTo>
                    <a:pt x="53" y="462"/>
                  </a:lnTo>
                  <a:lnTo>
                    <a:pt x="61" y="458"/>
                  </a:lnTo>
                  <a:lnTo>
                    <a:pt x="71" y="454"/>
                  </a:lnTo>
                  <a:lnTo>
                    <a:pt x="81" y="450"/>
                  </a:lnTo>
                  <a:lnTo>
                    <a:pt x="91" y="446"/>
                  </a:lnTo>
                  <a:lnTo>
                    <a:pt x="101" y="443"/>
                  </a:lnTo>
                  <a:lnTo>
                    <a:pt x="112" y="440"/>
                  </a:lnTo>
                  <a:lnTo>
                    <a:pt x="124" y="437"/>
                  </a:lnTo>
                  <a:lnTo>
                    <a:pt x="146" y="431"/>
                  </a:lnTo>
                  <a:lnTo>
                    <a:pt x="158" y="428"/>
                  </a:lnTo>
                  <a:lnTo>
                    <a:pt x="169" y="425"/>
                  </a:lnTo>
                  <a:lnTo>
                    <a:pt x="180" y="422"/>
                  </a:lnTo>
                  <a:lnTo>
                    <a:pt x="192" y="419"/>
                  </a:lnTo>
                  <a:lnTo>
                    <a:pt x="203" y="415"/>
                  </a:lnTo>
                  <a:lnTo>
                    <a:pt x="213" y="412"/>
                  </a:lnTo>
                  <a:lnTo>
                    <a:pt x="223" y="409"/>
                  </a:lnTo>
                  <a:lnTo>
                    <a:pt x="234" y="405"/>
                  </a:lnTo>
                  <a:lnTo>
                    <a:pt x="243" y="401"/>
                  </a:lnTo>
                  <a:lnTo>
                    <a:pt x="252" y="397"/>
                  </a:lnTo>
                  <a:lnTo>
                    <a:pt x="260" y="393"/>
                  </a:lnTo>
                  <a:lnTo>
                    <a:pt x="268" y="388"/>
                  </a:lnTo>
                  <a:lnTo>
                    <a:pt x="275" y="383"/>
                  </a:lnTo>
                  <a:lnTo>
                    <a:pt x="280" y="377"/>
                  </a:lnTo>
                  <a:lnTo>
                    <a:pt x="286" y="372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1" y="365"/>
                  </a:lnTo>
                  <a:lnTo>
                    <a:pt x="292" y="363"/>
                  </a:lnTo>
                  <a:lnTo>
                    <a:pt x="293" y="360"/>
                  </a:lnTo>
                  <a:lnTo>
                    <a:pt x="294" y="358"/>
                  </a:lnTo>
                  <a:lnTo>
                    <a:pt x="294" y="355"/>
                  </a:lnTo>
                  <a:lnTo>
                    <a:pt x="294" y="352"/>
                  </a:lnTo>
                  <a:lnTo>
                    <a:pt x="294" y="348"/>
                  </a:lnTo>
                  <a:lnTo>
                    <a:pt x="294" y="344"/>
                  </a:lnTo>
                  <a:lnTo>
                    <a:pt x="293" y="339"/>
                  </a:lnTo>
                  <a:lnTo>
                    <a:pt x="293" y="333"/>
                  </a:lnTo>
                  <a:lnTo>
                    <a:pt x="292" y="326"/>
                  </a:lnTo>
                  <a:lnTo>
                    <a:pt x="290" y="317"/>
                  </a:lnTo>
                  <a:lnTo>
                    <a:pt x="289" y="308"/>
                  </a:lnTo>
                  <a:lnTo>
                    <a:pt x="288" y="301"/>
                  </a:lnTo>
                  <a:lnTo>
                    <a:pt x="286" y="295"/>
                  </a:lnTo>
                  <a:lnTo>
                    <a:pt x="284" y="290"/>
                  </a:lnTo>
                  <a:lnTo>
                    <a:pt x="283" y="286"/>
                  </a:lnTo>
                  <a:lnTo>
                    <a:pt x="281" y="282"/>
                  </a:lnTo>
                  <a:lnTo>
                    <a:pt x="278" y="275"/>
                  </a:lnTo>
                  <a:lnTo>
                    <a:pt x="277" y="272"/>
                  </a:lnTo>
                  <a:lnTo>
                    <a:pt x="275" y="270"/>
                  </a:lnTo>
                  <a:lnTo>
                    <a:pt x="273" y="267"/>
                  </a:lnTo>
                  <a:lnTo>
                    <a:pt x="272" y="264"/>
                  </a:lnTo>
                  <a:lnTo>
                    <a:pt x="270" y="261"/>
                  </a:lnTo>
                  <a:lnTo>
                    <a:pt x="268" y="257"/>
                  </a:lnTo>
                  <a:lnTo>
                    <a:pt x="266" y="253"/>
                  </a:lnTo>
                  <a:lnTo>
                    <a:pt x="265" y="248"/>
                  </a:lnTo>
                  <a:lnTo>
                    <a:pt x="263" y="243"/>
                  </a:lnTo>
                  <a:lnTo>
                    <a:pt x="261" y="237"/>
                  </a:lnTo>
                  <a:lnTo>
                    <a:pt x="259" y="229"/>
                  </a:lnTo>
                  <a:lnTo>
                    <a:pt x="257" y="221"/>
                  </a:lnTo>
                  <a:lnTo>
                    <a:pt x="255" y="211"/>
                  </a:lnTo>
                  <a:lnTo>
                    <a:pt x="253" y="201"/>
                  </a:lnTo>
                  <a:lnTo>
                    <a:pt x="251" y="188"/>
                  </a:lnTo>
                  <a:lnTo>
                    <a:pt x="249" y="175"/>
                  </a:lnTo>
                  <a:lnTo>
                    <a:pt x="247" y="162"/>
                  </a:lnTo>
                  <a:lnTo>
                    <a:pt x="246" y="150"/>
                  </a:lnTo>
                  <a:lnTo>
                    <a:pt x="245" y="139"/>
                  </a:lnTo>
                  <a:lnTo>
                    <a:pt x="245" y="127"/>
                  </a:lnTo>
                  <a:lnTo>
                    <a:pt x="246" y="116"/>
                  </a:lnTo>
                  <a:lnTo>
                    <a:pt x="247" y="105"/>
                  </a:lnTo>
                  <a:lnTo>
                    <a:pt x="248" y="94"/>
                  </a:lnTo>
                  <a:lnTo>
                    <a:pt x="251" y="84"/>
                  </a:lnTo>
                  <a:lnTo>
                    <a:pt x="254" y="74"/>
                  </a:lnTo>
                  <a:lnTo>
                    <a:pt x="257" y="65"/>
                  </a:lnTo>
                  <a:lnTo>
                    <a:pt x="261" y="56"/>
                  </a:lnTo>
                  <a:lnTo>
                    <a:pt x="266" y="48"/>
                  </a:lnTo>
                  <a:lnTo>
                    <a:pt x="271" y="40"/>
                  </a:lnTo>
                  <a:lnTo>
                    <a:pt x="277" y="33"/>
                  </a:lnTo>
                  <a:lnTo>
                    <a:pt x="283" y="26"/>
                  </a:lnTo>
                  <a:lnTo>
                    <a:pt x="290" y="20"/>
                  </a:lnTo>
                  <a:lnTo>
                    <a:pt x="298" y="15"/>
                  </a:lnTo>
                  <a:lnTo>
                    <a:pt x="307" y="10"/>
                  </a:lnTo>
                  <a:lnTo>
                    <a:pt x="316" y="7"/>
                  </a:lnTo>
                  <a:lnTo>
                    <a:pt x="326" y="4"/>
                  </a:lnTo>
                  <a:lnTo>
                    <a:pt x="337" y="1"/>
                  </a:lnTo>
                  <a:lnTo>
                    <a:pt x="348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64451" y="3742551"/>
            <a:ext cx="445949" cy="285998"/>
            <a:chOff x="2913063" y="100013"/>
            <a:chExt cx="1635125" cy="1049339"/>
          </a:xfrm>
          <a:solidFill>
            <a:srgbClr val="F2EF67"/>
          </a:solidFill>
        </p:grpSpPr>
        <p:sp>
          <p:nvSpPr>
            <p:cNvPr id="16" name="Freeform 47"/>
            <p:cNvSpPr>
              <a:spLocks/>
            </p:cNvSpPr>
            <p:nvPr/>
          </p:nvSpPr>
          <p:spPr bwMode="auto">
            <a:xfrm>
              <a:off x="4298950" y="130175"/>
              <a:ext cx="249238" cy="59055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57" y="355"/>
                </a:cxn>
                <a:cxn ang="0">
                  <a:pos x="87" y="372"/>
                </a:cxn>
                <a:cxn ang="0">
                  <a:pos x="0" y="18"/>
                </a:cxn>
                <a:cxn ang="0">
                  <a:pos x="64" y="0"/>
                </a:cxn>
              </a:cxnLst>
              <a:rect l="0" t="0" r="r" b="b"/>
              <a:pathLst>
                <a:path w="157" h="372">
                  <a:moveTo>
                    <a:pt x="64" y="0"/>
                  </a:moveTo>
                  <a:lnTo>
                    <a:pt x="157" y="355"/>
                  </a:lnTo>
                  <a:lnTo>
                    <a:pt x="87" y="372"/>
                  </a:lnTo>
                  <a:lnTo>
                    <a:pt x="0" y="18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auto">
            <a:xfrm>
              <a:off x="2913063" y="100013"/>
              <a:ext cx="265113" cy="604838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67" y="26"/>
                </a:cxn>
                <a:cxn ang="0">
                  <a:pos x="66" y="381"/>
                </a:cxn>
                <a:cxn ang="0">
                  <a:pos x="0" y="353"/>
                </a:cxn>
                <a:cxn ang="0">
                  <a:pos x="100" y="0"/>
                </a:cxn>
              </a:cxnLst>
              <a:rect l="0" t="0" r="r" b="b"/>
              <a:pathLst>
                <a:path w="167" h="381">
                  <a:moveTo>
                    <a:pt x="100" y="0"/>
                  </a:moveTo>
                  <a:lnTo>
                    <a:pt x="167" y="26"/>
                  </a:lnTo>
                  <a:lnTo>
                    <a:pt x="66" y="381"/>
                  </a:lnTo>
                  <a:lnTo>
                    <a:pt x="0" y="35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3125790" y="158752"/>
              <a:ext cx="1235077" cy="990600"/>
            </a:xfrm>
            <a:custGeom>
              <a:avLst/>
              <a:gdLst/>
              <a:ahLst/>
              <a:cxnLst>
                <a:cxn ang="0">
                  <a:pos x="510" y="24"/>
                </a:cxn>
                <a:cxn ang="0">
                  <a:pos x="602" y="37"/>
                </a:cxn>
                <a:cxn ang="0">
                  <a:pos x="695" y="32"/>
                </a:cxn>
                <a:cxn ang="0">
                  <a:pos x="720" y="385"/>
                </a:cxn>
                <a:cxn ang="0">
                  <a:pos x="714" y="454"/>
                </a:cxn>
                <a:cxn ang="0">
                  <a:pos x="638" y="481"/>
                </a:cxn>
                <a:cxn ang="0">
                  <a:pos x="625" y="519"/>
                </a:cxn>
                <a:cxn ang="0">
                  <a:pos x="561" y="538"/>
                </a:cxn>
                <a:cxn ang="0">
                  <a:pos x="550" y="569"/>
                </a:cxn>
                <a:cxn ang="0">
                  <a:pos x="493" y="587"/>
                </a:cxn>
                <a:cxn ang="0">
                  <a:pos x="464" y="610"/>
                </a:cxn>
                <a:cxn ang="0">
                  <a:pos x="397" y="614"/>
                </a:cxn>
                <a:cxn ang="0">
                  <a:pos x="358" y="597"/>
                </a:cxn>
                <a:cxn ang="0">
                  <a:pos x="299" y="623"/>
                </a:cxn>
                <a:cxn ang="0">
                  <a:pos x="258" y="584"/>
                </a:cxn>
                <a:cxn ang="0">
                  <a:pos x="219" y="595"/>
                </a:cxn>
                <a:cxn ang="0">
                  <a:pos x="177" y="548"/>
                </a:cxn>
                <a:cxn ang="0">
                  <a:pos x="147" y="531"/>
                </a:cxn>
                <a:cxn ang="0">
                  <a:pos x="114" y="487"/>
                </a:cxn>
                <a:cxn ang="0">
                  <a:pos x="146" y="428"/>
                </a:cxn>
                <a:cxn ang="0">
                  <a:pos x="116" y="424"/>
                </a:cxn>
                <a:cxn ang="0">
                  <a:pos x="72" y="449"/>
                </a:cxn>
                <a:cxn ang="0">
                  <a:pos x="27" y="403"/>
                </a:cxn>
                <a:cxn ang="0">
                  <a:pos x="63" y="356"/>
                </a:cxn>
                <a:cxn ang="0">
                  <a:pos x="156" y="407"/>
                </a:cxn>
                <a:cxn ang="0">
                  <a:pos x="192" y="391"/>
                </a:cxn>
                <a:cxn ang="0">
                  <a:pos x="243" y="421"/>
                </a:cxn>
                <a:cxn ang="0">
                  <a:pos x="258" y="442"/>
                </a:cxn>
                <a:cxn ang="0">
                  <a:pos x="313" y="467"/>
                </a:cxn>
                <a:cxn ang="0">
                  <a:pos x="322" y="506"/>
                </a:cxn>
                <a:cxn ang="0">
                  <a:pos x="364" y="546"/>
                </a:cxn>
                <a:cxn ang="0">
                  <a:pos x="400" y="590"/>
                </a:cxn>
                <a:cxn ang="0">
                  <a:pos x="451" y="587"/>
                </a:cxn>
                <a:cxn ang="0">
                  <a:pos x="430" y="550"/>
                </a:cxn>
                <a:cxn ang="0">
                  <a:pos x="383" y="506"/>
                </a:cxn>
                <a:cxn ang="0">
                  <a:pos x="397" y="489"/>
                </a:cxn>
                <a:cxn ang="0">
                  <a:pos x="496" y="556"/>
                </a:cxn>
                <a:cxn ang="0">
                  <a:pos x="534" y="536"/>
                </a:cxn>
                <a:cxn ang="0">
                  <a:pos x="486" y="485"/>
                </a:cxn>
                <a:cxn ang="0">
                  <a:pos x="422" y="430"/>
                </a:cxn>
                <a:cxn ang="0">
                  <a:pos x="438" y="411"/>
                </a:cxn>
                <a:cxn ang="0">
                  <a:pos x="528" y="480"/>
                </a:cxn>
                <a:cxn ang="0">
                  <a:pos x="604" y="500"/>
                </a:cxn>
                <a:cxn ang="0">
                  <a:pos x="571" y="430"/>
                </a:cxn>
                <a:cxn ang="0">
                  <a:pos x="481" y="345"/>
                </a:cxn>
                <a:cxn ang="0">
                  <a:pos x="468" y="305"/>
                </a:cxn>
                <a:cxn ang="0">
                  <a:pos x="520" y="345"/>
                </a:cxn>
                <a:cxn ang="0">
                  <a:pos x="589" y="408"/>
                </a:cxn>
                <a:cxn ang="0">
                  <a:pos x="643" y="447"/>
                </a:cxn>
                <a:cxn ang="0">
                  <a:pos x="698" y="426"/>
                </a:cxn>
                <a:cxn ang="0">
                  <a:pos x="669" y="362"/>
                </a:cxn>
                <a:cxn ang="0">
                  <a:pos x="604" y="292"/>
                </a:cxn>
                <a:cxn ang="0">
                  <a:pos x="511" y="189"/>
                </a:cxn>
                <a:cxn ang="0">
                  <a:pos x="456" y="140"/>
                </a:cxn>
                <a:cxn ang="0">
                  <a:pos x="371" y="134"/>
                </a:cxn>
                <a:cxn ang="0">
                  <a:pos x="301" y="234"/>
                </a:cxn>
                <a:cxn ang="0">
                  <a:pos x="235" y="254"/>
                </a:cxn>
                <a:cxn ang="0">
                  <a:pos x="185" y="222"/>
                </a:cxn>
                <a:cxn ang="0">
                  <a:pos x="215" y="179"/>
                </a:cxn>
                <a:cxn ang="0">
                  <a:pos x="258" y="92"/>
                </a:cxn>
                <a:cxn ang="0">
                  <a:pos x="384" y="2"/>
                </a:cxn>
              </a:cxnLst>
              <a:rect l="0" t="0" r="r" b="b"/>
              <a:pathLst>
                <a:path w="778" h="624">
                  <a:moveTo>
                    <a:pt x="409" y="0"/>
                  </a:moveTo>
                  <a:lnTo>
                    <a:pt x="435" y="1"/>
                  </a:lnTo>
                  <a:lnTo>
                    <a:pt x="461" y="7"/>
                  </a:lnTo>
                  <a:lnTo>
                    <a:pt x="486" y="15"/>
                  </a:lnTo>
                  <a:lnTo>
                    <a:pt x="510" y="24"/>
                  </a:lnTo>
                  <a:lnTo>
                    <a:pt x="531" y="31"/>
                  </a:lnTo>
                  <a:lnTo>
                    <a:pt x="548" y="36"/>
                  </a:lnTo>
                  <a:lnTo>
                    <a:pt x="562" y="37"/>
                  </a:lnTo>
                  <a:lnTo>
                    <a:pt x="582" y="39"/>
                  </a:lnTo>
                  <a:lnTo>
                    <a:pt x="602" y="37"/>
                  </a:lnTo>
                  <a:lnTo>
                    <a:pt x="625" y="37"/>
                  </a:lnTo>
                  <a:lnTo>
                    <a:pt x="648" y="36"/>
                  </a:lnTo>
                  <a:lnTo>
                    <a:pt x="668" y="35"/>
                  </a:lnTo>
                  <a:lnTo>
                    <a:pt x="684" y="34"/>
                  </a:lnTo>
                  <a:lnTo>
                    <a:pt x="695" y="32"/>
                  </a:lnTo>
                  <a:lnTo>
                    <a:pt x="699" y="32"/>
                  </a:lnTo>
                  <a:lnTo>
                    <a:pt x="778" y="332"/>
                  </a:lnTo>
                  <a:lnTo>
                    <a:pt x="718" y="374"/>
                  </a:lnTo>
                  <a:lnTo>
                    <a:pt x="719" y="377"/>
                  </a:lnTo>
                  <a:lnTo>
                    <a:pt x="720" y="385"/>
                  </a:lnTo>
                  <a:lnTo>
                    <a:pt x="722" y="396"/>
                  </a:lnTo>
                  <a:lnTo>
                    <a:pt x="723" y="411"/>
                  </a:lnTo>
                  <a:lnTo>
                    <a:pt x="723" y="426"/>
                  </a:lnTo>
                  <a:lnTo>
                    <a:pt x="720" y="440"/>
                  </a:lnTo>
                  <a:lnTo>
                    <a:pt x="714" y="454"/>
                  </a:lnTo>
                  <a:lnTo>
                    <a:pt x="703" y="467"/>
                  </a:lnTo>
                  <a:lnTo>
                    <a:pt x="690" y="479"/>
                  </a:lnTo>
                  <a:lnTo>
                    <a:pt x="674" y="485"/>
                  </a:lnTo>
                  <a:lnTo>
                    <a:pt x="657" y="487"/>
                  </a:lnTo>
                  <a:lnTo>
                    <a:pt x="638" y="481"/>
                  </a:lnTo>
                  <a:lnTo>
                    <a:pt x="638" y="484"/>
                  </a:lnTo>
                  <a:lnTo>
                    <a:pt x="637" y="489"/>
                  </a:lnTo>
                  <a:lnTo>
                    <a:pt x="634" y="498"/>
                  </a:lnTo>
                  <a:lnTo>
                    <a:pt x="630" y="509"/>
                  </a:lnTo>
                  <a:lnTo>
                    <a:pt x="625" y="519"/>
                  </a:lnTo>
                  <a:lnTo>
                    <a:pt x="617" y="530"/>
                  </a:lnTo>
                  <a:lnTo>
                    <a:pt x="608" y="538"/>
                  </a:lnTo>
                  <a:lnTo>
                    <a:pt x="595" y="543"/>
                  </a:lnTo>
                  <a:lnTo>
                    <a:pt x="579" y="543"/>
                  </a:lnTo>
                  <a:lnTo>
                    <a:pt x="561" y="538"/>
                  </a:lnTo>
                  <a:lnTo>
                    <a:pt x="561" y="539"/>
                  </a:lnTo>
                  <a:lnTo>
                    <a:pt x="559" y="544"/>
                  </a:lnTo>
                  <a:lnTo>
                    <a:pt x="558" y="552"/>
                  </a:lnTo>
                  <a:lnTo>
                    <a:pt x="555" y="560"/>
                  </a:lnTo>
                  <a:lnTo>
                    <a:pt x="550" y="569"/>
                  </a:lnTo>
                  <a:lnTo>
                    <a:pt x="544" y="578"/>
                  </a:lnTo>
                  <a:lnTo>
                    <a:pt x="534" y="585"/>
                  </a:lnTo>
                  <a:lnTo>
                    <a:pt x="524" y="589"/>
                  </a:lnTo>
                  <a:lnTo>
                    <a:pt x="510" y="590"/>
                  </a:lnTo>
                  <a:lnTo>
                    <a:pt x="493" y="587"/>
                  </a:lnTo>
                  <a:lnTo>
                    <a:pt x="472" y="585"/>
                  </a:lnTo>
                  <a:lnTo>
                    <a:pt x="472" y="587"/>
                  </a:lnTo>
                  <a:lnTo>
                    <a:pt x="470" y="593"/>
                  </a:lnTo>
                  <a:lnTo>
                    <a:pt x="469" y="602"/>
                  </a:lnTo>
                  <a:lnTo>
                    <a:pt x="464" y="610"/>
                  </a:lnTo>
                  <a:lnTo>
                    <a:pt x="456" y="618"/>
                  </a:lnTo>
                  <a:lnTo>
                    <a:pt x="444" y="623"/>
                  </a:lnTo>
                  <a:lnTo>
                    <a:pt x="428" y="624"/>
                  </a:lnTo>
                  <a:lnTo>
                    <a:pt x="413" y="620"/>
                  </a:lnTo>
                  <a:lnTo>
                    <a:pt x="397" y="614"/>
                  </a:lnTo>
                  <a:lnTo>
                    <a:pt x="384" y="606"/>
                  </a:lnTo>
                  <a:lnTo>
                    <a:pt x="373" y="598"/>
                  </a:lnTo>
                  <a:lnTo>
                    <a:pt x="367" y="590"/>
                  </a:lnTo>
                  <a:lnTo>
                    <a:pt x="364" y="591"/>
                  </a:lnTo>
                  <a:lnTo>
                    <a:pt x="358" y="597"/>
                  </a:lnTo>
                  <a:lnTo>
                    <a:pt x="347" y="603"/>
                  </a:lnTo>
                  <a:lnTo>
                    <a:pt x="336" y="611"/>
                  </a:lnTo>
                  <a:lnTo>
                    <a:pt x="322" y="618"/>
                  </a:lnTo>
                  <a:lnTo>
                    <a:pt x="311" y="622"/>
                  </a:lnTo>
                  <a:lnTo>
                    <a:pt x="299" y="623"/>
                  </a:lnTo>
                  <a:lnTo>
                    <a:pt x="286" y="622"/>
                  </a:lnTo>
                  <a:lnTo>
                    <a:pt x="274" y="616"/>
                  </a:lnTo>
                  <a:lnTo>
                    <a:pt x="265" y="610"/>
                  </a:lnTo>
                  <a:lnTo>
                    <a:pt x="260" y="598"/>
                  </a:lnTo>
                  <a:lnTo>
                    <a:pt x="258" y="584"/>
                  </a:lnTo>
                  <a:lnTo>
                    <a:pt x="256" y="585"/>
                  </a:lnTo>
                  <a:lnTo>
                    <a:pt x="249" y="587"/>
                  </a:lnTo>
                  <a:lnTo>
                    <a:pt x="240" y="591"/>
                  </a:lnTo>
                  <a:lnTo>
                    <a:pt x="228" y="594"/>
                  </a:lnTo>
                  <a:lnTo>
                    <a:pt x="219" y="595"/>
                  </a:lnTo>
                  <a:lnTo>
                    <a:pt x="210" y="593"/>
                  </a:lnTo>
                  <a:lnTo>
                    <a:pt x="199" y="586"/>
                  </a:lnTo>
                  <a:lnTo>
                    <a:pt x="190" y="576"/>
                  </a:lnTo>
                  <a:lnTo>
                    <a:pt x="181" y="563"/>
                  </a:lnTo>
                  <a:lnTo>
                    <a:pt x="177" y="548"/>
                  </a:lnTo>
                  <a:lnTo>
                    <a:pt x="178" y="531"/>
                  </a:lnTo>
                  <a:lnTo>
                    <a:pt x="176" y="531"/>
                  </a:lnTo>
                  <a:lnTo>
                    <a:pt x="168" y="532"/>
                  </a:lnTo>
                  <a:lnTo>
                    <a:pt x="159" y="532"/>
                  </a:lnTo>
                  <a:lnTo>
                    <a:pt x="147" y="531"/>
                  </a:lnTo>
                  <a:lnTo>
                    <a:pt x="134" y="527"/>
                  </a:lnTo>
                  <a:lnTo>
                    <a:pt x="123" y="521"/>
                  </a:lnTo>
                  <a:lnTo>
                    <a:pt x="116" y="512"/>
                  </a:lnTo>
                  <a:lnTo>
                    <a:pt x="113" y="500"/>
                  </a:lnTo>
                  <a:lnTo>
                    <a:pt x="114" y="487"/>
                  </a:lnTo>
                  <a:lnTo>
                    <a:pt x="120" y="472"/>
                  </a:lnTo>
                  <a:lnTo>
                    <a:pt x="126" y="458"/>
                  </a:lnTo>
                  <a:lnTo>
                    <a:pt x="134" y="445"/>
                  </a:lnTo>
                  <a:lnTo>
                    <a:pt x="142" y="434"/>
                  </a:lnTo>
                  <a:lnTo>
                    <a:pt x="146" y="428"/>
                  </a:lnTo>
                  <a:lnTo>
                    <a:pt x="148" y="425"/>
                  </a:lnTo>
                  <a:lnTo>
                    <a:pt x="131" y="412"/>
                  </a:lnTo>
                  <a:lnTo>
                    <a:pt x="129" y="413"/>
                  </a:lnTo>
                  <a:lnTo>
                    <a:pt x="123" y="419"/>
                  </a:lnTo>
                  <a:lnTo>
                    <a:pt x="116" y="424"/>
                  </a:lnTo>
                  <a:lnTo>
                    <a:pt x="106" y="430"/>
                  </a:lnTo>
                  <a:lnTo>
                    <a:pt x="99" y="437"/>
                  </a:lnTo>
                  <a:lnTo>
                    <a:pt x="92" y="441"/>
                  </a:lnTo>
                  <a:lnTo>
                    <a:pt x="84" y="445"/>
                  </a:lnTo>
                  <a:lnTo>
                    <a:pt x="72" y="449"/>
                  </a:lnTo>
                  <a:lnTo>
                    <a:pt x="59" y="449"/>
                  </a:lnTo>
                  <a:lnTo>
                    <a:pt x="46" y="445"/>
                  </a:lnTo>
                  <a:lnTo>
                    <a:pt x="34" y="436"/>
                  </a:lnTo>
                  <a:lnTo>
                    <a:pt x="28" y="420"/>
                  </a:lnTo>
                  <a:lnTo>
                    <a:pt x="27" y="403"/>
                  </a:lnTo>
                  <a:lnTo>
                    <a:pt x="33" y="387"/>
                  </a:lnTo>
                  <a:lnTo>
                    <a:pt x="44" y="374"/>
                  </a:lnTo>
                  <a:lnTo>
                    <a:pt x="53" y="365"/>
                  </a:lnTo>
                  <a:lnTo>
                    <a:pt x="57" y="362"/>
                  </a:lnTo>
                  <a:lnTo>
                    <a:pt x="63" y="356"/>
                  </a:lnTo>
                  <a:lnTo>
                    <a:pt x="0" y="289"/>
                  </a:lnTo>
                  <a:lnTo>
                    <a:pt x="10" y="230"/>
                  </a:lnTo>
                  <a:lnTo>
                    <a:pt x="27" y="240"/>
                  </a:lnTo>
                  <a:lnTo>
                    <a:pt x="28" y="277"/>
                  </a:lnTo>
                  <a:lnTo>
                    <a:pt x="156" y="407"/>
                  </a:lnTo>
                  <a:lnTo>
                    <a:pt x="165" y="408"/>
                  </a:lnTo>
                  <a:lnTo>
                    <a:pt x="168" y="405"/>
                  </a:lnTo>
                  <a:lnTo>
                    <a:pt x="173" y="402"/>
                  </a:lnTo>
                  <a:lnTo>
                    <a:pt x="181" y="395"/>
                  </a:lnTo>
                  <a:lnTo>
                    <a:pt x="192" y="391"/>
                  </a:lnTo>
                  <a:lnTo>
                    <a:pt x="203" y="388"/>
                  </a:lnTo>
                  <a:lnTo>
                    <a:pt x="214" y="390"/>
                  </a:lnTo>
                  <a:lnTo>
                    <a:pt x="226" y="396"/>
                  </a:lnTo>
                  <a:lnTo>
                    <a:pt x="236" y="408"/>
                  </a:lnTo>
                  <a:lnTo>
                    <a:pt x="243" y="421"/>
                  </a:lnTo>
                  <a:lnTo>
                    <a:pt x="244" y="437"/>
                  </a:lnTo>
                  <a:lnTo>
                    <a:pt x="239" y="451"/>
                  </a:lnTo>
                  <a:lnTo>
                    <a:pt x="241" y="450"/>
                  </a:lnTo>
                  <a:lnTo>
                    <a:pt x="248" y="446"/>
                  </a:lnTo>
                  <a:lnTo>
                    <a:pt x="258" y="442"/>
                  </a:lnTo>
                  <a:lnTo>
                    <a:pt x="270" y="440"/>
                  </a:lnTo>
                  <a:lnTo>
                    <a:pt x="283" y="440"/>
                  </a:lnTo>
                  <a:lnTo>
                    <a:pt x="295" y="445"/>
                  </a:lnTo>
                  <a:lnTo>
                    <a:pt x="305" y="455"/>
                  </a:lnTo>
                  <a:lnTo>
                    <a:pt x="313" y="467"/>
                  </a:lnTo>
                  <a:lnTo>
                    <a:pt x="316" y="480"/>
                  </a:lnTo>
                  <a:lnTo>
                    <a:pt x="316" y="493"/>
                  </a:lnTo>
                  <a:lnTo>
                    <a:pt x="313" y="505"/>
                  </a:lnTo>
                  <a:lnTo>
                    <a:pt x="316" y="505"/>
                  </a:lnTo>
                  <a:lnTo>
                    <a:pt x="322" y="506"/>
                  </a:lnTo>
                  <a:lnTo>
                    <a:pt x="332" y="508"/>
                  </a:lnTo>
                  <a:lnTo>
                    <a:pt x="342" y="513"/>
                  </a:lnTo>
                  <a:lnTo>
                    <a:pt x="353" y="521"/>
                  </a:lnTo>
                  <a:lnTo>
                    <a:pt x="359" y="531"/>
                  </a:lnTo>
                  <a:lnTo>
                    <a:pt x="364" y="546"/>
                  </a:lnTo>
                  <a:lnTo>
                    <a:pt x="367" y="555"/>
                  </a:lnTo>
                  <a:lnTo>
                    <a:pt x="367" y="564"/>
                  </a:lnTo>
                  <a:lnTo>
                    <a:pt x="373" y="570"/>
                  </a:lnTo>
                  <a:lnTo>
                    <a:pt x="381" y="577"/>
                  </a:lnTo>
                  <a:lnTo>
                    <a:pt x="400" y="590"/>
                  </a:lnTo>
                  <a:lnTo>
                    <a:pt x="410" y="595"/>
                  </a:lnTo>
                  <a:lnTo>
                    <a:pt x="421" y="598"/>
                  </a:lnTo>
                  <a:lnTo>
                    <a:pt x="434" y="598"/>
                  </a:lnTo>
                  <a:lnTo>
                    <a:pt x="443" y="594"/>
                  </a:lnTo>
                  <a:lnTo>
                    <a:pt x="451" y="587"/>
                  </a:lnTo>
                  <a:lnTo>
                    <a:pt x="453" y="581"/>
                  </a:lnTo>
                  <a:lnTo>
                    <a:pt x="453" y="573"/>
                  </a:lnTo>
                  <a:lnTo>
                    <a:pt x="449" y="568"/>
                  </a:lnTo>
                  <a:lnTo>
                    <a:pt x="440" y="559"/>
                  </a:lnTo>
                  <a:lnTo>
                    <a:pt x="430" y="550"/>
                  </a:lnTo>
                  <a:lnTo>
                    <a:pt x="418" y="539"/>
                  </a:lnTo>
                  <a:lnTo>
                    <a:pt x="405" y="529"/>
                  </a:lnTo>
                  <a:lnTo>
                    <a:pt x="394" y="519"/>
                  </a:lnTo>
                  <a:lnTo>
                    <a:pt x="387" y="512"/>
                  </a:lnTo>
                  <a:lnTo>
                    <a:pt x="383" y="506"/>
                  </a:lnTo>
                  <a:lnTo>
                    <a:pt x="381" y="501"/>
                  </a:lnTo>
                  <a:lnTo>
                    <a:pt x="381" y="496"/>
                  </a:lnTo>
                  <a:lnTo>
                    <a:pt x="384" y="491"/>
                  </a:lnTo>
                  <a:lnTo>
                    <a:pt x="389" y="488"/>
                  </a:lnTo>
                  <a:lnTo>
                    <a:pt x="397" y="489"/>
                  </a:lnTo>
                  <a:lnTo>
                    <a:pt x="407" y="493"/>
                  </a:lnTo>
                  <a:lnTo>
                    <a:pt x="430" y="509"/>
                  </a:lnTo>
                  <a:lnTo>
                    <a:pt x="451" y="526"/>
                  </a:lnTo>
                  <a:lnTo>
                    <a:pt x="473" y="543"/>
                  </a:lnTo>
                  <a:lnTo>
                    <a:pt x="496" y="556"/>
                  </a:lnTo>
                  <a:lnTo>
                    <a:pt x="508" y="559"/>
                  </a:lnTo>
                  <a:lnTo>
                    <a:pt x="519" y="559"/>
                  </a:lnTo>
                  <a:lnTo>
                    <a:pt x="527" y="555"/>
                  </a:lnTo>
                  <a:lnTo>
                    <a:pt x="533" y="547"/>
                  </a:lnTo>
                  <a:lnTo>
                    <a:pt x="534" y="536"/>
                  </a:lnTo>
                  <a:lnTo>
                    <a:pt x="531" y="526"/>
                  </a:lnTo>
                  <a:lnTo>
                    <a:pt x="523" y="517"/>
                  </a:lnTo>
                  <a:lnTo>
                    <a:pt x="512" y="506"/>
                  </a:lnTo>
                  <a:lnTo>
                    <a:pt x="499" y="497"/>
                  </a:lnTo>
                  <a:lnTo>
                    <a:pt x="486" y="485"/>
                  </a:lnTo>
                  <a:lnTo>
                    <a:pt x="472" y="472"/>
                  </a:lnTo>
                  <a:lnTo>
                    <a:pt x="456" y="460"/>
                  </a:lnTo>
                  <a:lnTo>
                    <a:pt x="442" y="449"/>
                  </a:lnTo>
                  <a:lnTo>
                    <a:pt x="430" y="438"/>
                  </a:lnTo>
                  <a:lnTo>
                    <a:pt x="422" y="430"/>
                  </a:lnTo>
                  <a:lnTo>
                    <a:pt x="418" y="425"/>
                  </a:lnTo>
                  <a:lnTo>
                    <a:pt x="419" y="420"/>
                  </a:lnTo>
                  <a:lnTo>
                    <a:pt x="423" y="415"/>
                  </a:lnTo>
                  <a:lnTo>
                    <a:pt x="428" y="411"/>
                  </a:lnTo>
                  <a:lnTo>
                    <a:pt x="438" y="411"/>
                  </a:lnTo>
                  <a:lnTo>
                    <a:pt x="451" y="415"/>
                  </a:lnTo>
                  <a:lnTo>
                    <a:pt x="464" y="424"/>
                  </a:lnTo>
                  <a:lnTo>
                    <a:pt x="478" y="437"/>
                  </a:lnTo>
                  <a:lnTo>
                    <a:pt x="494" y="451"/>
                  </a:lnTo>
                  <a:lnTo>
                    <a:pt x="528" y="480"/>
                  </a:lnTo>
                  <a:lnTo>
                    <a:pt x="542" y="491"/>
                  </a:lnTo>
                  <a:lnTo>
                    <a:pt x="562" y="501"/>
                  </a:lnTo>
                  <a:lnTo>
                    <a:pt x="579" y="506"/>
                  </a:lnTo>
                  <a:lnTo>
                    <a:pt x="593" y="506"/>
                  </a:lnTo>
                  <a:lnTo>
                    <a:pt x="604" y="500"/>
                  </a:lnTo>
                  <a:lnTo>
                    <a:pt x="608" y="491"/>
                  </a:lnTo>
                  <a:lnTo>
                    <a:pt x="608" y="479"/>
                  </a:lnTo>
                  <a:lnTo>
                    <a:pt x="602" y="467"/>
                  </a:lnTo>
                  <a:lnTo>
                    <a:pt x="593" y="453"/>
                  </a:lnTo>
                  <a:lnTo>
                    <a:pt x="571" y="430"/>
                  </a:lnTo>
                  <a:lnTo>
                    <a:pt x="558" y="419"/>
                  </a:lnTo>
                  <a:lnTo>
                    <a:pt x="545" y="405"/>
                  </a:lnTo>
                  <a:lnTo>
                    <a:pt x="529" y="392"/>
                  </a:lnTo>
                  <a:lnTo>
                    <a:pt x="490" y="353"/>
                  </a:lnTo>
                  <a:lnTo>
                    <a:pt x="481" y="345"/>
                  </a:lnTo>
                  <a:lnTo>
                    <a:pt x="476" y="340"/>
                  </a:lnTo>
                  <a:lnTo>
                    <a:pt x="470" y="332"/>
                  </a:lnTo>
                  <a:lnTo>
                    <a:pt x="466" y="322"/>
                  </a:lnTo>
                  <a:lnTo>
                    <a:pt x="466" y="312"/>
                  </a:lnTo>
                  <a:lnTo>
                    <a:pt x="468" y="305"/>
                  </a:lnTo>
                  <a:lnTo>
                    <a:pt x="472" y="301"/>
                  </a:lnTo>
                  <a:lnTo>
                    <a:pt x="478" y="303"/>
                  </a:lnTo>
                  <a:lnTo>
                    <a:pt x="486" y="310"/>
                  </a:lnTo>
                  <a:lnTo>
                    <a:pt x="508" y="332"/>
                  </a:lnTo>
                  <a:lnTo>
                    <a:pt x="520" y="345"/>
                  </a:lnTo>
                  <a:lnTo>
                    <a:pt x="532" y="357"/>
                  </a:lnTo>
                  <a:lnTo>
                    <a:pt x="545" y="369"/>
                  </a:lnTo>
                  <a:lnTo>
                    <a:pt x="559" y="382"/>
                  </a:lnTo>
                  <a:lnTo>
                    <a:pt x="575" y="395"/>
                  </a:lnTo>
                  <a:lnTo>
                    <a:pt x="589" y="408"/>
                  </a:lnTo>
                  <a:lnTo>
                    <a:pt x="602" y="419"/>
                  </a:lnTo>
                  <a:lnTo>
                    <a:pt x="613" y="428"/>
                  </a:lnTo>
                  <a:lnTo>
                    <a:pt x="621" y="434"/>
                  </a:lnTo>
                  <a:lnTo>
                    <a:pt x="631" y="441"/>
                  </a:lnTo>
                  <a:lnTo>
                    <a:pt x="643" y="447"/>
                  </a:lnTo>
                  <a:lnTo>
                    <a:pt x="656" y="453"/>
                  </a:lnTo>
                  <a:lnTo>
                    <a:pt x="668" y="454"/>
                  </a:lnTo>
                  <a:lnTo>
                    <a:pt x="680" y="450"/>
                  </a:lnTo>
                  <a:lnTo>
                    <a:pt x="690" y="441"/>
                  </a:lnTo>
                  <a:lnTo>
                    <a:pt x="698" y="426"/>
                  </a:lnTo>
                  <a:lnTo>
                    <a:pt x="699" y="412"/>
                  </a:lnTo>
                  <a:lnTo>
                    <a:pt x="695" y="398"/>
                  </a:lnTo>
                  <a:lnTo>
                    <a:pt x="688" y="385"/>
                  </a:lnTo>
                  <a:lnTo>
                    <a:pt x="678" y="373"/>
                  </a:lnTo>
                  <a:lnTo>
                    <a:pt x="669" y="362"/>
                  </a:lnTo>
                  <a:lnTo>
                    <a:pt x="663" y="356"/>
                  </a:lnTo>
                  <a:lnTo>
                    <a:pt x="652" y="344"/>
                  </a:lnTo>
                  <a:lnTo>
                    <a:pt x="638" y="330"/>
                  </a:lnTo>
                  <a:lnTo>
                    <a:pt x="622" y="311"/>
                  </a:lnTo>
                  <a:lnTo>
                    <a:pt x="604" y="292"/>
                  </a:lnTo>
                  <a:lnTo>
                    <a:pt x="584" y="271"/>
                  </a:lnTo>
                  <a:lnTo>
                    <a:pt x="565" y="248"/>
                  </a:lnTo>
                  <a:lnTo>
                    <a:pt x="546" y="227"/>
                  </a:lnTo>
                  <a:lnTo>
                    <a:pt x="528" y="208"/>
                  </a:lnTo>
                  <a:lnTo>
                    <a:pt x="511" y="189"/>
                  </a:lnTo>
                  <a:lnTo>
                    <a:pt x="498" y="174"/>
                  </a:lnTo>
                  <a:lnTo>
                    <a:pt x="487" y="162"/>
                  </a:lnTo>
                  <a:lnTo>
                    <a:pt x="481" y="155"/>
                  </a:lnTo>
                  <a:lnTo>
                    <a:pt x="470" y="147"/>
                  </a:lnTo>
                  <a:lnTo>
                    <a:pt x="456" y="140"/>
                  </a:lnTo>
                  <a:lnTo>
                    <a:pt x="439" y="133"/>
                  </a:lnTo>
                  <a:lnTo>
                    <a:pt x="421" y="128"/>
                  </a:lnTo>
                  <a:lnTo>
                    <a:pt x="402" y="127"/>
                  </a:lnTo>
                  <a:lnTo>
                    <a:pt x="385" y="128"/>
                  </a:lnTo>
                  <a:lnTo>
                    <a:pt x="371" y="134"/>
                  </a:lnTo>
                  <a:lnTo>
                    <a:pt x="358" y="147"/>
                  </a:lnTo>
                  <a:lnTo>
                    <a:pt x="345" y="165"/>
                  </a:lnTo>
                  <a:lnTo>
                    <a:pt x="334" y="184"/>
                  </a:lnTo>
                  <a:lnTo>
                    <a:pt x="313" y="221"/>
                  </a:lnTo>
                  <a:lnTo>
                    <a:pt x="301" y="234"/>
                  </a:lnTo>
                  <a:lnTo>
                    <a:pt x="292" y="240"/>
                  </a:lnTo>
                  <a:lnTo>
                    <a:pt x="281" y="246"/>
                  </a:lnTo>
                  <a:lnTo>
                    <a:pt x="266" y="250"/>
                  </a:lnTo>
                  <a:lnTo>
                    <a:pt x="250" y="252"/>
                  </a:lnTo>
                  <a:lnTo>
                    <a:pt x="235" y="254"/>
                  </a:lnTo>
                  <a:lnTo>
                    <a:pt x="219" y="252"/>
                  </a:lnTo>
                  <a:lnTo>
                    <a:pt x="206" y="250"/>
                  </a:lnTo>
                  <a:lnTo>
                    <a:pt x="195" y="243"/>
                  </a:lnTo>
                  <a:lnTo>
                    <a:pt x="188" y="234"/>
                  </a:lnTo>
                  <a:lnTo>
                    <a:pt x="185" y="222"/>
                  </a:lnTo>
                  <a:lnTo>
                    <a:pt x="186" y="220"/>
                  </a:lnTo>
                  <a:lnTo>
                    <a:pt x="192" y="214"/>
                  </a:lnTo>
                  <a:lnTo>
                    <a:pt x="198" y="205"/>
                  </a:lnTo>
                  <a:lnTo>
                    <a:pt x="206" y="193"/>
                  </a:lnTo>
                  <a:lnTo>
                    <a:pt x="215" y="179"/>
                  </a:lnTo>
                  <a:lnTo>
                    <a:pt x="222" y="163"/>
                  </a:lnTo>
                  <a:lnTo>
                    <a:pt x="227" y="145"/>
                  </a:lnTo>
                  <a:lnTo>
                    <a:pt x="232" y="129"/>
                  </a:lnTo>
                  <a:lnTo>
                    <a:pt x="244" y="112"/>
                  </a:lnTo>
                  <a:lnTo>
                    <a:pt x="258" y="92"/>
                  </a:lnTo>
                  <a:lnTo>
                    <a:pt x="277" y="73"/>
                  </a:lnTo>
                  <a:lnTo>
                    <a:pt x="318" y="36"/>
                  </a:lnTo>
                  <a:lnTo>
                    <a:pt x="342" y="22"/>
                  </a:lnTo>
                  <a:lnTo>
                    <a:pt x="363" y="10"/>
                  </a:lnTo>
                  <a:lnTo>
                    <a:pt x="384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3224213" y="193675"/>
              <a:ext cx="325438" cy="809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1" y="0"/>
                </a:cxn>
                <a:cxn ang="0">
                  <a:pos x="51" y="1"/>
                </a:cxn>
                <a:cxn ang="0">
                  <a:pos x="73" y="1"/>
                </a:cxn>
                <a:cxn ang="0">
                  <a:pos x="99" y="2"/>
                </a:cxn>
                <a:cxn ang="0">
                  <a:pos x="149" y="5"/>
                </a:cxn>
                <a:cxn ang="0">
                  <a:pos x="171" y="6"/>
                </a:cxn>
                <a:cxn ang="0">
                  <a:pos x="190" y="6"/>
                </a:cxn>
                <a:cxn ang="0">
                  <a:pos x="202" y="8"/>
                </a:cxn>
                <a:cxn ang="0">
                  <a:pos x="205" y="8"/>
                </a:cxn>
                <a:cxn ang="0">
                  <a:pos x="204" y="10"/>
                </a:cxn>
                <a:cxn ang="0">
                  <a:pos x="203" y="17"/>
                </a:cxn>
                <a:cxn ang="0">
                  <a:pos x="198" y="26"/>
                </a:cxn>
                <a:cxn ang="0">
                  <a:pos x="191" y="36"/>
                </a:cxn>
                <a:cxn ang="0">
                  <a:pos x="183" y="44"/>
                </a:cxn>
                <a:cxn ang="0">
                  <a:pos x="173" y="50"/>
                </a:cxn>
                <a:cxn ang="0">
                  <a:pos x="161" y="51"/>
                </a:cxn>
                <a:cxn ang="0">
                  <a:pos x="144" y="50"/>
                </a:cxn>
                <a:cxn ang="0">
                  <a:pos x="122" y="48"/>
                </a:cxn>
                <a:cxn ang="0">
                  <a:pos x="98" y="46"/>
                </a:cxn>
                <a:cxn ang="0">
                  <a:pos x="46" y="43"/>
                </a:cxn>
                <a:cxn ang="0">
                  <a:pos x="21" y="42"/>
                </a:cxn>
                <a:cxn ang="0">
                  <a:pos x="0" y="42"/>
                </a:cxn>
                <a:cxn ang="0">
                  <a:pos x="0" y="38"/>
                </a:cxn>
                <a:cxn ang="0">
                  <a:pos x="1" y="29"/>
                </a:cxn>
                <a:cxn ang="0">
                  <a:pos x="3" y="17"/>
                </a:cxn>
                <a:cxn ang="0">
                  <a:pos x="5" y="6"/>
                </a:cxn>
                <a:cxn ang="0">
                  <a:pos x="10" y="1"/>
                </a:cxn>
                <a:cxn ang="0">
                  <a:pos x="17" y="0"/>
                </a:cxn>
              </a:cxnLst>
              <a:rect l="0" t="0" r="r" b="b"/>
              <a:pathLst>
                <a:path w="205" h="51">
                  <a:moveTo>
                    <a:pt x="17" y="0"/>
                  </a:moveTo>
                  <a:lnTo>
                    <a:pt x="31" y="0"/>
                  </a:lnTo>
                  <a:lnTo>
                    <a:pt x="51" y="1"/>
                  </a:lnTo>
                  <a:lnTo>
                    <a:pt x="73" y="1"/>
                  </a:lnTo>
                  <a:lnTo>
                    <a:pt x="99" y="2"/>
                  </a:lnTo>
                  <a:lnTo>
                    <a:pt x="149" y="5"/>
                  </a:lnTo>
                  <a:lnTo>
                    <a:pt x="171" y="6"/>
                  </a:lnTo>
                  <a:lnTo>
                    <a:pt x="190" y="6"/>
                  </a:lnTo>
                  <a:lnTo>
                    <a:pt x="202" y="8"/>
                  </a:lnTo>
                  <a:lnTo>
                    <a:pt x="205" y="8"/>
                  </a:lnTo>
                  <a:lnTo>
                    <a:pt x="204" y="10"/>
                  </a:lnTo>
                  <a:lnTo>
                    <a:pt x="203" y="17"/>
                  </a:lnTo>
                  <a:lnTo>
                    <a:pt x="198" y="26"/>
                  </a:lnTo>
                  <a:lnTo>
                    <a:pt x="191" y="36"/>
                  </a:lnTo>
                  <a:lnTo>
                    <a:pt x="183" y="44"/>
                  </a:lnTo>
                  <a:lnTo>
                    <a:pt x="173" y="50"/>
                  </a:lnTo>
                  <a:lnTo>
                    <a:pt x="161" y="51"/>
                  </a:lnTo>
                  <a:lnTo>
                    <a:pt x="144" y="50"/>
                  </a:lnTo>
                  <a:lnTo>
                    <a:pt x="122" y="48"/>
                  </a:lnTo>
                  <a:lnTo>
                    <a:pt x="98" y="46"/>
                  </a:lnTo>
                  <a:lnTo>
                    <a:pt x="46" y="43"/>
                  </a:lnTo>
                  <a:lnTo>
                    <a:pt x="21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3" y="17"/>
                  </a:lnTo>
                  <a:lnTo>
                    <a:pt x="5" y="6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3059" y="3971151"/>
            <a:ext cx="588541" cy="3810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20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72593" y="3761354"/>
            <a:ext cx="1363939" cy="197922"/>
            <a:chOff x="1295400" y="3028950"/>
            <a:chExt cx="2667000" cy="3810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295400" y="3028950"/>
              <a:ext cx="0" cy="381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95400" y="3028950"/>
              <a:ext cx="2667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962400" y="3028950"/>
              <a:ext cx="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962400" y="3742551"/>
            <a:ext cx="94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Online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72593" y="4355119"/>
            <a:ext cx="1363939" cy="197922"/>
            <a:chOff x="1295400" y="4171950"/>
            <a:chExt cx="2667000" cy="3810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295400" y="4171950"/>
              <a:ext cx="0" cy="381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295400" y="4552950"/>
              <a:ext cx="2667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962400" y="4171950"/>
              <a:ext cx="0" cy="381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733800" y="4331369"/>
            <a:ext cx="123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Brick&amp; Mortar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314608" y="3721770"/>
            <a:ext cx="372192" cy="325581"/>
            <a:chOff x="4911726" y="3"/>
            <a:chExt cx="1247775" cy="1249363"/>
          </a:xfrm>
          <a:solidFill>
            <a:srgbClr val="F2EF67"/>
          </a:solidFill>
        </p:grpSpPr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5572125" y="677863"/>
              <a:ext cx="74613" cy="16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4"/>
                </a:cxn>
                <a:cxn ang="0">
                  <a:pos x="26" y="9"/>
                </a:cxn>
                <a:cxn ang="0">
                  <a:pos x="37" y="20"/>
                </a:cxn>
                <a:cxn ang="0">
                  <a:pos x="43" y="29"/>
                </a:cxn>
                <a:cxn ang="0">
                  <a:pos x="46" y="38"/>
                </a:cxn>
                <a:cxn ang="0">
                  <a:pos x="47" y="50"/>
                </a:cxn>
                <a:cxn ang="0">
                  <a:pos x="46" y="63"/>
                </a:cxn>
                <a:cxn ang="0">
                  <a:pos x="42" y="73"/>
                </a:cxn>
                <a:cxn ang="0">
                  <a:pos x="30" y="89"/>
                </a:cxn>
                <a:cxn ang="0">
                  <a:pos x="26" y="93"/>
                </a:cxn>
                <a:cxn ang="0">
                  <a:pos x="21" y="97"/>
                </a:cxn>
                <a:cxn ang="0">
                  <a:pos x="13" y="99"/>
                </a:cxn>
                <a:cxn ang="0">
                  <a:pos x="0" y="102"/>
                </a:cxn>
                <a:cxn ang="0">
                  <a:pos x="0" y="0"/>
                </a:cxn>
              </a:cxnLst>
              <a:rect l="0" t="0" r="r" b="b"/>
              <a:pathLst>
                <a:path w="47" h="102">
                  <a:moveTo>
                    <a:pt x="0" y="0"/>
                  </a:moveTo>
                  <a:lnTo>
                    <a:pt x="16" y="4"/>
                  </a:lnTo>
                  <a:lnTo>
                    <a:pt x="26" y="9"/>
                  </a:lnTo>
                  <a:lnTo>
                    <a:pt x="37" y="20"/>
                  </a:lnTo>
                  <a:lnTo>
                    <a:pt x="43" y="29"/>
                  </a:lnTo>
                  <a:lnTo>
                    <a:pt x="46" y="38"/>
                  </a:lnTo>
                  <a:lnTo>
                    <a:pt x="47" y="50"/>
                  </a:lnTo>
                  <a:lnTo>
                    <a:pt x="46" y="63"/>
                  </a:lnTo>
                  <a:lnTo>
                    <a:pt x="42" y="73"/>
                  </a:lnTo>
                  <a:lnTo>
                    <a:pt x="30" y="89"/>
                  </a:lnTo>
                  <a:lnTo>
                    <a:pt x="26" y="93"/>
                  </a:lnTo>
                  <a:lnTo>
                    <a:pt x="21" y="97"/>
                  </a:lnTo>
                  <a:lnTo>
                    <a:pt x="13" y="99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5443538" y="398463"/>
              <a:ext cx="55563" cy="14446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5" y="91"/>
                </a:cxn>
                <a:cxn ang="0">
                  <a:pos x="31" y="87"/>
                </a:cxn>
                <a:cxn ang="0">
                  <a:pos x="23" y="82"/>
                </a:cxn>
                <a:cxn ang="0">
                  <a:pos x="14" y="76"/>
                </a:cxn>
                <a:cxn ang="0">
                  <a:pos x="8" y="71"/>
                </a:cxn>
                <a:cxn ang="0">
                  <a:pos x="1" y="59"/>
                </a:cxn>
                <a:cxn ang="0">
                  <a:pos x="0" y="46"/>
                </a:cxn>
                <a:cxn ang="0">
                  <a:pos x="1" y="32"/>
                </a:cxn>
                <a:cxn ang="0">
                  <a:pos x="8" y="19"/>
                </a:cxn>
                <a:cxn ang="0">
                  <a:pos x="15" y="12"/>
                </a:cxn>
                <a:cxn ang="0">
                  <a:pos x="25" y="7"/>
                </a:cxn>
                <a:cxn ang="0">
                  <a:pos x="32" y="3"/>
                </a:cxn>
                <a:cxn ang="0">
                  <a:pos x="35" y="0"/>
                </a:cxn>
              </a:cxnLst>
              <a:rect l="0" t="0" r="r" b="b"/>
              <a:pathLst>
                <a:path w="35" h="91">
                  <a:moveTo>
                    <a:pt x="35" y="0"/>
                  </a:moveTo>
                  <a:lnTo>
                    <a:pt x="35" y="91"/>
                  </a:lnTo>
                  <a:lnTo>
                    <a:pt x="31" y="87"/>
                  </a:lnTo>
                  <a:lnTo>
                    <a:pt x="23" y="82"/>
                  </a:lnTo>
                  <a:lnTo>
                    <a:pt x="14" y="76"/>
                  </a:lnTo>
                  <a:lnTo>
                    <a:pt x="8" y="71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1" y="32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5" y="7"/>
                  </a:lnTo>
                  <a:lnTo>
                    <a:pt x="32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22"/>
            <p:cNvSpPr>
              <a:spLocks noEditPoints="1"/>
            </p:cNvSpPr>
            <p:nvPr/>
          </p:nvSpPr>
          <p:spPr bwMode="auto">
            <a:xfrm>
              <a:off x="4911726" y="3"/>
              <a:ext cx="1247775" cy="1249363"/>
            </a:xfrm>
            <a:custGeom>
              <a:avLst/>
              <a:gdLst/>
              <a:ahLst/>
              <a:cxnLst>
                <a:cxn ang="0">
                  <a:pos x="370" y="195"/>
                </a:cxn>
                <a:cxn ang="0">
                  <a:pos x="327" y="202"/>
                </a:cxn>
                <a:cxn ang="0">
                  <a:pos x="302" y="217"/>
                </a:cxn>
                <a:cxn ang="0">
                  <a:pos x="275" y="249"/>
                </a:cxn>
                <a:cxn ang="0">
                  <a:pos x="261" y="300"/>
                </a:cxn>
                <a:cxn ang="0">
                  <a:pos x="273" y="351"/>
                </a:cxn>
                <a:cxn ang="0">
                  <a:pos x="298" y="384"/>
                </a:cxn>
                <a:cxn ang="0">
                  <a:pos x="326" y="402"/>
                </a:cxn>
                <a:cxn ang="0">
                  <a:pos x="370" y="416"/>
                </a:cxn>
                <a:cxn ang="0">
                  <a:pos x="367" y="521"/>
                </a:cxn>
                <a:cxn ang="0">
                  <a:pos x="350" y="511"/>
                </a:cxn>
                <a:cxn ang="0">
                  <a:pos x="335" y="492"/>
                </a:cxn>
                <a:cxn ang="0">
                  <a:pos x="326" y="467"/>
                </a:cxn>
                <a:cxn ang="0">
                  <a:pos x="255" y="499"/>
                </a:cxn>
                <a:cxn ang="0">
                  <a:pos x="275" y="538"/>
                </a:cxn>
                <a:cxn ang="0">
                  <a:pos x="301" y="564"/>
                </a:cxn>
                <a:cxn ang="0">
                  <a:pos x="327" y="580"/>
                </a:cxn>
                <a:cxn ang="0">
                  <a:pos x="370" y="588"/>
                </a:cxn>
                <a:cxn ang="0">
                  <a:pos x="416" y="643"/>
                </a:cxn>
                <a:cxn ang="0">
                  <a:pos x="443" y="581"/>
                </a:cxn>
                <a:cxn ang="0">
                  <a:pos x="487" y="562"/>
                </a:cxn>
                <a:cxn ang="0">
                  <a:pos x="517" y="530"/>
                </a:cxn>
                <a:cxn ang="0">
                  <a:pos x="532" y="490"/>
                </a:cxn>
                <a:cxn ang="0">
                  <a:pos x="534" y="447"/>
                </a:cxn>
                <a:cxn ang="0">
                  <a:pos x="521" y="412"/>
                </a:cxn>
                <a:cxn ang="0">
                  <a:pos x="498" y="388"/>
                </a:cxn>
                <a:cxn ang="0">
                  <a:pos x="467" y="369"/>
                </a:cxn>
                <a:cxn ang="0">
                  <a:pos x="416" y="354"/>
                </a:cxn>
                <a:cxn ang="0">
                  <a:pos x="429" y="258"/>
                </a:cxn>
                <a:cxn ang="0">
                  <a:pos x="445" y="272"/>
                </a:cxn>
                <a:cxn ang="0">
                  <a:pos x="450" y="293"/>
                </a:cxn>
                <a:cxn ang="0">
                  <a:pos x="515" y="261"/>
                </a:cxn>
                <a:cxn ang="0">
                  <a:pos x="488" y="223"/>
                </a:cxn>
                <a:cxn ang="0">
                  <a:pos x="467" y="207"/>
                </a:cxn>
                <a:cxn ang="0">
                  <a:pos x="437" y="198"/>
                </a:cxn>
                <a:cxn ang="0">
                  <a:pos x="416" y="172"/>
                </a:cxn>
                <a:cxn ang="0">
                  <a:pos x="392" y="0"/>
                </a:cxn>
                <a:cxn ang="0">
                  <a:pos x="497" y="14"/>
                </a:cxn>
                <a:cxn ang="0">
                  <a:pos x="591" y="54"/>
                </a:cxn>
                <a:cxn ang="0">
                  <a:pos x="671" y="115"/>
                </a:cxn>
                <a:cxn ang="0">
                  <a:pos x="733" y="195"/>
                </a:cxn>
                <a:cxn ang="0">
                  <a:pos x="772" y="289"/>
                </a:cxn>
                <a:cxn ang="0">
                  <a:pos x="786" y="394"/>
                </a:cxn>
                <a:cxn ang="0">
                  <a:pos x="772" y="499"/>
                </a:cxn>
                <a:cxn ang="0">
                  <a:pos x="733" y="593"/>
                </a:cxn>
                <a:cxn ang="0">
                  <a:pos x="671" y="672"/>
                </a:cxn>
                <a:cxn ang="0">
                  <a:pos x="591" y="733"/>
                </a:cxn>
                <a:cxn ang="0">
                  <a:pos x="497" y="773"/>
                </a:cxn>
                <a:cxn ang="0">
                  <a:pos x="392" y="787"/>
                </a:cxn>
                <a:cxn ang="0">
                  <a:pos x="288" y="773"/>
                </a:cxn>
                <a:cxn ang="0">
                  <a:pos x="193" y="733"/>
                </a:cxn>
                <a:cxn ang="0">
                  <a:pos x="115" y="672"/>
                </a:cxn>
                <a:cxn ang="0">
                  <a:pos x="53" y="593"/>
                </a:cxn>
                <a:cxn ang="0">
                  <a:pos x="14" y="499"/>
                </a:cxn>
                <a:cxn ang="0">
                  <a:pos x="0" y="394"/>
                </a:cxn>
                <a:cxn ang="0">
                  <a:pos x="14" y="289"/>
                </a:cxn>
                <a:cxn ang="0">
                  <a:pos x="53" y="195"/>
                </a:cxn>
                <a:cxn ang="0">
                  <a:pos x="115" y="115"/>
                </a:cxn>
                <a:cxn ang="0">
                  <a:pos x="193" y="54"/>
                </a:cxn>
                <a:cxn ang="0">
                  <a:pos x="288" y="14"/>
                </a:cxn>
                <a:cxn ang="0">
                  <a:pos x="392" y="0"/>
                </a:cxn>
              </a:cxnLst>
              <a:rect l="0" t="0" r="r" b="b"/>
              <a:pathLst>
                <a:path w="786" h="787">
                  <a:moveTo>
                    <a:pt x="370" y="172"/>
                  </a:moveTo>
                  <a:lnTo>
                    <a:pt x="370" y="195"/>
                  </a:lnTo>
                  <a:lnTo>
                    <a:pt x="345" y="198"/>
                  </a:lnTo>
                  <a:lnTo>
                    <a:pt x="327" y="202"/>
                  </a:lnTo>
                  <a:lnTo>
                    <a:pt x="314" y="208"/>
                  </a:lnTo>
                  <a:lnTo>
                    <a:pt x="302" y="217"/>
                  </a:lnTo>
                  <a:lnTo>
                    <a:pt x="290" y="228"/>
                  </a:lnTo>
                  <a:lnTo>
                    <a:pt x="275" y="249"/>
                  </a:lnTo>
                  <a:lnTo>
                    <a:pt x="264" y="272"/>
                  </a:lnTo>
                  <a:lnTo>
                    <a:pt x="261" y="300"/>
                  </a:lnTo>
                  <a:lnTo>
                    <a:pt x="264" y="327"/>
                  </a:lnTo>
                  <a:lnTo>
                    <a:pt x="273" y="351"/>
                  </a:lnTo>
                  <a:lnTo>
                    <a:pt x="288" y="372"/>
                  </a:lnTo>
                  <a:lnTo>
                    <a:pt x="298" y="384"/>
                  </a:lnTo>
                  <a:lnTo>
                    <a:pt x="310" y="393"/>
                  </a:lnTo>
                  <a:lnTo>
                    <a:pt x="326" y="402"/>
                  </a:lnTo>
                  <a:lnTo>
                    <a:pt x="345" y="410"/>
                  </a:lnTo>
                  <a:lnTo>
                    <a:pt x="370" y="416"/>
                  </a:lnTo>
                  <a:lnTo>
                    <a:pt x="370" y="525"/>
                  </a:lnTo>
                  <a:lnTo>
                    <a:pt x="367" y="521"/>
                  </a:lnTo>
                  <a:lnTo>
                    <a:pt x="360" y="516"/>
                  </a:lnTo>
                  <a:lnTo>
                    <a:pt x="350" y="511"/>
                  </a:lnTo>
                  <a:lnTo>
                    <a:pt x="343" y="503"/>
                  </a:lnTo>
                  <a:lnTo>
                    <a:pt x="335" y="492"/>
                  </a:lnTo>
                  <a:lnTo>
                    <a:pt x="329" y="481"/>
                  </a:lnTo>
                  <a:lnTo>
                    <a:pt x="326" y="467"/>
                  </a:lnTo>
                  <a:lnTo>
                    <a:pt x="250" y="474"/>
                  </a:lnTo>
                  <a:lnTo>
                    <a:pt x="255" y="499"/>
                  </a:lnTo>
                  <a:lnTo>
                    <a:pt x="263" y="520"/>
                  </a:lnTo>
                  <a:lnTo>
                    <a:pt x="275" y="538"/>
                  </a:lnTo>
                  <a:lnTo>
                    <a:pt x="289" y="554"/>
                  </a:lnTo>
                  <a:lnTo>
                    <a:pt x="301" y="564"/>
                  </a:lnTo>
                  <a:lnTo>
                    <a:pt x="312" y="572"/>
                  </a:lnTo>
                  <a:lnTo>
                    <a:pt x="327" y="580"/>
                  </a:lnTo>
                  <a:lnTo>
                    <a:pt x="345" y="584"/>
                  </a:lnTo>
                  <a:lnTo>
                    <a:pt x="370" y="588"/>
                  </a:lnTo>
                  <a:lnTo>
                    <a:pt x="370" y="643"/>
                  </a:lnTo>
                  <a:lnTo>
                    <a:pt x="416" y="643"/>
                  </a:lnTo>
                  <a:lnTo>
                    <a:pt x="416" y="587"/>
                  </a:lnTo>
                  <a:lnTo>
                    <a:pt x="443" y="581"/>
                  </a:lnTo>
                  <a:lnTo>
                    <a:pt x="467" y="572"/>
                  </a:lnTo>
                  <a:lnTo>
                    <a:pt x="487" y="562"/>
                  </a:lnTo>
                  <a:lnTo>
                    <a:pt x="504" y="547"/>
                  </a:lnTo>
                  <a:lnTo>
                    <a:pt x="517" y="530"/>
                  </a:lnTo>
                  <a:lnTo>
                    <a:pt x="527" y="511"/>
                  </a:lnTo>
                  <a:lnTo>
                    <a:pt x="532" y="490"/>
                  </a:lnTo>
                  <a:lnTo>
                    <a:pt x="535" y="467"/>
                  </a:lnTo>
                  <a:lnTo>
                    <a:pt x="534" y="447"/>
                  </a:lnTo>
                  <a:lnTo>
                    <a:pt x="528" y="428"/>
                  </a:lnTo>
                  <a:lnTo>
                    <a:pt x="521" y="412"/>
                  </a:lnTo>
                  <a:lnTo>
                    <a:pt x="510" y="398"/>
                  </a:lnTo>
                  <a:lnTo>
                    <a:pt x="498" y="388"/>
                  </a:lnTo>
                  <a:lnTo>
                    <a:pt x="485" y="378"/>
                  </a:lnTo>
                  <a:lnTo>
                    <a:pt x="467" y="369"/>
                  </a:lnTo>
                  <a:lnTo>
                    <a:pt x="445" y="361"/>
                  </a:lnTo>
                  <a:lnTo>
                    <a:pt x="416" y="354"/>
                  </a:lnTo>
                  <a:lnTo>
                    <a:pt x="416" y="253"/>
                  </a:lnTo>
                  <a:lnTo>
                    <a:pt x="429" y="258"/>
                  </a:lnTo>
                  <a:lnTo>
                    <a:pt x="438" y="265"/>
                  </a:lnTo>
                  <a:lnTo>
                    <a:pt x="445" y="272"/>
                  </a:lnTo>
                  <a:lnTo>
                    <a:pt x="447" y="282"/>
                  </a:lnTo>
                  <a:lnTo>
                    <a:pt x="450" y="293"/>
                  </a:lnTo>
                  <a:lnTo>
                    <a:pt x="522" y="285"/>
                  </a:lnTo>
                  <a:lnTo>
                    <a:pt x="515" y="261"/>
                  </a:lnTo>
                  <a:lnTo>
                    <a:pt x="504" y="240"/>
                  </a:lnTo>
                  <a:lnTo>
                    <a:pt x="488" y="223"/>
                  </a:lnTo>
                  <a:lnTo>
                    <a:pt x="477" y="213"/>
                  </a:lnTo>
                  <a:lnTo>
                    <a:pt x="467" y="207"/>
                  </a:lnTo>
                  <a:lnTo>
                    <a:pt x="454" y="202"/>
                  </a:lnTo>
                  <a:lnTo>
                    <a:pt x="437" y="198"/>
                  </a:lnTo>
                  <a:lnTo>
                    <a:pt x="416" y="195"/>
                  </a:lnTo>
                  <a:lnTo>
                    <a:pt x="416" y="172"/>
                  </a:lnTo>
                  <a:lnTo>
                    <a:pt x="370" y="172"/>
                  </a:lnTo>
                  <a:close/>
                  <a:moveTo>
                    <a:pt x="392" y="0"/>
                  </a:moveTo>
                  <a:lnTo>
                    <a:pt x="446" y="4"/>
                  </a:lnTo>
                  <a:lnTo>
                    <a:pt x="497" y="14"/>
                  </a:lnTo>
                  <a:lnTo>
                    <a:pt x="545" y="31"/>
                  </a:lnTo>
                  <a:lnTo>
                    <a:pt x="591" y="54"/>
                  </a:lnTo>
                  <a:lnTo>
                    <a:pt x="633" y="82"/>
                  </a:lnTo>
                  <a:lnTo>
                    <a:pt x="671" y="115"/>
                  </a:lnTo>
                  <a:lnTo>
                    <a:pt x="705" y="153"/>
                  </a:lnTo>
                  <a:lnTo>
                    <a:pt x="733" y="195"/>
                  </a:lnTo>
                  <a:lnTo>
                    <a:pt x="755" y="241"/>
                  </a:lnTo>
                  <a:lnTo>
                    <a:pt x="772" y="289"/>
                  </a:lnTo>
                  <a:lnTo>
                    <a:pt x="782" y="340"/>
                  </a:lnTo>
                  <a:lnTo>
                    <a:pt x="786" y="394"/>
                  </a:lnTo>
                  <a:lnTo>
                    <a:pt x="782" y="448"/>
                  </a:lnTo>
                  <a:lnTo>
                    <a:pt x="772" y="499"/>
                  </a:lnTo>
                  <a:lnTo>
                    <a:pt x="755" y="547"/>
                  </a:lnTo>
                  <a:lnTo>
                    <a:pt x="733" y="593"/>
                  </a:lnTo>
                  <a:lnTo>
                    <a:pt x="705" y="634"/>
                  </a:lnTo>
                  <a:lnTo>
                    <a:pt x="671" y="672"/>
                  </a:lnTo>
                  <a:lnTo>
                    <a:pt x="633" y="706"/>
                  </a:lnTo>
                  <a:lnTo>
                    <a:pt x="591" y="733"/>
                  </a:lnTo>
                  <a:lnTo>
                    <a:pt x="545" y="756"/>
                  </a:lnTo>
                  <a:lnTo>
                    <a:pt x="497" y="773"/>
                  </a:lnTo>
                  <a:lnTo>
                    <a:pt x="446" y="783"/>
                  </a:lnTo>
                  <a:lnTo>
                    <a:pt x="392" y="787"/>
                  </a:lnTo>
                  <a:lnTo>
                    <a:pt x="339" y="783"/>
                  </a:lnTo>
                  <a:lnTo>
                    <a:pt x="288" y="773"/>
                  </a:lnTo>
                  <a:lnTo>
                    <a:pt x="239" y="756"/>
                  </a:lnTo>
                  <a:lnTo>
                    <a:pt x="193" y="733"/>
                  </a:lnTo>
                  <a:lnTo>
                    <a:pt x="153" y="706"/>
                  </a:lnTo>
                  <a:lnTo>
                    <a:pt x="115" y="672"/>
                  </a:lnTo>
                  <a:lnTo>
                    <a:pt x="81" y="634"/>
                  </a:lnTo>
                  <a:lnTo>
                    <a:pt x="53" y="593"/>
                  </a:lnTo>
                  <a:lnTo>
                    <a:pt x="31" y="547"/>
                  </a:lnTo>
                  <a:lnTo>
                    <a:pt x="14" y="499"/>
                  </a:lnTo>
                  <a:lnTo>
                    <a:pt x="4" y="448"/>
                  </a:lnTo>
                  <a:lnTo>
                    <a:pt x="0" y="394"/>
                  </a:lnTo>
                  <a:lnTo>
                    <a:pt x="4" y="340"/>
                  </a:lnTo>
                  <a:lnTo>
                    <a:pt x="14" y="289"/>
                  </a:lnTo>
                  <a:lnTo>
                    <a:pt x="31" y="241"/>
                  </a:lnTo>
                  <a:lnTo>
                    <a:pt x="53" y="195"/>
                  </a:lnTo>
                  <a:lnTo>
                    <a:pt x="81" y="153"/>
                  </a:lnTo>
                  <a:lnTo>
                    <a:pt x="115" y="115"/>
                  </a:lnTo>
                  <a:lnTo>
                    <a:pt x="153" y="82"/>
                  </a:lnTo>
                  <a:lnTo>
                    <a:pt x="193" y="54"/>
                  </a:lnTo>
                  <a:lnTo>
                    <a:pt x="239" y="31"/>
                  </a:lnTo>
                  <a:lnTo>
                    <a:pt x="288" y="14"/>
                  </a:lnTo>
                  <a:lnTo>
                    <a:pt x="339" y="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5117057" y="3838543"/>
            <a:ext cx="1359943" cy="286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86601" y="3859456"/>
            <a:ext cx="11429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117057" y="3838543"/>
            <a:ext cx="0" cy="277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105400" y="4701392"/>
            <a:ext cx="1981200" cy="39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105400" y="4400550"/>
            <a:ext cx="11657" cy="300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03957" y="4548992"/>
            <a:ext cx="158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</a:rPr>
              <a:t>Standard Processing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1524000" y="1200152"/>
          <a:ext cx="7315200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2470" y="3257552"/>
            <a:ext cx="3725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itchFamily="34" charset="0"/>
              </a:rPr>
              <a:t>#NPS Improvement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1543052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itchFamily="34" charset="0"/>
              </a:rPr>
              <a:t>#Lending</a:t>
            </a: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itchFamily="34" charset="0"/>
              </a:rPr>
              <a:t>DIGITALIZATION</a:t>
            </a:r>
            <a:endParaRPr lang="en-US" sz="3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2860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WHY?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95504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WHAT?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26" name="Picture 25" descr="Custom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047750"/>
            <a:ext cx="609600" cy="4572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90600" y="1085851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 smtClean="0">
                <a:ln w="10541" cmpd="sng">
                  <a:noFill/>
                  <a:prstDash val="solid"/>
                </a:ln>
                <a:solidFill>
                  <a:srgbClr val="F2EF67"/>
                </a:solidFill>
                <a:cs typeface="Aharoni" pitchFamily="2" charset="-79"/>
              </a:rPr>
              <a:t>Target</a:t>
            </a:r>
            <a:endParaRPr lang="en-US" sz="2200" dirty="0">
              <a:ln w="10541" cmpd="sng">
                <a:noFill/>
                <a:prstDash val="solid"/>
              </a:ln>
              <a:solidFill>
                <a:srgbClr val="F2EF67"/>
              </a:solidFill>
              <a:cs typeface="Aharoni" pitchFamily="2" charset="-79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1657350"/>
            <a:ext cx="365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Identification of opportunities for new to bank customers where only public data is available</a:t>
            </a: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Improve customer experience for existing customers by differentiating them based on their common characteristics </a:t>
            </a:r>
            <a:endParaRPr lang="en-US" sz="12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2999" y="3009901"/>
            <a:ext cx="2895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 smtClean="0">
                <a:ln w="10541" cmpd="sng">
                  <a:noFill/>
                  <a:prstDash val="solid"/>
                </a:ln>
                <a:solidFill>
                  <a:srgbClr val="F2EF67"/>
                </a:solidFill>
                <a:cs typeface="Aharoni" pitchFamily="2" charset="-79"/>
              </a:rPr>
              <a:t>Models &amp; algorithms</a:t>
            </a:r>
            <a:endParaRPr lang="en-US" sz="2200" dirty="0">
              <a:ln w="10541" cmpd="sng">
                <a:noFill/>
                <a:prstDash val="solid"/>
              </a:ln>
              <a:solidFill>
                <a:srgbClr val="F2EF67"/>
              </a:solidFill>
              <a:cs typeface="Aharoni" pitchFamily="2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40995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Unsupervised models to segment customers based on their common characteristics</a:t>
            </a: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Supervised models to identify level of risk for each company (probability of default) as a support in the Risk and Sales areas</a:t>
            </a: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Algorithms to calculate: group structure, market position, available headroom, product selection, risk based pricing</a:t>
            </a:r>
            <a:endParaRPr lang="en-US" sz="12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53000" y="1733550"/>
            <a:ext cx="3352800" cy="2286000"/>
            <a:chOff x="4953000" y="1276350"/>
            <a:chExt cx="3352800" cy="2286000"/>
          </a:xfrm>
        </p:grpSpPr>
        <p:grpSp>
          <p:nvGrpSpPr>
            <p:cNvPr id="47" name="Group 46"/>
            <p:cNvGrpSpPr/>
            <p:nvPr/>
          </p:nvGrpSpPr>
          <p:grpSpPr>
            <a:xfrm>
              <a:off x="4953000" y="1276350"/>
              <a:ext cx="3352800" cy="2286000"/>
              <a:chOff x="3584575" y="333375"/>
              <a:chExt cx="5314950" cy="3438525"/>
            </a:xfrm>
          </p:grpSpPr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5616575" y="333375"/>
                <a:ext cx="2819400" cy="3308350"/>
              </a:xfrm>
              <a:custGeom>
                <a:avLst/>
                <a:gdLst>
                  <a:gd name="T0" fmla="*/ 344 w 347"/>
                  <a:gd name="T1" fmla="*/ 65 h 406"/>
                  <a:gd name="T2" fmla="*/ 258 w 347"/>
                  <a:gd name="T3" fmla="*/ 150 h 406"/>
                  <a:gd name="T4" fmla="*/ 143 w 347"/>
                  <a:gd name="T5" fmla="*/ 0 h 406"/>
                  <a:gd name="T6" fmla="*/ 51 w 347"/>
                  <a:gd name="T7" fmla="*/ 45 h 406"/>
                  <a:gd name="T8" fmla="*/ 19 w 347"/>
                  <a:gd name="T9" fmla="*/ 176 h 406"/>
                  <a:gd name="T10" fmla="*/ 78 w 347"/>
                  <a:gd name="T11" fmla="*/ 327 h 406"/>
                  <a:gd name="T12" fmla="*/ 0 w 347"/>
                  <a:gd name="T13" fmla="*/ 403 h 406"/>
                  <a:gd name="T14" fmla="*/ 3 w 347"/>
                  <a:gd name="T15" fmla="*/ 406 h 406"/>
                  <a:gd name="T16" fmla="*/ 347 w 347"/>
                  <a:gd name="T17" fmla="*/ 68 h 406"/>
                  <a:gd name="T18" fmla="*/ 344 w 347"/>
                  <a:gd name="T19" fmla="*/ 65 h 406"/>
                  <a:gd name="T20" fmla="*/ 93 w 347"/>
                  <a:gd name="T21" fmla="*/ 174 h 406"/>
                  <a:gd name="T22" fmla="*/ 140 w 347"/>
                  <a:gd name="T23" fmla="*/ 55 h 406"/>
                  <a:gd name="T24" fmla="*/ 184 w 347"/>
                  <a:gd name="T25" fmla="*/ 170 h 406"/>
                  <a:gd name="T26" fmla="*/ 181 w 347"/>
                  <a:gd name="T27" fmla="*/ 226 h 406"/>
                  <a:gd name="T28" fmla="*/ 124 w 347"/>
                  <a:gd name="T29" fmla="*/ 282 h 406"/>
                  <a:gd name="T30" fmla="*/ 93 w 347"/>
                  <a:gd name="T31" fmla="*/ 174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7" h="406">
                    <a:moveTo>
                      <a:pt x="344" y="65"/>
                    </a:move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4" y="50"/>
                      <a:pt x="216" y="0"/>
                      <a:pt x="143" y="0"/>
                    </a:cubicBezTo>
                    <a:cubicBezTo>
                      <a:pt x="103" y="0"/>
                      <a:pt x="72" y="15"/>
                      <a:pt x="51" y="45"/>
                    </a:cubicBezTo>
                    <a:cubicBezTo>
                      <a:pt x="29" y="75"/>
                      <a:pt x="19" y="118"/>
                      <a:pt x="19" y="176"/>
                    </a:cubicBezTo>
                    <a:cubicBezTo>
                      <a:pt x="19" y="254"/>
                      <a:pt x="38" y="304"/>
                      <a:pt x="78" y="327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3" y="406"/>
                      <a:pt x="3" y="406"/>
                      <a:pt x="3" y="406"/>
                    </a:cubicBezTo>
                    <a:cubicBezTo>
                      <a:pt x="347" y="68"/>
                      <a:pt x="347" y="68"/>
                      <a:pt x="347" y="68"/>
                    </a:cubicBezTo>
                    <a:lnTo>
                      <a:pt x="344" y="65"/>
                    </a:lnTo>
                    <a:close/>
                    <a:moveTo>
                      <a:pt x="93" y="174"/>
                    </a:moveTo>
                    <a:cubicBezTo>
                      <a:pt x="93" y="95"/>
                      <a:pt x="109" y="55"/>
                      <a:pt x="140" y="55"/>
                    </a:cubicBezTo>
                    <a:cubicBezTo>
                      <a:pt x="170" y="55"/>
                      <a:pt x="184" y="94"/>
                      <a:pt x="184" y="170"/>
                    </a:cubicBezTo>
                    <a:cubicBezTo>
                      <a:pt x="184" y="192"/>
                      <a:pt x="183" y="210"/>
                      <a:pt x="181" y="226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03" y="271"/>
                      <a:pt x="93" y="235"/>
                      <a:pt x="93" y="174"/>
                    </a:cubicBezTo>
                    <a:close/>
                  </a:path>
                </a:pathLst>
              </a:custGeom>
              <a:solidFill>
                <a:srgbClr val="3072C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5" name="Freeform 44"/>
              <p:cNvSpPr>
                <a:spLocks noEditPoints="1"/>
              </p:cNvSpPr>
              <p:nvPr/>
            </p:nvSpPr>
            <p:spPr bwMode="auto">
              <a:xfrm>
                <a:off x="7086600" y="1962150"/>
                <a:ext cx="1812925" cy="1809750"/>
              </a:xfrm>
              <a:custGeom>
                <a:avLst/>
                <a:gdLst>
                  <a:gd name="T0" fmla="*/ 112 w 223"/>
                  <a:gd name="T1" fmla="*/ 0 h 222"/>
                  <a:gd name="T2" fmla="*/ 0 w 223"/>
                  <a:gd name="T3" fmla="*/ 111 h 222"/>
                  <a:gd name="T4" fmla="*/ 112 w 223"/>
                  <a:gd name="T5" fmla="*/ 222 h 222"/>
                  <a:gd name="T6" fmla="*/ 223 w 223"/>
                  <a:gd name="T7" fmla="*/ 111 h 222"/>
                  <a:gd name="T8" fmla="*/ 112 w 223"/>
                  <a:gd name="T9" fmla="*/ 0 h 222"/>
                  <a:gd name="T10" fmla="*/ 104 w 223"/>
                  <a:gd name="T11" fmla="*/ 136 h 222"/>
                  <a:gd name="T12" fmla="*/ 104 w 223"/>
                  <a:gd name="T13" fmla="*/ 150 h 222"/>
                  <a:gd name="T14" fmla="*/ 51 w 223"/>
                  <a:gd name="T15" fmla="*/ 150 h 222"/>
                  <a:gd name="T16" fmla="*/ 51 w 223"/>
                  <a:gd name="T17" fmla="*/ 145 h 222"/>
                  <a:gd name="T18" fmla="*/ 53 w 223"/>
                  <a:gd name="T19" fmla="*/ 134 h 222"/>
                  <a:gd name="T20" fmla="*/ 58 w 223"/>
                  <a:gd name="T21" fmla="*/ 125 h 222"/>
                  <a:gd name="T22" fmla="*/ 65 w 223"/>
                  <a:gd name="T23" fmla="*/ 118 h 222"/>
                  <a:gd name="T24" fmla="*/ 72 w 223"/>
                  <a:gd name="T25" fmla="*/ 113 h 222"/>
                  <a:gd name="T26" fmla="*/ 78 w 223"/>
                  <a:gd name="T27" fmla="*/ 108 h 222"/>
                  <a:gd name="T28" fmla="*/ 83 w 223"/>
                  <a:gd name="T29" fmla="*/ 104 h 222"/>
                  <a:gd name="T30" fmla="*/ 85 w 223"/>
                  <a:gd name="T31" fmla="*/ 99 h 222"/>
                  <a:gd name="T32" fmla="*/ 86 w 223"/>
                  <a:gd name="T33" fmla="*/ 94 h 222"/>
                  <a:gd name="T34" fmla="*/ 83 w 223"/>
                  <a:gd name="T35" fmla="*/ 87 h 222"/>
                  <a:gd name="T36" fmla="*/ 74 w 223"/>
                  <a:gd name="T37" fmla="*/ 84 h 222"/>
                  <a:gd name="T38" fmla="*/ 55 w 223"/>
                  <a:gd name="T39" fmla="*/ 92 h 222"/>
                  <a:gd name="T40" fmla="*/ 55 w 223"/>
                  <a:gd name="T41" fmla="*/ 77 h 222"/>
                  <a:gd name="T42" fmla="*/ 78 w 223"/>
                  <a:gd name="T43" fmla="*/ 70 h 222"/>
                  <a:gd name="T44" fmla="*/ 89 w 223"/>
                  <a:gd name="T45" fmla="*/ 72 h 222"/>
                  <a:gd name="T46" fmla="*/ 97 w 223"/>
                  <a:gd name="T47" fmla="*/ 76 h 222"/>
                  <a:gd name="T48" fmla="*/ 102 w 223"/>
                  <a:gd name="T49" fmla="*/ 83 h 222"/>
                  <a:gd name="T50" fmla="*/ 104 w 223"/>
                  <a:gd name="T51" fmla="*/ 93 h 222"/>
                  <a:gd name="T52" fmla="*/ 102 w 223"/>
                  <a:gd name="T53" fmla="*/ 102 h 222"/>
                  <a:gd name="T54" fmla="*/ 98 w 223"/>
                  <a:gd name="T55" fmla="*/ 110 h 222"/>
                  <a:gd name="T56" fmla="*/ 91 w 223"/>
                  <a:gd name="T57" fmla="*/ 116 h 222"/>
                  <a:gd name="T58" fmla="*/ 84 w 223"/>
                  <a:gd name="T59" fmla="*/ 122 h 222"/>
                  <a:gd name="T60" fmla="*/ 79 w 223"/>
                  <a:gd name="T61" fmla="*/ 126 h 222"/>
                  <a:gd name="T62" fmla="*/ 74 w 223"/>
                  <a:gd name="T63" fmla="*/ 129 h 222"/>
                  <a:gd name="T64" fmla="*/ 71 w 223"/>
                  <a:gd name="T65" fmla="*/ 133 h 222"/>
                  <a:gd name="T66" fmla="*/ 70 w 223"/>
                  <a:gd name="T67" fmla="*/ 136 h 222"/>
                  <a:gd name="T68" fmla="*/ 104 w 223"/>
                  <a:gd name="T69" fmla="*/ 136 h 222"/>
                  <a:gd name="T70" fmla="*/ 165 w 223"/>
                  <a:gd name="T71" fmla="*/ 141 h 222"/>
                  <a:gd name="T72" fmla="*/ 143 w 223"/>
                  <a:gd name="T73" fmla="*/ 152 h 222"/>
                  <a:gd name="T74" fmla="*/ 115 w 223"/>
                  <a:gd name="T75" fmla="*/ 112 h 222"/>
                  <a:gd name="T76" fmla="*/ 123 w 223"/>
                  <a:gd name="T77" fmla="*/ 81 h 222"/>
                  <a:gd name="T78" fmla="*/ 145 w 223"/>
                  <a:gd name="T79" fmla="*/ 70 h 222"/>
                  <a:gd name="T80" fmla="*/ 173 w 223"/>
                  <a:gd name="T81" fmla="*/ 110 h 222"/>
                  <a:gd name="T82" fmla="*/ 165 w 223"/>
                  <a:gd name="T83" fmla="*/ 14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2">
                    <a:moveTo>
                      <a:pt x="112" y="0"/>
                    </a:moveTo>
                    <a:cubicBezTo>
                      <a:pt x="50" y="0"/>
                      <a:pt x="0" y="49"/>
                      <a:pt x="0" y="111"/>
                    </a:cubicBezTo>
                    <a:cubicBezTo>
                      <a:pt x="0" y="173"/>
                      <a:pt x="50" y="222"/>
                      <a:pt x="112" y="222"/>
                    </a:cubicBezTo>
                    <a:cubicBezTo>
                      <a:pt x="173" y="222"/>
                      <a:pt x="223" y="173"/>
                      <a:pt x="223" y="111"/>
                    </a:cubicBezTo>
                    <a:cubicBezTo>
                      <a:pt x="223" y="49"/>
                      <a:pt x="173" y="0"/>
                      <a:pt x="112" y="0"/>
                    </a:cubicBezTo>
                    <a:close/>
                    <a:moveTo>
                      <a:pt x="104" y="136"/>
                    </a:moveTo>
                    <a:cubicBezTo>
                      <a:pt x="104" y="150"/>
                      <a:pt x="104" y="150"/>
                      <a:pt x="104" y="150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51" y="145"/>
                      <a:pt x="51" y="145"/>
                      <a:pt x="51" y="145"/>
                    </a:cubicBezTo>
                    <a:cubicBezTo>
                      <a:pt x="51" y="140"/>
                      <a:pt x="52" y="137"/>
                      <a:pt x="53" y="134"/>
                    </a:cubicBezTo>
                    <a:cubicBezTo>
                      <a:pt x="55" y="130"/>
                      <a:pt x="56" y="128"/>
                      <a:pt x="58" y="125"/>
                    </a:cubicBezTo>
                    <a:cubicBezTo>
                      <a:pt x="60" y="122"/>
                      <a:pt x="63" y="120"/>
                      <a:pt x="65" y="118"/>
                    </a:cubicBezTo>
                    <a:cubicBezTo>
                      <a:pt x="68" y="116"/>
                      <a:pt x="70" y="114"/>
                      <a:pt x="72" y="113"/>
                    </a:cubicBezTo>
                    <a:cubicBezTo>
                      <a:pt x="74" y="111"/>
                      <a:pt x="76" y="110"/>
                      <a:pt x="78" y="108"/>
                    </a:cubicBezTo>
                    <a:cubicBezTo>
                      <a:pt x="80" y="107"/>
                      <a:pt x="81" y="105"/>
                      <a:pt x="83" y="104"/>
                    </a:cubicBezTo>
                    <a:cubicBezTo>
                      <a:pt x="84" y="102"/>
                      <a:pt x="85" y="101"/>
                      <a:pt x="85" y="99"/>
                    </a:cubicBezTo>
                    <a:cubicBezTo>
                      <a:pt x="86" y="98"/>
                      <a:pt x="86" y="96"/>
                      <a:pt x="86" y="94"/>
                    </a:cubicBezTo>
                    <a:cubicBezTo>
                      <a:pt x="86" y="91"/>
                      <a:pt x="85" y="88"/>
                      <a:pt x="83" y="87"/>
                    </a:cubicBezTo>
                    <a:cubicBezTo>
                      <a:pt x="81" y="85"/>
                      <a:pt x="78" y="84"/>
                      <a:pt x="74" y="84"/>
                    </a:cubicBezTo>
                    <a:cubicBezTo>
                      <a:pt x="68" y="84"/>
                      <a:pt x="61" y="87"/>
                      <a:pt x="55" y="92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62" y="72"/>
                      <a:pt x="70" y="70"/>
                      <a:pt x="78" y="70"/>
                    </a:cubicBezTo>
                    <a:cubicBezTo>
                      <a:pt x="82" y="70"/>
                      <a:pt x="86" y="71"/>
                      <a:pt x="89" y="72"/>
                    </a:cubicBezTo>
                    <a:cubicBezTo>
                      <a:pt x="92" y="73"/>
                      <a:pt x="95" y="74"/>
                      <a:pt x="97" y="76"/>
                    </a:cubicBezTo>
                    <a:cubicBezTo>
                      <a:pt x="99" y="78"/>
                      <a:pt x="101" y="81"/>
                      <a:pt x="102" y="83"/>
                    </a:cubicBezTo>
                    <a:cubicBezTo>
                      <a:pt x="103" y="86"/>
                      <a:pt x="104" y="89"/>
                      <a:pt x="104" y="93"/>
                    </a:cubicBezTo>
                    <a:cubicBezTo>
                      <a:pt x="104" y="96"/>
                      <a:pt x="103" y="99"/>
                      <a:pt x="102" y="102"/>
                    </a:cubicBezTo>
                    <a:cubicBezTo>
                      <a:pt x="101" y="105"/>
                      <a:pt x="100" y="108"/>
                      <a:pt x="98" y="110"/>
                    </a:cubicBezTo>
                    <a:cubicBezTo>
                      <a:pt x="96" y="112"/>
                      <a:pt x="94" y="114"/>
                      <a:pt x="91" y="116"/>
                    </a:cubicBezTo>
                    <a:cubicBezTo>
                      <a:pt x="89" y="118"/>
                      <a:pt x="86" y="120"/>
                      <a:pt x="84" y="122"/>
                    </a:cubicBezTo>
                    <a:cubicBezTo>
                      <a:pt x="82" y="123"/>
                      <a:pt x="80" y="124"/>
                      <a:pt x="79" y="126"/>
                    </a:cubicBezTo>
                    <a:cubicBezTo>
                      <a:pt x="77" y="127"/>
                      <a:pt x="76" y="128"/>
                      <a:pt x="74" y="129"/>
                    </a:cubicBezTo>
                    <a:cubicBezTo>
                      <a:pt x="73" y="130"/>
                      <a:pt x="72" y="132"/>
                      <a:pt x="71" y="133"/>
                    </a:cubicBezTo>
                    <a:cubicBezTo>
                      <a:pt x="71" y="134"/>
                      <a:pt x="70" y="135"/>
                      <a:pt x="70" y="136"/>
                    </a:cubicBezTo>
                    <a:lnTo>
                      <a:pt x="104" y="136"/>
                    </a:lnTo>
                    <a:close/>
                    <a:moveTo>
                      <a:pt x="165" y="141"/>
                    </a:moveTo>
                    <a:cubicBezTo>
                      <a:pt x="160" y="148"/>
                      <a:pt x="153" y="152"/>
                      <a:pt x="143" y="152"/>
                    </a:cubicBezTo>
                    <a:cubicBezTo>
                      <a:pt x="125" y="152"/>
                      <a:pt x="115" y="139"/>
                      <a:pt x="115" y="112"/>
                    </a:cubicBezTo>
                    <a:cubicBezTo>
                      <a:pt x="115" y="99"/>
                      <a:pt x="118" y="88"/>
                      <a:pt x="123" y="81"/>
                    </a:cubicBezTo>
                    <a:cubicBezTo>
                      <a:pt x="128" y="74"/>
                      <a:pt x="135" y="70"/>
                      <a:pt x="145" y="70"/>
                    </a:cubicBezTo>
                    <a:cubicBezTo>
                      <a:pt x="163" y="70"/>
                      <a:pt x="173" y="84"/>
                      <a:pt x="173" y="110"/>
                    </a:cubicBezTo>
                    <a:cubicBezTo>
                      <a:pt x="173" y="124"/>
                      <a:pt x="170" y="134"/>
                      <a:pt x="165" y="14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584575" y="333375"/>
                <a:ext cx="1901825" cy="2778125"/>
              </a:xfrm>
              <a:custGeom>
                <a:avLst/>
                <a:gdLst>
                  <a:gd name="T0" fmla="*/ 218 w 234"/>
                  <a:gd name="T1" fmla="*/ 195 h 341"/>
                  <a:gd name="T2" fmla="*/ 197 w 234"/>
                  <a:gd name="T3" fmla="*/ 175 h 341"/>
                  <a:gd name="T4" fmla="*/ 169 w 234"/>
                  <a:gd name="T5" fmla="*/ 161 h 341"/>
                  <a:gd name="T6" fmla="*/ 210 w 234"/>
                  <a:gd name="T7" fmla="*/ 129 h 341"/>
                  <a:gd name="T8" fmla="*/ 225 w 234"/>
                  <a:gd name="T9" fmla="*/ 87 h 341"/>
                  <a:gd name="T10" fmla="*/ 217 w 234"/>
                  <a:gd name="T11" fmla="*/ 52 h 341"/>
                  <a:gd name="T12" fmla="*/ 195 w 234"/>
                  <a:gd name="T13" fmla="*/ 24 h 341"/>
                  <a:gd name="T14" fmla="*/ 161 w 234"/>
                  <a:gd name="T15" fmla="*/ 6 h 341"/>
                  <a:gd name="T16" fmla="*/ 118 w 234"/>
                  <a:gd name="T17" fmla="*/ 0 h 341"/>
                  <a:gd name="T18" fmla="*/ 75 w 234"/>
                  <a:gd name="T19" fmla="*/ 6 h 341"/>
                  <a:gd name="T20" fmla="*/ 42 w 234"/>
                  <a:gd name="T21" fmla="*/ 25 h 341"/>
                  <a:gd name="T22" fmla="*/ 20 w 234"/>
                  <a:gd name="T23" fmla="*/ 52 h 341"/>
                  <a:gd name="T24" fmla="*/ 12 w 234"/>
                  <a:gd name="T25" fmla="*/ 87 h 341"/>
                  <a:gd name="T26" fmla="*/ 26 w 234"/>
                  <a:gd name="T27" fmla="*/ 131 h 341"/>
                  <a:gd name="T28" fmla="*/ 65 w 234"/>
                  <a:gd name="T29" fmla="*/ 163 h 341"/>
                  <a:gd name="T30" fmla="*/ 36 w 234"/>
                  <a:gd name="T31" fmla="*/ 177 h 341"/>
                  <a:gd name="T32" fmla="*/ 16 w 234"/>
                  <a:gd name="T33" fmla="*/ 196 h 341"/>
                  <a:gd name="T34" fmla="*/ 4 w 234"/>
                  <a:gd name="T35" fmla="*/ 220 h 341"/>
                  <a:gd name="T36" fmla="*/ 0 w 234"/>
                  <a:gd name="T37" fmla="*/ 247 h 341"/>
                  <a:gd name="T38" fmla="*/ 9 w 234"/>
                  <a:gd name="T39" fmla="*/ 285 h 341"/>
                  <a:gd name="T40" fmla="*/ 33 w 234"/>
                  <a:gd name="T41" fmla="*/ 315 h 341"/>
                  <a:gd name="T42" fmla="*/ 70 w 234"/>
                  <a:gd name="T43" fmla="*/ 334 h 341"/>
                  <a:gd name="T44" fmla="*/ 117 w 234"/>
                  <a:gd name="T45" fmla="*/ 341 h 341"/>
                  <a:gd name="T46" fmla="*/ 165 w 234"/>
                  <a:gd name="T47" fmla="*/ 334 h 341"/>
                  <a:gd name="T48" fmla="*/ 202 w 234"/>
                  <a:gd name="T49" fmla="*/ 315 h 341"/>
                  <a:gd name="T50" fmla="*/ 226 w 234"/>
                  <a:gd name="T51" fmla="*/ 285 h 341"/>
                  <a:gd name="T52" fmla="*/ 234 w 234"/>
                  <a:gd name="T53" fmla="*/ 246 h 341"/>
                  <a:gd name="T54" fmla="*/ 230 w 234"/>
                  <a:gd name="T55" fmla="*/ 219 h 341"/>
                  <a:gd name="T56" fmla="*/ 218 w 234"/>
                  <a:gd name="T57" fmla="*/ 195 h 341"/>
                  <a:gd name="T58" fmla="*/ 82 w 234"/>
                  <a:gd name="T59" fmla="*/ 78 h 341"/>
                  <a:gd name="T60" fmla="*/ 90 w 234"/>
                  <a:gd name="T61" fmla="*/ 64 h 341"/>
                  <a:gd name="T62" fmla="*/ 102 w 234"/>
                  <a:gd name="T63" fmla="*/ 55 h 341"/>
                  <a:gd name="T64" fmla="*/ 118 w 234"/>
                  <a:gd name="T65" fmla="*/ 52 h 341"/>
                  <a:gd name="T66" fmla="*/ 134 w 234"/>
                  <a:gd name="T67" fmla="*/ 55 h 341"/>
                  <a:gd name="T68" fmla="*/ 147 w 234"/>
                  <a:gd name="T69" fmla="*/ 64 h 341"/>
                  <a:gd name="T70" fmla="*/ 155 w 234"/>
                  <a:gd name="T71" fmla="*/ 77 h 341"/>
                  <a:gd name="T72" fmla="*/ 158 w 234"/>
                  <a:gd name="T73" fmla="*/ 94 h 341"/>
                  <a:gd name="T74" fmla="*/ 155 w 234"/>
                  <a:gd name="T75" fmla="*/ 111 h 341"/>
                  <a:gd name="T76" fmla="*/ 146 w 234"/>
                  <a:gd name="T77" fmla="*/ 124 h 341"/>
                  <a:gd name="T78" fmla="*/ 134 w 234"/>
                  <a:gd name="T79" fmla="*/ 133 h 341"/>
                  <a:gd name="T80" fmla="*/ 118 w 234"/>
                  <a:gd name="T81" fmla="*/ 136 h 341"/>
                  <a:gd name="T82" fmla="*/ 103 w 234"/>
                  <a:gd name="T83" fmla="*/ 133 h 341"/>
                  <a:gd name="T84" fmla="*/ 90 w 234"/>
                  <a:gd name="T85" fmla="*/ 124 h 341"/>
                  <a:gd name="T86" fmla="*/ 82 w 234"/>
                  <a:gd name="T87" fmla="*/ 111 h 341"/>
                  <a:gd name="T88" fmla="*/ 79 w 234"/>
                  <a:gd name="T89" fmla="*/ 94 h 341"/>
                  <a:gd name="T90" fmla="*/ 82 w 234"/>
                  <a:gd name="T91" fmla="*/ 78 h 341"/>
                  <a:gd name="T92" fmla="*/ 162 w 234"/>
                  <a:gd name="T93" fmla="*/ 261 h 341"/>
                  <a:gd name="T94" fmla="*/ 152 w 234"/>
                  <a:gd name="T95" fmla="*/ 276 h 341"/>
                  <a:gd name="T96" fmla="*/ 137 w 234"/>
                  <a:gd name="T97" fmla="*/ 285 h 341"/>
                  <a:gd name="T98" fmla="*/ 117 w 234"/>
                  <a:gd name="T99" fmla="*/ 289 h 341"/>
                  <a:gd name="T100" fmla="*/ 97 w 234"/>
                  <a:gd name="T101" fmla="*/ 286 h 341"/>
                  <a:gd name="T102" fmla="*/ 82 w 234"/>
                  <a:gd name="T103" fmla="*/ 276 h 341"/>
                  <a:gd name="T104" fmla="*/ 72 w 234"/>
                  <a:gd name="T105" fmla="*/ 261 h 341"/>
                  <a:gd name="T106" fmla="*/ 69 w 234"/>
                  <a:gd name="T107" fmla="*/ 241 h 341"/>
                  <a:gd name="T108" fmla="*/ 72 w 234"/>
                  <a:gd name="T109" fmla="*/ 221 h 341"/>
                  <a:gd name="T110" fmla="*/ 83 w 234"/>
                  <a:gd name="T111" fmla="*/ 205 h 341"/>
                  <a:gd name="T112" fmla="*/ 98 w 234"/>
                  <a:gd name="T113" fmla="*/ 195 h 341"/>
                  <a:gd name="T114" fmla="*/ 117 w 234"/>
                  <a:gd name="T115" fmla="*/ 192 h 341"/>
                  <a:gd name="T116" fmla="*/ 137 w 234"/>
                  <a:gd name="T117" fmla="*/ 196 h 341"/>
                  <a:gd name="T118" fmla="*/ 153 w 234"/>
                  <a:gd name="T119" fmla="*/ 206 h 341"/>
                  <a:gd name="T120" fmla="*/ 163 w 234"/>
                  <a:gd name="T121" fmla="*/ 222 h 341"/>
                  <a:gd name="T122" fmla="*/ 166 w 234"/>
                  <a:gd name="T123" fmla="*/ 241 h 341"/>
                  <a:gd name="T124" fmla="*/ 162 w 234"/>
                  <a:gd name="T125" fmla="*/ 26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4" h="341">
                    <a:moveTo>
                      <a:pt x="218" y="195"/>
                    </a:moveTo>
                    <a:cubicBezTo>
                      <a:pt x="212" y="188"/>
                      <a:pt x="205" y="181"/>
                      <a:pt x="197" y="175"/>
                    </a:cubicBezTo>
                    <a:cubicBezTo>
                      <a:pt x="189" y="169"/>
                      <a:pt x="180" y="165"/>
                      <a:pt x="169" y="161"/>
                    </a:cubicBezTo>
                    <a:cubicBezTo>
                      <a:pt x="186" y="153"/>
                      <a:pt x="200" y="142"/>
                      <a:pt x="210" y="129"/>
                    </a:cubicBezTo>
                    <a:cubicBezTo>
                      <a:pt x="220" y="116"/>
                      <a:pt x="225" y="102"/>
                      <a:pt x="225" y="87"/>
                    </a:cubicBezTo>
                    <a:cubicBezTo>
                      <a:pt x="225" y="74"/>
                      <a:pt x="222" y="63"/>
                      <a:pt x="217" y="52"/>
                    </a:cubicBezTo>
                    <a:cubicBezTo>
                      <a:pt x="211" y="41"/>
                      <a:pt x="204" y="32"/>
                      <a:pt x="195" y="24"/>
                    </a:cubicBezTo>
                    <a:cubicBezTo>
                      <a:pt x="185" y="17"/>
                      <a:pt x="174" y="11"/>
                      <a:pt x="161" y="6"/>
                    </a:cubicBezTo>
                    <a:cubicBezTo>
                      <a:pt x="148" y="2"/>
                      <a:pt x="134" y="0"/>
                      <a:pt x="118" y="0"/>
                    </a:cubicBezTo>
                    <a:cubicBezTo>
                      <a:pt x="102" y="0"/>
                      <a:pt x="88" y="2"/>
                      <a:pt x="75" y="6"/>
                    </a:cubicBezTo>
                    <a:cubicBezTo>
                      <a:pt x="62" y="11"/>
                      <a:pt x="51" y="17"/>
                      <a:pt x="42" y="25"/>
                    </a:cubicBezTo>
                    <a:cubicBezTo>
                      <a:pt x="32" y="32"/>
                      <a:pt x="25" y="42"/>
                      <a:pt x="20" y="52"/>
                    </a:cubicBezTo>
                    <a:cubicBezTo>
                      <a:pt x="14" y="63"/>
                      <a:pt x="12" y="75"/>
                      <a:pt x="12" y="87"/>
                    </a:cubicBezTo>
                    <a:cubicBezTo>
                      <a:pt x="12" y="103"/>
                      <a:pt x="16" y="118"/>
                      <a:pt x="26" y="131"/>
                    </a:cubicBezTo>
                    <a:cubicBezTo>
                      <a:pt x="35" y="144"/>
                      <a:pt x="48" y="154"/>
                      <a:pt x="65" y="163"/>
                    </a:cubicBezTo>
                    <a:cubicBezTo>
                      <a:pt x="54" y="166"/>
                      <a:pt x="44" y="171"/>
                      <a:pt x="36" y="177"/>
                    </a:cubicBezTo>
                    <a:cubicBezTo>
                      <a:pt x="28" y="183"/>
                      <a:pt x="21" y="189"/>
                      <a:pt x="16" y="196"/>
                    </a:cubicBezTo>
                    <a:cubicBezTo>
                      <a:pt x="11" y="204"/>
                      <a:pt x="7" y="212"/>
                      <a:pt x="4" y="220"/>
                    </a:cubicBezTo>
                    <a:cubicBezTo>
                      <a:pt x="1" y="229"/>
                      <a:pt x="0" y="238"/>
                      <a:pt x="0" y="247"/>
                    </a:cubicBezTo>
                    <a:cubicBezTo>
                      <a:pt x="0" y="261"/>
                      <a:pt x="3" y="274"/>
                      <a:pt x="9" y="285"/>
                    </a:cubicBezTo>
                    <a:cubicBezTo>
                      <a:pt x="14" y="297"/>
                      <a:pt x="23" y="307"/>
                      <a:pt x="33" y="315"/>
                    </a:cubicBezTo>
                    <a:cubicBezTo>
                      <a:pt x="43" y="323"/>
                      <a:pt x="56" y="330"/>
                      <a:pt x="70" y="334"/>
                    </a:cubicBezTo>
                    <a:cubicBezTo>
                      <a:pt x="84" y="339"/>
                      <a:pt x="100" y="341"/>
                      <a:pt x="117" y="341"/>
                    </a:cubicBezTo>
                    <a:cubicBezTo>
                      <a:pt x="135" y="341"/>
                      <a:pt x="150" y="339"/>
                      <a:pt x="165" y="334"/>
                    </a:cubicBezTo>
                    <a:cubicBezTo>
                      <a:pt x="179" y="329"/>
                      <a:pt x="191" y="323"/>
                      <a:pt x="202" y="315"/>
                    </a:cubicBezTo>
                    <a:cubicBezTo>
                      <a:pt x="212" y="306"/>
                      <a:pt x="220" y="296"/>
                      <a:pt x="226" y="285"/>
                    </a:cubicBezTo>
                    <a:cubicBezTo>
                      <a:pt x="232" y="273"/>
                      <a:pt x="234" y="260"/>
                      <a:pt x="234" y="246"/>
                    </a:cubicBezTo>
                    <a:cubicBezTo>
                      <a:pt x="234" y="237"/>
                      <a:pt x="233" y="228"/>
                      <a:pt x="230" y="219"/>
                    </a:cubicBezTo>
                    <a:cubicBezTo>
                      <a:pt x="228" y="210"/>
                      <a:pt x="223" y="202"/>
                      <a:pt x="218" y="195"/>
                    </a:cubicBezTo>
                    <a:close/>
                    <a:moveTo>
                      <a:pt x="82" y="78"/>
                    </a:moveTo>
                    <a:cubicBezTo>
                      <a:pt x="84" y="73"/>
                      <a:pt x="86" y="68"/>
                      <a:pt x="90" y="64"/>
                    </a:cubicBezTo>
                    <a:cubicBezTo>
                      <a:pt x="93" y="61"/>
                      <a:pt x="97" y="58"/>
                      <a:pt x="102" y="55"/>
                    </a:cubicBezTo>
                    <a:cubicBezTo>
                      <a:pt x="107" y="53"/>
                      <a:pt x="112" y="52"/>
                      <a:pt x="118" y="52"/>
                    </a:cubicBezTo>
                    <a:cubicBezTo>
                      <a:pt x="124" y="52"/>
                      <a:pt x="129" y="53"/>
                      <a:pt x="134" y="55"/>
                    </a:cubicBezTo>
                    <a:cubicBezTo>
                      <a:pt x="139" y="57"/>
                      <a:pt x="143" y="60"/>
                      <a:pt x="147" y="64"/>
                    </a:cubicBezTo>
                    <a:cubicBezTo>
                      <a:pt x="150" y="68"/>
                      <a:pt x="153" y="72"/>
                      <a:pt x="155" y="77"/>
                    </a:cubicBezTo>
                    <a:cubicBezTo>
                      <a:pt x="157" y="83"/>
                      <a:pt x="158" y="88"/>
                      <a:pt x="158" y="94"/>
                    </a:cubicBezTo>
                    <a:cubicBezTo>
                      <a:pt x="158" y="100"/>
                      <a:pt x="157" y="105"/>
                      <a:pt x="155" y="111"/>
                    </a:cubicBezTo>
                    <a:cubicBezTo>
                      <a:pt x="153" y="116"/>
                      <a:pt x="150" y="120"/>
                      <a:pt x="146" y="124"/>
                    </a:cubicBezTo>
                    <a:cubicBezTo>
                      <a:pt x="143" y="128"/>
                      <a:pt x="139" y="131"/>
                      <a:pt x="134" y="133"/>
                    </a:cubicBezTo>
                    <a:cubicBezTo>
                      <a:pt x="129" y="135"/>
                      <a:pt x="124" y="136"/>
                      <a:pt x="118" y="136"/>
                    </a:cubicBezTo>
                    <a:cubicBezTo>
                      <a:pt x="113" y="136"/>
                      <a:pt x="108" y="135"/>
                      <a:pt x="103" y="133"/>
                    </a:cubicBezTo>
                    <a:cubicBezTo>
                      <a:pt x="98" y="131"/>
                      <a:pt x="94" y="128"/>
                      <a:pt x="90" y="124"/>
                    </a:cubicBezTo>
                    <a:cubicBezTo>
                      <a:pt x="87" y="120"/>
                      <a:pt x="84" y="116"/>
                      <a:pt x="82" y="111"/>
                    </a:cubicBezTo>
                    <a:cubicBezTo>
                      <a:pt x="80" y="106"/>
                      <a:pt x="79" y="100"/>
                      <a:pt x="79" y="94"/>
                    </a:cubicBezTo>
                    <a:cubicBezTo>
                      <a:pt x="79" y="88"/>
                      <a:pt x="80" y="83"/>
                      <a:pt x="82" y="78"/>
                    </a:cubicBezTo>
                    <a:close/>
                    <a:moveTo>
                      <a:pt x="162" y="261"/>
                    </a:moveTo>
                    <a:cubicBezTo>
                      <a:pt x="160" y="267"/>
                      <a:pt x="156" y="272"/>
                      <a:pt x="152" y="276"/>
                    </a:cubicBezTo>
                    <a:cubicBezTo>
                      <a:pt x="148" y="280"/>
                      <a:pt x="143" y="283"/>
                      <a:pt x="137" y="285"/>
                    </a:cubicBezTo>
                    <a:cubicBezTo>
                      <a:pt x="131" y="288"/>
                      <a:pt x="124" y="289"/>
                      <a:pt x="117" y="289"/>
                    </a:cubicBezTo>
                    <a:cubicBezTo>
                      <a:pt x="110" y="289"/>
                      <a:pt x="103" y="288"/>
                      <a:pt x="97" y="286"/>
                    </a:cubicBezTo>
                    <a:cubicBezTo>
                      <a:pt x="92" y="283"/>
                      <a:pt x="86" y="280"/>
                      <a:pt x="82" y="276"/>
                    </a:cubicBezTo>
                    <a:cubicBezTo>
                      <a:pt x="78" y="272"/>
                      <a:pt x="75" y="267"/>
                      <a:pt x="72" y="261"/>
                    </a:cubicBezTo>
                    <a:cubicBezTo>
                      <a:pt x="70" y="255"/>
                      <a:pt x="69" y="248"/>
                      <a:pt x="69" y="241"/>
                    </a:cubicBezTo>
                    <a:cubicBezTo>
                      <a:pt x="69" y="233"/>
                      <a:pt x="70" y="227"/>
                      <a:pt x="72" y="221"/>
                    </a:cubicBezTo>
                    <a:cubicBezTo>
                      <a:pt x="75" y="215"/>
                      <a:pt x="78" y="210"/>
                      <a:pt x="83" y="205"/>
                    </a:cubicBezTo>
                    <a:cubicBezTo>
                      <a:pt x="87" y="201"/>
                      <a:pt x="92" y="198"/>
                      <a:pt x="98" y="195"/>
                    </a:cubicBezTo>
                    <a:cubicBezTo>
                      <a:pt x="104" y="193"/>
                      <a:pt x="110" y="192"/>
                      <a:pt x="117" y="192"/>
                    </a:cubicBezTo>
                    <a:cubicBezTo>
                      <a:pt x="125" y="192"/>
                      <a:pt x="131" y="193"/>
                      <a:pt x="137" y="196"/>
                    </a:cubicBezTo>
                    <a:cubicBezTo>
                      <a:pt x="143" y="198"/>
                      <a:pt x="148" y="202"/>
                      <a:pt x="153" y="206"/>
                    </a:cubicBezTo>
                    <a:cubicBezTo>
                      <a:pt x="157" y="210"/>
                      <a:pt x="160" y="216"/>
                      <a:pt x="163" y="222"/>
                    </a:cubicBezTo>
                    <a:cubicBezTo>
                      <a:pt x="165" y="228"/>
                      <a:pt x="166" y="234"/>
                      <a:pt x="166" y="241"/>
                    </a:cubicBezTo>
                    <a:cubicBezTo>
                      <a:pt x="166" y="248"/>
                      <a:pt x="165" y="255"/>
                      <a:pt x="162" y="261"/>
                    </a:cubicBezTo>
                    <a:close/>
                  </a:path>
                </a:pathLst>
              </a:custGeom>
              <a:solidFill>
                <a:srgbClr val="3072C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105400" y="310515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3072C2"/>
                  </a:solidFill>
                </a:rPr>
                <a:t>Number</a:t>
              </a:r>
              <a:endParaRPr lang="en-US" b="1" dirty="0">
                <a:solidFill>
                  <a:srgbClr val="3072C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310515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Value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876800" y="120015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cs typeface="Aharoni" pitchFamily="2" charset="-79"/>
              </a:rPr>
              <a:t>Portfolio/ Market structure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2952750"/>
            <a:ext cx="588541" cy="3810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21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21570" y="3714646"/>
            <a:ext cx="1137100" cy="361087"/>
          </a:xfrm>
          <a:prstGeom prst="flowChartMagneticDisk">
            <a:avLst/>
          </a:prstGeom>
          <a:solidFill>
            <a:srgbClr val="003F4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21570" y="3474831"/>
            <a:ext cx="1137100" cy="361087"/>
          </a:xfrm>
          <a:prstGeom prst="flowChartMagneticDisk">
            <a:avLst/>
          </a:prstGeom>
          <a:solidFill>
            <a:srgbClr val="003F4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21570" y="3231773"/>
            <a:ext cx="1137100" cy="361087"/>
          </a:xfrm>
          <a:prstGeom prst="flowChartMagneticDisk">
            <a:avLst/>
          </a:prstGeom>
          <a:solidFill>
            <a:srgbClr val="007A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21570" y="2995573"/>
            <a:ext cx="1137100" cy="361087"/>
          </a:xfrm>
          <a:prstGeom prst="flowChartMagneticDisk">
            <a:avLst/>
          </a:prstGeom>
          <a:solidFill>
            <a:srgbClr val="007A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21570" y="2759373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21570" y="2525154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21570" y="2288955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Overdue </a:t>
            </a:r>
            <a:r>
              <a:rPr lang="en-US" sz="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StateDebts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21570" y="2052755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21570" y="1816555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Shape 447"/>
          <p:cNvPicPr preferRelativeResize="0"/>
          <p:nvPr/>
        </p:nvPicPr>
        <p:blipFill/>
        <p:spPr>
          <a:xfrm>
            <a:off x="1589" y="1192"/>
            <a:ext cx="1587" cy="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4" y="328612"/>
            <a:ext cx="8229600" cy="46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Calibri"/>
              <a:buNone/>
            </a:pPr>
            <a:r>
              <a:rPr lang="en-US" sz="2099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HOW: example of model applicability</a:t>
            </a:r>
            <a:endParaRPr sz="2099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Shape 449"/>
          <p:cNvGrpSpPr/>
          <p:nvPr/>
        </p:nvGrpSpPr>
        <p:grpSpPr>
          <a:xfrm>
            <a:off x="457201" y="977957"/>
            <a:ext cx="1468949" cy="282129"/>
            <a:chOff x="588166" y="1221522"/>
            <a:chExt cx="1468949" cy="376172"/>
          </a:xfrm>
        </p:grpSpPr>
        <p:cxnSp>
          <p:nvCxnSpPr>
            <p:cNvPr id="450" name="Shape 450"/>
            <p:cNvCxnSpPr/>
            <p:nvPr/>
          </p:nvCxnSpPr>
          <p:spPr>
            <a:xfrm>
              <a:off x="588166" y="1409606"/>
              <a:ext cx="146894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451" name="Shape 451"/>
            <p:cNvSpPr/>
            <p:nvPr/>
          </p:nvSpPr>
          <p:spPr>
            <a:xfrm>
              <a:off x="734054" y="1221522"/>
              <a:ext cx="1177173" cy="3761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PUBLICLY </a:t>
              </a:r>
              <a:endParaRPr dirty="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AVAILABLE </a:t>
              </a:r>
              <a:r>
                <a:rPr lang="en-US" sz="105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Shape 455"/>
          <p:cNvSpPr/>
          <p:nvPr/>
        </p:nvSpPr>
        <p:spPr>
          <a:xfrm>
            <a:off x="606631" y="3177942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Data norm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25631" y="1576114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25631" y="4111370"/>
            <a:ext cx="11289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06631" y="3920897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Macroeconomic 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21570" y="3650650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Data (</a:t>
            </a:r>
            <a:r>
              <a:rPr lang="en-US" sz="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</a:t>
            </a: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21570" y="3414450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Data norm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977761" y="1485415"/>
            <a:ext cx="1133039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exposure at RBI group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621570" y="2707832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Insolvency Registry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21570" y="2471632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621570" y="2235432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Statements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621570" y="1999232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Fiscal 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21570" y="1756658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Shareholder 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Shape 473"/>
          <p:cNvGrpSpPr/>
          <p:nvPr/>
        </p:nvGrpSpPr>
        <p:grpSpPr>
          <a:xfrm>
            <a:off x="4065675" y="971550"/>
            <a:ext cx="2756919" cy="282129"/>
            <a:chOff x="3837898" y="1212978"/>
            <a:chExt cx="2756919" cy="376172"/>
          </a:xfrm>
        </p:grpSpPr>
        <p:cxnSp>
          <p:nvCxnSpPr>
            <p:cNvPr id="474" name="Shape 474"/>
            <p:cNvCxnSpPr/>
            <p:nvPr/>
          </p:nvCxnSpPr>
          <p:spPr>
            <a:xfrm>
              <a:off x="3837898" y="1409606"/>
              <a:ext cx="275691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4725223" y="1212978"/>
              <a:ext cx="940633" cy="37617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r>
                <a:rPr lang="en-US" sz="1050" b="1" dirty="0" smtClean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LAYER</a:t>
              </a:r>
              <a:endParaRPr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7155332" y="1745584"/>
            <a:ext cx="1802814" cy="2157344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36000" tIns="45700" rIns="2520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&amp; </a:t>
            </a:r>
            <a:r>
              <a:rPr 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at company level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Structure algorithm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aggregation at sector and at market levels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for various </a:t>
            </a: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Headroom algorithm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</a:t>
            </a: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pricing algorithm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selection algorithm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Shape 480"/>
          <p:cNvGrpSpPr/>
          <p:nvPr/>
        </p:nvGrpSpPr>
        <p:grpSpPr>
          <a:xfrm>
            <a:off x="672792" y="4318479"/>
            <a:ext cx="1418306" cy="469113"/>
            <a:chOff x="970062" y="6169126"/>
            <a:chExt cx="1418306" cy="625487"/>
          </a:xfrm>
        </p:grpSpPr>
        <p:sp>
          <p:nvSpPr>
            <p:cNvPr id="483" name="Shape 483"/>
            <p:cNvSpPr/>
            <p:nvPr/>
          </p:nvSpPr>
          <p:spPr>
            <a:xfrm>
              <a:off x="970062" y="6273575"/>
              <a:ext cx="178571" cy="149955"/>
            </a:xfrm>
            <a:prstGeom prst="flowChartMagneticDisk">
              <a:avLst/>
            </a:prstGeom>
            <a:solidFill>
              <a:srgbClr val="00B6C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189368" y="6169126"/>
              <a:ext cx="1199000" cy="447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sources</a:t>
              </a:r>
              <a:endParaRPr dirty="0"/>
            </a:p>
            <a:p>
              <a:pPr marL="0" marR="0" lvl="0" indent="0" algn="l" rtl="0"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Normalized data</a:t>
              </a: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970062" y="6432407"/>
              <a:ext cx="178571" cy="149955"/>
            </a:xfrm>
            <a:prstGeom prst="flowChartMagneticDisk">
              <a:avLst/>
            </a:prstGeom>
            <a:solidFill>
              <a:srgbClr val="007A8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89369" y="6643003"/>
              <a:ext cx="1147234" cy="15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&amp; macro data</a:t>
              </a:r>
              <a:endParaRPr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976781" y="6630683"/>
              <a:ext cx="178571" cy="149957"/>
            </a:xfrm>
            <a:prstGeom prst="flowChartMagneticDisk">
              <a:avLst/>
            </a:prstGeom>
            <a:solidFill>
              <a:srgbClr val="003F4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Shape 488"/>
          <p:cNvSpPr/>
          <p:nvPr/>
        </p:nvSpPr>
        <p:spPr>
          <a:xfrm rot="-5134863">
            <a:off x="3874244" y="1593088"/>
            <a:ext cx="3192840" cy="3132641"/>
          </a:xfrm>
          <a:custGeom>
            <a:avLst/>
            <a:gdLst/>
            <a:ahLst/>
            <a:cxnLst/>
            <a:rect l="0" t="0" r="0" b="0"/>
            <a:pathLst>
              <a:path w="5108534" h="2205479" extrusionOk="0">
                <a:moveTo>
                  <a:pt x="3687597" y="0"/>
                </a:moveTo>
                <a:lnTo>
                  <a:pt x="3997302" y="0"/>
                </a:lnTo>
                <a:cubicBezTo>
                  <a:pt x="4181022" y="39939"/>
                  <a:pt x="4131279" y="75863"/>
                  <a:pt x="4189025" y="25649"/>
                </a:cubicBezTo>
                <a:lnTo>
                  <a:pt x="4365999" y="12824"/>
                </a:lnTo>
                <a:cubicBezTo>
                  <a:pt x="4636310" y="52000"/>
                  <a:pt x="4541753" y="51297"/>
                  <a:pt x="4646209" y="51297"/>
                </a:cubicBezTo>
                <a:cubicBezTo>
                  <a:pt x="4812751" y="130290"/>
                  <a:pt x="4808435" y="74681"/>
                  <a:pt x="4808435" y="141068"/>
                </a:cubicBezTo>
                <a:lnTo>
                  <a:pt x="4823184" y="256486"/>
                </a:lnTo>
                <a:cubicBezTo>
                  <a:pt x="4900300" y="377189"/>
                  <a:pt x="4932712" y="340784"/>
                  <a:pt x="4882175" y="384729"/>
                </a:cubicBezTo>
                <a:lnTo>
                  <a:pt x="4882175" y="448850"/>
                </a:lnTo>
                <a:cubicBezTo>
                  <a:pt x="4975371" y="597422"/>
                  <a:pt x="4909066" y="589917"/>
                  <a:pt x="5000158" y="589917"/>
                </a:cubicBezTo>
                <a:cubicBezTo>
                  <a:pt x="4893191" y="669646"/>
                  <a:pt x="4896923" y="627452"/>
                  <a:pt x="4896923" y="679688"/>
                </a:cubicBezTo>
                <a:cubicBezTo>
                  <a:pt x="5088371" y="762926"/>
                  <a:pt x="5044401" y="696015"/>
                  <a:pt x="5044401" y="872052"/>
                </a:cubicBezTo>
                <a:lnTo>
                  <a:pt x="5059149" y="961821"/>
                </a:lnTo>
                <a:lnTo>
                  <a:pt x="5059149" y="1141362"/>
                </a:lnTo>
                <a:lnTo>
                  <a:pt x="5014906" y="1205483"/>
                </a:lnTo>
                <a:cubicBezTo>
                  <a:pt x="5046329" y="1342109"/>
                  <a:pt x="5044401" y="1290132"/>
                  <a:pt x="5044401" y="1359374"/>
                </a:cubicBezTo>
                <a:lnTo>
                  <a:pt x="5029654" y="1474793"/>
                </a:lnTo>
                <a:cubicBezTo>
                  <a:pt x="5045011" y="1581629"/>
                  <a:pt x="5044401" y="1542923"/>
                  <a:pt x="5044401" y="1590212"/>
                </a:cubicBezTo>
                <a:lnTo>
                  <a:pt x="5108534" y="1642910"/>
                </a:lnTo>
                <a:lnTo>
                  <a:pt x="4984737" y="1784656"/>
                </a:lnTo>
                <a:lnTo>
                  <a:pt x="4754388" y="1895045"/>
                </a:lnTo>
                <a:lnTo>
                  <a:pt x="4426419" y="1936279"/>
                </a:lnTo>
                <a:cubicBezTo>
                  <a:pt x="4319452" y="2016007"/>
                  <a:pt x="4292261" y="1935529"/>
                  <a:pt x="4292261" y="1987764"/>
                </a:cubicBezTo>
                <a:cubicBezTo>
                  <a:pt x="4093894" y="1934689"/>
                  <a:pt x="4147820" y="1977579"/>
                  <a:pt x="4085790" y="1923643"/>
                </a:cubicBezTo>
                <a:cubicBezTo>
                  <a:pt x="3859668" y="1910534"/>
                  <a:pt x="3938475" y="1910819"/>
                  <a:pt x="3849824" y="1910819"/>
                </a:cubicBezTo>
                <a:cubicBezTo>
                  <a:pt x="3713003" y="1990136"/>
                  <a:pt x="3770268" y="1987764"/>
                  <a:pt x="3702345" y="1987764"/>
                </a:cubicBezTo>
                <a:cubicBezTo>
                  <a:pt x="3595634" y="1894971"/>
                  <a:pt x="3647776" y="1897994"/>
                  <a:pt x="3584362" y="1897994"/>
                </a:cubicBezTo>
                <a:cubicBezTo>
                  <a:pt x="3530287" y="1932192"/>
                  <a:pt x="3483594" y="1977685"/>
                  <a:pt x="3422136" y="2000589"/>
                </a:cubicBezTo>
                <a:cubicBezTo>
                  <a:pt x="3405845" y="2006660"/>
                  <a:pt x="3377892" y="1974940"/>
                  <a:pt x="3377892" y="1974940"/>
                </a:cubicBezTo>
                <a:cubicBezTo>
                  <a:pt x="3333649" y="1962116"/>
                  <a:pt x="3291164" y="1943134"/>
                  <a:pt x="3245162" y="1936467"/>
                </a:cubicBezTo>
                <a:cubicBezTo>
                  <a:pt x="3229827" y="1934245"/>
                  <a:pt x="3200918" y="1949291"/>
                  <a:pt x="3200918" y="1949291"/>
                </a:cubicBezTo>
                <a:cubicBezTo>
                  <a:pt x="3163709" y="1997824"/>
                  <a:pt x="3183955" y="1976866"/>
                  <a:pt x="3141926" y="2013413"/>
                </a:cubicBezTo>
                <a:lnTo>
                  <a:pt x="3038691" y="2026238"/>
                </a:lnTo>
                <a:cubicBezTo>
                  <a:pt x="3014112" y="2013413"/>
                  <a:pt x="2991146" y="1997887"/>
                  <a:pt x="2964952" y="1987764"/>
                </a:cubicBezTo>
                <a:cubicBezTo>
                  <a:pt x="2876207" y="1953466"/>
                  <a:pt x="2928185" y="1994266"/>
                  <a:pt x="2891212" y="1962116"/>
                </a:cubicBezTo>
                <a:cubicBezTo>
                  <a:pt x="2851885" y="1953566"/>
                  <a:pt x="2813601" y="1939658"/>
                  <a:pt x="2773229" y="1936467"/>
                </a:cubicBezTo>
                <a:cubicBezTo>
                  <a:pt x="2732672" y="1933261"/>
                  <a:pt x="2673195" y="1990834"/>
                  <a:pt x="2655246" y="2000589"/>
                </a:cubicBezTo>
                <a:cubicBezTo>
                  <a:pt x="2621700" y="2018821"/>
                  <a:pt x="2589421" y="2013413"/>
                  <a:pt x="2552012" y="2013413"/>
                </a:cubicBezTo>
                <a:lnTo>
                  <a:pt x="2537264" y="1987764"/>
                </a:lnTo>
                <a:lnTo>
                  <a:pt x="2330793" y="2090358"/>
                </a:lnTo>
                <a:cubicBezTo>
                  <a:pt x="2315515" y="2098172"/>
                  <a:pt x="2286550" y="2116007"/>
                  <a:pt x="2286550" y="2116007"/>
                </a:cubicBezTo>
                <a:lnTo>
                  <a:pt x="2168567" y="2090358"/>
                </a:lnTo>
                <a:cubicBezTo>
                  <a:pt x="2104660" y="2086084"/>
                  <a:pt x="2040941" y="2077535"/>
                  <a:pt x="1976844" y="2077535"/>
                </a:cubicBezTo>
                <a:lnTo>
                  <a:pt x="1958200" y="2080089"/>
                </a:lnTo>
                <a:lnTo>
                  <a:pt x="1961125" y="2090044"/>
                </a:lnTo>
                <a:lnTo>
                  <a:pt x="1902144" y="2115697"/>
                </a:lnTo>
                <a:cubicBezTo>
                  <a:pt x="1892315" y="2119972"/>
                  <a:pt x="1883644" y="2128523"/>
                  <a:pt x="1872654" y="2128523"/>
                </a:cubicBezTo>
                <a:cubicBezTo>
                  <a:pt x="1852389" y="2128523"/>
                  <a:pt x="1833703" y="2118377"/>
                  <a:pt x="1813673" y="2115697"/>
                </a:cubicBezTo>
                <a:cubicBezTo>
                  <a:pt x="1769683" y="2109810"/>
                  <a:pt x="1725201" y="2107145"/>
                  <a:pt x="1680965" y="2102870"/>
                </a:cubicBezTo>
                <a:lnTo>
                  <a:pt x="1459785" y="2102870"/>
                </a:lnTo>
                <a:cubicBezTo>
                  <a:pt x="1459785" y="2102870"/>
                  <a:pt x="1425307" y="2066032"/>
                  <a:pt x="1400804" y="2064392"/>
                </a:cubicBezTo>
                <a:cubicBezTo>
                  <a:pt x="1355623" y="2061369"/>
                  <a:pt x="1312333" y="2081494"/>
                  <a:pt x="1268097" y="2090044"/>
                </a:cubicBezTo>
                <a:cubicBezTo>
                  <a:pt x="1226572" y="2108104"/>
                  <a:pt x="1184153" y="2128523"/>
                  <a:pt x="1135389" y="2128523"/>
                </a:cubicBezTo>
                <a:cubicBezTo>
                  <a:pt x="1099607" y="2128523"/>
                  <a:pt x="1066577" y="2111422"/>
                  <a:pt x="1032171" y="2102870"/>
                </a:cubicBezTo>
                <a:cubicBezTo>
                  <a:pt x="981645" y="2058918"/>
                  <a:pt x="1023503" y="2087108"/>
                  <a:pt x="884719" y="2154175"/>
                </a:cubicBezTo>
                <a:cubicBezTo>
                  <a:pt x="755968" y="2154175"/>
                  <a:pt x="874847" y="2153622"/>
                  <a:pt x="530831" y="2192653"/>
                </a:cubicBezTo>
                <a:cubicBezTo>
                  <a:pt x="466330" y="2192653"/>
                  <a:pt x="500900" y="2189542"/>
                  <a:pt x="427614" y="2205479"/>
                </a:cubicBezTo>
                <a:cubicBezTo>
                  <a:pt x="422699" y="2196929"/>
                  <a:pt x="416950" y="2188704"/>
                  <a:pt x="412868" y="2179827"/>
                </a:cubicBezTo>
                <a:cubicBezTo>
                  <a:pt x="407096" y="2167275"/>
                  <a:pt x="407037" y="2152425"/>
                  <a:pt x="398124" y="2141348"/>
                </a:cubicBezTo>
                <a:cubicBezTo>
                  <a:pt x="372138" y="2109057"/>
                  <a:pt x="339143" y="2081494"/>
                  <a:pt x="309651" y="2051566"/>
                </a:cubicBezTo>
                <a:cubicBezTo>
                  <a:pt x="266885" y="2014366"/>
                  <a:pt x="295768" y="2044739"/>
                  <a:pt x="280161" y="1936131"/>
                </a:cubicBezTo>
                <a:cubicBezTo>
                  <a:pt x="280161" y="1936131"/>
                  <a:pt x="300729" y="1901711"/>
                  <a:pt x="294906" y="1884826"/>
                </a:cubicBezTo>
                <a:cubicBezTo>
                  <a:pt x="284721" y="1855297"/>
                  <a:pt x="255585" y="1833522"/>
                  <a:pt x="235925" y="1807870"/>
                </a:cubicBezTo>
                <a:cubicBezTo>
                  <a:pt x="160722" y="1742454"/>
                  <a:pt x="204320" y="1794170"/>
                  <a:pt x="235925" y="1615478"/>
                </a:cubicBezTo>
                <a:cubicBezTo>
                  <a:pt x="235925" y="1564411"/>
                  <a:pt x="238123" y="1606476"/>
                  <a:pt x="176944" y="1500043"/>
                </a:cubicBezTo>
                <a:cubicBezTo>
                  <a:pt x="176944" y="1459842"/>
                  <a:pt x="173873" y="1490555"/>
                  <a:pt x="235925" y="1423086"/>
                </a:cubicBezTo>
                <a:cubicBezTo>
                  <a:pt x="235925" y="1310209"/>
                  <a:pt x="251013" y="1375830"/>
                  <a:pt x="132708" y="1243520"/>
                </a:cubicBezTo>
                <a:lnTo>
                  <a:pt x="103217" y="1115260"/>
                </a:lnTo>
                <a:lnTo>
                  <a:pt x="103217" y="986998"/>
                </a:lnTo>
                <a:lnTo>
                  <a:pt x="250670" y="884389"/>
                </a:lnTo>
                <a:lnTo>
                  <a:pt x="88472" y="666345"/>
                </a:lnTo>
                <a:lnTo>
                  <a:pt x="0" y="461128"/>
                </a:lnTo>
                <a:lnTo>
                  <a:pt x="147454" y="243084"/>
                </a:lnTo>
                <a:lnTo>
                  <a:pt x="398124" y="230257"/>
                </a:lnTo>
                <a:cubicBezTo>
                  <a:pt x="454083" y="230257"/>
                  <a:pt x="418487" y="227082"/>
                  <a:pt x="501341" y="255910"/>
                </a:cubicBezTo>
                <a:cubicBezTo>
                  <a:pt x="511170" y="255910"/>
                  <a:pt x="521134" y="254504"/>
                  <a:pt x="530831" y="255910"/>
                </a:cubicBezTo>
                <a:cubicBezTo>
                  <a:pt x="550821" y="258807"/>
                  <a:pt x="569547" y="268735"/>
                  <a:pt x="589813" y="268735"/>
                </a:cubicBezTo>
                <a:cubicBezTo>
                  <a:pt x="605356" y="268735"/>
                  <a:pt x="619762" y="250584"/>
                  <a:pt x="634049" y="255910"/>
                </a:cubicBezTo>
                <a:cubicBezTo>
                  <a:pt x="659605" y="265437"/>
                  <a:pt x="673369" y="290113"/>
                  <a:pt x="693030" y="307214"/>
                </a:cubicBezTo>
                <a:lnTo>
                  <a:pt x="958386" y="247216"/>
                </a:lnTo>
                <a:lnTo>
                  <a:pt x="1194370" y="204606"/>
                </a:lnTo>
                <a:lnTo>
                  <a:pt x="1577748" y="114822"/>
                </a:lnTo>
                <a:lnTo>
                  <a:pt x="1589512" y="139855"/>
                </a:lnTo>
                <a:lnTo>
                  <a:pt x="1696635" y="102594"/>
                </a:lnTo>
                <a:cubicBezTo>
                  <a:pt x="1833663" y="168792"/>
                  <a:pt x="1778753" y="166716"/>
                  <a:pt x="1844113" y="166716"/>
                </a:cubicBezTo>
                <a:lnTo>
                  <a:pt x="2050584" y="166716"/>
                </a:lnTo>
                <a:cubicBezTo>
                  <a:pt x="2335649" y="205857"/>
                  <a:pt x="2330793" y="287416"/>
                  <a:pt x="2330793" y="192365"/>
                </a:cubicBezTo>
                <a:lnTo>
                  <a:pt x="2493020" y="153891"/>
                </a:lnTo>
                <a:lnTo>
                  <a:pt x="2669995" y="76946"/>
                </a:lnTo>
                <a:lnTo>
                  <a:pt x="2773229" y="141068"/>
                </a:lnTo>
                <a:lnTo>
                  <a:pt x="2950204" y="89771"/>
                </a:lnTo>
                <a:lnTo>
                  <a:pt x="3112431" y="38473"/>
                </a:lnTo>
                <a:cubicBezTo>
                  <a:pt x="3256803" y="136117"/>
                  <a:pt x="3189112" y="128243"/>
                  <a:pt x="3289405" y="128243"/>
                </a:cubicBezTo>
                <a:cubicBezTo>
                  <a:pt x="3546789" y="62416"/>
                  <a:pt x="3478522" y="117684"/>
                  <a:pt x="3554867" y="51297"/>
                </a:cubicBezTo>
                <a:lnTo>
                  <a:pt x="3687597" y="0"/>
                </a:lnTo>
                <a:close/>
              </a:path>
            </a:pathLst>
          </a:custGeom>
          <a:solidFill>
            <a:srgbClr val="FEF599"/>
          </a:solidFill>
          <a:ln>
            <a:noFill/>
          </a:ln>
          <a:effectLst>
            <a:outerShdw blurRad="165100" sx="102000" sy="102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Shape 489"/>
          <p:cNvSpPr txBox="1"/>
          <p:nvPr/>
        </p:nvSpPr>
        <p:spPr>
          <a:xfrm rot="265137">
            <a:off x="3904324" y="1562976"/>
            <a:ext cx="3132641" cy="31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950" tIns="53950" rIns="53950" bIns="53950" anchor="t" anchorCtr="0">
            <a:noAutofit/>
          </a:bodyPr>
          <a:lstStyle/>
          <a:p>
            <a:pPr marL="1762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329552" y="1608869"/>
            <a:ext cx="2493042" cy="306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lang="en-US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 </a:t>
            </a: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S.R.L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Segment: </a:t>
            </a: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Family Company/Niche Player/Int’l Group etc </a:t>
            </a: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based on identified </a:t>
            </a:r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by applying </a:t>
            </a:r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unsupervised models</a:t>
            </a: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Position: </a:t>
            </a: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Player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Category: </a:t>
            </a: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Low/Medium/Increased/High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Headroom: </a:t>
            </a:r>
            <a:r>
              <a:rPr lang="en-US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 500.000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: </a:t>
            </a:r>
            <a:r>
              <a:rPr lang="en-US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all in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Difficulty Triggers: </a:t>
            </a:r>
            <a:r>
              <a:rPr lang="en-US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Decrease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Eligible Products: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Overdraft – max. EUR 350.000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Loans – max. EUR 200.000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Shape 491"/>
          <p:cNvSpPr/>
          <p:nvPr/>
        </p:nvSpPr>
        <p:spPr>
          <a:xfrm>
            <a:off x="8374063" y="2661823"/>
            <a:ext cx="198438" cy="1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7"/>
              <a:buFont typeface="Arial"/>
              <a:buNone/>
            </a:pPr>
            <a:endParaRPr sz="1867">
              <a:solidFill>
                <a:srgbClr val="0077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8374063" y="3123785"/>
            <a:ext cx="198438" cy="1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7"/>
              <a:buFont typeface="Arial"/>
              <a:buNone/>
            </a:pPr>
            <a:endParaRPr sz="1867">
              <a:solidFill>
                <a:srgbClr val="0077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8374063" y="3925076"/>
            <a:ext cx="198438" cy="1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7"/>
              <a:buFont typeface="Arial"/>
              <a:buNone/>
            </a:pPr>
            <a:endParaRPr sz="1867">
              <a:solidFill>
                <a:srgbClr val="0077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8374063" y="3416679"/>
            <a:ext cx="198438" cy="1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7"/>
              <a:buFont typeface="Arial"/>
              <a:buNone/>
            </a:pPr>
            <a:endParaRPr sz="1867">
              <a:solidFill>
                <a:srgbClr val="0077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496"/>
          <p:cNvGrpSpPr/>
          <p:nvPr/>
        </p:nvGrpSpPr>
        <p:grpSpPr>
          <a:xfrm>
            <a:off x="5920999" y="1690366"/>
            <a:ext cx="500497" cy="174027"/>
            <a:chOff x="7675600" y="259354"/>
            <a:chExt cx="490500" cy="227416"/>
          </a:xfrm>
        </p:grpSpPr>
        <p:sp>
          <p:nvSpPr>
            <p:cNvPr id="497" name="Shape 497"/>
            <p:cNvSpPr/>
            <p:nvPr/>
          </p:nvSpPr>
          <p:spPr>
            <a:xfrm>
              <a:off x="7675600" y="259354"/>
              <a:ext cx="490461" cy="2274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2525" tIns="10800" rIns="25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Shape 498"/>
            <p:cNvCxnSpPr>
              <a:stCxn id="497" idx="2"/>
              <a:endCxn id="497" idx="0"/>
            </p:cNvCxnSpPr>
            <p:nvPr/>
          </p:nvCxnSpPr>
          <p:spPr>
            <a:xfrm rot="10800000" flipH="1">
              <a:off x="7675600" y="373070"/>
              <a:ext cx="490500" cy="11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Shape 499"/>
            <p:cNvCxnSpPr>
              <a:stCxn id="497" idx="4"/>
              <a:endCxn id="497" idx="6"/>
            </p:cNvCxnSpPr>
            <p:nvPr/>
          </p:nvCxnSpPr>
          <p:spPr>
            <a:xfrm>
              <a:off x="7675600" y="259354"/>
              <a:ext cx="49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00" name="Shape 500"/>
          <p:cNvCxnSpPr/>
          <p:nvPr/>
        </p:nvCxnSpPr>
        <p:spPr>
          <a:xfrm>
            <a:off x="2110800" y="1157288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01" name="Shape 501"/>
          <p:cNvCxnSpPr/>
          <p:nvPr/>
        </p:nvCxnSpPr>
        <p:spPr>
          <a:xfrm>
            <a:off x="3881023" y="1157288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02" name="Shape 502"/>
          <p:cNvCxnSpPr/>
          <p:nvPr/>
        </p:nvCxnSpPr>
        <p:spPr>
          <a:xfrm>
            <a:off x="7007243" y="1157288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03" name="Shape 503"/>
          <p:cNvCxnSpPr/>
          <p:nvPr/>
        </p:nvCxnSpPr>
        <p:spPr>
          <a:xfrm flipV="1">
            <a:off x="7183369" y="2252546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Shape 510"/>
          <p:cNvCxnSpPr/>
          <p:nvPr/>
        </p:nvCxnSpPr>
        <p:spPr>
          <a:xfrm>
            <a:off x="1884006" y="2995573"/>
            <a:ext cx="45358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2514600" y="3333750"/>
            <a:ext cx="99594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and algorithms</a:t>
            </a:r>
            <a:endParaRPr dirty="0"/>
          </a:p>
        </p:txBody>
      </p:sp>
      <p:grpSp>
        <p:nvGrpSpPr>
          <p:cNvPr id="8" name="Shape 512"/>
          <p:cNvGrpSpPr/>
          <p:nvPr/>
        </p:nvGrpSpPr>
        <p:grpSpPr>
          <a:xfrm>
            <a:off x="2181959" y="1296987"/>
            <a:ext cx="1598572" cy="1287110"/>
            <a:chOff x="3805693" y="2683866"/>
            <a:chExt cx="1598572" cy="1371914"/>
          </a:xfrm>
        </p:grpSpPr>
        <p:grpSp>
          <p:nvGrpSpPr>
            <p:cNvPr id="9" name="Shape 513"/>
            <p:cNvGrpSpPr/>
            <p:nvPr/>
          </p:nvGrpSpPr>
          <p:grpSpPr>
            <a:xfrm rot="354520">
              <a:off x="3805693" y="2908446"/>
              <a:ext cx="1598572" cy="1147334"/>
              <a:chOff x="4890115" y="1943636"/>
              <a:chExt cx="3071306" cy="456506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4890115" y="1943636"/>
                <a:ext cx="3071306" cy="444255"/>
              </a:xfrm>
              <a:prstGeom prst="foldedCorner">
                <a:avLst>
                  <a:gd name="adj" fmla="val 12005"/>
                </a:avLst>
              </a:prstGeom>
              <a:solidFill>
                <a:srgbClr val="E8E8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 rot="33733">
                <a:off x="5050700" y="1972927"/>
                <a:ext cx="2814775" cy="427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Decisions (company &amp; group):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Segmentation 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(K-means)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Industry Position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Risk Category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(</a:t>
                </a:r>
                <a:r>
                  <a:rPr lang="en-US" sz="8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Reggresion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en-US" sz="8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XGBoost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Random Forrest …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Potential Headroom (EUR)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Risk Based Pricing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Eligible products</a:t>
                </a:r>
              </a:p>
            </p:txBody>
          </p:sp>
        </p:grpSp>
        <p:sp>
          <p:nvSpPr>
            <p:cNvPr id="516" name="Shape 516"/>
            <p:cNvSpPr/>
            <p:nvPr/>
          </p:nvSpPr>
          <p:spPr>
            <a:xfrm rot="-196875" flipH="1">
              <a:off x="4514759" y="2683866"/>
              <a:ext cx="158171" cy="291330"/>
            </a:xfrm>
            <a:custGeom>
              <a:avLst/>
              <a:gdLst/>
              <a:ahLst/>
              <a:cxnLst/>
              <a:rect l="0" t="0" r="0" b="0"/>
              <a:pathLst>
                <a:path w="51" h="119" extrusionOk="0">
                  <a:moveTo>
                    <a:pt x="3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1" y="10"/>
                    <a:pt x="1" y="2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1"/>
                    <a:pt x="4" y="81"/>
                  </a:cubicBezTo>
                  <a:cubicBezTo>
                    <a:pt x="5" y="81"/>
                    <a:pt x="7" y="80"/>
                    <a:pt x="7" y="7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13"/>
                    <a:pt x="14" y="7"/>
                    <a:pt x="23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8" y="7"/>
                    <a:pt x="45" y="14"/>
                    <a:pt x="44" y="22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103"/>
                    <a:pt x="42" y="106"/>
                    <a:pt x="39" y="109"/>
                  </a:cubicBezTo>
                  <a:cubicBezTo>
                    <a:pt x="37" y="111"/>
                    <a:pt x="33" y="112"/>
                    <a:pt x="28" y="112"/>
                  </a:cubicBezTo>
                  <a:cubicBezTo>
                    <a:pt x="23" y="112"/>
                    <a:pt x="20" y="111"/>
                    <a:pt x="19" y="108"/>
                  </a:cubicBezTo>
                  <a:cubicBezTo>
                    <a:pt x="17" y="106"/>
                    <a:pt x="16" y="102"/>
                    <a:pt x="16" y="97"/>
                  </a:cubicBezTo>
                  <a:cubicBezTo>
                    <a:pt x="16" y="77"/>
                    <a:pt x="16" y="64"/>
                    <a:pt x="16" y="5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103"/>
                    <a:pt x="10" y="108"/>
                    <a:pt x="14" y="112"/>
                  </a:cubicBezTo>
                  <a:cubicBezTo>
                    <a:pt x="17" y="116"/>
                    <a:pt x="22" y="119"/>
                    <a:pt x="28" y="119"/>
                  </a:cubicBezTo>
                  <a:cubicBezTo>
                    <a:pt x="34" y="119"/>
                    <a:pt x="40" y="117"/>
                    <a:pt x="44" y="114"/>
                  </a:cubicBezTo>
                  <a:cubicBezTo>
                    <a:pt x="48" y="110"/>
                    <a:pt x="50" y="104"/>
                    <a:pt x="50" y="97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10"/>
                    <a:pt x="41" y="1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7" name="Shape 517"/>
          <p:cNvCxnSpPr/>
          <p:nvPr/>
        </p:nvCxnSpPr>
        <p:spPr>
          <a:xfrm>
            <a:off x="3612088" y="3078217"/>
            <a:ext cx="45358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518" name="Shape 518"/>
          <p:cNvSpPr/>
          <p:nvPr/>
        </p:nvSpPr>
        <p:spPr>
          <a:xfrm>
            <a:off x="617509" y="1329279"/>
            <a:ext cx="1137100" cy="36108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625631" y="1485415"/>
            <a:ext cx="1118100" cy="1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285750" marR="0" lvl="0" indent="-28575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Data</a:t>
            </a:r>
            <a:endParaRPr dirty="0"/>
          </a:p>
        </p:txBody>
      </p:sp>
      <p:sp>
        <p:nvSpPr>
          <p:cNvPr id="522" name="Shape 522"/>
          <p:cNvSpPr txBox="1"/>
          <p:nvPr/>
        </p:nvSpPr>
        <p:spPr>
          <a:xfrm>
            <a:off x="719489" y="2922533"/>
            <a:ext cx="943250" cy="1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285750" marR="0" lvl="0" indent="-28575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Movables Registry</a:t>
            </a:r>
            <a:endParaRPr dirty="0"/>
          </a:p>
        </p:txBody>
      </p:sp>
      <p:cxnSp>
        <p:nvCxnSpPr>
          <p:cNvPr id="107" name="Shape 503"/>
          <p:cNvCxnSpPr/>
          <p:nvPr/>
        </p:nvCxnSpPr>
        <p:spPr>
          <a:xfrm flipV="1">
            <a:off x="7194523" y="2479286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Shape 503"/>
          <p:cNvCxnSpPr/>
          <p:nvPr/>
        </p:nvCxnSpPr>
        <p:spPr>
          <a:xfrm flipV="1">
            <a:off x="7190809" y="2884442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Shape 503"/>
          <p:cNvCxnSpPr/>
          <p:nvPr/>
        </p:nvCxnSpPr>
        <p:spPr>
          <a:xfrm flipV="1">
            <a:off x="7187095" y="3096314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Shape 503"/>
          <p:cNvCxnSpPr/>
          <p:nvPr/>
        </p:nvCxnSpPr>
        <p:spPr>
          <a:xfrm flipV="1">
            <a:off x="7198249" y="3300752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503"/>
          <p:cNvCxnSpPr/>
          <p:nvPr/>
        </p:nvCxnSpPr>
        <p:spPr>
          <a:xfrm flipV="1">
            <a:off x="7194535" y="3520058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Shape 503"/>
          <p:cNvCxnSpPr/>
          <p:nvPr/>
        </p:nvCxnSpPr>
        <p:spPr>
          <a:xfrm flipV="1">
            <a:off x="7205689" y="3717062"/>
            <a:ext cx="1685568" cy="5849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7" name="Group 76"/>
          <p:cNvGrpSpPr/>
          <p:nvPr/>
        </p:nvGrpSpPr>
        <p:grpSpPr>
          <a:xfrm>
            <a:off x="2667000" y="2800350"/>
            <a:ext cx="588541" cy="3810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78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0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9" name="Shape 470"/>
          <p:cNvGrpSpPr/>
          <p:nvPr/>
        </p:nvGrpSpPr>
        <p:grpSpPr>
          <a:xfrm>
            <a:off x="2295451" y="978029"/>
            <a:ext cx="1400922" cy="282152"/>
            <a:chOff x="2258459" y="1221522"/>
            <a:chExt cx="1400922" cy="376173"/>
          </a:xfrm>
        </p:grpSpPr>
        <p:cxnSp>
          <p:nvCxnSpPr>
            <p:cNvPr id="90" name="Shape 471"/>
            <p:cNvCxnSpPr/>
            <p:nvPr/>
          </p:nvCxnSpPr>
          <p:spPr>
            <a:xfrm rot="10800000" flipH="1">
              <a:off x="2258459" y="1405363"/>
              <a:ext cx="1400922" cy="825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91" name="Shape 472"/>
            <p:cNvSpPr/>
            <p:nvPr/>
          </p:nvSpPr>
          <p:spPr>
            <a:xfrm>
              <a:off x="2593953" y="1221522"/>
              <a:ext cx="729934" cy="37617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sym typeface="Calibri"/>
                </a:rPr>
                <a:t>MODEL</a:t>
              </a:r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sym typeface="Calibri"/>
                </a:rPr>
                <a:t>BUILDING</a:t>
              </a:r>
              <a:endParaRPr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-Turn Arrow 8"/>
          <p:cNvSpPr/>
          <p:nvPr/>
        </p:nvSpPr>
        <p:spPr>
          <a:xfrm>
            <a:off x="283026" y="920850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rgbClr val="10A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U-Turn Arrow 9"/>
          <p:cNvSpPr/>
          <p:nvPr/>
        </p:nvSpPr>
        <p:spPr>
          <a:xfrm flipV="1">
            <a:off x="2329545" y="2918079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rgbClr val="40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U-Turn Arrow 10"/>
          <p:cNvSpPr/>
          <p:nvPr/>
        </p:nvSpPr>
        <p:spPr>
          <a:xfrm>
            <a:off x="4397826" y="920850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flipV="1">
            <a:off x="6455226" y="2918079"/>
            <a:ext cx="26125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325972"/>
            <a:ext cx="9144001" cy="920442"/>
            <a:chOff x="1313480" y="2711698"/>
            <a:chExt cx="9365406" cy="1227256"/>
          </a:xfrm>
        </p:grpSpPr>
        <p:sp>
          <p:nvSpPr>
            <p:cNvPr id="14" name="Rectangle 13"/>
            <p:cNvSpPr/>
            <p:nvPr/>
          </p:nvSpPr>
          <p:spPr>
            <a:xfrm>
              <a:off x="1313480" y="3024554"/>
              <a:ext cx="9365405" cy="597877"/>
            </a:xfrm>
            <a:prstGeom prst="rect">
              <a:avLst/>
            </a:prstGeom>
            <a:gradFill flip="none" rotWithShape="1">
              <a:gsLst>
                <a:gs pos="0">
                  <a:srgbClr val="F2F2F2"/>
                </a:gs>
                <a:gs pos="54000">
                  <a:schemeClr val="bg1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86" y="3626091"/>
              <a:ext cx="9144000" cy="3128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69571" y="2711698"/>
              <a:ext cx="9144000" cy="312863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0" y="2609754"/>
            <a:ext cx="14478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0A0C5"/>
                </a:solidFill>
                <a:cs typeface="Arial" panose="020B0604020202020204" pitchFamily="34" charset="0"/>
              </a:rPr>
              <a:t>Data processing</a:t>
            </a:r>
            <a:endParaRPr lang="en-US" sz="1400" b="1" dirty="0">
              <a:solidFill>
                <a:srgbClr val="10A0C5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2611959"/>
            <a:ext cx="19050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40D422"/>
                </a:solidFill>
                <a:cs typeface="Arial" panose="020B0604020202020204" pitchFamily="34" charset="0"/>
              </a:rPr>
              <a:t>Segmentation models</a:t>
            </a:r>
            <a:endParaRPr lang="en-US" sz="1400" b="1" dirty="0">
              <a:solidFill>
                <a:srgbClr val="40D422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2609754"/>
            <a:ext cx="17526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40D422"/>
                </a:solidFill>
                <a:cs typeface="Arial" panose="020B0604020202020204" pitchFamily="34" charset="0"/>
              </a:rPr>
              <a:t>Classification models</a:t>
            </a:r>
            <a:endParaRPr lang="en-US" sz="1400" b="1" dirty="0">
              <a:solidFill>
                <a:srgbClr val="40D422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2611958"/>
            <a:ext cx="1143003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Deployment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7961960">
            <a:off x="4661065" y="3430076"/>
            <a:ext cx="1535427" cy="75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Apply classification models to find the most relevant one</a:t>
            </a:r>
            <a:endParaRPr lang="en-US" sz="1200" b="1" dirty="0">
              <a:solidFill>
                <a:srgbClr val="10A0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1420359" y="1897636"/>
            <a:ext cx="560841" cy="469256"/>
            <a:chOff x="257" y="736"/>
            <a:chExt cx="718" cy="801"/>
          </a:xfrm>
          <a:solidFill>
            <a:srgbClr val="10A0C5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581" y="1111"/>
              <a:ext cx="394" cy="426"/>
            </a:xfrm>
            <a:custGeom>
              <a:avLst/>
              <a:gdLst>
                <a:gd name="T0" fmla="*/ 850 w 1970"/>
                <a:gd name="T1" fmla="*/ 1799 h 2129"/>
                <a:gd name="T2" fmla="*/ 277 w 1970"/>
                <a:gd name="T3" fmla="*/ 177 h 2129"/>
                <a:gd name="T4" fmla="*/ 563 w 1970"/>
                <a:gd name="T5" fmla="*/ 1047 h 2129"/>
                <a:gd name="T6" fmla="*/ 575 w 1970"/>
                <a:gd name="T7" fmla="*/ 1165 h 2129"/>
                <a:gd name="T8" fmla="*/ 448 w 1970"/>
                <a:gd name="T9" fmla="*/ 1220 h 2129"/>
                <a:gd name="T10" fmla="*/ 261 w 1970"/>
                <a:gd name="T11" fmla="*/ 1213 h 2129"/>
                <a:gd name="T12" fmla="*/ 161 w 1970"/>
                <a:gd name="T13" fmla="*/ 1237 h 2129"/>
                <a:gd name="T14" fmla="*/ 126 w 1970"/>
                <a:gd name="T15" fmla="*/ 1292 h 2129"/>
                <a:gd name="T16" fmla="*/ 166 w 1970"/>
                <a:gd name="T17" fmla="*/ 1344 h 2129"/>
                <a:gd name="T18" fmla="*/ 252 w 1970"/>
                <a:gd name="T19" fmla="*/ 1367 h 2129"/>
                <a:gd name="T20" fmla="*/ 353 w 1970"/>
                <a:gd name="T21" fmla="*/ 1377 h 2129"/>
                <a:gd name="T22" fmla="*/ 635 w 1970"/>
                <a:gd name="T23" fmla="*/ 1469 h 2129"/>
                <a:gd name="T24" fmla="*/ 794 w 1970"/>
                <a:gd name="T25" fmla="*/ 1633 h 2129"/>
                <a:gd name="T26" fmla="*/ 1608 w 1970"/>
                <a:gd name="T27" fmla="*/ 1291 h 2129"/>
                <a:gd name="T28" fmla="*/ 1619 w 1970"/>
                <a:gd name="T29" fmla="*/ 1178 h 2129"/>
                <a:gd name="T30" fmla="*/ 1628 w 1970"/>
                <a:gd name="T31" fmla="*/ 1038 h 2129"/>
                <a:gd name="T32" fmla="*/ 1590 w 1970"/>
                <a:gd name="T33" fmla="*/ 860 h 2129"/>
                <a:gd name="T34" fmla="*/ 1533 w 1970"/>
                <a:gd name="T35" fmla="*/ 704 h 2129"/>
                <a:gd name="T36" fmla="*/ 1490 w 1970"/>
                <a:gd name="T37" fmla="*/ 620 h 2129"/>
                <a:gd name="T38" fmla="*/ 1399 w 1970"/>
                <a:gd name="T39" fmla="*/ 579 h 2129"/>
                <a:gd name="T40" fmla="*/ 1269 w 1970"/>
                <a:gd name="T41" fmla="*/ 588 h 2129"/>
                <a:gd name="T42" fmla="*/ 1113 w 1970"/>
                <a:gd name="T43" fmla="*/ 550 h 2129"/>
                <a:gd name="T44" fmla="*/ 987 w 1970"/>
                <a:gd name="T45" fmla="*/ 573 h 2129"/>
                <a:gd name="T46" fmla="*/ 943 w 1970"/>
                <a:gd name="T47" fmla="*/ 584 h 2129"/>
                <a:gd name="T48" fmla="*/ 910 w 1970"/>
                <a:gd name="T49" fmla="*/ 587 h 2129"/>
                <a:gd name="T50" fmla="*/ 813 w 1970"/>
                <a:gd name="T51" fmla="*/ 616 h 2129"/>
                <a:gd name="T52" fmla="*/ 750 w 1970"/>
                <a:gd name="T53" fmla="*/ 674 h 2129"/>
                <a:gd name="T54" fmla="*/ 748 w 1970"/>
                <a:gd name="T55" fmla="*/ 769 h 2129"/>
                <a:gd name="T56" fmla="*/ 661 w 1970"/>
                <a:gd name="T57" fmla="*/ 784 h 2129"/>
                <a:gd name="T58" fmla="*/ 408 w 1970"/>
                <a:gd name="T59" fmla="*/ 147 h 2129"/>
                <a:gd name="T60" fmla="*/ 380 w 1970"/>
                <a:gd name="T61" fmla="*/ 1 h 2129"/>
                <a:gd name="T62" fmla="*/ 463 w 1970"/>
                <a:gd name="T63" fmla="*/ 31 h 2129"/>
                <a:gd name="T64" fmla="*/ 541 w 1970"/>
                <a:gd name="T65" fmla="*/ 113 h 2129"/>
                <a:gd name="T66" fmla="*/ 578 w 1970"/>
                <a:gd name="T67" fmla="*/ 214 h 2129"/>
                <a:gd name="T68" fmla="*/ 644 w 1970"/>
                <a:gd name="T69" fmla="*/ 395 h 2129"/>
                <a:gd name="T70" fmla="*/ 731 w 1970"/>
                <a:gd name="T71" fmla="*/ 520 h 2129"/>
                <a:gd name="T72" fmla="*/ 901 w 1970"/>
                <a:gd name="T73" fmla="*/ 459 h 2129"/>
                <a:gd name="T74" fmla="*/ 1119 w 1970"/>
                <a:gd name="T75" fmla="*/ 420 h 2129"/>
                <a:gd name="T76" fmla="*/ 1292 w 1970"/>
                <a:gd name="T77" fmla="*/ 461 h 2129"/>
                <a:gd name="T78" fmla="*/ 1377 w 1970"/>
                <a:gd name="T79" fmla="*/ 453 h 2129"/>
                <a:gd name="T80" fmla="*/ 1497 w 1970"/>
                <a:gd name="T81" fmla="*/ 468 h 2129"/>
                <a:gd name="T82" fmla="*/ 1619 w 1970"/>
                <a:gd name="T83" fmla="*/ 583 h 2129"/>
                <a:gd name="T84" fmla="*/ 1645 w 1970"/>
                <a:gd name="T85" fmla="*/ 641 h 2129"/>
                <a:gd name="T86" fmla="*/ 1703 w 1970"/>
                <a:gd name="T87" fmla="*/ 799 h 2129"/>
                <a:gd name="T88" fmla="*/ 1751 w 1970"/>
                <a:gd name="T89" fmla="*/ 995 h 2129"/>
                <a:gd name="T90" fmla="*/ 1750 w 1970"/>
                <a:gd name="T91" fmla="*/ 1173 h 2129"/>
                <a:gd name="T92" fmla="*/ 1735 w 1970"/>
                <a:gd name="T93" fmla="*/ 1282 h 2129"/>
                <a:gd name="T94" fmla="*/ 726 w 1970"/>
                <a:gd name="T95" fmla="*/ 2129 h 2129"/>
                <a:gd name="T96" fmla="*/ 661 w 1970"/>
                <a:gd name="T97" fmla="*/ 1660 h 2129"/>
                <a:gd name="T98" fmla="*/ 551 w 1970"/>
                <a:gd name="T99" fmla="*/ 1568 h 2129"/>
                <a:gd name="T100" fmla="*/ 335 w 1970"/>
                <a:gd name="T101" fmla="*/ 1503 h 2129"/>
                <a:gd name="T102" fmla="*/ 223 w 1970"/>
                <a:gd name="T103" fmla="*/ 1492 h 2129"/>
                <a:gd name="T104" fmla="*/ 106 w 1970"/>
                <a:gd name="T105" fmla="*/ 1456 h 2129"/>
                <a:gd name="T106" fmla="*/ 9 w 1970"/>
                <a:gd name="T107" fmla="*/ 1348 h 2129"/>
                <a:gd name="T108" fmla="*/ 0 w 1970"/>
                <a:gd name="T109" fmla="*/ 1276 h 2129"/>
                <a:gd name="T110" fmla="*/ 64 w 1970"/>
                <a:gd name="T111" fmla="*/ 1149 h 2129"/>
                <a:gd name="T112" fmla="*/ 262 w 1970"/>
                <a:gd name="T113" fmla="*/ 1084 h 2129"/>
                <a:gd name="T114" fmla="*/ 432 w 1970"/>
                <a:gd name="T115" fmla="*/ 1055 h 2129"/>
                <a:gd name="T116" fmla="*/ 150 w 1970"/>
                <a:gd name="T117" fmla="*/ 152 h 2129"/>
                <a:gd name="T118" fmla="*/ 250 w 1970"/>
                <a:gd name="T119" fmla="*/ 2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0" h="2129">
                  <a:moveTo>
                    <a:pt x="850" y="1799"/>
                  </a:moveTo>
                  <a:lnTo>
                    <a:pt x="736" y="1841"/>
                  </a:lnTo>
                  <a:lnTo>
                    <a:pt x="778" y="1955"/>
                  </a:lnTo>
                  <a:lnTo>
                    <a:pt x="892" y="1913"/>
                  </a:lnTo>
                  <a:lnTo>
                    <a:pt x="850" y="1799"/>
                  </a:lnTo>
                  <a:close/>
                  <a:moveTo>
                    <a:pt x="347" y="128"/>
                  </a:moveTo>
                  <a:lnTo>
                    <a:pt x="325" y="133"/>
                  </a:lnTo>
                  <a:lnTo>
                    <a:pt x="304" y="142"/>
                  </a:lnTo>
                  <a:lnTo>
                    <a:pt x="288" y="158"/>
                  </a:lnTo>
                  <a:lnTo>
                    <a:pt x="277" y="177"/>
                  </a:lnTo>
                  <a:lnTo>
                    <a:pt x="270" y="196"/>
                  </a:lnTo>
                  <a:lnTo>
                    <a:pt x="268" y="218"/>
                  </a:lnTo>
                  <a:lnTo>
                    <a:pt x="273" y="241"/>
                  </a:lnTo>
                  <a:lnTo>
                    <a:pt x="552" y="1011"/>
                  </a:lnTo>
                  <a:lnTo>
                    <a:pt x="563" y="1047"/>
                  </a:lnTo>
                  <a:lnTo>
                    <a:pt x="571" y="1079"/>
                  </a:lnTo>
                  <a:lnTo>
                    <a:pt x="575" y="1106"/>
                  </a:lnTo>
                  <a:lnTo>
                    <a:pt x="577" y="1129"/>
                  </a:lnTo>
                  <a:lnTo>
                    <a:pt x="576" y="1149"/>
                  </a:lnTo>
                  <a:lnTo>
                    <a:pt x="575" y="1165"/>
                  </a:lnTo>
                  <a:lnTo>
                    <a:pt x="573" y="1176"/>
                  </a:lnTo>
                  <a:lnTo>
                    <a:pt x="572" y="1182"/>
                  </a:lnTo>
                  <a:lnTo>
                    <a:pt x="556" y="1237"/>
                  </a:lnTo>
                  <a:lnTo>
                    <a:pt x="500" y="1228"/>
                  </a:lnTo>
                  <a:lnTo>
                    <a:pt x="448" y="1220"/>
                  </a:lnTo>
                  <a:lnTo>
                    <a:pt x="402" y="1215"/>
                  </a:lnTo>
                  <a:lnTo>
                    <a:pt x="360" y="1211"/>
                  </a:lnTo>
                  <a:lnTo>
                    <a:pt x="322" y="1210"/>
                  </a:lnTo>
                  <a:lnTo>
                    <a:pt x="289" y="1210"/>
                  </a:lnTo>
                  <a:lnTo>
                    <a:pt x="261" y="1213"/>
                  </a:lnTo>
                  <a:lnTo>
                    <a:pt x="237" y="1215"/>
                  </a:lnTo>
                  <a:lnTo>
                    <a:pt x="215" y="1219"/>
                  </a:lnTo>
                  <a:lnTo>
                    <a:pt x="196" y="1222"/>
                  </a:lnTo>
                  <a:lnTo>
                    <a:pt x="181" y="1227"/>
                  </a:lnTo>
                  <a:lnTo>
                    <a:pt x="161" y="1237"/>
                  </a:lnTo>
                  <a:lnTo>
                    <a:pt x="147" y="1247"/>
                  </a:lnTo>
                  <a:lnTo>
                    <a:pt x="139" y="1254"/>
                  </a:lnTo>
                  <a:lnTo>
                    <a:pt x="130" y="1268"/>
                  </a:lnTo>
                  <a:lnTo>
                    <a:pt x="128" y="1281"/>
                  </a:lnTo>
                  <a:lnTo>
                    <a:pt x="126" y="1292"/>
                  </a:lnTo>
                  <a:lnTo>
                    <a:pt x="128" y="1301"/>
                  </a:lnTo>
                  <a:lnTo>
                    <a:pt x="129" y="1305"/>
                  </a:lnTo>
                  <a:lnTo>
                    <a:pt x="137" y="1321"/>
                  </a:lnTo>
                  <a:lnTo>
                    <a:pt x="150" y="1333"/>
                  </a:lnTo>
                  <a:lnTo>
                    <a:pt x="166" y="1344"/>
                  </a:lnTo>
                  <a:lnTo>
                    <a:pt x="183" y="1352"/>
                  </a:lnTo>
                  <a:lnTo>
                    <a:pt x="202" y="1359"/>
                  </a:lnTo>
                  <a:lnTo>
                    <a:pt x="221" y="1362"/>
                  </a:lnTo>
                  <a:lnTo>
                    <a:pt x="238" y="1366"/>
                  </a:lnTo>
                  <a:lnTo>
                    <a:pt x="252" y="1367"/>
                  </a:lnTo>
                  <a:lnTo>
                    <a:pt x="265" y="1368"/>
                  </a:lnTo>
                  <a:lnTo>
                    <a:pt x="273" y="1368"/>
                  </a:lnTo>
                  <a:lnTo>
                    <a:pt x="277" y="1368"/>
                  </a:lnTo>
                  <a:lnTo>
                    <a:pt x="282" y="1368"/>
                  </a:lnTo>
                  <a:lnTo>
                    <a:pt x="353" y="1377"/>
                  </a:lnTo>
                  <a:lnTo>
                    <a:pt x="418" y="1388"/>
                  </a:lnTo>
                  <a:lnTo>
                    <a:pt x="479" y="1403"/>
                  </a:lnTo>
                  <a:lnTo>
                    <a:pt x="535" y="1421"/>
                  </a:lnTo>
                  <a:lnTo>
                    <a:pt x="587" y="1443"/>
                  </a:lnTo>
                  <a:lnTo>
                    <a:pt x="635" y="1469"/>
                  </a:lnTo>
                  <a:lnTo>
                    <a:pt x="677" y="1497"/>
                  </a:lnTo>
                  <a:lnTo>
                    <a:pt x="715" y="1529"/>
                  </a:lnTo>
                  <a:lnTo>
                    <a:pt x="748" y="1565"/>
                  </a:lnTo>
                  <a:lnTo>
                    <a:pt x="773" y="1598"/>
                  </a:lnTo>
                  <a:lnTo>
                    <a:pt x="794" y="1633"/>
                  </a:lnTo>
                  <a:lnTo>
                    <a:pt x="810" y="1672"/>
                  </a:lnTo>
                  <a:lnTo>
                    <a:pt x="1620" y="1377"/>
                  </a:lnTo>
                  <a:lnTo>
                    <a:pt x="1614" y="1345"/>
                  </a:lnTo>
                  <a:lnTo>
                    <a:pt x="1609" y="1317"/>
                  </a:lnTo>
                  <a:lnTo>
                    <a:pt x="1608" y="1291"/>
                  </a:lnTo>
                  <a:lnTo>
                    <a:pt x="1608" y="1268"/>
                  </a:lnTo>
                  <a:lnTo>
                    <a:pt x="1609" y="1244"/>
                  </a:lnTo>
                  <a:lnTo>
                    <a:pt x="1612" y="1222"/>
                  </a:lnTo>
                  <a:lnTo>
                    <a:pt x="1617" y="1198"/>
                  </a:lnTo>
                  <a:lnTo>
                    <a:pt x="1619" y="1178"/>
                  </a:lnTo>
                  <a:lnTo>
                    <a:pt x="1623" y="1157"/>
                  </a:lnTo>
                  <a:lnTo>
                    <a:pt x="1625" y="1133"/>
                  </a:lnTo>
                  <a:lnTo>
                    <a:pt x="1628" y="1103"/>
                  </a:lnTo>
                  <a:lnTo>
                    <a:pt x="1629" y="1070"/>
                  </a:lnTo>
                  <a:lnTo>
                    <a:pt x="1628" y="1038"/>
                  </a:lnTo>
                  <a:lnTo>
                    <a:pt x="1624" y="1004"/>
                  </a:lnTo>
                  <a:lnTo>
                    <a:pt x="1618" y="968"/>
                  </a:lnTo>
                  <a:lnTo>
                    <a:pt x="1609" y="933"/>
                  </a:lnTo>
                  <a:lnTo>
                    <a:pt x="1599" y="896"/>
                  </a:lnTo>
                  <a:lnTo>
                    <a:pt x="1590" y="860"/>
                  </a:lnTo>
                  <a:lnTo>
                    <a:pt x="1579" y="825"/>
                  </a:lnTo>
                  <a:lnTo>
                    <a:pt x="1566" y="792"/>
                  </a:lnTo>
                  <a:lnTo>
                    <a:pt x="1555" y="760"/>
                  </a:lnTo>
                  <a:lnTo>
                    <a:pt x="1544" y="730"/>
                  </a:lnTo>
                  <a:lnTo>
                    <a:pt x="1533" y="704"/>
                  </a:lnTo>
                  <a:lnTo>
                    <a:pt x="1525" y="682"/>
                  </a:lnTo>
                  <a:lnTo>
                    <a:pt x="1516" y="665"/>
                  </a:lnTo>
                  <a:lnTo>
                    <a:pt x="1511" y="653"/>
                  </a:lnTo>
                  <a:lnTo>
                    <a:pt x="1508" y="646"/>
                  </a:lnTo>
                  <a:lnTo>
                    <a:pt x="1490" y="620"/>
                  </a:lnTo>
                  <a:lnTo>
                    <a:pt x="1473" y="603"/>
                  </a:lnTo>
                  <a:lnTo>
                    <a:pt x="1456" y="590"/>
                  </a:lnTo>
                  <a:lnTo>
                    <a:pt x="1438" y="583"/>
                  </a:lnTo>
                  <a:lnTo>
                    <a:pt x="1419" y="579"/>
                  </a:lnTo>
                  <a:lnTo>
                    <a:pt x="1399" y="579"/>
                  </a:lnTo>
                  <a:lnTo>
                    <a:pt x="1378" y="580"/>
                  </a:lnTo>
                  <a:lnTo>
                    <a:pt x="1353" y="584"/>
                  </a:lnTo>
                  <a:lnTo>
                    <a:pt x="1326" y="587"/>
                  </a:lnTo>
                  <a:lnTo>
                    <a:pt x="1298" y="589"/>
                  </a:lnTo>
                  <a:lnTo>
                    <a:pt x="1269" y="588"/>
                  </a:lnTo>
                  <a:lnTo>
                    <a:pt x="1239" y="580"/>
                  </a:lnTo>
                  <a:lnTo>
                    <a:pt x="1235" y="579"/>
                  </a:lnTo>
                  <a:lnTo>
                    <a:pt x="1192" y="563"/>
                  </a:lnTo>
                  <a:lnTo>
                    <a:pt x="1151" y="553"/>
                  </a:lnTo>
                  <a:lnTo>
                    <a:pt x="1113" y="550"/>
                  </a:lnTo>
                  <a:lnTo>
                    <a:pt x="1079" y="551"/>
                  </a:lnTo>
                  <a:lnTo>
                    <a:pt x="1047" y="556"/>
                  </a:lnTo>
                  <a:lnTo>
                    <a:pt x="1021" y="562"/>
                  </a:lnTo>
                  <a:lnTo>
                    <a:pt x="999" y="568"/>
                  </a:lnTo>
                  <a:lnTo>
                    <a:pt x="987" y="573"/>
                  </a:lnTo>
                  <a:lnTo>
                    <a:pt x="980" y="577"/>
                  </a:lnTo>
                  <a:lnTo>
                    <a:pt x="977" y="578"/>
                  </a:lnTo>
                  <a:lnTo>
                    <a:pt x="966" y="583"/>
                  </a:lnTo>
                  <a:lnTo>
                    <a:pt x="954" y="585"/>
                  </a:lnTo>
                  <a:lnTo>
                    <a:pt x="943" y="584"/>
                  </a:lnTo>
                  <a:lnTo>
                    <a:pt x="939" y="585"/>
                  </a:lnTo>
                  <a:lnTo>
                    <a:pt x="937" y="585"/>
                  </a:lnTo>
                  <a:lnTo>
                    <a:pt x="933" y="585"/>
                  </a:lnTo>
                  <a:lnTo>
                    <a:pt x="925" y="585"/>
                  </a:lnTo>
                  <a:lnTo>
                    <a:pt x="910" y="587"/>
                  </a:lnTo>
                  <a:lnTo>
                    <a:pt x="893" y="590"/>
                  </a:lnTo>
                  <a:lnTo>
                    <a:pt x="872" y="594"/>
                  </a:lnTo>
                  <a:lnTo>
                    <a:pt x="851" y="601"/>
                  </a:lnTo>
                  <a:lnTo>
                    <a:pt x="832" y="609"/>
                  </a:lnTo>
                  <a:lnTo>
                    <a:pt x="813" y="616"/>
                  </a:lnTo>
                  <a:lnTo>
                    <a:pt x="794" y="625"/>
                  </a:lnTo>
                  <a:lnTo>
                    <a:pt x="778" y="634"/>
                  </a:lnTo>
                  <a:lnTo>
                    <a:pt x="764" y="646"/>
                  </a:lnTo>
                  <a:lnTo>
                    <a:pt x="755" y="659"/>
                  </a:lnTo>
                  <a:lnTo>
                    <a:pt x="750" y="674"/>
                  </a:lnTo>
                  <a:lnTo>
                    <a:pt x="752" y="690"/>
                  </a:lnTo>
                  <a:lnTo>
                    <a:pt x="759" y="718"/>
                  </a:lnTo>
                  <a:lnTo>
                    <a:pt x="761" y="736"/>
                  </a:lnTo>
                  <a:lnTo>
                    <a:pt x="757" y="754"/>
                  </a:lnTo>
                  <a:lnTo>
                    <a:pt x="748" y="769"/>
                  </a:lnTo>
                  <a:lnTo>
                    <a:pt x="735" y="782"/>
                  </a:lnTo>
                  <a:lnTo>
                    <a:pt x="719" y="792"/>
                  </a:lnTo>
                  <a:lnTo>
                    <a:pt x="699" y="795"/>
                  </a:lnTo>
                  <a:lnTo>
                    <a:pt x="680" y="793"/>
                  </a:lnTo>
                  <a:lnTo>
                    <a:pt x="661" y="784"/>
                  </a:lnTo>
                  <a:lnTo>
                    <a:pt x="647" y="771"/>
                  </a:lnTo>
                  <a:lnTo>
                    <a:pt x="637" y="752"/>
                  </a:lnTo>
                  <a:lnTo>
                    <a:pt x="434" y="183"/>
                  </a:lnTo>
                  <a:lnTo>
                    <a:pt x="423" y="163"/>
                  </a:lnTo>
                  <a:lnTo>
                    <a:pt x="408" y="147"/>
                  </a:lnTo>
                  <a:lnTo>
                    <a:pt x="390" y="135"/>
                  </a:lnTo>
                  <a:lnTo>
                    <a:pt x="369" y="129"/>
                  </a:lnTo>
                  <a:lnTo>
                    <a:pt x="347" y="128"/>
                  </a:lnTo>
                  <a:close/>
                  <a:moveTo>
                    <a:pt x="347" y="0"/>
                  </a:moveTo>
                  <a:lnTo>
                    <a:pt x="380" y="1"/>
                  </a:lnTo>
                  <a:lnTo>
                    <a:pt x="413" y="9"/>
                  </a:lnTo>
                  <a:lnTo>
                    <a:pt x="420" y="11"/>
                  </a:lnTo>
                  <a:lnTo>
                    <a:pt x="431" y="15"/>
                  </a:lnTo>
                  <a:lnTo>
                    <a:pt x="446" y="22"/>
                  </a:lnTo>
                  <a:lnTo>
                    <a:pt x="463" y="31"/>
                  </a:lnTo>
                  <a:lnTo>
                    <a:pt x="481" y="42"/>
                  </a:lnTo>
                  <a:lnTo>
                    <a:pt x="500" y="55"/>
                  </a:lnTo>
                  <a:lnTo>
                    <a:pt x="517" y="72"/>
                  </a:lnTo>
                  <a:lnTo>
                    <a:pt x="532" y="91"/>
                  </a:lnTo>
                  <a:lnTo>
                    <a:pt x="541" y="113"/>
                  </a:lnTo>
                  <a:lnTo>
                    <a:pt x="545" y="123"/>
                  </a:lnTo>
                  <a:lnTo>
                    <a:pt x="551" y="139"/>
                  </a:lnTo>
                  <a:lnTo>
                    <a:pt x="559" y="160"/>
                  </a:lnTo>
                  <a:lnTo>
                    <a:pt x="568" y="184"/>
                  </a:lnTo>
                  <a:lnTo>
                    <a:pt x="578" y="214"/>
                  </a:lnTo>
                  <a:lnTo>
                    <a:pt x="590" y="245"/>
                  </a:lnTo>
                  <a:lnTo>
                    <a:pt x="603" y="281"/>
                  </a:lnTo>
                  <a:lnTo>
                    <a:pt x="616" y="318"/>
                  </a:lnTo>
                  <a:lnTo>
                    <a:pt x="631" y="356"/>
                  </a:lnTo>
                  <a:lnTo>
                    <a:pt x="644" y="395"/>
                  </a:lnTo>
                  <a:lnTo>
                    <a:pt x="659" y="434"/>
                  </a:lnTo>
                  <a:lnTo>
                    <a:pt x="672" y="472"/>
                  </a:lnTo>
                  <a:lnTo>
                    <a:pt x="686" y="511"/>
                  </a:lnTo>
                  <a:lnTo>
                    <a:pt x="699" y="546"/>
                  </a:lnTo>
                  <a:lnTo>
                    <a:pt x="731" y="520"/>
                  </a:lnTo>
                  <a:lnTo>
                    <a:pt x="767" y="498"/>
                  </a:lnTo>
                  <a:lnTo>
                    <a:pt x="807" y="481"/>
                  </a:lnTo>
                  <a:lnTo>
                    <a:pt x="843" y="470"/>
                  </a:lnTo>
                  <a:lnTo>
                    <a:pt x="875" y="464"/>
                  </a:lnTo>
                  <a:lnTo>
                    <a:pt x="901" y="459"/>
                  </a:lnTo>
                  <a:lnTo>
                    <a:pt x="922" y="458"/>
                  </a:lnTo>
                  <a:lnTo>
                    <a:pt x="972" y="439"/>
                  </a:lnTo>
                  <a:lnTo>
                    <a:pt x="1021" y="427"/>
                  </a:lnTo>
                  <a:lnTo>
                    <a:pt x="1072" y="421"/>
                  </a:lnTo>
                  <a:lnTo>
                    <a:pt x="1119" y="420"/>
                  </a:lnTo>
                  <a:lnTo>
                    <a:pt x="1165" y="423"/>
                  </a:lnTo>
                  <a:lnTo>
                    <a:pt x="1209" y="432"/>
                  </a:lnTo>
                  <a:lnTo>
                    <a:pt x="1247" y="444"/>
                  </a:lnTo>
                  <a:lnTo>
                    <a:pt x="1281" y="460"/>
                  </a:lnTo>
                  <a:lnTo>
                    <a:pt x="1292" y="461"/>
                  </a:lnTo>
                  <a:lnTo>
                    <a:pt x="1306" y="460"/>
                  </a:lnTo>
                  <a:lnTo>
                    <a:pt x="1321" y="459"/>
                  </a:lnTo>
                  <a:lnTo>
                    <a:pt x="1337" y="457"/>
                  </a:lnTo>
                  <a:lnTo>
                    <a:pt x="1356" y="454"/>
                  </a:lnTo>
                  <a:lnTo>
                    <a:pt x="1377" y="453"/>
                  </a:lnTo>
                  <a:lnTo>
                    <a:pt x="1399" y="452"/>
                  </a:lnTo>
                  <a:lnTo>
                    <a:pt x="1422" y="452"/>
                  </a:lnTo>
                  <a:lnTo>
                    <a:pt x="1446" y="454"/>
                  </a:lnTo>
                  <a:lnTo>
                    <a:pt x="1472" y="459"/>
                  </a:lnTo>
                  <a:lnTo>
                    <a:pt x="1497" y="468"/>
                  </a:lnTo>
                  <a:lnTo>
                    <a:pt x="1522" y="481"/>
                  </a:lnTo>
                  <a:lnTo>
                    <a:pt x="1548" y="498"/>
                  </a:lnTo>
                  <a:lnTo>
                    <a:pt x="1572" y="520"/>
                  </a:lnTo>
                  <a:lnTo>
                    <a:pt x="1596" y="549"/>
                  </a:lnTo>
                  <a:lnTo>
                    <a:pt x="1619" y="583"/>
                  </a:lnTo>
                  <a:lnTo>
                    <a:pt x="1621" y="587"/>
                  </a:lnTo>
                  <a:lnTo>
                    <a:pt x="1624" y="593"/>
                  </a:lnTo>
                  <a:lnTo>
                    <a:pt x="1629" y="604"/>
                  </a:lnTo>
                  <a:lnTo>
                    <a:pt x="1636" y="620"/>
                  </a:lnTo>
                  <a:lnTo>
                    <a:pt x="1645" y="641"/>
                  </a:lnTo>
                  <a:lnTo>
                    <a:pt x="1656" y="666"/>
                  </a:lnTo>
                  <a:lnTo>
                    <a:pt x="1667" y="696"/>
                  </a:lnTo>
                  <a:lnTo>
                    <a:pt x="1679" y="728"/>
                  </a:lnTo>
                  <a:lnTo>
                    <a:pt x="1691" y="762"/>
                  </a:lnTo>
                  <a:lnTo>
                    <a:pt x="1703" y="799"/>
                  </a:lnTo>
                  <a:lnTo>
                    <a:pt x="1716" y="837"/>
                  </a:lnTo>
                  <a:lnTo>
                    <a:pt x="1727" y="876"/>
                  </a:lnTo>
                  <a:lnTo>
                    <a:pt x="1737" y="917"/>
                  </a:lnTo>
                  <a:lnTo>
                    <a:pt x="1744" y="956"/>
                  </a:lnTo>
                  <a:lnTo>
                    <a:pt x="1751" y="995"/>
                  </a:lnTo>
                  <a:lnTo>
                    <a:pt x="1755" y="1035"/>
                  </a:lnTo>
                  <a:lnTo>
                    <a:pt x="1756" y="1071"/>
                  </a:lnTo>
                  <a:lnTo>
                    <a:pt x="1755" y="1111"/>
                  </a:lnTo>
                  <a:lnTo>
                    <a:pt x="1752" y="1144"/>
                  </a:lnTo>
                  <a:lnTo>
                    <a:pt x="1750" y="1173"/>
                  </a:lnTo>
                  <a:lnTo>
                    <a:pt x="1745" y="1199"/>
                  </a:lnTo>
                  <a:lnTo>
                    <a:pt x="1741" y="1221"/>
                  </a:lnTo>
                  <a:lnTo>
                    <a:pt x="1738" y="1242"/>
                  </a:lnTo>
                  <a:lnTo>
                    <a:pt x="1735" y="1262"/>
                  </a:lnTo>
                  <a:lnTo>
                    <a:pt x="1735" y="1282"/>
                  </a:lnTo>
                  <a:lnTo>
                    <a:pt x="1737" y="1306"/>
                  </a:lnTo>
                  <a:lnTo>
                    <a:pt x="1741" y="1334"/>
                  </a:lnTo>
                  <a:lnTo>
                    <a:pt x="1833" y="1300"/>
                  </a:lnTo>
                  <a:lnTo>
                    <a:pt x="1970" y="1679"/>
                  </a:lnTo>
                  <a:lnTo>
                    <a:pt x="726" y="2129"/>
                  </a:lnTo>
                  <a:lnTo>
                    <a:pt x="590" y="1751"/>
                  </a:lnTo>
                  <a:lnTo>
                    <a:pt x="691" y="1714"/>
                  </a:lnTo>
                  <a:lnTo>
                    <a:pt x="683" y="1697"/>
                  </a:lnTo>
                  <a:lnTo>
                    <a:pt x="674" y="1679"/>
                  </a:lnTo>
                  <a:lnTo>
                    <a:pt x="661" y="1660"/>
                  </a:lnTo>
                  <a:lnTo>
                    <a:pt x="646" y="1641"/>
                  </a:lnTo>
                  <a:lnTo>
                    <a:pt x="627" y="1622"/>
                  </a:lnTo>
                  <a:lnTo>
                    <a:pt x="606" y="1604"/>
                  </a:lnTo>
                  <a:lnTo>
                    <a:pt x="581" y="1586"/>
                  </a:lnTo>
                  <a:lnTo>
                    <a:pt x="551" y="1568"/>
                  </a:lnTo>
                  <a:lnTo>
                    <a:pt x="517" y="1551"/>
                  </a:lnTo>
                  <a:lnTo>
                    <a:pt x="479" y="1537"/>
                  </a:lnTo>
                  <a:lnTo>
                    <a:pt x="436" y="1523"/>
                  </a:lnTo>
                  <a:lnTo>
                    <a:pt x="387" y="1512"/>
                  </a:lnTo>
                  <a:lnTo>
                    <a:pt x="335" y="1503"/>
                  </a:lnTo>
                  <a:lnTo>
                    <a:pt x="275" y="1496"/>
                  </a:lnTo>
                  <a:lnTo>
                    <a:pt x="267" y="1496"/>
                  </a:lnTo>
                  <a:lnTo>
                    <a:pt x="256" y="1496"/>
                  </a:lnTo>
                  <a:lnTo>
                    <a:pt x="241" y="1495"/>
                  </a:lnTo>
                  <a:lnTo>
                    <a:pt x="223" y="1492"/>
                  </a:lnTo>
                  <a:lnTo>
                    <a:pt x="201" y="1489"/>
                  </a:lnTo>
                  <a:lnTo>
                    <a:pt x="178" y="1484"/>
                  </a:lnTo>
                  <a:lnTo>
                    <a:pt x="155" y="1476"/>
                  </a:lnTo>
                  <a:lnTo>
                    <a:pt x="130" y="1468"/>
                  </a:lnTo>
                  <a:lnTo>
                    <a:pt x="106" y="1456"/>
                  </a:lnTo>
                  <a:lnTo>
                    <a:pt x="81" y="1441"/>
                  </a:lnTo>
                  <a:lnTo>
                    <a:pt x="59" y="1424"/>
                  </a:lnTo>
                  <a:lnTo>
                    <a:pt x="39" y="1402"/>
                  </a:lnTo>
                  <a:lnTo>
                    <a:pt x="22" y="1377"/>
                  </a:lnTo>
                  <a:lnTo>
                    <a:pt x="9" y="1348"/>
                  </a:lnTo>
                  <a:lnTo>
                    <a:pt x="8" y="1343"/>
                  </a:lnTo>
                  <a:lnTo>
                    <a:pt x="5" y="1333"/>
                  </a:lnTo>
                  <a:lnTo>
                    <a:pt x="1" y="1318"/>
                  </a:lnTo>
                  <a:lnTo>
                    <a:pt x="0" y="1298"/>
                  </a:lnTo>
                  <a:lnTo>
                    <a:pt x="0" y="1276"/>
                  </a:lnTo>
                  <a:lnTo>
                    <a:pt x="3" y="1252"/>
                  </a:lnTo>
                  <a:lnTo>
                    <a:pt x="10" y="1226"/>
                  </a:lnTo>
                  <a:lnTo>
                    <a:pt x="22" y="1199"/>
                  </a:lnTo>
                  <a:lnTo>
                    <a:pt x="41" y="1173"/>
                  </a:lnTo>
                  <a:lnTo>
                    <a:pt x="64" y="1149"/>
                  </a:lnTo>
                  <a:lnTo>
                    <a:pt x="93" y="1128"/>
                  </a:lnTo>
                  <a:lnTo>
                    <a:pt x="128" y="1112"/>
                  </a:lnTo>
                  <a:lnTo>
                    <a:pt x="168" y="1098"/>
                  </a:lnTo>
                  <a:lnTo>
                    <a:pt x="212" y="1090"/>
                  </a:lnTo>
                  <a:lnTo>
                    <a:pt x="262" y="1084"/>
                  </a:lnTo>
                  <a:lnTo>
                    <a:pt x="317" y="1082"/>
                  </a:lnTo>
                  <a:lnTo>
                    <a:pt x="377" y="1085"/>
                  </a:lnTo>
                  <a:lnTo>
                    <a:pt x="443" y="1091"/>
                  </a:lnTo>
                  <a:lnTo>
                    <a:pt x="439" y="1074"/>
                  </a:lnTo>
                  <a:lnTo>
                    <a:pt x="432" y="1055"/>
                  </a:lnTo>
                  <a:lnTo>
                    <a:pt x="153" y="285"/>
                  </a:lnTo>
                  <a:lnTo>
                    <a:pt x="145" y="252"/>
                  </a:lnTo>
                  <a:lnTo>
                    <a:pt x="141" y="218"/>
                  </a:lnTo>
                  <a:lnTo>
                    <a:pt x="143" y="185"/>
                  </a:lnTo>
                  <a:lnTo>
                    <a:pt x="150" y="152"/>
                  </a:lnTo>
                  <a:lnTo>
                    <a:pt x="162" y="121"/>
                  </a:lnTo>
                  <a:lnTo>
                    <a:pt x="178" y="93"/>
                  </a:lnTo>
                  <a:lnTo>
                    <a:pt x="197" y="67"/>
                  </a:lnTo>
                  <a:lnTo>
                    <a:pt x="222" y="45"/>
                  </a:lnTo>
                  <a:lnTo>
                    <a:pt x="250" y="27"/>
                  </a:lnTo>
                  <a:lnTo>
                    <a:pt x="281" y="12"/>
                  </a:lnTo>
                  <a:lnTo>
                    <a:pt x="314" y="4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257" y="736"/>
              <a:ext cx="533" cy="749"/>
            </a:xfrm>
            <a:custGeom>
              <a:avLst/>
              <a:gdLst>
                <a:gd name="T0" fmla="*/ 1211 w 2666"/>
                <a:gd name="T1" fmla="*/ 3390 h 3745"/>
                <a:gd name="T2" fmla="*/ 1455 w 2666"/>
                <a:gd name="T3" fmla="*/ 3592 h 3745"/>
                <a:gd name="T4" fmla="*/ 1335 w 2666"/>
                <a:gd name="T5" fmla="*/ 3298 h 3745"/>
                <a:gd name="T6" fmla="*/ 2391 w 2666"/>
                <a:gd name="T7" fmla="*/ 0 h 3745"/>
                <a:gd name="T8" fmla="*/ 2478 w 2666"/>
                <a:gd name="T9" fmla="*/ 14 h 3745"/>
                <a:gd name="T10" fmla="*/ 2554 w 2666"/>
                <a:gd name="T11" fmla="*/ 53 h 3745"/>
                <a:gd name="T12" fmla="*/ 2613 w 2666"/>
                <a:gd name="T13" fmla="*/ 113 h 3745"/>
                <a:gd name="T14" fmla="*/ 2652 w 2666"/>
                <a:gd name="T15" fmla="*/ 188 h 3745"/>
                <a:gd name="T16" fmla="*/ 2666 w 2666"/>
                <a:gd name="T17" fmla="*/ 275 h 3745"/>
                <a:gd name="T18" fmla="*/ 2460 w 2666"/>
                <a:gd name="T19" fmla="*/ 2166 h 3745"/>
                <a:gd name="T20" fmla="*/ 2458 w 2666"/>
                <a:gd name="T21" fmla="*/ 253 h 3745"/>
                <a:gd name="T22" fmla="*/ 2432 w 2666"/>
                <a:gd name="T23" fmla="*/ 220 h 3745"/>
                <a:gd name="T24" fmla="*/ 2391 w 2666"/>
                <a:gd name="T25" fmla="*/ 206 h 3745"/>
                <a:gd name="T26" fmla="*/ 252 w 2666"/>
                <a:gd name="T27" fmla="*/ 210 h 3745"/>
                <a:gd name="T28" fmla="*/ 218 w 2666"/>
                <a:gd name="T29" fmla="*/ 235 h 3745"/>
                <a:gd name="T30" fmla="*/ 206 w 2666"/>
                <a:gd name="T31" fmla="*/ 275 h 3745"/>
                <a:gd name="T32" fmla="*/ 1442 w 2666"/>
                <a:gd name="T33" fmla="*/ 3213 h 3745"/>
                <a:gd name="T34" fmla="*/ 1458 w 2666"/>
                <a:gd name="T35" fmla="*/ 3278 h 3745"/>
                <a:gd name="T36" fmla="*/ 1499 w 2666"/>
                <a:gd name="T37" fmla="*/ 3358 h 3745"/>
                <a:gd name="T38" fmla="*/ 1554 w 2666"/>
                <a:gd name="T39" fmla="*/ 3422 h 3745"/>
                <a:gd name="T40" fmla="*/ 1620 w 2666"/>
                <a:gd name="T41" fmla="*/ 3471 h 3745"/>
                <a:gd name="T42" fmla="*/ 1692 w 2666"/>
                <a:gd name="T43" fmla="*/ 3506 h 3745"/>
                <a:gd name="T44" fmla="*/ 1767 w 2666"/>
                <a:gd name="T45" fmla="*/ 3529 h 3745"/>
                <a:gd name="T46" fmla="*/ 1842 w 2666"/>
                <a:gd name="T47" fmla="*/ 3540 h 3745"/>
                <a:gd name="T48" fmla="*/ 1921 w 2666"/>
                <a:gd name="T49" fmla="*/ 3546 h 3745"/>
                <a:gd name="T50" fmla="*/ 1996 w 2666"/>
                <a:gd name="T51" fmla="*/ 3560 h 3745"/>
                <a:gd name="T52" fmla="*/ 274 w 2666"/>
                <a:gd name="T53" fmla="*/ 3745 h 3745"/>
                <a:gd name="T54" fmla="*/ 187 w 2666"/>
                <a:gd name="T55" fmla="*/ 3731 h 3745"/>
                <a:gd name="T56" fmla="*/ 113 w 2666"/>
                <a:gd name="T57" fmla="*/ 3692 h 3745"/>
                <a:gd name="T58" fmla="*/ 53 w 2666"/>
                <a:gd name="T59" fmla="*/ 3633 h 3745"/>
                <a:gd name="T60" fmla="*/ 13 w 2666"/>
                <a:gd name="T61" fmla="*/ 3557 h 3745"/>
                <a:gd name="T62" fmla="*/ 0 w 2666"/>
                <a:gd name="T63" fmla="*/ 3470 h 3745"/>
                <a:gd name="T64" fmla="*/ 4 w 2666"/>
                <a:gd name="T65" fmla="*/ 231 h 3745"/>
                <a:gd name="T66" fmla="*/ 31 w 2666"/>
                <a:gd name="T67" fmla="*/ 149 h 3745"/>
                <a:gd name="T68" fmla="*/ 80 w 2666"/>
                <a:gd name="T69" fmla="*/ 81 h 3745"/>
                <a:gd name="T70" fmla="*/ 148 w 2666"/>
                <a:gd name="T71" fmla="*/ 31 h 3745"/>
                <a:gd name="T72" fmla="*/ 229 w 2666"/>
                <a:gd name="T73" fmla="*/ 4 h 3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66" h="3745">
                  <a:moveTo>
                    <a:pt x="1335" y="3298"/>
                  </a:moveTo>
                  <a:lnTo>
                    <a:pt x="1211" y="3390"/>
                  </a:lnTo>
                  <a:lnTo>
                    <a:pt x="1211" y="3592"/>
                  </a:lnTo>
                  <a:lnTo>
                    <a:pt x="1455" y="3592"/>
                  </a:lnTo>
                  <a:lnTo>
                    <a:pt x="1455" y="3390"/>
                  </a:lnTo>
                  <a:lnTo>
                    <a:pt x="1335" y="3298"/>
                  </a:lnTo>
                  <a:close/>
                  <a:moveTo>
                    <a:pt x="274" y="0"/>
                  </a:moveTo>
                  <a:lnTo>
                    <a:pt x="2391" y="0"/>
                  </a:lnTo>
                  <a:lnTo>
                    <a:pt x="2437" y="4"/>
                  </a:lnTo>
                  <a:lnTo>
                    <a:pt x="2478" y="14"/>
                  </a:lnTo>
                  <a:lnTo>
                    <a:pt x="2518" y="31"/>
                  </a:lnTo>
                  <a:lnTo>
                    <a:pt x="2554" y="53"/>
                  </a:lnTo>
                  <a:lnTo>
                    <a:pt x="2586" y="81"/>
                  </a:lnTo>
                  <a:lnTo>
                    <a:pt x="2613" y="113"/>
                  </a:lnTo>
                  <a:lnTo>
                    <a:pt x="2635" y="149"/>
                  </a:lnTo>
                  <a:lnTo>
                    <a:pt x="2652" y="188"/>
                  </a:lnTo>
                  <a:lnTo>
                    <a:pt x="2663" y="231"/>
                  </a:lnTo>
                  <a:lnTo>
                    <a:pt x="2666" y="275"/>
                  </a:lnTo>
                  <a:lnTo>
                    <a:pt x="2666" y="2126"/>
                  </a:lnTo>
                  <a:lnTo>
                    <a:pt x="2460" y="2166"/>
                  </a:lnTo>
                  <a:lnTo>
                    <a:pt x="2460" y="275"/>
                  </a:lnTo>
                  <a:lnTo>
                    <a:pt x="2458" y="253"/>
                  </a:lnTo>
                  <a:lnTo>
                    <a:pt x="2448" y="235"/>
                  </a:lnTo>
                  <a:lnTo>
                    <a:pt x="2432" y="220"/>
                  </a:lnTo>
                  <a:lnTo>
                    <a:pt x="2413" y="210"/>
                  </a:lnTo>
                  <a:lnTo>
                    <a:pt x="2391" y="206"/>
                  </a:lnTo>
                  <a:lnTo>
                    <a:pt x="274" y="206"/>
                  </a:lnTo>
                  <a:lnTo>
                    <a:pt x="252" y="210"/>
                  </a:lnTo>
                  <a:lnTo>
                    <a:pt x="234" y="220"/>
                  </a:lnTo>
                  <a:lnTo>
                    <a:pt x="218" y="235"/>
                  </a:lnTo>
                  <a:lnTo>
                    <a:pt x="209" y="253"/>
                  </a:lnTo>
                  <a:lnTo>
                    <a:pt x="206" y="275"/>
                  </a:lnTo>
                  <a:lnTo>
                    <a:pt x="206" y="3213"/>
                  </a:lnTo>
                  <a:lnTo>
                    <a:pt x="1442" y="3213"/>
                  </a:lnTo>
                  <a:lnTo>
                    <a:pt x="1450" y="3248"/>
                  </a:lnTo>
                  <a:lnTo>
                    <a:pt x="1458" y="3278"/>
                  </a:lnTo>
                  <a:lnTo>
                    <a:pt x="1477" y="3321"/>
                  </a:lnTo>
                  <a:lnTo>
                    <a:pt x="1499" y="3358"/>
                  </a:lnTo>
                  <a:lnTo>
                    <a:pt x="1524" y="3392"/>
                  </a:lnTo>
                  <a:lnTo>
                    <a:pt x="1554" y="3422"/>
                  </a:lnTo>
                  <a:lnTo>
                    <a:pt x="1586" y="3449"/>
                  </a:lnTo>
                  <a:lnTo>
                    <a:pt x="1620" y="3471"/>
                  </a:lnTo>
                  <a:lnTo>
                    <a:pt x="1656" y="3491"/>
                  </a:lnTo>
                  <a:lnTo>
                    <a:pt x="1692" y="3506"/>
                  </a:lnTo>
                  <a:lnTo>
                    <a:pt x="1729" y="3519"/>
                  </a:lnTo>
                  <a:lnTo>
                    <a:pt x="1767" y="3529"/>
                  </a:lnTo>
                  <a:lnTo>
                    <a:pt x="1805" y="3535"/>
                  </a:lnTo>
                  <a:lnTo>
                    <a:pt x="1842" y="3540"/>
                  </a:lnTo>
                  <a:lnTo>
                    <a:pt x="1877" y="3541"/>
                  </a:lnTo>
                  <a:lnTo>
                    <a:pt x="1921" y="3546"/>
                  </a:lnTo>
                  <a:lnTo>
                    <a:pt x="1960" y="3553"/>
                  </a:lnTo>
                  <a:lnTo>
                    <a:pt x="1996" y="3560"/>
                  </a:lnTo>
                  <a:lnTo>
                    <a:pt x="2062" y="3745"/>
                  </a:lnTo>
                  <a:lnTo>
                    <a:pt x="274" y="3745"/>
                  </a:lnTo>
                  <a:lnTo>
                    <a:pt x="230" y="3741"/>
                  </a:lnTo>
                  <a:lnTo>
                    <a:pt x="187" y="3731"/>
                  </a:lnTo>
                  <a:lnTo>
                    <a:pt x="148" y="3714"/>
                  </a:lnTo>
                  <a:lnTo>
                    <a:pt x="113" y="3692"/>
                  </a:lnTo>
                  <a:lnTo>
                    <a:pt x="80" y="3665"/>
                  </a:lnTo>
                  <a:lnTo>
                    <a:pt x="53" y="3633"/>
                  </a:lnTo>
                  <a:lnTo>
                    <a:pt x="31" y="3596"/>
                  </a:lnTo>
                  <a:lnTo>
                    <a:pt x="13" y="3557"/>
                  </a:lnTo>
                  <a:lnTo>
                    <a:pt x="4" y="3515"/>
                  </a:lnTo>
                  <a:lnTo>
                    <a:pt x="0" y="3470"/>
                  </a:lnTo>
                  <a:lnTo>
                    <a:pt x="0" y="275"/>
                  </a:lnTo>
                  <a:lnTo>
                    <a:pt x="4" y="231"/>
                  </a:lnTo>
                  <a:lnTo>
                    <a:pt x="13" y="188"/>
                  </a:lnTo>
                  <a:lnTo>
                    <a:pt x="31" y="149"/>
                  </a:lnTo>
                  <a:lnTo>
                    <a:pt x="53" y="113"/>
                  </a:lnTo>
                  <a:lnTo>
                    <a:pt x="80" y="81"/>
                  </a:lnTo>
                  <a:lnTo>
                    <a:pt x="111" y="53"/>
                  </a:lnTo>
                  <a:lnTo>
                    <a:pt x="148" y="31"/>
                  </a:lnTo>
                  <a:lnTo>
                    <a:pt x="187" y="14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331" y="965"/>
              <a:ext cx="393" cy="263"/>
            </a:xfrm>
            <a:custGeom>
              <a:avLst/>
              <a:gdLst>
                <a:gd name="T0" fmla="*/ 1911 w 1967"/>
                <a:gd name="T1" fmla="*/ 0 h 1311"/>
                <a:gd name="T2" fmla="*/ 1967 w 1967"/>
                <a:gd name="T3" fmla="*/ 146 h 1311"/>
                <a:gd name="T4" fmla="*/ 1215 w 1967"/>
                <a:gd name="T5" fmla="*/ 439 h 1311"/>
                <a:gd name="T6" fmla="*/ 745 w 1967"/>
                <a:gd name="T7" fmla="*/ 1031 h 1311"/>
                <a:gd name="T8" fmla="*/ 530 w 1967"/>
                <a:gd name="T9" fmla="*/ 770 h 1311"/>
                <a:gd name="T10" fmla="*/ 364 w 1967"/>
                <a:gd name="T11" fmla="*/ 1311 h 1311"/>
                <a:gd name="T12" fmla="*/ 0 w 1967"/>
                <a:gd name="T13" fmla="*/ 1161 h 1311"/>
                <a:gd name="T14" fmla="*/ 60 w 1967"/>
                <a:gd name="T15" fmla="*/ 1017 h 1311"/>
                <a:gd name="T16" fmla="*/ 265 w 1967"/>
                <a:gd name="T17" fmla="*/ 1101 h 1311"/>
                <a:gd name="T18" fmla="*/ 465 w 1967"/>
                <a:gd name="T19" fmla="*/ 446 h 1311"/>
                <a:gd name="T20" fmla="*/ 743 w 1967"/>
                <a:gd name="T21" fmla="*/ 782 h 1311"/>
                <a:gd name="T22" fmla="*/ 1120 w 1967"/>
                <a:gd name="T23" fmla="*/ 308 h 1311"/>
                <a:gd name="T24" fmla="*/ 1911 w 1967"/>
                <a:gd name="T25" fmla="*/ 0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7" h="1311">
                  <a:moveTo>
                    <a:pt x="1911" y="0"/>
                  </a:moveTo>
                  <a:lnTo>
                    <a:pt x="1967" y="146"/>
                  </a:lnTo>
                  <a:lnTo>
                    <a:pt x="1215" y="439"/>
                  </a:lnTo>
                  <a:lnTo>
                    <a:pt x="745" y="1031"/>
                  </a:lnTo>
                  <a:lnTo>
                    <a:pt x="530" y="770"/>
                  </a:lnTo>
                  <a:lnTo>
                    <a:pt x="364" y="1311"/>
                  </a:lnTo>
                  <a:lnTo>
                    <a:pt x="0" y="1161"/>
                  </a:lnTo>
                  <a:lnTo>
                    <a:pt x="60" y="1017"/>
                  </a:lnTo>
                  <a:lnTo>
                    <a:pt x="265" y="1101"/>
                  </a:lnTo>
                  <a:lnTo>
                    <a:pt x="465" y="446"/>
                  </a:lnTo>
                  <a:lnTo>
                    <a:pt x="743" y="782"/>
                  </a:lnTo>
                  <a:lnTo>
                    <a:pt x="1120" y="308"/>
                  </a:lnTo>
                  <a:lnTo>
                    <a:pt x="19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435" y="848"/>
              <a:ext cx="159" cy="159"/>
            </a:xfrm>
            <a:custGeom>
              <a:avLst/>
              <a:gdLst>
                <a:gd name="T0" fmla="*/ 325 w 796"/>
                <a:gd name="T1" fmla="*/ 152 h 796"/>
                <a:gd name="T2" fmla="*/ 250 w 796"/>
                <a:gd name="T3" fmla="*/ 205 h 796"/>
                <a:gd name="T4" fmla="*/ 223 w 796"/>
                <a:gd name="T5" fmla="*/ 288 h 796"/>
                <a:gd name="T6" fmla="*/ 245 w 796"/>
                <a:gd name="T7" fmla="*/ 362 h 796"/>
                <a:gd name="T8" fmla="*/ 309 w 796"/>
                <a:gd name="T9" fmla="*/ 413 h 796"/>
                <a:gd name="T10" fmla="*/ 398 w 796"/>
                <a:gd name="T11" fmla="*/ 451 h 796"/>
                <a:gd name="T12" fmla="*/ 452 w 796"/>
                <a:gd name="T13" fmla="*/ 492 h 796"/>
                <a:gd name="T14" fmla="*/ 458 w 796"/>
                <a:gd name="T15" fmla="*/ 544 h 796"/>
                <a:gd name="T16" fmla="*/ 419 w 796"/>
                <a:gd name="T17" fmla="*/ 585 h 796"/>
                <a:gd name="T18" fmla="*/ 334 w 796"/>
                <a:gd name="T19" fmla="*/ 590 h 796"/>
                <a:gd name="T20" fmla="*/ 239 w 796"/>
                <a:gd name="T21" fmla="*/ 556 h 796"/>
                <a:gd name="T22" fmla="*/ 263 w 796"/>
                <a:gd name="T23" fmla="*/ 656 h 796"/>
                <a:gd name="T24" fmla="*/ 354 w 796"/>
                <a:gd name="T25" fmla="*/ 672 h 796"/>
                <a:gd name="T26" fmla="*/ 424 w 796"/>
                <a:gd name="T27" fmla="*/ 667 h 796"/>
                <a:gd name="T28" fmla="*/ 510 w 796"/>
                <a:gd name="T29" fmla="*/ 632 h 796"/>
                <a:gd name="T30" fmla="*/ 557 w 796"/>
                <a:gd name="T31" fmla="*/ 568 h 796"/>
                <a:gd name="T32" fmla="*/ 565 w 796"/>
                <a:gd name="T33" fmla="*/ 486 h 796"/>
                <a:gd name="T34" fmla="*/ 523 w 796"/>
                <a:gd name="T35" fmla="*/ 412 h 796"/>
                <a:gd name="T36" fmla="*/ 430 w 796"/>
                <a:gd name="T37" fmla="*/ 359 h 796"/>
                <a:gd name="T38" fmla="*/ 352 w 796"/>
                <a:gd name="T39" fmla="*/ 320 h 796"/>
                <a:gd name="T40" fmla="*/ 327 w 796"/>
                <a:gd name="T41" fmla="*/ 276 h 796"/>
                <a:gd name="T42" fmla="*/ 339 w 796"/>
                <a:gd name="T43" fmla="*/ 240 h 796"/>
                <a:gd name="T44" fmla="*/ 385 w 796"/>
                <a:gd name="T45" fmla="*/ 218 h 796"/>
                <a:gd name="T46" fmla="*/ 467 w 796"/>
                <a:gd name="T47" fmla="*/ 224 h 796"/>
                <a:gd name="T48" fmla="*/ 523 w 796"/>
                <a:gd name="T49" fmla="*/ 245 h 796"/>
                <a:gd name="T50" fmla="*/ 508 w 796"/>
                <a:gd name="T51" fmla="*/ 152 h 796"/>
                <a:gd name="T52" fmla="*/ 429 w 796"/>
                <a:gd name="T53" fmla="*/ 139 h 796"/>
                <a:gd name="T54" fmla="*/ 398 w 796"/>
                <a:gd name="T55" fmla="*/ 0 h 796"/>
                <a:gd name="T56" fmla="*/ 554 w 796"/>
                <a:gd name="T57" fmla="*/ 30 h 796"/>
                <a:gd name="T58" fmla="*/ 680 w 796"/>
                <a:gd name="T59" fmla="*/ 116 h 796"/>
                <a:gd name="T60" fmla="*/ 764 w 796"/>
                <a:gd name="T61" fmla="*/ 243 h 796"/>
                <a:gd name="T62" fmla="*/ 796 w 796"/>
                <a:gd name="T63" fmla="*/ 398 h 796"/>
                <a:gd name="T64" fmla="*/ 764 w 796"/>
                <a:gd name="T65" fmla="*/ 553 h 796"/>
                <a:gd name="T66" fmla="*/ 680 w 796"/>
                <a:gd name="T67" fmla="*/ 679 h 796"/>
                <a:gd name="T68" fmla="*/ 554 w 796"/>
                <a:gd name="T69" fmla="*/ 765 h 796"/>
                <a:gd name="T70" fmla="*/ 398 w 796"/>
                <a:gd name="T71" fmla="*/ 796 h 796"/>
                <a:gd name="T72" fmla="*/ 244 w 796"/>
                <a:gd name="T73" fmla="*/ 765 h 796"/>
                <a:gd name="T74" fmla="*/ 117 w 796"/>
                <a:gd name="T75" fmla="*/ 679 h 796"/>
                <a:gd name="T76" fmla="*/ 32 w 796"/>
                <a:gd name="T77" fmla="*/ 553 h 796"/>
                <a:gd name="T78" fmla="*/ 0 w 796"/>
                <a:gd name="T79" fmla="*/ 398 h 796"/>
                <a:gd name="T80" fmla="*/ 32 w 796"/>
                <a:gd name="T81" fmla="*/ 243 h 796"/>
                <a:gd name="T82" fmla="*/ 117 w 796"/>
                <a:gd name="T83" fmla="*/ 116 h 796"/>
                <a:gd name="T84" fmla="*/ 244 w 796"/>
                <a:gd name="T85" fmla="*/ 30 h 796"/>
                <a:gd name="T86" fmla="*/ 398 w 796"/>
                <a:gd name="T8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6" h="796">
                  <a:moveTo>
                    <a:pt x="359" y="60"/>
                  </a:moveTo>
                  <a:lnTo>
                    <a:pt x="359" y="143"/>
                  </a:lnTo>
                  <a:lnTo>
                    <a:pt x="325" y="152"/>
                  </a:lnTo>
                  <a:lnTo>
                    <a:pt x="294" y="166"/>
                  </a:lnTo>
                  <a:lnTo>
                    <a:pt x="270" y="184"/>
                  </a:lnTo>
                  <a:lnTo>
                    <a:pt x="250" y="205"/>
                  </a:lnTo>
                  <a:lnTo>
                    <a:pt x="235" y="230"/>
                  </a:lnTo>
                  <a:lnTo>
                    <a:pt x="226" y="257"/>
                  </a:lnTo>
                  <a:lnTo>
                    <a:pt x="223" y="288"/>
                  </a:lnTo>
                  <a:lnTo>
                    <a:pt x="226" y="316"/>
                  </a:lnTo>
                  <a:lnTo>
                    <a:pt x="233" y="341"/>
                  </a:lnTo>
                  <a:lnTo>
                    <a:pt x="245" y="362"/>
                  </a:lnTo>
                  <a:lnTo>
                    <a:pt x="262" y="381"/>
                  </a:lnTo>
                  <a:lnTo>
                    <a:pt x="284" y="398"/>
                  </a:lnTo>
                  <a:lnTo>
                    <a:pt x="309" y="413"/>
                  </a:lnTo>
                  <a:lnTo>
                    <a:pt x="337" y="428"/>
                  </a:lnTo>
                  <a:lnTo>
                    <a:pt x="369" y="440"/>
                  </a:lnTo>
                  <a:lnTo>
                    <a:pt x="398" y="451"/>
                  </a:lnTo>
                  <a:lnTo>
                    <a:pt x="421" y="463"/>
                  </a:lnTo>
                  <a:lnTo>
                    <a:pt x="439" y="477"/>
                  </a:lnTo>
                  <a:lnTo>
                    <a:pt x="452" y="492"/>
                  </a:lnTo>
                  <a:lnTo>
                    <a:pt x="459" y="508"/>
                  </a:lnTo>
                  <a:lnTo>
                    <a:pt x="462" y="526"/>
                  </a:lnTo>
                  <a:lnTo>
                    <a:pt x="458" y="544"/>
                  </a:lnTo>
                  <a:lnTo>
                    <a:pt x="451" y="562"/>
                  </a:lnTo>
                  <a:lnTo>
                    <a:pt x="437" y="574"/>
                  </a:lnTo>
                  <a:lnTo>
                    <a:pt x="419" y="585"/>
                  </a:lnTo>
                  <a:lnTo>
                    <a:pt x="397" y="591"/>
                  </a:lnTo>
                  <a:lnTo>
                    <a:pt x="371" y="592"/>
                  </a:lnTo>
                  <a:lnTo>
                    <a:pt x="334" y="590"/>
                  </a:lnTo>
                  <a:lnTo>
                    <a:pt x="299" y="581"/>
                  </a:lnTo>
                  <a:lnTo>
                    <a:pt x="267" y="569"/>
                  </a:lnTo>
                  <a:lnTo>
                    <a:pt x="239" y="556"/>
                  </a:lnTo>
                  <a:lnTo>
                    <a:pt x="217" y="635"/>
                  </a:lnTo>
                  <a:lnTo>
                    <a:pt x="238" y="646"/>
                  </a:lnTo>
                  <a:lnTo>
                    <a:pt x="263" y="656"/>
                  </a:lnTo>
                  <a:lnTo>
                    <a:pt x="292" y="665"/>
                  </a:lnTo>
                  <a:lnTo>
                    <a:pt x="322" y="670"/>
                  </a:lnTo>
                  <a:lnTo>
                    <a:pt x="354" y="672"/>
                  </a:lnTo>
                  <a:lnTo>
                    <a:pt x="354" y="756"/>
                  </a:lnTo>
                  <a:lnTo>
                    <a:pt x="424" y="756"/>
                  </a:lnTo>
                  <a:lnTo>
                    <a:pt x="424" y="667"/>
                  </a:lnTo>
                  <a:lnTo>
                    <a:pt x="457" y="660"/>
                  </a:lnTo>
                  <a:lnTo>
                    <a:pt x="485" y="648"/>
                  </a:lnTo>
                  <a:lnTo>
                    <a:pt x="510" y="632"/>
                  </a:lnTo>
                  <a:lnTo>
                    <a:pt x="530" y="613"/>
                  </a:lnTo>
                  <a:lnTo>
                    <a:pt x="546" y="592"/>
                  </a:lnTo>
                  <a:lnTo>
                    <a:pt x="557" y="568"/>
                  </a:lnTo>
                  <a:lnTo>
                    <a:pt x="565" y="543"/>
                  </a:lnTo>
                  <a:lnTo>
                    <a:pt x="567" y="516"/>
                  </a:lnTo>
                  <a:lnTo>
                    <a:pt x="565" y="486"/>
                  </a:lnTo>
                  <a:lnTo>
                    <a:pt x="556" y="459"/>
                  </a:lnTo>
                  <a:lnTo>
                    <a:pt x="543" y="434"/>
                  </a:lnTo>
                  <a:lnTo>
                    <a:pt x="523" y="412"/>
                  </a:lnTo>
                  <a:lnTo>
                    <a:pt x="499" y="392"/>
                  </a:lnTo>
                  <a:lnTo>
                    <a:pt x="467" y="375"/>
                  </a:lnTo>
                  <a:lnTo>
                    <a:pt x="430" y="359"/>
                  </a:lnTo>
                  <a:lnTo>
                    <a:pt x="397" y="346"/>
                  </a:lnTo>
                  <a:lnTo>
                    <a:pt x="371" y="332"/>
                  </a:lnTo>
                  <a:lnTo>
                    <a:pt x="352" y="320"/>
                  </a:lnTo>
                  <a:lnTo>
                    <a:pt x="337" y="306"/>
                  </a:lnTo>
                  <a:lnTo>
                    <a:pt x="330" y="292"/>
                  </a:lnTo>
                  <a:lnTo>
                    <a:pt x="327" y="276"/>
                  </a:lnTo>
                  <a:lnTo>
                    <a:pt x="328" y="263"/>
                  </a:lnTo>
                  <a:lnTo>
                    <a:pt x="332" y="251"/>
                  </a:lnTo>
                  <a:lnTo>
                    <a:pt x="339" y="240"/>
                  </a:lnTo>
                  <a:lnTo>
                    <a:pt x="350" y="230"/>
                  </a:lnTo>
                  <a:lnTo>
                    <a:pt x="365" y="223"/>
                  </a:lnTo>
                  <a:lnTo>
                    <a:pt x="385" y="218"/>
                  </a:lnTo>
                  <a:lnTo>
                    <a:pt x="408" y="217"/>
                  </a:lnTo>
                  <a:lnTo>
                    <a:pt x="440" y="218"/>
                  </a:lnTo>
                  <a:lnTo>
                    <a:pt x="467" y="224"/>
                  </a:lnTo>
                  <a:lnTo>
                    <a:pt x="490" y="232"/>
                  </a:lnTo>
                  <a:lnTo>
                    <a:pt x="508" y="239"/>
                  </a:lnTo>
                  <a:lnTo>
                    <a:pt x="523" y="245"/>
                  </a:lnTo>
                  <a:lnTo>
                    <a:pt x="545" y="168"/>
                  </a:lnTo>
                  <a:lnTo>
                    <a:pt x="528" y="159"/>
                  </a:lnTo>
                  <a:lnTo>
                    <a:pt x="508" y="152"/>
                  </a:lnTo>
                  <a:lnTo>
                    <a:pt x="485" y="146"/>
                  </a:lnTo>
                  <a:lnTo>
                    <a:pt x="458" y="142"/>
                  </a:lnTo>
                  <a:lnTo>
                    <a:pt x="429" y="139"/>
                  </a:lnTo>
                  <a:lnTo>
                    <a:pt x="429" y="60"/>
                  </a:lnTo>
                  <a:lnTo>
                    <a:pt x="359" y="60"/>
                  </a:lnTo>
                  <a:close/>
                  <a:moveTo>
                    <a:pt x="398" y="0"/>
                  </a:moveTo>
                  <a:lnTo>
                    <a:pt x="452" y="3"/>
                  </a:lnTo>
                  <a:lnTo>
                    <a:pt x="505" y="13"/>
                  </a:lnTo>
                  <a:lnTo>
                    <a:pt x="554" y="30"/>
                  </a:lnTo>
                  <a:lnTo>
                    <a:pt x="599" y="54"/>
                  </a:lnTo>
                  <a:lnTo>
                    <a:pt x="642" y="82"/>
                  </a:lnTo>
                  <a:lnTo>
                    <a:pt x="680" y="116"/>
                  </a:lnTo>
                  <a:lnTo>
                    <a:pt x="713" y="154"/>
                  </a:lnTo>
                  <a:lnTo>
                    <a:pt x="742" y="197"/>
                  </a:lnTo>
                  <a:lnTo>
                    <a:pt x="764" y="243"/>
                  </a:lnTo>
                  <a:lnTo>
                    <a:pt x="781" y="292"/>
                  </a:lnTo>
                  <a:lnTo>
                    <a:pt x="792" y="343"/>
                  </a:lnTo>
                  <a:lnTo>
                    <a:pt x="796" y="398"/>
                  </a:lnTo>
                  <a:lnTo>
                    <a:pt x="792" y="452"/>
                  </a:lnTo>
                  <a:lnTo>
                    <a:pt x="781" y="504"/>
                  </a:lnTo>
                  <a:lnTo>
                    <a:pt x="764" y="553"/>
                  </a:lnTo>
                  <a:lnTo>
                    <a:pt x="742" y="600"/>
                  </a:lnTo>
                  <a:lnTo>
                    <a:pt x="713" y="641"/>
                  </a:lnTo>
                  <a:lnTo>
                    <a:pt x="680" y="679"/>
                  </a:lnTo>
                  <a:lnTo>
                    <a:pt x="642" y="714"/>
                  </a:lnTo>
                  <a:lnTo>
                    <a:pt x="599" y="742"/>
                  </a:lnTo>
                  <a:lnTo>
                    <a:pt x="554" y="765"/>
                  </a:lnTo>
                  <a:lnTo>
                    <a:pt x="505" y="783"/>
                  </a:lnTo>
                  <a:lnTo>
                    <a:pt x="452" y="794"/>
                  </a:lnTo>
                  <a:lnTo>
                    <a:pt x="398" y="796"/>
                  </a:lnTo>
                  <a:lnTo>
                    <a:pt x="344" y="794"/>
                  </a:lnTo>
                  <a:lnTo>
                    <a:pt x="293" y="783"/>
                  </a:lnTo>
                  <a:lnTo>
                    <a:pt x="244" y="765"/>
                  </a:lnTo>
                  <a:lnTo>
                    <a:pt x="197" y="742"/>
                  </a:lnTo>
                  <a:lnTo>
                    <a:pt x="156" y="714"/>
                  </a:lnTo>
                  <a:lnTo>
                    <a:pt x="117" y="679"/>
                  </a:lnTo>
                  <a:lnTo>
                    <a:pt x="83" y="641"/>
                  </a:lnTo>
                  <a:lnTo>
                    <a:pt x="55" y="600"/>
                  </a:lnTo>
                  <a:lnTo>
                    <a:pt x="32" y="553"/>
                  </a:lnTo>
                  <a:lnTo>
                    <a:pt x="15" y="504"/>
                  </a:lnTo>
                  <a:lnTo>
                    <a:pt x="4" y="452"/>
                  </a:lnTo>
                  <a:lnTo>
                    <a:pt x="0" y="398"/>
                  </a:lnTo>
                  <a:lnTo>
                    <a:pt x="4" y="343"/>
                  </a:lnTo>
                  <a:lnTo>
                    <a:pt x="15" y="292"/>
                  </a:lnTo>
                  <a:lnTo>
                    <a:pt x="32" y="243"/>
                  </a:lnTo>
                  <a:lnTo>
                    <a:pt x="55" y="197"/>
                  </a:lnTo>
                  <a:lnTo>
                    <a:pt x="83" y="154"/>
                  </a:lnTo>
                  <a:lnTo>
                    <a:pt x="117" y="116"/>
                  </a:lnTo>
                  <a:lnTo>
                    <a:pt x="156" y="82"/>
                  </a:lnTo>
                  <a:lnTo>
                    <a:pt x="197" y="54"/>
                  </a:lnTo>
                  <a:lnTo>
                    <a:pt x="244" y="30"/>
                  </a:lnTo>
                  <a:lnTo>
                    <a:pt x="293" y="13"/>
                  </a:lnTo>
                  <a:lnTo>
                    <a:pt x="344" y="3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31" name="Group 17"/>
          <p:cNvGrpSpPr>
            <a:grpSpLocks noChangeAspect="1"/>
          </p:cNvGrpSpPr>
          <p:nvPr/>
        </p:nvGrpSpPr>
        <p:grpSpPr bwMode="auto">
          <a:xfrm>
            <a:off x="5410200" y="1809750"/>
            <a:ext cx="614914" cy="496661"/>
            <a:chOff x="54" y="342"/>
            <a:chExt cx="299" cy="32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94" y="449"/>
              <a:ext cx="228" cy="215"/>
            </a:xfrm>
            <a:custGeom>
              <a:avLst/>
              <a:gdLst>
                <a:gd name="T0" fmla="*/ 2178 w 2275"/>
                <a:gd name="T1" fmla="*/ 0 h 2364"/>
                <a:gd name="T2" fmla="*/ 2201 w 2275"/>
                <a:gd name="T3" fmla="*/ 2 h 2364"/>
                <a:gd name="T4" fmla="*/ 2222 w 2275"/>
                <a:gd name="T5" fmla="*/ 10 h 2364"/>
                <a:gd name="T6" fmla="*/ 2240 w 2275"/>
                <a:gd name="T7" fmla="*/ 22 h 2364"/>
                <a:gd name="T8" fmla="*/ 2255 w 2275"/>
                <a:gd name="T9" fmla="*/ 39 h 2364"/>
                <a:gd name="T10" fmla="*/ 2266 w 2275"/>
                <a:gd name="T11" fmla="*/ 60 h 2364"/>
                <a:gd name="T12" fmla="*/ 2273 w 2275"/>
                <a:gd name="T13" fmla="*/ 84 h 2364"/>
                <a:gd name="T14" fmla="*/ 2275 w 2275"/>
                <a:gd name="T15" fmla="*/ 112 h 2364"/>
                <a:gd name="T16" fmla="*/ 2253 w 2275"/>
                <a:gd name="T17" fmla="*/ 1689 h 2364"/>
                <a:gd name="T18" fmla="*/ 2250 w 2275"/>
                <a:gd name="T19" fmla="*/ 1717 h 2364"/>
                <a:gd name="T20" fmla="*/ 2242 w 2275"/>
                <a:gd name="T21" fmla="*/ 1747 h 2364"/>
                <a:gd name="T22" fmla="*/ 2231 w 2275"/>
                <a:gd name="T23" fmla="*/ 1776 h 2364"/>
                <a:gd name="T24" fmla="*/ 2215 w 2275"/>
                <a:gd name="T25" fmla="*/ 1802 h 2364"/>
                <a:gd name="T26" fmla="*/ 2197 w 2275"/>
                <a:gd name="T27" fmla="*/ 1826 h 2364"/>
                <a:gd name="T28" fmla="*/ 2176 w 2275"/>
                <a:gd name="T29" fmla="*/ 1847 h 2364"/>
                <a:gd name="T30" fmla="*/ 2153 w 2275"/>
                <a:gd name="T31" fmla="*/ 1864 h 2364"/>
                <a:gd name="T32" fmla="*/ 2129 w 2275"/>
                <a:gd name="T33" fmla="*/ 1876 h 2364"/>
                <a:gd name="T34" fmla="*/ 858 w 2275"/>
                <a:gd name="T35" fmla="*/ 2351 h 2364"/>
                <a:gd name="T36" fmla="*/ 831 w 2275"/>
                <a:gd name="T37" fmla="*/ 2359 h 2364"/>
                <a:gd name="T38" fmla="*/ 802 w 2275"/>
                <a:gd name="T39" fmla="*/ 2363 h 2364"/>
                <a:gd name="T40" fmla="*/ 772 w 2275"/>
                <a:gd name="T41" fmla="*/ 2364 h 2364"/>
                <a:gd name="T42" fmla="*/ 770 w 2275"/>
                <a:gd name="T43" fmla="*/ 2364 h 2364"/>
                <a:gd name="T44" fmla="*/ 739 w 2275"/>
                <a:gd name="T45" fmla="*/ 2362 h 2364"/>
                <a:gd name="T46" fmla="*/ 708 w 2275"/>
                <a:gd name="T47" fmla="*/ 2357 h 2364"/>
                <a:gd name="T48" fmla="*/ 678 w 2275"/>
                <a:gd name="T49" fmla="*/ 2349 h 2364"/>
                <a:gd name="T50" fmla="*/ 650 w 2275"/>
                <a:gd name="T51" fmla="*/ 2339 h 2364"/>
                <a:gd name="T52" fmla="*/ 625 w 2275"/>
                <a:gd name="T53" fmla="*/ 2324 h 2364"/>
                <a:gd name="T54" fmla="*/ 111 w 2275"/>
                <a:gd name="T55" fmla="*/ 1996 h 2364"/>
                <a:gd name="T56" fmla="*/ 89 w 2275"/>
                <a:gd name="T57" fmla="*/ 1978 h 2364"/>
                <a:gd name="T58" fmla="*/ 68 w 2275"/>
                <a:gd name="T59" fmla="*/ 1957 h 2364"/>
                <a:gd name="T60" fmla="*/ 49 w 2275"/>
                <a:gd name="T61" fmla="*/ 1932 h 2364"/>
                <a:gd name="T62" fmla="*/ 33 w 2275"/>
                <a:gd name="T63" fmla="*/ 1903 h 2364"/>
                <a:gd name="T64" fmla="*/ 19 w 2275"/>
                <a:gd name="T65" fmla="*/ 1873 h 2364"/>
                <a:gd name="T66" fmla="*/ 9 w 2275"/>
                <a:gd name="T67" fmla="*/ 1844 h 2364"/>
                <a:gd name="T68" fmla="*/ 3 w 2275"/>
                <a:gd name="T69" fmla="*/ 1813 h 2364"/>
                <a:gd name="T70" fmla="*/ 0 w 2275"/>
                <a:gd name="T71" fmla="*/ 1782 h 2364"/>
                <a:gd name="T72" fmla="*/ 0 w 2275"/>
                <a:gd name="T73" fmla="*/ 112 h 2364"/>
                <a:gd name="T74" fmla="*/ 2 w 2275"/>
                <a:gd name="T75" fmla="*/ 88 h 2364"/>
                <a:gd name="T76" fmla="*/ 8 w 2275"/>
                <a:gd name="T77" fmla="*/ 67 h 2364"/>
                <a:gd name="T78" fmla="*/ 16 w 2275"/>
                <a:gd name="T79" fmla="*/ 50 h 2364"/>
                <a:gd name="T80" fmla="*/ 27 w 2275"/>
                <a:gd name="T81" fmla="*/ 36 h 2364"/>
                <a:gd name="T82" fmla="*/ 41 w 2275"/>
                <a:gd name="T83" fmla="*/ 28 h 2364"/>
                <a:gd name="T84" fmla="*/ 57 w 2275"/>
                <a:gd name="T85" fmla="*/ 23 h 2364"/>
                <a:gd name="T86" fmla="*/ 74 w 2275"/>
                <a:gd name="T87" fmla="*/ 23 h 2364"/>
                <a:gd name="T88" fmla="*/ 93 w 2275"/>
                <a:gd name="T89" fmla="*/ 28 h 2364"/>
                <a:gd name="T90" fmla="*/ 114 w 2275"/>
                <a:gd name="T91" fmla="*/ 38 h 2364"/>
                <a:gd name="T92" fmla="*/ 601 w 2275"/>
                <a:gd name="T93" fmla="*/ 322 h 2364"/>
                <a:gd name="T94" fmla="*/ 627 w 2275"/>
                <a:gd name="T95" fmla="*/ 336 h 2364"/>
                <a:gd name="T96" fmla="*/ 655 w 2275"/>
                <a:gd name="T97" fmla="*/ 347 h 2364"/>
                <a:gd name="T98" fmla="*/ 686 w 2275"/>
                <a:gd name="T99" fmla="*/ 354 h 2364"/>
                <a:gd name="T100" fmla="*/ 718 w 2275"/>
                <a:gd name="T101" fmla="*/ 360 h 2364"/>
                <a:gd name="T102" fmla="*/ 751 w 2275"/>
                <a:gd name="T103" fmla="*/ 363 h 2364"/>
                <a:gd name="T104" fmla="*/ 782 w 2275"/>
                <a:gd name="T105" fmla="*/ 364 h 2364"/>
                <a:gd name="T106" fmla="*/ 813 w 2275"/>
                <a:gd name="T107" fmla="*/ 361 h 2364"/>
                <a:gd name="T108" fmla="*/ 840 w 2275"/>
                <a:gd name="T109" fmla="*/ 355 h 2364"/>
                <a:gd name="T110" fmla="*/ 2152 w 2275"/>
                <a:gd name="T111" fmla="*/ 5 h 2364"/>
                <a:gd name="T112" fmla="*/ 2178 w 2275"/>
                <a:gd name="T113" fmla="*/ 0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5" h="2364">
                  <a:moveTo>
                    <a:pt x="2178" y="0"/>
                  </a:moveTo>
                  <a:lnTo>
                    <a:pt x="2201" y="2"/>
                  </a:lnTo>
                  <a:lnTo>
                    <a:pt x="2222" y="10"/>
                  </a:lnTo>
                  <a:lnTo>
                    <a:pt x="2240" y="22"/>
                  </a:lnTo>
                  <a:lnTo>
                    <a:pt x="2255" y="39"/>
                  </a:lnTo>
                  <a:lnTo>
                    <a:pt x="2266" y="60"/>
                  </a:lnTo>
                  <a:lnTo>
                    <a:pt x="2273" y="84"/>
                  </a:lnTo>
                  <a:lnTo>
                    <a:pt x="2275" y="112"/>
                  </a:lnTo>
                  <a:lnTo>
                    <a:pt x="2253" y="1689"/>
                  </a:lnTo>
                  <a:lnTo>
                    <a:pt x="2250" y="1717"/>
                  </a:lnTo>
                  <a:lnTo>
                    <a:pt x="2242" y="1747"/>
                  </a:lnTo>
                  <a:lnTo>
                    <a:pt x="2231" y="1776"/>
                  </a:lnTo>
                  <a:lnTo>
                    <a:pt x="2215" y="1802"/>
                  </a:lnTo>
                  <a:lnTo>
                    <a:pt x="2197" y="1826"/>
                  </a:lnTo>
                  <a:lnTo>
                    <a:pt x="2176" y="1847"/>
                  </a:lnTo>
                  <a:lnTo>
                    <a:pt x="2153" y="1864"/>
                  </a:lnTo>
                  <a:lnTo>
                    <a:pt x="2129" y="1876"/>
                  </a:lnTo>
                  <a:lnTo>
                    <a:pt x="858" y="2351"/>
                  </a:lnTo>
                  <a:lnTo>
                    <a:pt x="831" y="2359"/>
                  </a:lnTo>
                  <a:lnTo>
                    <a:pt x="802" y="2363"/>
                  </a:lnTo>
                  <a:lnTo>
                    <a:pt x="772" y="2364"/>
                  </a:lnTo>
                  <a:lnTo>
                    <a:pt x="770" y="2364"/>
                  </a:lnTo>
                  <a:lnTo>
                    <a:pt x="739" y="2362"/>
                  </a:lnTo>
                  <a:lnTo>
                    <a:pt x="708" y="2357"/>
                  </a:lnTo>
                  <a:lnTo>
                    <a:pt x="678" y="2349"/>
                  </a:lnTo>
                  <a:lnTo>
                    <a:pt x="650" y="2339"/>
                  </a:lnTo>
                  <a:lnTo>
                    <a:pt x="625" y="2324"/>
                  </a:lnTo>
                  <a:lnTo>
                    <a:pt x="111" y="1996"/>
                  </a:lnTo>
                  <a:lnTo>
                    <a:pt x="89" y="1978"/>
                  </a:lnTo>
                  <a:lnTo>
                    <a:pt x="68" y="1957"/>
                  </a:lnTo>
                  <a:lnTo>
                    <a:pt x="49" y="1932"/>
                  </a:lnTo>
                  <a:lnTo>
                    <a:pt x="33" y="1903"/>
                  </a:lnTo>
                  <a:lnTo>
                    <a:pt x="19" y="1873"/>
                  </a:lnTo>
                  <a:lnTo>
                    <a:pt x="9" y="1844"/>
                  </a:lnTo>
                  <a:lnTo>
                    <a:pt x="3" y="1813"/>
                  </a:lnTo>
                  <a:lnTo>
                    <a:pt x="0" y="178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7"/>
                  </a:lnTo>
                  <a:lnTo>
                    <a:pt x="16" y="50"/>
                  </a:lnTo>
                  <a:lnTo>
                    <a:pt x="27" y="36"/>
                  </a:lnTo>
                  <a:lnTo>
                    <a:pt x="41" y="28"/>
                  </a:lnTo>
                  <a:lnTo>
                    <a:pt x="57" y="23"/>
                  </a:lnTo>
                  <a:lnTo>
                    <a:pt x="74" y="23"/>
                  </a:lnTo>
                  <a:lnTo>
                    <a:pt x="93" y="28"/>
                  </a:lnTo>
                  <a:lnTo>
                    <a:pt x="114" y="38"/>
                  </a:lnTo>
                  <a:lnTo>
                    <a:pt x="601" y="322"/>
                  </a:lnTo>
                  <a:lnTo>
                    <a:pt x="627" y="336"/>
                  </a:lnTo>
                  <a:lnTo>
                    <a:pt x="655" y="347"/>
                  </a:lnTo>
                  <a:lnTo>
                    <a:pt x="686" y="354"/>
                  </a:lnTo>
                  <a:lnTo>
                    <a:pt x="718" y="360"/>
                  </a:lnTo>
                  <a:lnTo>
                    <a:pt x="751" y="363"/>
                  </a:lnTo>
                  <a:lnTo>
                    <a:pt x="782" y="364"/>
                  </a:lnTo>
                  <a:lnTo>
                    <a:pt x="813" y="361"/>
                  </a:lnTo>
                  <a:lnTo>
                    <a:pt x="840" y="355"/>
                  </a:lnTo>
                  <a:lnTo>
                    <a:pt x="2152" y="5"/>
                  </a:lnTo>
                  <a:lnTo>
                    <a:pt x="2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54" y="394"/>
              <a:ext cx="110" cy="77"/>
            </a:xfrm>
            <a:custGeom>
              <a:avLst/>
              <a:gdLst>
                <a:gd name="T0" fmla="*/ 12 w 1101"/>
                <a:gd name="T1" fmla="*/ 0 h 845"/>
                <a:gd name="T2" fmla="*/ 24 w 1101"/>
                <a:gd name="T3" fmla="*/ 1 h 845"/>
                <a:gd name="T4" fmla="*/ 40 w 1101"/>
                <a:gd name="T5" fmla="*/ 5 h 845"/>
                <a:gd name="T6" fmla="*/ 60 w 1101"/>
                <a:gd name="T7" fmla="*/ 14 h 845"/>
                <a:gd name="T8" fmla="*/ 586 w 1101"/>
                <a:gd name="T9" fmla="*/ 267 h 845"/>
                <a:gd name="T10" fmla="*/ 615 w 1101"/>
                <a:gd name="T11" fmla="*/ 283 h 845"/>
                <a:gd name="T12" fmla="*/ 646 w 1101"/>
                <a:gd name="T13" fmla="*/ 304 h 845"/>
                <a:gd name="T14" fmla="*/ 677 w 1101"/>
                <a:gd name="T15" fmla="*/ 327 h 845"/>
                <a:gd name="T16" fmla="*/ 707 w 1101"/>
                <a:gd name="T17" fmla="*/ 353 h 845"/>
                <a:gd name="T18" fmla="*/ 736 w 1101"/>
                <a:gd name="T19" fmla="*/ 381 h 845"/>
                <a:gd name="T20" fmla="*/ 762 w 1101"/>
                <a:gd name="T21" fmla="*/ 408 h 845"/>
                <a:gd name="T22" fmla="*/ 784 w 1101"/>
                <a:gd name="T23" fmla="*/ 436 h 845"/>
                <a:gd name="T24" fmla="*/ 1077 w 1101"/>
                <a:gd name="T25" fmla="*/ 781 h 845"/>
                <a:gd name="T26" fmla="*/ 1089 w 1101"/>
                <a:gd name="T27" fmla="*/ 800 h 845"/>
                <a:gd name="T28" fmla="*/ 1097 w 1101"/>
                <a:gd name="T29" fmla="*/ 816 h 845"/>
                <a:gd name="T30" fmla="*/ 1101 w 1101"/>
                <a:gd name="T31" fmla="*/ 828 h 845"/>
                <a:gd name="T32" fmla="*/ 1101 w 1101"/>
                <a:gd name="T33" fmla="*/ 837 h 845"/>
                <a:gd name="T34" fmla="*/ 1097 w 1101"/>
                <a:gd name="T35" fmla="*/ 843 h 845"/>
                <a:gd name="T36" fmla="*/ 1089 w 1101"/>
                <a:gd name="T37" fmla="*/ 845 h 845"/>
                <a:gd name="T38" fmla="*/ 1077 w 1101"/>
                <a:gd name="T39" fmla="*/ 843 h 845"/>
                <a:gd name="T40" fmla="*/ 1062 w 1101"/>
                <a:gd name="T41" fmla="*/ 836 h 845"/>
                <a:gd name="T42" fmla="*/ 1043 w 1101"/>
                <a:gd name="T43" fmla="*/ 826 h 845"/>
                <a:gd name="T44" fmla="*/ 420 w 1101"/>
                <a:gd name="T45" fmla="*/ 473 h 845"/>
                <a:gd name="T46" fmla="*/ 392 w 1101"/>
                <a:gd name="T47" fmla="*/ 455 h 845"/>
                <a:gd name="T48" fmla="*/ 362 w 1101"/>
                <a:gd name="T49" fmla="*/ 433 h 845"/>
                <a:gd name="T50" fmla="*/ 330 w 1101"/>
                <a:gd name="T51" fmla="*/ 408 h 845"/>
                <a:gd name="T52" fmla="*/ 299 w 1101"/>
                <a:gd name="T53" fmla="*/ 382 h 845"/>
                <a:gd name="T54" fmla="*/ 270 w 1101"/>
                <a:gd name="T55" fmla="*/ 354 h 845"/>
                <a:gd name="T56" fmla="*/ 243 w 1101"/>
                <a:gd name="T57" fmla="*/ 327 h 845"/>
                <a:gd name="T58" fmla="*/ 221 w 1101"/>
                <a:gd name="T59" fmla="*/ 300 h 845"/>
                <a:gd name="T60" fmla="*/ 28 w 1101"/>
                <a:gd name="T61" fmla="*/ 63 h 845"/>
                <a:gd name="T62" fmla="*/ 14 w 1101"/>
                <a:gd name="T63" fmla="*/ 45 h 845"/>
                <a:gd name="T64" fmla="*/ 5 w 1101"/>
                <a:gd name="T65" fmla="*/ 30 h 845"/>
                <a:gd name="T66" fmla="*/ 0 w 1101"/>
                <a:gd name="T67" fmla="*/ 18 h 845"/>
                <a:gd name="T68" fmla="*/ 0 w 1101"/>
                <a:gd name="T69" fmla="*/ 9 h 845"/>
                <a:gd name="T70" fmla="*/ 4 w 1101"/>
                <a:gd name="T71" fmla="*/ 3 h 845"/>
                <a:gd name="T72" fmla="*/ 12 w 1101"/>
                <a:gd name="T73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1" h="845">
                  <a:moveTo>
                    <a:pt x="12" y="0"/>
                  </a:moveTo>
                  <a:lnTo>
                    <a:pt x="24" y="1"/>
                  </a:lnTo>
                  <a:lnTo>
                    <a:pt x="40" y="5"/>
                  </a:lnTo>
                  <a:lnTo>
                    <a:pt x="60" y="14"/>
                  </a:lnTo>
                  <a:lnTo>
                    <a:pt x="586" y="267"/>
                  </a:lnTo>
                  <a:lnTo>
                    <a:pt x="615" y="283"/>
                  </a:lnTo>
                  <a:lnTo>
                    <a:pt x="646" y="304"/>
                  </a:lnTo>
                  <a:lnTo>
                    <a:pt x="677" y="327"/>
                  </a:lnTo>
                  <a:lnTo>
                    <a:pt x="707" y="353"/>
                  </a:lnTo>
                  <a:lnTo>
                    <a:pt x="736" y="381"/>
                  </a:lnTo>
                  <a:lnTo>
                    <a:pt x="762" y="408"/>
                  </a:lnTo>
                  <a:lnTo>
                    <a:pt x="784" y="436"/>
                  </a:lnTo>
                  <a:lnTo>
                    <a:pt x="1077" y="781"/>
                  </a:lnTo>
                  <a:lnTo>
                    <a:pt x="1089" y="800"/>
                  </a:lnTo>
                  <a:lnTo>
                    <a:pt x="1097" y="816"/>
                  </a:lnTo>
                  <a:lnTo>
                    <a:pt x="1101" y="828"/>
                  </a:lnTo>
                  <a:lnTo>
                    <a:pt x="1101" y="837"/>
                  </a:lnTo>
                  <a:lnTo>
                    <a:pt x="1097" y="843"/>
                  </a:lnTo>
                  <a:lnTo>
                    <a:pt x="1089" y="845"/>
                  </a:lnTo>
                  <a:lnTo>
                    <a:pt x="1077" y="843"/>
                  </a:lnTo>
                  <a:lnTo>
                    <a:pt x="1062" y="836"/>
                  </a:lnTo>
                  <a:lnTo>
                    <a:pt x="1043" y="826"/>
                  </a:lnTo>
                  <a:lnTo>
                    <a:pt x="420" y="473"/>
                  </a:lnTo>
                  <a:lnTo>
                    <a:pt x="392" y="455"/>
                  </a:lnTo>
                  <a:lnTo>
                    <a:pt x="362" y="433"/>
                  </a:lnTo>
                  <a:lnTo>
                    <a:pt x="330" y="408"/>
                  </a:lnTo>
                  <a:lnTo>
                    <a:pt x="299" y="382"/>
                  </a:lnTo>
                  <a:lnTo>
                    <a:pt x="270" y="354"/>
                  </a:lnTo>
                  <a:lnTo>
                    <a:pt x="243" y="327"/>
                  </a:lnTo>
                  <a:lnTo>
                    <a:pt x="221" y="300"/>
                  </a:lnTo>
                  <a:lnTo>
                    <a:pt x="28" y="63"/>
                  </a:lnTo>
                  <a:lnTo>
                    <a:pt x="14" y="45"/>
                  </a:lnTo>
                  <a:lnTo>
                    <a:pt x="5" y="30"/>
                  </a:lnTo>
                  <a:lnTo>
                    <a:pt x="0" y="18"/>
                  </a:lnTo>
                  <a:lnTo>
                    <a:pt x="0" y="9"/>
                  </a:lnTo>
                  <a:lnTo>
                    <a:pt x="4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172" y="399"/>
              <a:ext cx="177" cy="72"/>
            </a:xfrm>
            <a:custGeom>
              <a:avLst/>
              <a:gdLst>
                <a:gd name="T0" fmla="*/ 1738 w 1768"/>
                <a:gd name="T1" fmla="*/ 0 h 788"/>
                <a:gd name="T2" fmla="*/ 1752 w 1768"/>
                <a:gd name="T3" fmla="*/ 3 h 788"/>
                <a:gd name="T4" fmla="*/ 1761 w 1768"/>
                <a:gd name="T5" fmla="*/ 10 h 788"/>
                <a:gd name="T6" fmla="*/ 1767 w 1768"/>
                <a:gd name="T7" fmla="*/ 20 h 788"/>
                <a:gd name="T8" fmla="*/ 1768 w 1768"/>
                <a:gd name="T9" fmla="*/ 32 h 788"/>
                <a:gd name="T10" fmla="*/ 1765 w 1768"/>
                <a:gd name="T11" fmla="*/ 47 h 788"/>
                <a:gd name="T12" fmla="*/ 1757 w 1768"/>
                <a:gd name="T13" fmla="*/ 64 h 788"/>
                <a:gd name="T14" fmla="*/ 1745 w 1768"/>
                <a:gd name="T15" fmla="*/ 84 h 788"/>
                <a:gd name="T16" fmla="*/ 1609 w 1768"/>
                <a:gd name="T17" fmla="*/ 274 h 788"/>
                <a:gd name="T18" fmla="*/ 1587 w 1768"/>
                <a:gd name="T19" fmla="*/ 300 h 788"/>
                <a:gd name="T20" fmla="*/ 1561 w 1768"/>
                <a:gd name="T21" fmla="*/ 327 h 788"/>
                <a:gd name="T22" fmla="*/ 1532 w 1768"/>
                <a:gd name="T23" fmla="*/ 351 h 788"/>
                <a:gd name="T24" fmla="*/ 1500 w 1768"/>
                <a:gd name="T25" fmla="*/ 373 h 788"/>
                <a:gd name="T26" fmla="*/ 1467 w 1768"/>
                <a:gd name="T27" fmla="*/ 393 h 788"/>
                <a:gd name="T28" fmla="*/ 1435 w 1768"/>
                <a:gd name="T29" fmla="*/ 407 h 788"/>
                <a:gd name="T30" fmla="*/ 1404 w 1768"/>
                <a:gd name="T31" fmla="*/ 418 h 788"/>
                <a:gd name="T32" fmla="*/ 71 w 1768"/>
                <a:gd name="T33" fmla="*/ 784 h 788"/>
                <a:gd name="T34" fmla="*/ 49 w 1768"/>
                <a:gd name="T35" fmla="*/ 788 h 788"/>
                <a:gd name="T36" fmla="*/ 32 w 1768"/>
                <a:gd name="T37" fmla="*/ 788 h 788"/>
                <a:gd name="T38" fmla="*/ 18 w 1768"/>
                <a:gd name="T39" fmla="*/ 784 h 788"/>
                <a:gd name="T40" fmla="*/ 8 w 1768"/>
                <a:gd name="T41" fmla="*/ 778 h 788"/>
                <a:gd name="T42" fmla="*/ 2 w 1768"/>
                <a:gd name="T43" fmla="*/ 768 h 788"/>
                <a:gd name="T44" fmla="*/ 0 w 1768"/>
                <a:gd name="T45" fmla="*/ 755 h 788"/>
                <a:gd name="T46" fmla="*/ 3 w 1768"/>
                <a:gd name="T47" fmla="*/ 739 h 788"/>
                <a:gd name="T48" fmla="*/ 10 w 1768"/>
                <a:gd name="T49" fmla="*/ 722 h 788"/>
                <a:gd name="T50" fmla="*/ 22 w 1768"/>
                <a:gd name="T51" fmla="*/ 702 h 788"/>
                <a:gd name="T52" fmla="*/ 202 w 1768"/>
                <a:gd name="T53" fmla="*/ 468 h 788"/>
                <a:gd name="T54" fmla="*/ 223 w 1768"/>
                <a:gd name="T55" fmla="*/ 440 h 788"/>
                <a:gd name="T56" fmla="*/ 248 w 1768"/>
                <a:gd name="T57" fmla="*/ 414 h 788"/>
                <a:gd name="T58" fmla="*/ 277 w 1768"/>
                <a:gd name="T59" fmla="*/ 389 h 788"/>
                <a:gd name="T60" fmla="*/ 309 w 1768"/>
                <a:gd name="T61" fmla="*/ 366 h 788"/>
                <a:gd name="T62" fmla="*/ 341 w 1768"/>
                <a:gd name="T63" fmla="*/ 348 h 788"/>
                <a:gd name="T64" fmla="*/ 373 w 1768"/>
                <a:gd name="T65" fmla="*/ 332 h 788"/>
                <a:gd name="T66" fmla="*/ 404 w 1768"/>
                <a:gd name="T67" fmla="*/ 322 h 788"/>
                <a:gd name="T68" fmla="*/ 1699 w 1768"/>
                <a:gd name="T69" fmla="*/ 3 h 788"/>
                <a:gd name="T70" fmla="*/ 1720 w 1768"/>
                <a:gd name="T71" fmla="*/ 0 h 788"/>
                <a:gd name="T72" fmla="*/ 1738 w 1768"/>
                <a:gd name="T7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8" h="788">
                  <a:moveTo>
                    <a:pt x="1738" y="0"/>
                  </a:moveTo>
                  <a:lnTo>
                    <a:pt x="1752" y="3"/>
                  </a:lnTo>
                  <a:lnTo>
                    <a:pt x="1761" y="10"/>
                  </a:lnTo>
                  <a:lnTo>
                    <a:pt x="1767" y="20"/>
                  </a:lnTo>
                  <a:lnTo>
                    <a:pt x="1768" y="32"/>
                  </a:lnTo>
                  <a:lnTo>
                    <a:pt x="1765" y="47"/>
                  </a:lnTo>
                  <a:lnTo>
                    <a:pt x="1757" y="64"/>
                  </a:lnTo>
                  <a:lnTo>
                    <a:pt x="1745" y="84"/>
                  </a:lnTo>
                  <a:lnTo>
                    <a:pt x="1609" y="274"/>
                  </a:lnTo>
                  <a:lnTo>
                    <a:pt x="1587" y="300"/>
                  </a:lnTo>
                  <a:lnTo>
                    <a:pt x="1561" y="327"/>
                  </a:lnTo>
                  <a:lnTo>
                    <a:pt x="1532" y="351"/>
                  </a:lnTo>
                  <a:lnTo>
                    <a:pt x="1500" y="373"/>
                  </a:lnTo>
                  <a:lnTo>
                    <a:pt x="1467" y="393"/>
                  </a:lnTo>
                  <a:lnTo>
                    <a:pt x="1435" y="407"/>
                  </a:lnTo>
                  <a:lnTo>
                    <a:pt x="1404" y="418"/>
                  </a:lnTo>
                  <a:lnTo>
                    <a:pt x="71" y="784"/>
                  </a:lnTo>
                  <a:lnTo>
                    <a:pt x="49" y="788"/>
                  </a:lnTo>
                  <a:lnTo>
                    <a:pt x="32" y="788"/>
                  </a:lnTo>
                  <a:lnTo>
                    <a:pt x="18" y="784"/>
                  </a:lnTo>
                  <a:lnTo>
                    <a:pt x="8" y="778"/>
                  </a:lnTo>
                  <a:lnTo>
                    <a:pt x="2" y="768"/>
                  </a:lnTo>
                  <a:lnTo>
                    <a:pt x="0" y="755"/>
                  </a:lnTo>
                  <a:lnTo>
                    <a:pt x="3" y="739"/>
                  </a:lnTo>
                  <a:lnTo>
                    <a:pt x="10" y="722"/>
                  </a:lnTo>
                  <a:lnTo>
                    <a:pt x="22" y="702"/>
                  </a:lnTo>
                  <a:lnTo>
                    <a:pt x="202" y="468"/>
                  </a:lnTo>
                  <a:lnTo>
                    <a:pt x="223" y="440"/>
                  </a:lnTo>
                  <a:lnTo>
                    <a:pt x="248" y="414"/>
                  </a:lnTo>
                  <a:lnTo>
                    <a:pt x="277" y="389"/>
                  </a:lnTo>
                  <a:lnTo>
                    <a:pt x="309" y="366"/>
                  </a:lnTo>
                  <a:lnTo>
                    <a:pt x="341" y="348"/>
                  </a:lnTo>
                  <a:lnTo>
                    <a:pt x="373" y="332"/>
                  </a:lnTo>
                  <a:lnTo>
                    <a:pt x="404" y="322"/>
                  </a:lnTo>
                  <a:lnTo>
                    <a:pt x="1699" y="3"/>
                  </a:lnTo>
                  <a:lnTo>
                    <a:pt x="1720" y="0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74" y="342"/>
              <a:ext cx="160" cy="81"/>
            </a:xfrm>
            <a:custGeom>
              <a:avLst/>
              <a:gdLst>
                <a:gd name="T0" fmla="*/ 1296 w 1600"/>
                <a:gd name="T1" fmla="*/ 0 h 886"/>
                <a:gd name="T2" fmla="*/ 1322 w 1600"/>
                <a:gd name="T3" fmla="*/ 4 h 886"/>
                <a:gd name="T4" fmla="*/ 1348 w 1600"/>
                <a:gd name="T5" fmla="*/ 12 h 886"/>
                <a:gd name="T6" fmla="*/ 1373 w 1600"/>
                <a:gd name="T7" fmla="*/ 25 h 886"/>
                <a:gd name="T8" fmla="*/ 1395 w 1600"/>
                <a:gd name="T9" fmla="*/ 42 h 886"/>
                <a:gd name="T10" fmla="*/ 1415 w 1600"/>
                <a:gd name="T11" fmla="*/ 62 h 886"/>
                <a:gd name="T12" fmla="*/ 1431 w 1600"/>
                <a:gd name="T13" fmla="*/ 86 h 886"/>
                <a:gd name="T14" fmla="*/ 1443 w 1600"/>
                <a:gd name="T15" fmla="*/ 112 h 886"/>
                <a:gd name="T16" fmla="*/ 1591 w 1600"/>
                <a:gd name="T17" fmla="*/ 532 h 886"/>
                <a:gd name="T18" fmla="*/ 1598 w 1600"/>
                <a:gd name="T19" fmla="*/ 560 h 886"/>
                <a:gd name="T20" fmla="*/ 1600 w 1600"/>
                <a:gd name="T21" fmla="*/ 586 h 886"/>
                <a:gd name="T22" fmla="*/ 1596 w 1600"/>
                <a:gd name="T23" fmla="*/ 612 h 886"/>
                <a:gd name="T24" fmla="*/ 1587 w 1600"/>
                <a:gd name="T25" fmla="*/ 635 h 886"/>
                <a:gd name="T26" fmla="*/ 1574 w 1600"/>
                <a:gd name="T27" fmla="*/ 656 h 886"/>
                <a:gd name="T28" fmla="*/ 1557 w 1600"/>
                <a:gd name="T29" fmla="*/ 672 h 886"/>
                <a:gd name="T30" fmla="*/ 1537 w 1600"/>
                <a:gd name="T31" fmla="*/ 685 h 886"/>
                <a:gd name="T32" fmla="*/ 1512 w 1600"/>
                <a:gd name="T33" fmla="*/ 694 h 886"/>
                <a:gd name="T34" fmla="*/ 744 w 1600"/>
                <a:gd name="T35" fmla="*/ 879 h 886"/>
                <a:gd name="T36" fmla="*/ 718 w 1600"/>
                <a:gd name="T37" fmla="*/ 883 h 886"/>
                <a:gd name="T38" fmla="*/ 693 w 1600"/>
                <a:gd name="T39" fmla="*/ 886 h 886"/>
                <a:gd name="T40" fmla="*/ 668 w 1600"/>
                <a:gd name="T41" fmla="*/ 883 h 886"/>
                <a:gd name="T42" fmla="*/ 646 w 1600"/>
                <a:gd name="T43" fmla="*/ 879 h 886"/>
                <a:gd name="T44" fmla="*/ 626 w 1600"/>
                <a:gd name="T45" fmla="*/ 872 h 886"/>
                <a:gd name="T46" fmla="*/ 609 w 1600"/>
                <a:gd name="T47" fmla="*/ 862 h 886"/>
                <a:gd name="T48" fmla="*/ 595 w 1600"/>
                <a:gd name="T49" fmla="*/ 851 h 886"/>
                <a:gd name="T50" fmla="*/ 586 w 1600"/>
                <a:gd name="T51" fmla="*/ 837 h 886"/>
                <a:gd name="T52" fmla="*/ 577 w 1600"/>
                <a:gd name="T53" fmla="*/ 822 h 886"/>
                <a:gd name="T54" fmla="*/ 563 w 1600"/>
                <a:gd name="T55" fmla="*/ 804 h 886"/>
                <a:gd name="T56" fmla="*/ 547 w 1600"/>
                <a:gd name="T57" fmla="*/ 788 h 886"/>
                <a:gd name="T58" fmla="*/ 528 w 1600"/>
                <a:gd name="T59" fmla="*/ 770 h 886"/>
                <a:gd name="T60" fmla="*/ 506 w 1600"/>
                <a:gd name="T61" fmla="*/ 752 h 886"/>
                <a:gd name="T62" fmla="*/ 483 w 1600"/>
                <a:gd name="T63" fmla="*/ 737 h 886"/>
                <a:gd name="T64" fmla="*/ 459 w 1600"/>
                <a:gd name="T65" fmla="*/ 722 h 886"/>
                <a:gd name="T66" fmla="*/ 435 w 1600"/>
                <a:gd name="T67" fmla="*/ 710 h 886"/>
                <a:gd name="T68" fmla="*/ 167 w 1600"/>
                <a:gd name="T69" fmla="*/ 584 h 886"/>
                <a:gd name="T70" fmla="*/ 139 w 1600"/>
                <a:gd name="T71" fmla="*/ 568 h 886"/>
                <a:gd name="T72" fmla="*/ 111 w 1600"/>
                <a:gd name="T73" fmla="*/ 546 h 886"/>
                <a:gd name="T74" fmla="*/ 85 w 1600"/>
                <a:gd name="T75" fmla="*/ 519 h 886"/>
                <a:gd name="T76" fmla="*/ 61 w 1600"/>
                <a:gd name="T77" fmla="*/ 491 h 886"/>
                <a:gd name="T78" fmla="*/ 40 w 1600"/>
                <a:gd name="T79" fmla="*/ 459 h 886"/>
                <a:gd name="T80" fmla="*/ 23 w 1600"/>
                <a:gd name="T81" fmla="*/ 426 h 886"/>
                <a:gd name="T82" fmla="*/ 12 w 1600"/>
                <a:gd name="T83" fmla="*/ 393 h 886"/>
                <a:gd name="T84" fmla="*/ 5 w 1600"/>
                <a:gd name="T85" fmla="*/ 370 h 886"/>
                <a:gd name="T86" fmla="*/ 0 w 1600"/>
                <a:gd name="T87" fmla="*/ 341 h 886"/>
                <a:gd name="T88" fmla="*/ 1 w 1600"/>
                <a:gd name="T89" fmla="*/ 315 h 886"/>
                <a:gd name="T90" fmla="*/ 6 w 1600"/>
                <a:gd name="T91" fmla="*/ 289 h 886"/>
                <a:gd name="T92" fmla="*/ 16 w 1600"/>
                <a:gd name="T93" fmla="*/ 266 h 886"/>
                <a:gd name="T94" fmla="*/ 31 w 1600"/>
                <a:gd name="T95" fmla="*/ 246 h 886"/>
                <a:gd name="T96" fmla="*/ 49 w 1600"/>
                <a:gd name="T97" fmla="*/ 230 h 886"/>
                <a:gd name="T98" fmla="*/ 70 w 1600"/>
                <a:gd name="T99" fmla="*/ 218 h 886"/>
                <a:gd name="T100" fmla="*/ 95 w 1600"/>
                <a:gd name="T101" fmla="*/ 211 h 886"/>
                <a:gd name="T102" fmla="*/ 1269 w 1600"/>
                <a:gd name="T103" fmla="*/ 2 h 886"/>
                <a:gd name="T104" fmla="*/ 1296 w 1600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00" h="886">
                  <a:moveTo>
                    <a:pt x="1296" y="0"/>
                  </a:moveTo>
                  <a:lnTo>
                    <a:pt x="1322" y="4"/>
                  </a:lnTo>
                  <a:lnTo>
                    <a:pt x="1348" y="12"/>
                  </a:lnTo>
                  <a:lnTo>
                    <a:pt x="1373" y="25"/>
                  </a:lnTo>
                  <a:lnTo>
                    <a:pt x="1395" y="42"/>
                  </a:lnTo>
                  <a:lnTo>
                    <a:pt x="1415" y="62"/>
                  </a:lnTo>
                  <a:lnTo>
                    <a:pt x="1431" y="86"/>
                  </a:lnTo>
                  <a:lnTo>
                    <a:pt x="1443" y="112"/>
                  </a:lnTo>
                  <a:lnTo>
                    <a:pt x="1591" y="532"/>
                  </a:lnTo>
                  <a:lnTo>
                    <a:pt x="1598" y="560"/>
                  </a:lnTo>
                  <a:lnTo>
                    <a:pt x="1600" y="586"/>
                  </a:lnTo>
                  <a:lnTo>
                    <a:pt x="1596" y="612"/>
                  </a:lnTo>
                  <a:lnTo>
                    <a:pt x="1587" y="635"/>
                  </a:lnTo>
                  <a:lnTo>
                    <a:pt x="1574" y="656"/>
                  </a:lnTo>
                  <a:lnTo>
                    <a:pt x="1557" y="672"/>
                  </a:lnTo>
                  <a:lnTo>
                    <a:pt x="1537" y="685"/>
                  </a:lnTo>
                  <a:lnTo>
                    <a:pt x="1512" y="694"/>
                  </a:lnTo>
                  <a:lnTo>
                    <a:pt x="744" y="879"/>
                  </a:lnTo>
                  <a:lnTo>
                    <a:pt x="718" y="883"/>
                  </a:lnTo>
                  <a:lnTo>
                    <a:pt x="693" y="886"/>
                  </a:lnTo>
                  <a:lnTo>
                    <a:pt x="668" y="883"/>
                  </a:lnTo>
                  <a:lnTo>
                    <a:pt x="646" y="879"/>
                  </a:lnTo>
                  <a:lnTo>
                    <a:pt x="626" y="872"/>
                  </a:lnTo>
                  <a:lnTo>
                    <a:pt x="609" y="862"/>
                  </a:lnTo>
                  <a:lnTo>
                    <a:pt x="595" y="851"/>
                  </a:lnTo>
                  <a:lnTo>
                    <a:pt x="586" y="837"/>
                  </a:lnTo>
                  <a:lnTo>
                    <a:pt x="577" y="822"/>
                  </a:lnTo>
                  <a:lnTo>
                    <a:pt x="563" y="804"/>
                  </a:lnTo>
                  <a:lnTo>
                    <a:pt x="547" y="788"/>
                  </a:lnTo>
                  <a:lnTo>
                    <a:pt x="528" y="770"/>
                  </a:lnTo>
                  <a:lnTo>
                    <a:pt x="506" y="752"/>
                  </a:lnTo>
                  <a:lnTo>
                    <a:pt x="483" y="737"/>
                  </a:lnTo>
                  <a:lnTo>
                    <a:pt x="459" y="722"/>
                  </a:lnTo>
                  <a:lnTo>
                    <a:pt x="435" y="710"/>
                  </a:lnTo>
                  <a:lnTo>
                    <a:pt x="167" y="584"/>
                  </a:lnTo>
                  <a:lnTo>
                    <a:pt x="139" y="568"/>
                  </a:lnTo>
                  <a:lnTo>
                    <a:pt x="111" y="546"/>
                  </a:lnTo>
                  <a:lnTo>
                    <a:pt x="85" y="519"/>
                  </a:lnTo>
                  <a:lnTo>
                    <a:pt x="61" y="491"/>
                  </a:lnTo>
                  <a:lnTo>
                    <a:pt x="40" y="459"/>
                  </a:lnTo>
                  <a:lnTo>
                    <a:pt x="23" y="426"/>
                  </a:lnTo>
                  <a:lnTo>
                    <a:pt x="12" y="393"/>
                  </a:lnTo>
                  <a:lnTo>
                    <a:pt x="5" y="370"/>
                  </a:lnTo>
                  <a:lnTo>
                    <a:pt x="0" y="341"/>
                  </a:lnTo>
                  <a:lnTo>
                    <a:pt x="1" y="315"/>
                  </a:lnTo>
                  <a:lnTo>
                    <a:pt x="6" y="289"/>
                  </a:lnTo>
                  <a:lnTo>
                    <a:pt x="16" y="266"/>
                  </a:lnTo>
                  <a:lnTo>
                    <a:pt x="31" y="246"/>
                  </a:lnTo>
                  <a:lnTo>
                    <a:pt x="49" y="230"/>
                  </a:lnTo>
                  <a:lnTo>
                    <a:pt x="70" y="218"/>
                  </a:lnTo>
                  <a:lnTo>
                    <a:pt x="95" y="211"/>
                  </a:lnTo>
                  <a:lnTo>
                    <a:pt x="1269" y="2"/>
                  </a:lnTo>
                  <a:lnTo>
                    <a:pt x="1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240" y="346"/>
              <a:ext cx="113" cy="61"/>
            </a:xfrm>
            <a:custGeom>
              <a:avLst/>
              <a:gdLst>
                <a:gd name="T0" fmla="*/ 444 w 1131"/>
                <a:gd name="T1" fmla="*/ 0 h 664"/>
                <a:gd name="T2" fmla="*/ 471 w 1131"/>
                <a:gd name="T3" fmla="*/ 2 h 664"/>
                <a:gd name="T4" fmla="*/ 497 w 1131"/>
                <a:gd name="T5" fmla="*/ 8 h 664"/>
                <a:gd name="T6" fmla="*/ 1046 w 1131"/>
                <a:gd name="T7" fmla="*/ 214 h 664"/>
                <a:gd name="T8" fmla="*/ 1069 w 1131"/>
                <a:gd name="T9" fmla="*/ 225 h 664"/>
                <a:gd name="T10" fmla="*/ 1090 w 1131"/>
                <a:gd name="T11" fmla="*/ 238 h 664"/>
                <a:gd name="T12" fmla="*/ 1106 w 1131"/>
                <a:gd name="T13" fmla="*/ 255 h 664"/>
                <a:gd name="T14" fmla="*/ 1119 w 1131"/>
                <a:gd name="T15" fmla="*/ 272 h 664"/>
                <a:gd name="T16" fmla="*/ 1127 w 1131"/>
                <a:gd name="T17" fmla="*/ 292 h 664"/>
                <a:gd name="T18" fmla="*/ 1131 w 1131"/>
                <a:gd name="T19" fmla="*/ 312 h 664"/>
                <a:gd name="T20" fmla="*/ 1130 w 1131"/>
                <a:gd name="T21" fmla="*/ 330 h 664"/>
                <a:gd name="T22" fmla="*/ 1123 w 1131"/>
                <a:gd name="T23" fmla="*/ 350 h 664"/>
                <a:gd name="T24" fmla="*/ 1110 w 1131"/>
                <a:gd name="T25" fmla="*/ 372 h 664"/>
                <a:gd name="T26" fmla="*/ 1091 w 1131"/>
                <a:gd name="T27" fmla="*/ 393 h 664"/>
                <a:gd name="T28" fmla="*/ 1068 w 1131"/>
                <a:gd name="T29" fmla="*/ 414 h 664"/>
                <a:gd name="T30" fmla="*/ 1042 w 1131"/>
                <a:gd name="T31" fmla="*/ 433 h 664"/>
                <a:gd name="T32" fmla="*/ 1013 w 1131"/>
                <a:gd name="T33" fmla="*/ 450 h 664"/>
                <a:gd name="T34" fmla="*/ 983 w 1131"/>
                <a:gd name="T35" fmla="*/ 464 h 664"/>
                <a:gd name="T36" fmla="*/ 954 w 1131"/>
                <a:gd name="T37" fmla="*/ 473 h 664"/>
                <a:gd name="T38" fmla="*/ 293 w 1131"/>
                <a:gd name="T39" fmla="*/ 647 h 664"/>
                <a:gd name="T40" fmla="*/ 271 w 1131"/>
                <a:gd name="T41" fmla="*/ 652 h 664"/>
                <a:gd name="T42" fmla="*/ 245 w 1131"/>
                <a:gd name="T43" fmla="*/ 656 h 664"/>
                <a:gd name="T44" fmla="*/ 217 w 1131"/>
                <a:gd name="T45" fmla="*/ 659 h 664"/>
                <a:gd name="T46" fmla="*/ 187 w 1131"/>
                <a:gd name="T47" fmla="*/ 662 h 664"/>
                <a:gd name="T48" fmla="*/ 157 w 1131"/>
                <a:gd name="T49" fmla="*/ 664 h 664"/>
                <a:gd name="T50" fmla="*/ 128 w 1131"/>
                <a:gd name="T51" fmla="*/ 664 h 664"/>
                <a:gd name="T52" fmla="*/ 101 w 1131"/>
                <a:gd name="T53" fmla="*/ 663 h 664"/>
                <a:gd name="T54" fmla="*/ 76 w 1131"/>
                <a:gd name="T55" fmla="*/ 662 h 664"/>
                <a:gd name="T56" fmla="*/ 55 w 1131"/>
                <a:gd name="T57" fmla="*/ 658 h 664"/>
                <a:gd name="T58" fmla="*/ 39 w 1131"/>
                <a:gd name="T59" fmla="*/ 655 h 664"/>
                <a:gd name="T60" fmla="*/ 25 w 1131"/>
                <a:gd name="T61" fmla="*/ 648 h 664"/>
                <a:gd name="T62" fmla="*/ 14 w 1131"/>
                <a:gd name="T63" fmla="*/ 637 h 664"/>
                <a:gd name="T64" fmla="*/ 6 w 1131"/>
                <a:gd name="T65" fmla="*/ 625 h 664"/>
                <a:gd name="T66" fmla="*/ 1 w 1131"/>
                <a:gd name="T67" fmla="*/ 609 h 664"/>
                <a:gd name="T68" fmla="*/ 0 w 1131"/>
                <a:gd name="T69" fmla="*/ 591 h 664"/>
                <a:gd name="T70" fmla="*/ 1 w 1131"/>
                <a:gd name="T71" fmla="*/ 572 h 664"/>
                <a:gd name="T72" fmla="*/ 5 w 1131"/>
                <a:gd name="T73" fmla="*/ 552 h 664"/>
                <a:gd name="T74" fmla="*/ 13 w 1131"/>
                <a:gd name="T75" fmla="*/ 530 h 664"/>
                <a:gd name="T76" fmla="*/ 23 w 1131"/>
                <a:gd name="T77" fmla="*/ 508 h 664"/>
                <a:gd name="T78" fmla="*/ 306 w 1131"/>
                <a:gd name="T79" fmla="*/ 84 h 664"/>
                <a:gd name="T80" fmla="*/ 322 w 1131"/>
                <a:gd name="T81" fmla="*/ 60 h 664"/>
                <a:gd name="T82" fmla="*/ 342 w 1131"/>
                <a:gd name="T83" fmla="*/ 40 h 664"/>
                <a:gd name="T84" fmla="*/ 365 w 1131"/>
                <a:gd name="T85" fmla="*/ 24 h 664"/>
                <a:gd name="T86" fmla="*/ 390 w 1131"/>
                <a:gd name="T87" fmla="*/ 11 h 664"/>
                <a:gd name="T88" fmla="*/ 416 w 1131"/>
                <a:gd name="T89" fmla="*/ 4 h 664"/>
                <a:gd name="T90" fmla="*/ 444 w 1131"/>
                <a:gd name="T91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1" h="664">
                  <a:moveTo>
                    <a:pt x="444" y="0"/>
                  </a:moveTo>
                  <a:lnTo>
                    <a:pt x="471" y="2"/>
                  </a:lnTo>
                  <a:lnTo>
                    <a:pt x="497" y="8"/>
                  </a:lnTo>
                  <a:lnTo>
                    <a:pt x="1046" y="214"/>
                  </a:lnTo>
                  <a:lnTo>
                    <a:pt x="1069" y="225"/>
                  </a:lnTo>
                  <a:lnTo>
                    <a:pt x="1090" y="238"/>
                  </a:lnTo>
                  <a:lnTo>
                    <a:pt x="1106" y="255"/>
                  </a:lnTo>
                  <a:lnTo>
                    <a:pt x="1119" y="272"/>
                  </a:lnTo>
                  <a:lnTo>
                    <a:pt x="1127" y="292"/>
                  </a:lnTo>
                  <a:lnTo>
                    <a:pt x="1131" y="312"/>
                  </a:lnTo>
                  <a:lnTo>
                    <a:pt x="1130" y="330"/>
                  </a:lnTo>
                  <a:lnTo>
                    <a:pt x="1123" y="350"/>
                  </a:lnTo>
                  <a:lnTo>
                    <a:pt x="1110" y="372"/>
                  </a:lnTo>
                  <a:lnTo>
                    <a:pt x="1091" y="393"/>
                  </a:lnTo>
                  <a:lnTo>
                    <a:pt x="1068" y="414"/>
                  </a:lnTo>
                  <a:lnTo>
                    <a:pt x="1042" y="433"/>
                  </a:lnTo>
                  <a:lnTo>
                    <a:pt x="1013" y="450"/>
                  </a:lnTo>
                  <a:lnTo>
                    <a:pt x="983" y="464"/>
                  </a:lnTo>
                  <a:lnTo>
                    <a:pt x="954" y="473"/>
                  </a:lnTo>
                  <a:lnTo>
                    <a:pt x="293" y="647"/>
                  </a:lnTo>
                  <a:lnTo>
                    <a:pt x="271" y="652"/>
                  </a:lnTo>
                  <a:lnTo>
                    <a:pt x="245" y="656"/>
                  </a:lnTo>
                  <a:lnTo>
                    <a:pt x="217" y="659"/>
                  </a:lnTo>
                  <a:lnTo>
                    <a:pt x="187" y="662"/>
                  </a:lnTo>
                  <a:lnTo>
                    <a:pt x="157" y="664"/>
                  </a:lnTo>
                  <a:lnTo>
                    <a:pt x="128" y="664"/>
                  </a:lnTo>
                  <a:lnTo>
                    <a:pt x="101" y="663"/>
                  </a:lnTo>
                  <a:lnTo>
                    <a:pt x="76" y="662"/>
                  </a:lnTo>
                  <a:lnTo>
                    <a:pt x="55" y="658"/>
                  </a:lnTo>
                  <a:lnTo>
                    <a:pt x="39" y="655"/>
                  </a:lnTo>
                  <a:lnTo>
                    <a:pt x="25" y="648"/>
                  </a:lnTo>
                  <a:lnTo>
                    <a:pt x="14" y="637"/>
                  </a:lnTo>
                  <a:lnTo>
                    <a:pt x="6" y="625"/>
                  </a:lnTo>
                  <a:lnTo>
                    <a:pt x="1" y="609"/>
                  </a:lnTo>
                  <a:lnTo>
                    <a:pt x="0" y="591"/>
                  </a:lnTo>
                  <a:lnTo>
                    <a:pt x="1" y="572"/>
                  </a:lnTo>
                  <a:lnTo>
                    <a:pt x="5" y="552"/>
                  </a:lnTo>
                  <a:lnTo>
                    <a:pt x="13" y="530"/>
                  </a:lnTo>
                  <a:lnTo>
                    <a:pt x="23" y="508"/>
                  </a:lnTo>
                  <a:lnTo>
                    <a:pt x="306" y="84"/>
                  </a:lnTo>
                  <a:lnTo>
                    <a:pt x="322" y="60"/>
                  </a:lnTo>
                  <a:lnTo>
                    <a:pt x="342" y="40"/>
                  </a:lnTo>
                  <a:lnTo>
                    <a:pt x="365" y="24"/>
                  </a:lnTo>
                  <a:lnTo>
                    <a:pt x="390" y="11"/>
                  </a:lnTo>
                  <a:lnTo>
                    <a:pt x="416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67" name="Rectangle 66"/>
          <p:cNvSpPr/>
          <p:nvPr/>
        </p:nvSpPr>
        <p:spPr>
          <a:xfrm rot="17961960">
            <a:off x="2600210" y="1215474"/>
            <a:ext cx="1871105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Try out various unsupervised models and then </a:t>
            </a:r>
            <a:r>
              <a:rPr lang="en-US" sz="1200" b="1" dirty="0" err="1" smtClean="0">
                <a:solidFill>
                  <a:schemeClr val="bg1"/>
                </a:solidFill>
              </a:rPr>
              <a:t>overfit</a:t>
            </a:r>
            <a:r>
              <a:rPr lang="en-US" sz="1200" b="1" dirty="0" smtClean="0">
                <a:solidFill>
                  <a:schemeClr val="bg1"/>
                </a:solidFill>
              </a:rPr>
              <a:t> a decision tree to understand the characteristics found</a:t>
            </a:r>
            <a:endParaRPr lang="en-US" sz="1200" dirty="0">
              <a:solidFill>
                <a:srgbClr val="E91D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7961960">
            <a:off x="6810788" y="949744"/>
            <a:ext cx="2093319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Compare model results for different algorithms, asses how the model generalize on new data, validate results</a:t>
            </a:r>
          </a:p>
        </p:txBody>
      </p:sp>
      <p:sp>
        <p:nvSpPr>
          <p:cNvPr id="69" name="Rectangle 68"/>
          <p:cNvSpPr/>
          <p:nvPr/>
        </p:nvSpPr>
        <p:spPr>
          <a:xfrm rot="17961960">
            <a:off x="-102790" y="3307206"/>
            <a:ext cx="1713337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Null treatment,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data quality,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feature development</a:t>
            </a:r>
            <a:endParaRPr lang="en-US" sz="1200" b="1" dirty="0">
              <a:solidFill>
                <a:srgbClr val="10A0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8600" y="133350"/>
            <a:ext cx="838200" cy="6096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66800" y="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Model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7467600" y="3181350"/>
            <a:ext cx="609600" cy="457200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27805" y="2590704"/>
            <a:ext cx="1844595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Testing and validation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52800" y="3257550"/>
            <a:ext cx="533400" cy="457200"/>
            <a:chOff x="1322388" y="1843088"/>
            <a:chExt cx="1914525" cy="1760538"/>
          </a:xfrm>
          <a:solidFill>
            <a:srgbClr val="40D422"/>
          </a:solidFill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0" y="429462"/>
            <a:ext cx="4529522" cy="4123488"/>
            <a:chOff x="3700463" y="1679575"/>
            <a:chExt cx="4781551" cy="43529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716588" y="1687513"/>
              <a:ext cx="1987550" cy="2365375"/>
            </a:xfrm>
            <a:custGeom>
              <a:avLst/>
              <a:gdLst>
                <a:gd name="T0" fmla="*/ 1596 w 2505"/>
                <a:gd name="T1" fmla="*/ 0 h 2979"/>
                <a:gd name="T2" fmla="*/ 1781 w 2505"/>
                <a:gd name="T3" fmla="*/ 40 h 2979"/>
                <a:gd name="T4" fmla="*/ 1938 w 2505"/>
                <a:gd name="T5" fmla="*/ 102 h 2979"/>
                <a:gd name="T6" fmla="*/ 2069 w 2505"/>
                <a:gd name="T7" fmla="*/ 183 h 2979"/>
                <a:gd name="T8" fmla="*/ 2177 w 2505"/>
                <a:gd name="T9" fmla="*/ 278 h 2979"/>
                <a:gd name="T10" fmla="*/ 2263 w 2505"/>
                <a:gd name="T11" fmla="*/ 380 h 2979"/>
                <a:gd name="T12" fmla="*/ 2333 w 2505"/>
                <a:gd name="T13" fmla="*/ 484 h 2979"/>
                <a:gd name="T14" fmla="*/ 2384 w 2505"/>
                <a:gd name="T15" fmla="*/ 587 h 2979"/>
                <a:gd name="T16" fmla="*/ 2422 w 2505"/>
                <a:gd name="T17" fmla="*/ 682 h 2979"/>
                <a:gd name="T18" fmla="*/ 2448 w 2505"/>
                <a:gd name="T19" fmla="*/ 764 h 2979"/>
                <a:gd name="T20" fmla="*/ 2463 w 2505"/>
                <a:gd name="T21" fmla="*/ 830 h 2979"/>
                <a:gd name="T22" fmla="*/ 2470 w 2505"/>
                <a:gd name="T23" fmla="*/ 874 h 2979"/>
                <a:gd name="T24" fmla="*/ 2472 w 2505"/>
                <a:gd name="T25" fmla="*/ 888 h 2979"/>
                <a:gd name="T26" fmla="*/ 2499 w 2505"/>
                <a:gd name="T27" fmla="*/ 1095 h 2979"/>
                <a:gd name="T28" fmla="*/ 2505 w 2505"/>
                <a:gd name="T29" fmla="*/ 1305 h 2979"/>
                <a:gd name="T30" fmla="*/ 2490 w 2505"/>
                <a:gd name="T31" fmla="*/ 1516 h 2979"/>
                <a:gd name="T32" fmla="*/ 2459 w 2505"/>
                <a:gd name="T33" fmla="*/ 1720 h 2979"/>
                <a:gd name="T34" fmla="*/ 2415 w 2505"/>
                <a:gd name="T35" fmla="*/ 1922 h 2979"/>
                <a:gd name="T36" fmla="*/ 2362 w 2505"/>
                <a:gd name="T37" fmla="*/ 2114 h 2979"/>
                <a:gd name="T38" fmla="*/ 2302 w 2505"/>
                <a:gd name="T39" fmla="*/ 2293 h 2979"/>
                <a:gd name="T40" fmla="*/ 2240 w 2505"/>
                <a:gd name="T41" fmla="*/ 2457 h 2979"/>
                <a:gd name="T42" fmla="*/ 2179 w 2505"/>
                <a:gd name="T43" fmla="*/ 2606 h 2979"/>
                <a:gd name="T44" fmla="*/ 2121 w 2505"/>
                <a:gd name="T45" fmla="*/ 2732 h 2979"/>
                <a:gd name="T46" fmla="*/ 2069 w 2505"/>
                <a:gd name="T47" fmla="*/ 2836 h 2979"/>
                <a:gd name="T48" fmla="*/ 2029 w 2505"/>
                <a:gd name="T49" fmla="*/ 2913 h 2979"/>
                <a:gd name="T50" fmla="*/ 2002 w 2505"/>
                <a:gd name="T51" fmla="*/ 2962 h 2979"/>
                <a:gd name="T52" fmla="*/ 1993 w 2505"/>
                <a:gd name="T53" fmla="*/ 2979 h 2979"/>
                <a:gd name="T54" fmla="*/ 1996 w 2505"/>
                <a:gd name="T55" fmla="*/ 2964 h 2979"/>
                <a:gd name="T56" fmla="*/ 2002 w 2505"/>
                <a:gd name="T57" fmla="*/ 2922 h 2979"/>
                <a:gd name="T58" fmla="*/ 2007 w 2505"/>
                <a:gd name="T59" fmla="*/ 2851 h 2979"/>
                <a:gd name="T60" fmla="*/ 2005 w 2505"/>
                <a:gd name="T61" fmla="*/ 2754 h 2979"/>
                <a:gd name="T62" fmla="*/ 1996 w 2505"/>
                <a:gd name="T63" fmla="*/ 2633 h 2979"/>
                <a:gd name="T64" fmla="*/ 1973 w 2505"/>
                <a:gd name="T65" fmla="*/ 2487 h 2979"/>
                <a:gd name="T66" fmla="*/ 1932 w 2505"/>
                <a:gd name="T67" fmla="*/ 2320 h 2979"/>
                <a:gd name="T68" fmla="*/ 1870 w 2505"/>
                <a:gd name="T69" fmla="*/ 2132 h 2979"/>
                <a:gd name="T70" fmla="*/ 1782 w 2505"/>
                <a:gd name="T71" fmla="*/ 1922 h 2979"/>
                <a:gd name="T72" fmla="*/ 1664 w 2505"/>
                <a:gd name="T73" fmla="*/ 1695 h 2979"/>
                <a:gd name="T74" fmla="*/ 1512 w 2505"/>
                <a:gd name="T75" fmla="*/ 1450 h 2979"/>
                <a:gd name="T76" fmla="*/ 1294 w 2505"/>
                <a:gd name="T77" fmla="*/ 1143 h 2979"/>
                <a:gd name="T78" fmla="*/ 1084 w 2505"/>
                <a:gd name="T79" fmla="*/ 881 h 2979"/>
                <a:gd name="T80" fmla="*/ 885 w 2505"/>
                <a:gd name="T81" fmla="*/ 662 h 2979"/>
                <a:gd name="T82" fmla="*/ 698 w 2505"/>
                <a:gd name="T83" fmla="*/ 481 h 2979"/>
                <a:gd name="T84" fmla="*/ 530 w 2505"/>
                <a:gd name="T85" fmla="*/ 332 h 2979"/>
                <a:gd name="T86" fmla="*/ 378 w 2505"/>
                <a:gd name="T87" fmla="*/ 217 h 2979"/>
                <a:gd name="T88" fmla="*/ 250 w 2505"/>
                <a:gd name="T89" fmla="*/ 131 h 2979"/>
                <a:gd name="T90" fmla="*/ 144 w 2505"/>
                <a:gd name="T91" fmla="*/ 69 h 2979"/>
                <a:gd name="T92" fmla="*/ 66 w 2505"/>
                <a:gd name="T93" fmla="*/ 29 h 2979"/>
                <a:gd name="T94" fmla="*/ 16 w 2505"/>
                <a:gd name="T95" fmla="*/ 7 h 2979"/>
                <a:gd name="T96" fmla="*/ 0 w 2505"/>
                <a:gd name="T97" fmla="*/ 0 h 2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05" h="2979">
                  <a:moveTo>
                    <a:pt x="0" y="0"/>
                  </a:moveTo>
                  <a:lnTo>
                    <a:pt x="1596" y="0"/>
                  </a:lnTo>
                  <a:lnTo>
                    <a:pt x="1693" y="16"/>
                  </a:lnTo>
                  <a:lnTo>
                    <a:pt x="1781" y="40"/>
                  </a:lnTo>
                  <a:lnTo>
                    <a:pt x="1863" y="69"/>
                  </a:lnTo>
                  <a:lnTo>
                    <a:pt x="1938" y="102"/>
                  </a:lnTo>
                  <a:lnTo>
                    <a:pt x="2005" y="140"/>
                  </a:lnTo>
                  <a:lnTo>
                    <a:pt x="2069" y="183"/>
                  </a:lnTo>
                  <a:lnTo>
                    <a:pt x="2126" y="228"/>
                  </a:lnTo>
                  <a:lnTo>
                    <a:pt x="2177" y="278"/>
                  </a:lnTo>
                  <a:lnTo>
                    <a:pt x="2223" y="327"/>
                  </a:lnTo>
                  <a:lnTo>
                    <a:pt x="2263" y="380"/>
                  </a:lnTo>
                  <a:lnTo>
                    <a:pt x="2300" y="431"/>
                  </a:lnTo>
                  <a:lnTo>
                    <a:pt x="2333" y="484"/>
                  </a:lnTo>
                  <a:lnTo>
                    <a:pt x="2360" y="535"/>
                  </a:lnTo>
                  <a:lnTo>
                    <a:pt x="2384" y="587"/>
                  </a:lnTo>
                  <a:lnTo>
                    <a:pt x="2404" y="636"/>
                  </a:lnTo>
                  <a:lnTo>
                    <a:pt x="2422" y="682"/>
                  </a:lnTo>
                  <a:lnTo>
                    <a:pt x="2435" y="726"/>
                  </a:lnTo>
                  <a:lnTo>
                    <a:pt x="2448" y="764"/>
                  </a:lnTo>
                  <a:lnTo>
                    <a:pt x="2455" y="801"/>
                  </a:lnTo>
                  <a:lnTo>
                    <a:pt x="2463" y="830"/>
                  </a:lnTo>
                  <a:lnTo>
                    <a:pt x="2468" y="855"/>
                  </a:lnTo>
                  <a:lnTo>
                    <a:pt x="2470" y="874"/>
                  </a:lnTo>
                  <a:lnTo>
                    <a:pt x="2472" y="885"/>
                  </a:lnTo>
                  <a:lnTo>
                    <a:pt x="2472" y="888"/>
                  </a:lnTo>
                  <a:lnTo>
                    <a:pt x="2488" y="991"/>
                  </a:lnTo>
                  <a:lnTo>
                    <a:pt x="2499" y="1095"/>
                  </a:lnTo>
                  <a:lnTo>
                    <a:pt x="2505" y="1201"/>
                  </a:lnTo>
                  <a:lnTo>
                    <a:pt x="2505" y="1305"/>
                  </a:lnTo>
                  <a:lnTo>
                    <a:pt x="2499" y="1410"/>
                  </a:lnTo>
                  <a:lnTo>
                    <a:pt x="2490" y="1516"/>
                  </a:lnTo>
                  <a:lnTo>
                    <a:pt x="2475" y="1618"/>
                  </a:lnTo>
                  <a:lnTo>
                    <a:pt x="2459" y="1720"/>
                  </a:lnTo>
                  <a:lnTo>
                    <a:pt x="2439" y="1823"/>
                  </a:lnTo>
                  <a:lnTo>
                    <a:pt x="2415" y="1922"/>
                  </a:lnTo>
                  <a:lnTo>
                    <a:pt x="2389" y="2019"/>
                  </a:lnTo>
                  <a:lnTo>
                    <a:pt x="2362" y="2114"/>
                  </a:lnTo>
                  <a:lnTo>
                    <a:pt x="2333" y="2205"/>
                  </a:lnTo>
                  <a:lnTo>
                    <a:pt x="2302" y="2293"/>
                  </a:lnTo>
                  <a:lnTo>
                    <a:pt x="2272" y="2377"/>
                  </a:lnTo>
                  <a:lnTo>
                    <a:pt x="2240" y="2457"/>
                  </a:lnTo>
                  <a:lnTo>
                    <a:pt x="2208" y="2534"/>
                  </a:lnTo>
                  <a:lnTo>
                    <a:pt x="2179" y="2606"/>
                  </a:lnTo>
                  <a:lnTo>
                    <a:pt x="2148" y="2671"/>
                  </a:lnTo>
                  <a:lnTo>
                    <a:pt x="2121" y="2732"/>
                  </a:lnTo>
                  <a:lnTo>
                    <a:pt x="2093" y="2787"/>
                  </a:lnTo>
                  <a:lnTo>
                    <a:pt x="2069" y="2836"/>
                  </a:lnTo>
                  <a:lnTo>
                    <a:pt x="2048" y="2878"/>
                  </a:lnTo>
                  <a:lnTo>
                    <a:pt x="2029" y="2913"/>
                  </a:lnTo>
                  <a:lnTo>
                    <a:pt x="2015" y="2942"/>
                  </a:lnTo>
                  <a:lnTo>
                    <a:pt x="2002" y="2962"/>
                  </a:lnTo>
                  <a:lnTo>
                    <a:pt x="1996" y="2975"/>
                  </a:lnTo>
                  <a:lnTo>
                    <a:pt x="1993" y="2979"/>
                  </a:lnTo>
                  <a:lnTo>
                    <a:pt x="1995" y="2975"/>
                  </a:lnTo>
                  <a:lnTo>
                    <a:pt x="1996" y="2964"/>
                  </a:lnTo>
                  <a:lnTo>
                    <a:pt x="1998" y="2946"/>
                  </a:lnTo>
                  <a:lnTo>
                    <a:pt x="2002" y="2922"/>
                  </a:lnTo>
                  <a:lnTo>
                    <a:pt x="2005" y="2889"/>
                  </a:lnTo>
                  <a:lnTo>
                    <a:pt x="2007" y="2851"/>
                  </a:lnTo>
                  <a:lnTo>
                    <a:pt x="2007" y="2805"/>
                  </a:lnTo>
                  <a:lnTo>
                    <a:pt x="2005" y="2754"/>
                  </a:lnTo>
                  <a:lnTo>
                    <a:pt x="2004" y="2697"/>
                  </a:lnTo>
                  <a:lnTo>
                    <a:pt x="1996" y="2633"/>
                  </a:lnTo>
                  <a:lnTo>
                    <a:pt x="1987" y="2564"/>
                  </a:lnTo>
                  <a:lnTo>
                    <a:pt x="1973" y="2487"/>
                  </a:lnTo>
                  <a:lnTo>
                    <a:pt x="1956" y="2406"/>
                  </a:lnTo>
                  <a:lnTo>
                    <a:pt x="1932" y="2320"/>
                  </a:lnTo>
                  <a:lnTo>
                    <a:pt x="1905" y="2229"/>
                  </a:lnTo>
                  <a:lnTo>
                    <a:pt x="1870" y="2132"/>
                  </a:lnTo>
                  <a:lnTo>
                    <a:pt x="1830" y="2030"/>
                  </a:lnTo>
                  <a:lnTo>
                    <a:pt x="1782" y="1922"/>
                  </a:lnTo>
                  <a:lnTo>
                    <a:pt x="1728" y="1812"/>
                  </a:lnTo>
                  <a:lnTo>
                    <a:pt x="1664" y="1695"/>
                  </a:lnTo>
                  <a:lnTo>
                    <a:pt x="1592" y="1574"/>
                  </a:lnTo>
                  <a:lnTo>
                    <a:pt x="1512" y="1450"/>
                  </a:lnTo>
                  <a:lnTo>
                    <a:pt x="1402" y="1291"/>
                  </a:lnTo>
                  <a:lnTo>
                    <a:pt x="1294" y="1143"/>
                  </a:lnTo>
                  <a:lnTo>
                    <a:pt x="1188" y="1007"/>
                  </a:lnTo>
                  <a:lnTo>
                    <a:pt x="1084" y="881"/>
                  </a:lnTo>
                  <a:lnTo>
                    <a:pt x="983" y="768"/>
                  </a:lnTo>
                  <a:lnTo>
                    <a:pt x="885" y="662"/>
                  </a:lnTo>
                  <a:lnTo>
                    <a:pt x="790" y="567"/>
                  </a:lnTo>
                  <a:lnTo>
                    <a:pt x="698" y="481"/>
                  </a:lnTo>
                  <a:lnTo>
                    <a:pt x="612" y="402"/>
                  </a:lnTo>
                  <a:lnTo>
                    <a:pt x="530" y="332"/>
                  </a:lnTo>
                  <a:lnTo>
                    <a:pt x="451" y="272"/>
                  </a:lnTo>
                  <a:lnTo>
                    <a:pt x="378" y="217"/>
                  </a:lnTo>
                  <a:lnTo>
                    <a:pt x="311" y="172"/>
                  </a:lnTo>
                  <a:lnTo>
                    <a:pt x="250" y="131"/>
                  </a:lnTo>
                  <a:lnTo>
                    <a:pt x="194" y="97"/>
                  </a:lnTo>
                  <a:lnTo>
                    <a:pt x="144" y="69"/>
                  </a:lnTo>
                  <a:lnTo>
                    <a:pt x="102" y="45"/>
                  </a:lnTo>
                  <a:lnTo>
                    <a:pt x="66" y="29"/>
                  </a:lnTo>
                  <a:lnTo>
                    <a:pt x="38" y="16"/>
                  </a:lnTo>
                  <a:lnTo>
                    <a:pt x="16" y="7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8276" y="2460625"/>
              <a:ext cx="1963738" cy="2543175"/>
            </a:xfrm>
            <a:custGeom>
              <a:avLst/>
              <a:gdLst>
                <a:gd name="T0" fmla="*/ 2393 w 2474"/>
                <a:gd name="T1" fmla="*/ 1388 h 3203"/>
                <a:gd name="T2" fmla="*/ 2452 w 2474"/>
                <a:gd name="T3" fmla="*/ 1574 h 3203"/>
                <a:gd name="T4" fmla="*/ 2474 w 2474"/>
                <a:gd name="T5" fmla="*/ 1748 h 3203"/>
                <a:gd name="T6" fmla="*/ 2465 w 2474"/>
                <a:gd name="T7" fmla="*/ 1907 h 3203"/>
                <a:gd name="T8" fmla="*/ 2432 w 2474"/>
                <a:gd name="T9" fmla="*/ 2051 h 3203"/>
                <a:gd name="T10" fmla="*/ 2382 w 2474"/>
                <a:gd name="T11" fmla="*/ 2181 h 3203"/>
                <a:gd name="T12" fmla="*/ 2320 w 2474"/>
                <a:gd name="T13" fmla="*/ 2293 h 3203"/>
                <a:gd name="T14" fmla="*/ 2252 w 2474"/>
                <a:gd name="T15" fmla="*/ 2388 h 3203"/>
                <a:gd name="T16" fmla="*/ 2187 w 2474"/>
                <a:gd name="T17" fmla="*/ 2466 h 3203"/>
                <a:gd name="T18" fmla="*/ 2128 w 2474"/>
                <a:gd name="T19" fmla="*/ 2525 h 3203"/>
                <a:gd name="T20" fmla="*/ 2082 w 2474"/>
                <a:gd name="T21" fmla="*/ 2565 h 3203"/>
                <a:gd name="T22" fmla="*/ 2057 w 2474"/>
                <a:gd name="T23" fmla="*/ 2585 h 3203"/>
                <a:gd name="T24" fmla="*/ 1958 w 2474"/>
                <a:gd name="T25" fmla="*/ 2664 h 3203"/>
                <a:gd name="T26" fmla="*/ 1753 w 2474"/>
                <a:gd name="T27" fmla="*/ 2796 h 3203"/>
                <a:gd name="T28" fmla="*/ 1534 w 2474"/>
                <a:gd name="T29" fmla="*/ 2905 h 3203"/>
                <a:gd name="T30" fmla="*/ 1307 w 2474"/>
                <a:gd name="T31" fmla="*/ 2993 h 3203"/>
                <a:gd name="T32" fmla="*/ 1079 w 2474"/>
                <a:gd name="T33" fmla="*/ 3063 h 3203"/>
                <a:gd name="T34" fmla="*/ 856 w 2474"/>
                <a:gd name="T35" fmla="*/ 3114 h 3203"/>
                <a:gd name="T36" fmla="*/ 645 w 2474"/>
                <a:gd name="T37" fmla="*/ 3150 h 3203"/>
                <a:gd name="T38" fmla="*/ 455 w 2474"/>
                <a:gd name="T39" fmla="*/ 3176 h 3203"/>
                <a:gd name="T40" fmla="*/ 289 w 2474"/>
                <a:gd name="T41" fmla="*/ 3192 h 3203"/>
                <a:gd name="T42" fmla="*/ 153 w 2474"/>
                <a:gd name="T43" fmla="*/ 3200 h 3203"/>
                <a:gd name="T44" fmla="*/ 58 w 2474"/>
                <a:gd name="T45" fmla="*/ 3203 h 3203"/>
                <a:gd name="T46" fmla="*/ 7 w 2474"/>
                <a:gd name="T47" fmla="*/ 3203 h 3203"/>
                <a:gd name="T48" fmla="*/ 3 w 2474"/>
                <a:gd name="T49" fmla="*/ 3203 h 3203"/>
                <a:gd name="T50" fmla="*/ 38 w 2474"/>
                <a:gd name="T51" fmla="*/ 3191 h 3203"/>
                <a:gd name="T52" fmla="*/ 100 w 2474"/>
                <a:gd name="T53" fmla="*/ 3161 h 3203"/>
                <a:gd name="T54" fmla="*/ 188 w 2474"/>
                <a:gd name="T55" fmla="*/ 3114 h 3203"/>
                <a:gd name="T56" fmla="*/ 296 w 2474"/>
                <a:gd name="T57" fmla="*/ 3041 h 3203"/>
                <a:gd name="T58" fmla="*/ 422 w 2474"/>
                <a:gd name="T59" fmla="*/ 2938 h 3203"/>
                <a:gd name="T60" fmla="*/ 561 w 2474"/>
                <a:gd name="T61" fmla="*/ 2807 h 3203"/>
                <a:gd name="T62" fmla="*/ 709 w 2474"/>
                <a:gd name="T63" fmla="*/ 2637 h 3203"/>
                <a:gd name="T64" fmla="*/ 863 w 2474"/>
                <a:gd name="T65" fmla="*/ 2428 h 3203"/>
                <a:gd name="T66" fmla="*/ 1016 w 2474"/>
                <a:gd name="T67" fmla="*/ 2174 h 3203"/>
                <a:gd name="T68" fmla="*/ 1168 w 2474"/>
                <a:gd name="T69" fmla="*/ 1870 h 3203"/>
                <a:gd name="T70" fmla="*/ 1300 w 2474"/>
                <a:gd name="T71" fmla="*/ 1569 h 3203"/>
                <a:gd name="T72" fmla="*/ 1402 w 2474"/>
                <a:gd name="T73" fmla="*/ 1292 h 3203"/>
                <a:gd name="T74" fmla="*/ 1481 w 2474"/>
                <a:gd name="T75" fmla="*/ 1040 h 3203"/>
                <a:gd name="T76" fmla="*/ 1539 w 2474"/>
                <a:gd name="T77" fmla="*/ 815 h 3203"/>
                <a:gd name="T78" fmla="*/ 1578 w 2474"/>
                <a:gd name="T79" fmla="*/ 616 h 3203"/>
                <a:gd name="T80" fmla="*/ 1602 w 2474"/>
                <a:gd name="T81" fmla="*/ 444 h 3203"/>
                <a:gd name="T82" fmla="*/ 1612 w 2474"/>
                <a:gd name="T83" fmla="*/ 298 h 3203"/>
                <a:gd name="T84" fmla="*/ 1616 w 2474"/>
                <a:gd name="T85" fmla="*/ 181 h 3203"/>
                <a:gd name="T86" fmla="*/ 1612 w 2474"/>
                <a:gd name="T87" fmla="*/ 93 h 3203"/>
                <a:gd name="T88" fmla="*/ 1609 w 2474"/>
                <a:gd name="T89" fmla="*/ 32 h 3203"/>
                <a:gd name="T90" fmla="*/ 1605 w 2474"/>
                <a:gd name="T91" fmla="*/ 3 h 3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4" h="3203">
                  <a:moveTo>
                    <a:pt x="1603" y="0"/>
                  </a:moveTo>
                  <a:lnTo>
                    <a:pt x="2393" y="1388"/>
                  </a:lnTo>
                  <a:lnTo>
                    <a:pt x="2426" y="1483"/>
                  </a:lnTo>
                  <a:lnTo>
                    <a:pt x="2452" y="1574"/>
                  </a:lnTo>
                  <a:lnTo>
                    <a:pt x="2466" y="1664"/>
                  </a:lnTo>
                  <a:lnTo>
                    <a:pt x="2474" y="1748"/>
                  </a:lnTo>
                  <a:lnTo>
                    <a:pt x="2472" y="1830"/>
                  </a:lnTo>
                  <a:lnTo>
                    <a:pt x="2465" y="1907"/>
                  </a:lnTo>
                  <a:lnTo>
                    <a:pt x="2450" y="1982"/>
                  </a:lnTo>
                  <a:lnTo>
                    <a:pt x="2432" y="2051"/>
                  </a:lnTo>
                  <a:lnTo>
                    <a:pt x="2408" y="2119"/>
                  </a:lnTo>
                  <a:lnTo>
                    <a:pt x="2382" y="2181"/>
                  </a:lnTo>
                  <a:lnTo>
                    <a:pt x="2351" y="2238"/>
                  </a:lnTo>
                  <a:lnTo>
                    <a:pt x="2320" y="2293"/>
                  </a:lnTo>
                  <a:lnTo>
                    <a:pt x="2287" y="2342"/>
                  </a:lnTo>
                  <a:lnTo>
                    <a:pt x="2252" y="2388"/>
                  </a:lnTo>
                  <a:lnTo>
                    <a:pt x="2220" y="2430"/>
                  </a:lnTo>
                  <a:lnTo>
                    <a:pt x="2187" y="2466"/>
                  </a:lnTo>
                  <a:lnTo>
                    <a:pt x="2156" y="2498"/>
                  </a:lnTo>
                  <a:lnTo>
                    <a:pt x="2128" y="2525"/>
                  </a:lnTo>
                  <a:lnTo>
                    <a:pt x="2103" y="2547"/>
                  </a:lnTo>
                  <a:lnTo>
                    <a:pt x="2082" y="2565"/>
                  </a:lnTo>
                  <a:lnTo>
                    <a:pt x="2068" y="2578"/>
                  </a:lnTo>
                  <a:lnTo>
                    <a:pt x="2057" y="2585"/>
                  </a:lnTo>
                  <a:lnTo>
                    <a:pt x="2053" y="2587"/>
                  </a:lnTo>
                  <a:lnTo>
                    <a:pt x="1958" y="2664"/>
                  </a:lnTo>
                  <a:lnTo>
                    <a:pt x="1858" y="2733"/>
                  </a:lnTo>
                  <a:lnTo>
                    <a:pt x="1753" y="2796"/>
                  </a:lnTo>
                  <a:lnTo>
                    <a:pt x="1645" y="2854"/>
                  </a:lnTo>
                  <a:lnTo>
                    <a:pt x="1534" y="2905"/>
                  </a:lnTo>
                  <a:lnTo>
                    <a:pt x="1421" y="2951"/>
                  </a:lnTo>
                  <a:lnTo>
                    <a:pt x="1307" y="2993"/>
                  </a:lnTo>
                  <a:lnTo>
                    <a:pt x="1192" y="3030"/>
                  </a:lnTo>
                  <a:lnTo>
                    <a:pt x="1079" y="3063"/>
                  </a:lnTo>
                  <a:lnTo>
                    <a:pt x="967" y="3090"/>
                  </a:lnTo>
                  <a:lnTo>
                    <a:pt x="856" y="3114"/>
                  </a:lnTo>
                  <a:lnTo>
                    <a:pt x="749" y="3134"/>
                  </a:lnTo>
                  <a:lnTo>
                    <a:pt x="645" y="3150"/>
                  </a:lnTo>
                  <a:lnTo>
                    <a:pt x="548" y="3165"/>
                  </a:lnTo>
                  <a:lnTo>
                    <a:pt x="455" y="3176"/>
                  </a:lnTo>
                  <a:lnTo>
                    <a:pt x="367" y="3185"/>
                  </a:lnTo>
                  <a:lnTo>
                    <a:pt x="289" y="3192"/>
                  </a:lnTo>
                  <a:lnTo>
                    <a:pt x="217" y="3198"/>
                  </a:lnTo>
                  <a:lnTo>
                    <a:pt x="153" y="3200"/>
                  </a:lnTo>
                  <a:lnTo>
                    <a:pt x="100" y="3203"/>
                  </a:lnTo>
                  <a:lnTo>
                    <a:pt x="58" y="3203"/>
                  </a:lnTo>
                  <a:lnTo>
                    <a:pt x="25" y="3203"/>
                  </a:lnTo>
                  <a:lnTo>
                    <a:pt x="7" y="3203"/>
                  </a:lnTo>
                  <a:lnTo>
                    <a:pt x="0" y="3203"/>
                  </a:lnTo>
                  <a:lnTo>
                    <a:pt x="3" y="3203"/>
                  </a:lnTo>
                  <a:lnTo>
                    <a:pt x="16" y="3198"/>
                  </a:lnTo>
                  <a:lnTo>
                    <a:pt x="38" y="3191"/>
                  </a:lnTo>
                  <a:lnTo>
                    <a:pt x="66" y="3178"/>
                  </a:lnTo>
                  <a:lnTo>
                    <a:pt x="100" y="3161"/>
                  </a:lnTo>
                  <a:lnTo>
                    <a:pt x="141" y="3139"/>
                  </a:lnTo>
                  <a:lnTo>
                    <a:pt x="188" y="3114"/>
                  </a:lnTo>
                  <a:lnTo>
                    <a:pt x="239" y="3079"/>
                  </a:lnTo>
                  <a:lnTo>
                    <a:pt x="296" y="3041"/>
                  </a:lnTo>
                  <a:lnTo>
                    <a:pt x="358" y="2993"/>
                  </a:lnTo>
                  <a:lnTo>
                    <a:pt x="422" y="2938"/>
                  </a:lnTo>
                  <a:lnTo>
                    <a:pt x="492" y="2876"/>
                  </a:lnTo>
                  <a:lnTo>
                    <a:pt x="561" y="2807"/>
                  </a:lnTo>
                  <a:lnTo>
                    <a:pt x="634" y="2726"/>
                  </a:lnTo>
                  <a:lnTo>
                    <a:pt x="709" y="2637"/>
                  </a:lnTo>
                  <a:lnTo>
                    <a:pt x="786" y="2538"/>
                  </a:lnTo>
                  <a:lnTo>
                    <a:pt x="863" y="2428"/>
                  </a:lnTo>
                  <a:lnTo>
                    <a:pt x="940" y="2307"/>
                  </a:lnTo>
                  <a:lnTo>
                    <a:pt x="1016" y="2174"/>
                  </a:lnTo>
                  <a:lnTo>
                    <a:pt x="1091" y="2031"/>
                  </a:lnTo>
                  <a:lnTo>
                    <a:pt x="1168" y="1870"/>
                  </a:lnTo>
                  <a:lnTo>
                    <a:pt x="1238" y="1717"/>
                  </a:lnTo>
                  <a:lnTo>
                    <a:pt x="1300" y="1569"/>
                  </a:lnTo>
                  <a:lnTo>
                    <a:pt x="1355" y="1428"/>
                  </a:lnTo>
                  <a:lnTo>
                    <a:pt x="1402" y="1292"/>
                  </a:lnTo>
                  <a:lnTo>
                    <a:pt x="1444" y="1163"/>
                  </a:lnTo>
                  <a:lnTo>
                    <a:pt x="1481" y="1040"/>
                  </a:lnTo>
                  <a:lnTo>
                    <a:pt x="1512" y="925"/>
                  </a:lnTo>
                  <a:lnTo>
                    <a:pt x="1539" y="815"/>
                  </a:lnTo>
                  <a:lnTo>
                    <a:pt x="1559" y="711"/>
                  </a:lnTo>
                  <a:lnTo>
                    <a:pt x="1578" y="616"/>
                  </a:lnTo>
                  <a:lnTo>
                    <a:pt x="1591" y="526"/>
                  </a:lnTo>
                  <a:lnTo>
                    <a:pt x="1602" y="444"/>
                  </a:lnTo>
                  <a:lnTo>
                    <a:pt x="1609" y="367"/>
                  </a:lnTo>
                  <a:lnTo>
                    <a:pt x="1612" y="298"/>
                  </a:lnTo>
                  <a:lnTo>
                    <a:pt x="1614" y="235"/>
                  </a:lnTo>
                  <a:lnTo>
                    <a:pt x="1616" y="181"/>
                  </a:lnTo>
                  <a:lnTo>
                    <a:pt x="1614" y="133"/>
                  </a:lnTo>
                  <a:lnTo>
                    <a:pt x="1612" y="93"/>
                  </a:lnTo>
                  <a:lnTo>
                    <a:pt x="1611" y="60"/>
                  </a:lnTo>
                  <a:lnTo>
                    <a:pt x="1609" y="32"/>
                  </a:lnTo>
                  <a:lnTo>
                    <a:pt x="1607" y="14"/>
                  </a:lnTo>
                  <a:lnTo>
                    <a:pt x="1605" y="3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16538" y="4624388"/>
              <a:ext cx="2838450" cy="1408113"/>
            </a:xfrm>
            <a:custGeom>
              <a:avLst/>
              <a:gdLst>
                <a:gd name="T0" fmla="*/ 2776 w 3576"/>
                <a:gd name="T1" fmla="*/ 1381 h 1774"/>
                <a:gd name="T2" fmla="*/ 2642 w 3576"/>
                <a:gd name="T3" fmla="*/ 1525 h 1774"/>
                <a:gd name="T4" fmla="*/ 2503 w 3576"/>
                <a:gd name="T5" fmla="*/ 1631 h 1774"/>
                <a:gd name="T6" fmla="*/ 2361 w 3576"/>
                <a:gd name="T7" fmla="*/ 1705 h 1774"/>
                <a:gd name="T8" fmla="*/ 2220 w 3576"/>
                <a:gd name="T9" fmla="*/ 1748 h 1774"/>
                <a:gd name="T10" fmla="*/ 2084 w 3576"/>
                <a:gd name="T11" fmla="*/ 1770 h 1774"/>
                <a:gd name="T12" fmla="*/ 1956 w 3576"/>
                <a:gd name="T13" fmla="*/ 1774 h 1774"/>
                <a:gd name="T14" fmla="*/ 1839 w 3576"/>
                <a:gd name="T15" fmla="*/ 1763 h 1774"/>
                <a:gd name="T16" fmla="*/ 1739 w 3576"/>
                <a:gd name="T17" fmla="*/ 1745 h 1774"/>
                <a:gd name="T18" fmla="*/ 1658 w 3576"/>
                <a:gd name="T19" fmla="*/ 1725 h 1774"/>
                <a:gd name="T20" fmla="*/ 1602 w 3576"/>
                <a:gd name="T21" fmla="*/ 1705 h 1774"/>
                <a:gd name="T22" fmla="*/ 1571 w 3576"/>
                <a:gd name="T23" fmla="*/ 1694 h 1774"/>
                <a:gd name="T24" fmla="*/ 1470 w 3576"/>
                <a:gd name="T25" fmla="*/ 1653 h 1774"/>
                <a:gd name="T26" fmla="*/ 1282 w 3576"/>
                <a:gd name="T27" fmla="*/ 1562 h 1774"/>
                <a:gd name="T28" fmla="*/ 1103 w 3576"/>
                <a:gd name="T29" fmla="*/ 1452 h 1774"/>
                <a:gd name="T30" fmla="*/ 934 w 3576"/>
                <a:gd name="T31" fmla="*/ 1328 h 1774"/>
                <a:gd name="T32" fmla="*/ 777 w 3576"/>
                <a:gd name="T33" fmla="*/ 1192 h 1774"/>
                <a:gd name="T34" fmla="*/ 631 w 3576"/>
                <a:gd name="T35" fmla="*/ 1052 h 1774"/>
                <a:gd name="T36" fmla="*/ 499 w 3576"/>
                <a:gd name="T37" fmla="*/ 909 h 1774"/>
                <a:gd name="T38" fmla="*/ 380 w 3576"/>
                <a:gd name="T39" fmla="*/ 770 h 1774"/>
                <a:gd name="T40" fmla="*/ 278 w 3576"/>
                <a:gd name="T41" fmla="*/ 637 h 1774"/>
                <a:gd name="T42" fmla="*/ 188 w 3576"/>
                <a:gd name="T43" fmla="*/ 516 h 1774"/>
                <a:gd name="T44" fmla="*/ 115 w 3576"/>
                <a:gd name="T45" fmla="*/ 410 h 1774"/>
                <a:gd name="T46" fmla="*/ 60 w 3576"/>
                <a:gd name="T47" fmla="*/ 326 h 1774"/>
                <a:gd name="T48" fmla="*/ 22 w 3576"/>
                <a:gd name="T49" fmla="*/ 263 h 1774"/>
                <a:gd name="T50" fmla="*/ 4 w 3576"/>
                <a:gd name="T51" fmla="*/ 231 h 1774"/>
                <a:gd name="T52" fmla="*/ 4 w 3576"/>
                <a:gd name="T53" fmla="*/ 229 h 1774"/>
                <a:gd name="T54" fmla="*/ 26 w 3576"/>
                <a:gd name="T55" fmla="*/ 249 h 1774"/>
                <a:gd name="T56" fmla="*/ 73 w 3576"/>
                <a:gd name="T57" fmla="*/ 282 h 1774"/>
                <a:gd name="T58" fmla="*/ 143 w 3576"/>
                <a:gd name="T59" fmla="*/ 326 h 1774"/>
                <a:gd name="T60" fmla="*/ 240 w 3576"/>
                <a:gd name="T61" fmla="*/ 377 h 1774"/>
                <a:gd name="T62" fmla="*/ 364 w 3576"/>
                <a:gd name="T63" fmla="*/ 430 h 1774"/>
                <a:gd name="T64" fmla="*/ 514 w 3576"/>
                <a:gd name="T65" fmla="*/ 481 h 1774"/>
                <a:gd name="T66" fmla="*/ 695 w 3576"/>
                <a:gd name="T67" fmla="*/ 527 h 1774"/>
                <a:gd name="T68" fmla="*/ 903 w 3576"/>
                <a:gd name="T69" fmla="*/ 563 h 1774"/>
                <a:gd name="T70" fmla="*/ 1145 w 3576"/>
                <a:gd name="T71" fmla="*/ 584 h 1774"/>
                <a:gd name="T72" fmla="*/ 1415 w 3576"/>
                <a:gd name="T73" fmla="*/ 585 h 1774"/>
                <a:gd name="T74" fmla="*/ 1748 w 3576"/>
                <a:gd name="T75" fmla="*/ 565 h 1774"/>
                <a:gd name="T76" fmla="*/ 2088 w 3576"/>
                <a:gd name="T77" fmla="*/ 525 h 1774"/>
                <a:gd name="T78" fmla="*/ 2388 w 3576"/>
                <a:gd name="T79" fmla="*/ 472 h 1774"/>
                <a:gd name="T80" fmla="*/ 2653 w 3576"/>
                <a:gd name="T81" fmla="*/ 410 h 1774"/>
                <a:gd name="T82" fmla="*/ 2880 w 3576"/>
                <a:gd name="T83" fmla="*/ 342 h 1774"/>
                <a:gd name="T84" fmla="*/ 3074 w 3576"/>
                <a:gd name="T85" fmla="*/ 271 h 1774"/>
                <a:gd name="T86" fmla="*/ 3233 w 3576"/>
                <a:gd name="T87" fmla="*/ 203 h 1774"/>
                <a:gd name="T88" fmla="*/ 3361 w 3576"/>
                <a:gd name="T89" fmla="*/ 139 h 1774"/>
                <a:gd name="T90" fmla="*/ 3458 w 3576"/>
                <a:gd name="T91" fmla="*/ 84 h 1774"/>
                <a:gd name="T92" fmla="*/ 3525 w 3576"/>
                <a:gd name="T93" fmla="*/ 40 h 1774"/>
                <a:gd name="T94" fmla="*/ 3564 w 3576"/>
                <a:gd name="T95" fmla="*/ 11 h 1774"/>
                <a:gd name="T96" fmla="*/ 3576 w 3576"/>
                <a:gd name="T97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76" h="1774">
                  <a:moveTo>
                    <a:pt x="3576" y="0"/>
                  </a:moveTo>
                  <a:lnTo>
                    <a:pt x="2776" y="1381"/>
                  </a:lnTo>
                  <a:lnTo>
                    <a:pt x="2710" y="1458"/>
                  </a:lnTo>
                  <a:lnTo>
                    <a:pt x="2642" y="1525"/>
                  </a:lnTo>
                  <a:lnTo>
                    <a:pt x="2573" y="1582"/>
                  </a:lnTo>
                  <a:lnTo>
                    <a:pt x="2503" y="1631"/>
                  </a:lnTo>
                  <a:lnTo>
                    <a:pt x="2432" y="1672"/>
                  </a:lnTo>
                  <a:lnTo>
                    <a:pt x="2361" y="1705"/>
                  </a:lnTo>
                  <a:lnTo>
                    <a:pt x="2291" y="1730"/>
                  </a:lnTo>
                  <a:lnTo>
                    <a:pt x="2220" y="1748"/>
                  </a:lnTo>
                  <a:lnTo>
                    <a:pt x="2152" y="1761"/>
                  </a:lnTo>
                  <a:lnTo>
                    <a:pt x="2084" y="1770"/>
                  </a:lnTo>
                  <a:lnTo>
                    <a:pt x="2019" y="1774"/>
                  </a:lnTo>
                  <a:lnTo>
                    <a:pt x="1956" y="1774"/>
                  </a:lnTo>
                  <a:lnTo>
                    <a:pt x="1896" y="1770"/>
                  </a:lnTo>
                  <a:lnTo>
                    <a:pt x="1839" y="1763"/>
                  </a:lnTo>
                  <a:lnTo>
                    <a:pt x="1788" y="1756"/>
                  </a:lnTo>
                  <a:lnTo>
                    <a:pt x="1739" y="1745"/>
                  </a:lnTo>
                  <a:lnTo>
                    <a:pt x="1697" y="1736"/>
                  </a:lnTo>
                  <a:lnTo>
                    <a:pt x="1658" y="1725"/>
                  </a:lnTo>
                  <a:lnTo>
                    <a:pt x="1627" y="1714"/>
                  </a:lnTo>
                  <a:lnTo>
                    <a:pt x="1602" y="1705"/>
                  </a:lnTo>
                  <a:lnTo>
                    <a:pt x="1583" y="1697"/>
                  </a:lnTo>
                  <a:lnTo>
                    <a:pt x="1571" y="1694"/>
                  </a:lnTo>
                  <a:lnTo>
                    <a:pt x="1567" y="1692"/>
                  </a:lnTo>
                  <a:lnTo>
                    <a:pt x="1470" y="1653"/>
                  </a:lnTo>
                  <a:lnTo>
                    <a:pt x="1373" y="1611"/>
                  </a:lnTo>
                  <a:lnTo>
                    <a:pt x="1282" y="1562"/>
                  </a:lnTo>
                  <a:lnTo>
                    <a:pt x="1190" y="1509"/>
                  </a:lnTo>
                  <a:lnTo>
                    <a:pt x="1103" y="1452"/>
                  </a:lnTo>
                  <a:lnTo>
                    <a:pt x="1017" y="1392"/>
                  </a:lnTo>
                  <a:lnTo>
                    <a:pt x="934" y="1328"/>
                  </a:lnTo>
                  <a:lnTo>
                    <a:pt x="854" y="1262"/>
                  </a:lnTo>
                  <a:lnTo>
                    <a:pt x="777" y="1192"/>
                  </a:lnTo>
                  <a:lnTo>
                    <a:pt x="702" y="1123"/>
                  </a:lnTo>
                  <a:lnTo>
                    <a:pt x="631" y="1052"/>
                  </a:lnTo>
                  <a:lnTo>
                    <a:pt x="563" y="980"/>
                  </a:lnTo>
                  <a:lnTo>
                    <a:pt x="499" y="909"/>
                  </a:lnTo>
                  <a:lnTo>
                    <a:pt x="439" y="840"/>
                  </a:lnTo>
                  <a:lnTo>
                    <a:pt x="380" y="770"/>
                  </a:lnTo>
                  <a:lnTo>
                    <a:pt x="327" y="702"/>
                  </a:lnTo>
                  <a:lnTo>
                    <a:pt x="278" y="637"/>
                  </a:lnTo>
                  <a:lnTo>
                    <a:pt x="230" y="574"/>
                  </a:lnTo>
                  <a:lnTo>
                    <a:pt x="188" y="516"/>
                  </a:lnTo>
                  <a:lnTo>
                    <a:pt x="150" y="461"/>
                  </a:lnTo>
                  <a:lnTo>
                    <a:pt x="115" y="410"/>
                  </a:lnTo>
                  <a:lnTo>
                    <a:pt x="86" y="364"/>
                  </a:lnTo>
                  <a:lnTo>
                    <a:pt x="60" y="326"/>
                  </a:lnTo>
                  <a:lnTo>
                    <a:pt x="38" y="291"/>
                  </a:lnTo>
                  <a:lnTo>
                    <a:pt x="22" y="263"/>
                  </a:lnTo>
                  <a:lnTo>
                    <a:pt x="11" y="243"/>
                  </a:lnTo>
                  <a:lnTo>
                    <a:pt x="4" y="231"/>
                  </a:lnTo>
                  <a:lnTo>
                    <a:pt x="0" y="227"/>
                  </a:lnTo>
                  <a:lnTo>
                    <a:pt x="4" y="229"/>
                  </a:lnTo>
                  <a:lnTo>
                    <a:pt x="13" y="236"/>
                  </a:lnTo>
                  <a:lnTo>
                    <a:pt x="26" y="249"/>
                  </a:lnTo>
                  <a:lnTo>
                    <a:pt x="46" y="263"/>
                  </a:lnTo>
                  <a:lnTo>
                    <a:pt x="73" y="282"/>
                  </a:lnTo>
                  <a:lnTo>
                    <a:pt x="104" y="302"/>
                  </a:lnTo>
                  <a:lnTo>
                    <a:pt x="143" y="326"/>
                  </a:lnTo>
                  <a:lnTo>
                    <a:pt x="188" y="351"/>
                  </a:lnTo>
                  <a:lnTo>
                    <a:pt x="240" y="377"/>
                  </a:lnTo>
                  <a:lnTo>
                    <a:pt x="298" y="404"/>
                  </a:lnTo>
                  <a:lnTo>
                    <a:pt x="364" y="430"/>
                  </a:lnTo>
                  <a:lnTo>
                    <a:pt x="435" y="457"/>
                  </a:lnTo>
                  <a:lnTo>
                    <a:pt x="514" y="481"/>
                  </a:lnTo>
                  <a:lnTo>
                    <a:pt x="600" y="505"/>
                  </a:lnTo>
                  <a:lnTo>
                    <a:pt x="695" y="527"/>
                  </a:lnTo>
                  <a:lnTo>
                    <a:pt x="795" y="547"/>
                  </a:lnTo>
                  <a:lnTo>
                    <a:pt x="903" y="563"/>
                  </a:lnTo>
                  <a:lnTo>
                    <a:pt x="1020" y="574"/>
                  </a:lnTo>
                  <a:lnTo>
                    <a:pt x="1145" y="584"/>
                  </a:lnTo>
                  <a:lnTo>
                    <a:pt x="1276" y="587"/>
                  </a:lnTo>
                  <a:lnTo>
                    <a:pt x="1415" y="585"/>
                  </a:lnTo>
                  <a:lnTo>
                    <a:pt x="1563" y="580"/>
                  </a:lnTo>
                  <a:lnTo>
                    <a:pt x="1748" y="565"/>
                  </a:lnTo>
                  <a:lnTo>
                    <a:pt x="1924" y="547"/>
                  </a:lnTo>
                  <a:lnTo>
                    <a:pt x="2088" y="525"/>
                  </a:lnTo>
                  <a:lnTo>
                    <a:pt x="2244" y="499"/>
                  </a:lnTo>
                  <a:lnTo>
                    <a:pt x="2388" y="472"/>
                  </a:lnTo>
                  <a:lnTo>
                    <a:pt x="2525" y="441"/>
                  </a:lnTo>
                  <a:lnTo>
                    <a:pt x="2653" y="410"/>
                  </a:lnTo>
                  <a:lnTo>
                    <a:pt x="2770" y="375"/>
                  </a:lnTo>
                  <a:lnTo>
                    <a:pt x="2880" y="342"/>
                  </a:lnTo>
                  <a:lnTo>
                    <a:pt x="2980" y="307"/>
                  </a:lnTo>
                  <a:lnTo>
                    <a:pt x="3074" y="271"/>
                  </a:lnTo>
                  <a:lnTo>
                    <a:pt x="3156" y="236"/>
                  </a:lnTo>
                  <a:lnTo>
                    <a:pt x="3233" y="203"/>
                  </a:lnTo>
                  <a:lnTo>
                    <a:pt x="3300" y="170"/>
                  </a:lnTo>
                  <a:lnTo>
                    <a:pt x="3361" y="139"/>
                  </a:lnTo>
                  <a:lnTo>
                    <a:pt x="3412" y="110"/>
                  </a:lnTo>
                  <a:lnTo>
                    <a:pt x="3458" y="84"/>
                  </a:lnTo>
                  <a:lnTo>
                    <a:pt x="3494" y="60"/>
                  </a:lnTo>
                  <a:lnTo>
                    <a:pt x="3525" y="40"/>
                  </a:lnTo>
                  <a:lnTo>
                    <a:pt x="3547" y="22"/>
                  </a:lnTo>
                  <a:lnTo>
                    <a:pt x="3564" y="11"/>
                  </a:lnTo>
                  <a:lnTo>
                    <a:pt x="3575" y="2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65638" y="3651250"/>
              <a:ext cx="1978025" cy="2379663"/>
            </a:xfrm>
            <a:custGeom>
              <a:avLst/>
              <a:gdLst>
                <a:gd name="T0" fmla="*/ 530 w 2492"/>
                <a:gd name="T1" fmla="*/ 4 h 2999"/>
                <a:gd name="T2" fmla="*/ 524 w 2492"/>
                <a:gd name="T3" fmla="*/ 33 h 2999"/>
                <a:gd name="T4" fmla="*/ 517 w 2492"/>
                <a:gd name="T5" fmla="*/ 90 h 2999"/>
                <a:gd name="T6" fmla="*/ 513 w 2492"/>
                <a:gd name="T7" fmla="*/ 174 h 2999"/>
                <a:gd name="T8" fmla="*/ 517 w 2492"/>
                <a:gd name="T9" fmla="*/ 284 h 2999"/>
                <a:gd name="T10" fmla="*/ 532 w 2492"/>
                <a:gd name="T11" fmla="*/ 417 h 2999"/>
                <a:gd name="T12" fmla="*/ 561 w 2492"/>
                <a:gd name="T13" fmla="*/ 574 h 2999"/>
                <a:gd name="T14" fmla="*/ 610 w 2492"/>
                <a:gd name="T15" fmla="*/ 752 h 2999"/>
                <a:gd name="T16" fmla="*/ 683 w 2492"/>
                <a:gd name="T17" fmla="*/ 953 h 2999"/>
                <a:gd name="T18" fmla="*/ 784 w 2492"/>
                <a:gd name="T19" fmla="*/ 1172 h 2999"/>
                <a:gd name="T20" fmla="*/ 916 w 2492"/>
                <a:gd name="T21" fmla="*/ 1410 h 2999"/>
                <a:gd name="T22" fmla="*/ 1108 w 2492"/>
                <a:gd name="T23" fmla="*/ 1703 h 2999"/>
                <a:gd name="T24" fmla="*/ 1329 w 2492"/>
                <a:gd name="T25" fmla="*/ 1999 h 2999"/>
                <a:gd name="T26" fmla="*/ 1541 w 2492"/>
                <a:gd name="T27" fmla="*/ 2249 h 2999"/>
                <a:gd name="T28" fmla="*/ 1738 w 2492"/>
                <a:gd name="T29" fmla="*/ 2456 h 2999"/>
                <a:gd name="T30" fmla="*/ 1919 w 2492"/>
                <a:gd name="T31" fmla="*/ 2622 h 2999"/>
                <a:gd name="T32" fmla="*/ 2082 w 2492"/>
                <a:gd name="T33" fmla="*/ 2754 h 2999"/>
                <a:gd name="T34" fmla="*/ 2221 w 2492"/>
                <a:gd name="T35" fmla="*/ 2853 h 2999"/>
                <a:gd name="T36" fmla="*/ 2334 w 2492"/>
                <a:gd name="T37" fmla="*/ 2922 h 2999"/>
                <a:gd name="T38" fmla="*/ 2420 w 2492"/>
                <a:gd name="T39" fmla="*/ 2968 h 2999"/>
                <a:gd name="T40" fmla="*/ 2473 w 2492"/>
                <a:gd name="T41" fmla="*/ 2992 h 2999"/>
                <a:gd name="T42" fmla="*/ 2492 w 2492"/>
                <a:gd name="T43" fmla="*/ 2999 h 2999"/>
                <a:gd name="T44" fmla="*/ 800 w 2492"/>
                <a:gd name="T45" fmla="*/ 2966 h 2999"/>
                <a:gd name="T46" fmla="*/ 630 w 2492"/>
                <a:gd name="T47" fmla="*/ 2913 h 2999"/>
                <a:gd name="T48" fmla="*/ 488 w 2492"/>
                <a:gd name="T49" fmla="*/ 2838 h 2999"/>
                <a:gd name="T50" fmla="*/ 369 w 2492"/>
                <a:gd name="T51" fmla="*/ 2749 h 2999"/>
                <a:gd name="T52" fmla="*/ 272 w 2492"/>
                <a:gd name="T53" fmla="*/ 2650 h 2999"/>
                <a:gd name="T54" fmla="*/ 197 w 2492"/>
                <a:gd name="T55" fmla="*/ 2546 h 2999"/>
                <a:gd name="T56" fmla="*/ 137 w 2492"/>
                <a:gd name="T57" fmla="*/ 2440 h 2999"/>
                <a:gd name="T58" fmla="*/ 95 w 2492"/>
                <a:gd name="T59" fmla="*/ 2341 h 2999"/>
                <a:gd name="T60" fmla="*/ 64 w 2492"/>
                <a:gd name="T61" fmla="*/ 2249 h 2999"/>
                <a:gd name="T62" fmla="*/ 45 w 2492"/>
                <a:gd name="T63" fmla="*/ 2174 h 2999"/>
                <a:gd name="T64" fmla="*/ 34 w 2492"/>
                <a:gd name="T65" fmla="*/ 2120 h 2999"/>
                <a:gd name="T66" fmla="*/ 29 w 2492"/>
                <a:gd name="T67" fmla="*/ 2090 h 2999"/>
                <a:gd name="T68" fmla="*/ 14 w 2492"/>
                <a:gd name="T69" fmla="*/ 1982 h 2999"/>
                <a:gd name="T70" fmla="*/ 0 w 2492"/>
                <a:gd name="T71" fmla="*/ 1774 h 2999"/>
                <a:gd name="T72" fmla="*/ 7 w 2492"/>
                <a:gd name="T73" fmla="*/ 1564 h 2999"/>
                <a:gd name="T74" fmla="*/ 32 w 2492"/>
                <a:gd name="T75" fmla="*/ 1355 h 2999"/>
                <a:gd name="T76" fmla="*/ 73 w 2492"/>
                <a:gd name="T77" fmla="*/ 1152 h 2999"/>
                <a:gd name="T78" fmla="*/ 124 w 2492"/>
                <a:gd name="T79" fmla="*/ 956 h 2999"/>
                <a:gd name="T80" fmla="*/ 182 w 2492"/>
                <a:gd name="T81" fmla="*/ 772 h 2999"/>
                <a:gd name="T82" fmla="*/ 245 w 2492"/>
                <a:gd name="T83" fmla="*/ 600 h 2999"/>
                <a:gd name="T84" fmla="*/ 309 w 2492"/>
                <a:gd name="T85" fmla="*/ 444 h 2999"/>
                <a:gd name="T86" fmla="*/ 371 w 2492"/>
                <a:gd name="T87" fmla="*/ 307 h 2999"/>
                <a:gd name="T88" fmla="*/ 427 w 2492"/>
                <a:gd name="T89" fmla="*/ 192 h 2999"/>
                <a:gd name="T90" fmla="*/ 473 w 2492"/>
                <a:gd name="T91" fmla="*/ 101 h 2999"/>
                <a:gd name="T92" fmla="*/ 508 w 2492"/>
                <a:gd name="T93" fmla="*/ 38 h 2999"/>
                <a:gd name="T94" fmla="*/ 528 w 2492"/>
                <a:gd name="T95" fmla="*/ 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2" h="2999">
                  <a:moveTo>
                    <a:pt x="530" y="0"/>
                  </a:moveTo>
                  <a:lnTo>
                    <a:pt x="530" y="4"/>
                  </a:lnTo>
                  <a:lnTo>
                    <a:pt x="526" y="15"/>
                  </a:lnTo>
                  <a:lnTo>
                    <a:pt x="524" y="33"/>
                  </a:lnTo>
                  <a:lnTo>
                    <a:pt x="521" y="59"/>
                  </a:lnTo>
                  <a:lnTo>
                    <a:pt x="517" y="90"/>
                  </a:lnTo>
                  <a:lnTo>
                    <a:pt x="515" y="130"/>
                  </a:lnTo>
                  <a:lnTo>
                    <a:pt x="513" y="174"/>
                  </a:lnTo>
                  <a:lnTo>
                    <a:pt x="515" y="225"/>
                  </a:lnTo>
                  <a:lnTo>
                    <a:pt x="517" y="284"/>
                  </a:lnTo>
                  <a:lnTo>
                    <a:pt x="523" y="348"/>
                  </a:lnTo>
                  <a:lnTo>
                    <a:pt x="532" y="417"/>
                  </a:lnTo>
                  <a:lnTo>
                    <a:pt x="544" y="492"/>
                  </a:lnTo>
                  <a:lnTo>
                    <a:pt x="561" y="574"/>
                  </a:lnTo>
                  <a:lnTo>
                    <a:pt x="583" y="660"/>
                  </a:lnTo>
                  <a:lnTo>
                    <a:pt x="610" y="752"/>
                  </a:lnTo>
                  <a:lnTo>
                    <a:pt x="643" y="850"/>
                  </a:lnTo>
                  <a:lnTo>
                    <a:pt x="683" y="953"/>
                  </a:lnTo>
                  <a:lnTo>
                    <a:pt x="729" y="1059"/>
                  </a:lnTo>
                  <a:lnTo>
                    <a:pt x="784" y="1172"/>
                  </a:lnTo>
                  <a:lnTo>
                    <a:pt x="846" y="1287"/>
                  </a:lnTo>
                  <a:lnTo>
                    <a:pt x="916" y="1410"/>
                  </a:lnTo>
                  <a:lnTo>
                    <a:pt x="994" y="1534"/>
                  </a:lnTo>
                  <a:lnTo>
                    <a:pt x="1108" y="1703"/>
                  </a:lnTo>
                  <a:lnTo>
                    <a:pt x="1221" y="1856"/>
                  </a:lnTo>
                  <a:lnTo>
                    <a:pt x="1329" y="1999"/>
                  </a:lnTo>
                  <a:lnTo>
                    <a:pt x="1437" y="2131"/>
                  </a:lnTo>
                  <a:lnTo>
                    <a:pt x="1541" y="2249"/>
                  </a:lnTo>
                  <a:lnTo>
                    <a:pt x="1642" y="2357"/>
                  </a:lnTo>
                  <a:lnTo>
                    <a:pt x="1738" y="2456"/>
                  </a:lnTo>
                  <a:lnTo>
                    <a:pt x="1832" y="2544"/>
                  </a:lnTo>
                  <a:lnTo>
                    <a:pt x="1919" y="2622"/>
                  </a:lnTo>
                  <a:lnTo>
                    <a:pt x="2004" y="2692"/>
                  </a:lnTo>
                  <a:lnTo>
                    <a:pt x="2082" y="2754"/>
                  </a:lnTo>
                  <a:lnTo>
                    <a:pt x="2155" y="2807"/>
                  </a:lnTo>
                  <a:lnTo>
                    <a:pt x="2221" y="2853"/>
                  </a:lnTo>
                  <a:lnTo>
                    <a:pt x="2281" y="2891"/>
                  </a:lnTo>
                  <a:lnTo>
                    <a:pt x="2334" y="2922"/>
                  </a:lnTo>
                  <a:lnTo>
                    <a:pt x="2382" y="2948"/>
                  </a:lnTo>
                  <a:lnTo>
                    <a:pt x="2420" y="2968"/>
                  </a:lnTo>
                  <a:lnTo>
                    <a:pt x="2452" y="2983"/>
                  </a:lnTo>
                  <a:lnTo>
                    <a:pt x="2473" y="2992"/>
                  </a:lnTo>
                  <a:lnTo>
                    <a:pt x="2488" y="2997"/>
                  </a:lnTo>
                  <a:lnTo>
                    <a:pt x="2492" y="2999"/>
                  </a:lnTo>
                  <a:lnTo>
                    <a:pt x="896" y="2983"/>
                  </a:lnTo>
                  <a:lnTo>
                    <a:pt x="800" y="2966"/>
                  </a:lnTo>
                  <a:lnTo>
                    <a:pt x="713" y="2942"/>
                  </a:lnTo>
                  <a:lnTo>
                    <a:pt x="630" y="2913"/>
                  </a:lnTo>
                  <a:lnTo>
                    <a:pt x="555" y="2878"/>
                  </a:lnTo>
                  <a:lnTo>
                    <a:pt x="488" y="2838"/>
                  </a:lnTo>
                  <a:lnTo>
                    <a:pt x="426" y="2796"/>
                  </a:lnTo>
                  <a:lnTo>
                    <a:pt x="369" y="2749"/>
                  </a:lnTo>
                  <a:lnTo>
                    <a:pt x="318" y="2701"/>
                  </a:lnTo>
                  <a:lnTo>
                    <a:pt x="272" y="2650"/>
                  </a:lnTo>
                  <a:lnTo>
                    <a:pt x="232" y="2597"/>
                  </a:lnTo>
                  <a:lnTo>
                    <a:pt x="197" y="2546"/>
                  </a:lnTo>
                  <a:lnTo>
                    <a:pt x="164" y="2493"/>
                  </a:lnTo>
                  <a:lnTo>
                    <a:pt x="137" y="2440"/>
                  </a:lnTo>
                  <a:lnTo>
                    <a:pt x="115" y="2388"/>
                  </a:lnTo>
                  <a:lnTo>
                    <a:pt x="95" y="2341"/>
                  </a:lnTo>
                  <a:lnTo>
                    <a:pt x="78" y="2293"/>
                  </a:lnTo>
                  <a:lnTo>
                    <a:pt x="64" y="2249"/>
                  </a:lnTo>
                  <a:lnTo>
                    <a:pt x="53" y="2211"/>
                  </a:lnTo>
                  <a:lnTo>
                    <a:pt x="45" y="2174"/>
                  </a:lnTo>
                  <a:lnTo>
                    <a:pt x="38" y="2145"/>
                  </a:lnTo>
                  <a:lnTo>
                    <a:pt x="34" y="2120"/>
                  </a:lnTo>
                  <a:lnTo>
                    <a:pt x="31" y="2101"/>
                  </a:lnTo>
                  <a:lnTo>
                    <a:pt x="29" y="2090"/>
                  </a:lnTo>
                  <a:lnTo>
                    <a:pt x="29" y="2087"/>
                  </a:lnTo>
                  <a:lnTo>
                    <a:pt x="14" y="1982"/>
                  </a:lnTo>
                  <a:lnTo>
                    <a:pt x="3" y="1878"/>
                  </a:lnTo>
                  <a:lnTo>
                    <a:pt x="0" y="1774"/>
                  </a:lnTo>
                  <a:lnTo>
                    <a:pt x="1" y="1670"/>
                  </a:lnTo>
                  <a:lnTo>
                    <a:pt x="7" y="1564"/>
                  </a:lnTo>
                  <a:lnTo>
                    <a:pt x="18" y="1459"/>
                  </a:lnTo>
                  <a:lnTo>
                    <a:pt x="32" y="1355"/>
                  </a:lnTo>
                  <a:lnTo>
                    <a:pt x="51" y="1253"/>
                  </a:lnTo>
                  <a:lnTo>
                    <a:pt x="73" y="1152"/>
                  </a:lnTo>
                  <a:lnTo>
                    <a:pt x="96" y="1053"/>
                  </a:lnTo>
                  <a:lnTo>
                    <a:pt x="124" y="956"/>
                  </a:lnTo>
                  <a:lnTo>
                    <a:pt x="151" y="863"/>
                  </a:lnTo>
                  <a:lnTo>
                    <a:pt x="182" y="772"/>
                  </a:lnTo>
                  <a:lnTo>
                    <a:pt x="214" y="684"/>
                  </a:lnTo>
                  <a:lnTo>
                    <a:pt x="245" y="600"/>
                  </a:lnTo>
                  <a:lnTo>
                    <a:pt x="278" y="519"/>
                  </a:lnTo>
                  <a:lnTo>
                    <a:pt x="309" y="444"/>
                  </a:lnTo>
                  <a:lnTo>
                    <a:pt x="340" y="373"/>
                  </a:lnTo>
                  <a:lnTo>
                    <a:pt x="371" y="307"/>
                  </a:lnTo>
                  <a:lnTo>
                    <a:pt x="400" y="247"/>
                  </a:lnTo>
                  <a:lnTo>
                    <a:pt x="427" y="192"/>
                  </a:lnTo>
                  <a:lnTo>
                    <a:pt x="451" y="143"/>
                  </a:lnTo>
                  <a:lnTo>
                    <a:pt x="473" y="101"/>
                  </a:lnTo>
                  <a:lnTo>
                    <a:pt x="493" y="66"/>
                  </a:lnTo>
                  <a:lnTo>
                    <a:pt x="508" y="38"/>
                  </a:lnTo>
                  <a:lnTo>
                    <a:pt x="521" y="18"/>
                  </a:lnTo>
                  <a:lnTo>
                    <a:pt x="528" y="6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00463" y="2709863"/>
              <a:ext cx="1971675" cy="2535238"/>
            </a:xfrm>
            <a:custGeom>
              <a:avLst/>
              <a:gdLst>
                <a:gd name="T0" fmla="*/ 2476 w 2483"/>
                <a:gd name="T1" fmla="*/ 0 h 3195"/>
                <a:gd name="T2" fmla="*/ 2478 w 2483"/>
                <a:gd name="T3" fmla="*/ 2 h 3195"/>
                <a:gd name="T4" fmla="*/ 2445 w 2483"/>
                <a:gd name="T5" fmla="*/ 13 h 3195"/>
                <a:gd name="T6" fmla="*/ 2382 w 2483"/>
                <a:gd name="T7" fmla="*/ 42 h 3195"/>
                <a:gd name="T8" fmla="*/ 2293 w 2483"/>
                <a:gd name="T9" fmla="*/ 90 h 3195"/>
                <a:gd name="T10" fmla="*/ 2183 w 2483"/>
                <a:gd name="T11" fmla="*/ 163 h 3195"/>
                <a:gd name="T12" fmla="*/ 2057 w 2483"/>
                <a:gd name="T13" fmla="*/ 262 h 3195"/>
                <a:gd name="T14" fmla="*/ 1918 w 2483"/>
                <a:gd name="T15" fmla="*/ 395 h 3195"/>
                <a:gd name="T16" fmla="*/ 1768 w 2483"/>
                <a:gd name="T17" fmla="*/ 563 h 3195"/>
                <a:gd name="T18" fmla="*/ 1615 w 2483"/>
                <a:gd name="T19" fmla="*/ 772 h 3195"/>
                <a:gd name="T20" fmla="*/ 1461 w 2483"/>
                <a:gd name="T21" fmla="*/ 1022 h 3195"/>
                <a:gd name="T22" fmla="*/ 1306 w 2483"/>
                <a:gd name="T23" fmla="*/ 1326 h 3195"/>
                <a:gd name="T24" fmla="*/ 1172 w 2483"/>
                <a:gd name="T25" fmla="*/ 1628 h 3195"/>
                <a:gd name="T26" fmla="*/ 1068 w 2483"/>
                <a:gd name="T27" fmla="*/ 1904 h 3195"/>
                <a:gd name="T28" fmla="*/ 987 w 2483"/>
                <a:gd name="T29" fmla="*/ 2154 h 3195"/>
                <a:gd name="T30" fmla="*/ 929 w 2483"/>
                <a:gd name="T31" fmla="*/ 2379 h 3195"/>
                <a:gd name="T32" fmla="*/ 889 w 2483"/>
                <a:gd name="T33" fmla="*/ 2579 h 3195"/>
                <a:gd name="T34" fmla="*/ 865 w 2483"/>
                <a:gd name="T35" fmla="*/ 2750 h 3195"/>
                <a:gd name="T36" fmla="*/ 852 w 2483"/>
                <a:gd name="T37" fmla="*/ 2897 h 3195"/>
                <a:gd name="T38" fmla="*/ 848 w 2483"/>
                <a:gd name="T39" fmla="*/ 3014 h 3195"/>
                <a:gd name="T40" fmla="*/ 850 w 2483"/>
                <a:gd name="T41" fmla="*/ 3102 h 3195"/>
                <a:gd name="T42" fmla="*/ 854 w 2483"/>
                <a:gd name="T43" fmla="*/ 3162 h 3195"/>
                <a:gd name="T44" fmla="*/ 858 w 2483"/>
                <a:gd name="T45" fmla="*/ 3191 h 3195"/>
                <a:gd name="T46" fmla="*/ 79 w 2483"/>
                <a:gd name="T47" fmla="*/ 1803 h 3195"/>
                <a:gd name="T48" fmla="*/ 22 w 2483"/>
                <a:gd name="T49" fmla="*/ 1615 h 3195"/>
                <a:gd name="T50" fmla="*/ 0 w 2483"/>
                <a:gd name="T51" fmla="*/ 1439 h 3195"/>
                <a:gd name="T52" fmla="*/ 9 w 2483"/>
                <a:gd name="T53" fmla="*/ 1282 h 3195"/>
                <a:gd name="T54" fmla="*/ 44 w 2483"/>
                <a:gd name="T55" fmla="*/ 1138 h 3195"/>
                <a:gd name="T56" fmla="*/ 93 w 2483"/>
                <a:gd name="T57" fmla="*/ 1010 h 3195"/>
                <a:gd name="T58" fmla="*/ 157 w 2483"/>
                <a:gd name="T59" fmla="*/ 898 h 3195"/>
                <a:gd name="T60" fmla="*/ 225 w 2483"/>
                <a:gd name="T61" fmla="*/ 803 h 3195"/>
                <a:gd name="T62" fmla="*/ 291 w 2483"/>
                <a:gd name="T63" fmla="*/ 726 h 3195"/>
                <a:gd name="T64" fmla="*/ 349 w 2483"/>
                <a:gd name="T65" fmla="*/ 666 h 3195"/>
                <a:gd name="T66" fmla="*/ 395 w 2483"/>
                <a:gd name="T67" fmla="*/ 627 h 3195"/>
                <a:gd name="T68" fmla="*/ 421 w 2483"/>
                <a:gd name="T69" fmla="*/ 607 h 3195"/>
                <a:gd name="T70" fmla="*/ 521 w 2483"/>
                <a:gd name="T71" fmla="*/ 529 h 3195"/>
                <a:gd name="T72" fmla="*/ 726 w 2483"/>
                <a:gd name="T73" fmla="*/ 397 h 3195"/>
                <a:gd name="T74" fmla="*/ 947 w 2483"/>
                <a:gd name="T75" fmla="*/ 289 h 3195"/>
                <a:gd name="T76" fmla="*/ 1174 w 2483"/>
                <a:gd name="T77" fmla="*/ 203 h 3195"/>
                <a:gd name="T78" fmla="*/ 1402 w 2483"/>
                <a:gd name="T79" fmla="*/ 135 h 3195"/>
                <a:gd name="T80" fmla="*/ 1625 w 2483"/>
                <a:gd name="T81" fmla="*/ 86 h 3195"/>
                <a:gd name="T82" fmla="*/ 1836 w 2483"/>
                <a:gd name="T83" fmla="*/ 49 h 3195"/>
                <a:gd name="T84" fmla="*/ 2028 w 2483"/>
                <a:gd name="T85" fmla="*/ 24 h 3195"/>
                <a:gd name="T86" fmla="*/ 2194 w 2483"/>
                <a:gd name="T87" fmla="*/ 9 h 3195"/>
                <a:gd name="T88" fmla="*/ 2328 w 2483"/>
                <a:gd name="T89" fmla="*/ 2 h 3195"/>
                <a:gd name="T90" fmla="*/ 2425 w 2483"/>
                <a:gd name="T91" fmla="*/ 0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83" h="3195">
                  <a:moveTo>
                    <a:pt x="2456" y="0"/>
                  </a:moveTo>
                  <a:lnTo>
                    <a:pt x="2476" y="0"/>
                  </a:lnTo>
                  <a:lnTo>
                    <a:pt x="2483" y="0"/>
                  </a:lnTo>
                  <a:lnTo>
                    <a:pt x="2478" y="2"/>
                  </a:lnTo>
                  <a:lnTo>
                    <a:pt x="2465" y="6"/>
                  </a:lnTo>
                  <a:lnTo>
                    <a:pt x="2445" y="13"/>
                  </a:lnTo>
                  <a:lnTo>
                    <a:pt x="2417" y="26"/>
                  </a:lnTo>
                  <a:lnTo>
                    <a:pt x="2382" y="42"/>
                  </a:lnTo>
                  <a:lnTo>
                    <a:pt x="2340" y="62"/>
                  </a:lnTo>
                  <a:lnTo>
                    <a:pt x="2293" y="90"/>
                  </a:lnTo>
                  <a:lnTo>
                    <a:pt x="2242" y="123"/>
                  </a:lnTo>
                  <a:lnTo>
                    <a:pt x="2183" y="163"/>
                  </a:lnTo>
                  <a:lnTo>
                    <a:pt x="2123" y="209"/>
                  </a:lnTo>
                  <a:lnTo>
                    <a:pt x="2057" y="262"/>
                  </a:lnTo>
                  <a:lnTo>
                    <a:pt x="1989" y="324"/>
                  </a:lnTo>
                  <a:lnTo>
                    <a:pt x="1918" y="395"/>
                  </a:lnTo>
                  <a:lnTo>
                    <a:pt x="1845" y="474"/>
                  </a:lnTo>
                  <a:lnTo>
                    <a:pt x="1768" y="563"/>
                  </a:lnTo>
                  <a:lnTo>
                    <a:pt x="1691" y="662"/>
                  </a:lnTo>
                  <a:lnTo>
                    <a:pt x="1615" y="772"/>
                  </a:lnTo>
                  <a:lnTo>
                    <a:pt x="1538" y="891"/>
                  </a:lnTo>
                  <a:lnTo>
                    <a:pt x="1461" y="1022"/>
                  </a:lnTo>
                  <a:lnTo>
                    <a:pt x="1384" y="1167"/>
                  </a:lnTo>
                  <a:lnTo>
                    <a:pt x="1306" y="1326"/>
                  </a:lnTo>
                  <a:lnTo>
                    <a:pt x="1236" y="1479"/>
                  </a:lnTo>
                  <a:lnTo>
                    <a:pt x="1172" y="1628"/>
                  </a:lnTo>
                  <a:lnTo>
                    <a:pt x="1117" y="1768"/>
                  </a:lnTo>
                  <a:lnTo>
                    <a:pt x="1068" y="1904"/>
                  </a:lnTo>
                  <a:lnTo>
                    <a:pt x="1024" y="2032"/>
                  </a:lnTo>
                  <a:lnTo>
                    <a:pt x="987" y="2154"/>
                  </a:lnTo>
                  <a:lnTo>
                    <a:pt x="956" y="2271"/>
                  </a:lnTo>
                  <a:lnTo>
                    <a:pt x="929" y="2379"/>
                  </a:lnTo>
                  <a:lnTo>
                    <a:pt x="907" y="2483"/>
                  </a:lnTo>
                  <a:lnTo>
                    <a:pt x="889" y="2579"/>
                  </a:lnTo>
                  <a:lnTo>
                    <a:pt x="874" y="2668"/>
                  </a:lnTo>
                  <a:lnTo>
                    <a:pt x="865" y="2750"/>
                  </a:lnTo>
                  <a:lnTo>
                    <a:pt x="856" y="2827"/>
                  </a:lnTo>
                  <a:lnTo>
                    <a:pt x="852" y="2897"/>
                  </a:lnTo>
                  <a:lnTo>
                    <a:pt x="848" y="2959"/>
                  </a:lnTo>
                  <a:lnTo>
                    <a:pt x="848" y="3014"/>
                  </a:lnTo>
                  <a:lnTo>
                    <a:pt x="848" y="3061"/>
                  </a:lnTo>
                  <a:lnTo>
                    <a:pt x="850" y="3102"/>
                  </a:lnTo>
                  <a:lnTo>
                    <a:pt x="852" y="3134"/>
                  </a:lnTo>
                  <a:lnTo>
                    <a:pt x="854" y="3162"/>
                  </a:lnTo>
                  <a:lnTo>
                    <a:pt x="856" y="3180"/>
                  </a:lnTo>
                  <a:lnTo>
                    <a:pt x="858" y="3191"/>
                  </a:lnTo>
                  <a:lnTo>
                    <a:pt x="859" y="3195"/>
                  </a:lnTo>
                  <a:lnTo>
                    <a:pt x="79" y="1803"/>
                  </a:lnTo>
                  <a:lnTo>
                    <a:pt x="44" y="1706"/>
                  </a:lnTo>
                  <a:lnTo>
                    <a:pt x="22" y="1615"/>
                  </a:lnTo>
                  <a:lnTo>
                    <a:pt x="7" y="1525"/>
                  </a:lnTo>
                  <a:lnTo>
                    <a:pt x="0" y="1439"/>
                  </a:lnTo>
                  <a:lnTo>
                    <a:pt x="2" y="1359"/>
                  </a:lnTo>
                  <a:lnTo>
                    <a:pt x="9" y="1282"/>
                  </a:lnTo>
                  <a:lnTo>
                    <a:pt x="24" y="1207"/>
                  </a:lnTo>
                  <a:lnTo>
                    <a:pt x="44" y="1138"/>
                  </a:lnTo>
                  <a:lnTo>
                    <a:pt x="68" y="1072"/>
                  </a:lnTo>
                  <a:lnTo>
                    <a:pt x="93" y="1010"/>
                  </a:lnTo>
                  <a:lnTo>
                    <a:pt x="124" y="951"/>
                  </a:lnTo>
                  <a:lnTo>
                    <a:pt x="157" y="898"/>
                  </a:lnTo>
                  <a:lnTo>
                    <a:pt x="190" y="847"/>
                  </a:lnTo>
                  <a:lnTo>
                    <a:pt x="225" y="803"/>
                  </a:lnTo>
                  <a:lnTo>
                    <a:pt x="258" y="761"/>
                  </a:lnTo>
                  <a:lnTo>
                    <a:pt x="291" y="726"/>
                  </a:lnTo>
                  <a:lnTo>
                    <a:pt x="322" y="693"/>
                  </a:lnTo>
                  <a:lnTo>
                    <a:pt x="349" y="666"/>
                  </a:lnTo>
                  <a:lnTo>
                    <a:pt x="375" y="644"/>
                  </a:lnTo>
                  <a:lnTo>
                    <a:pt x="395" y="627"/>
                  </a:lnTo>
                  <a:lnTo>
                    <a:pt x="411" y="615"/>
                  </a:lnTo>
                  <a:lnTo>
                    <a:pt x="421" y="607"/>
                  </a:lnTo>
                  <a:lnTo>
                    <a:pt x="424" y="604"/>
                  </a:lnTo>
                  <a:lnTo>
                    <a:pt x="521" y="529"/>
                  </a:lnTo>
                  <a:lnTo>
                    <a:pt x="622" y="459"/>
                  </a:lnTo>
                  <a:lnTo>
                    <a:pt x="726" y="397"/>
                  </a:lnTo>
                  <a:lnTo>
                    <a:pt x="836" y="340"/>
                  </a:lnTo>
                  <a:lnTo>
                    <a:pt x="947" y="289"/>
                  </a:lnTo>
                  <a:lnTo>
                    <a:pt x="1060" y="243"/>
                  </a:lnTo>
                  <a:lnTo>
                    <a:pt x="1174" y="203"/>
                  </a:lnTo>
                  <a:lnTo>
                    <a:pt x="1289" y="166"/>
                  </a:lnTo>
                  <a:lnTo>
                    <a:pt x="1402" y="135"/>
                  </a:lnTo>
                  <a:lnTo>
                    <a:pt x="1516" y="108"/>
                  </a:lnTo>
                  <a:lnTo>
                    <a:pt x="1625" y="86"/>
                  </a:lnTo>
                  <a:lnTo>
                    <a:pt x="1732" y="66"/>
                  </a:lnTo>
                  <a:lnTo>
                    <a:pt x="1836" y="49"/>
                  </a:lnTo>
                  <a:lnTo>
                    <a:pt x="1934" y="35"/>
                  </a:lnTo>
                  <a:lnTo>
                    <a:pt x="2028" y="24"/>
                  </a:lnTo>
                  <a:lnTo>
                    <a:pt x="2114" y="17"/>
                  </a:lnTo>
                  <a:lnTo>
                    <a:pt x="2194" y="9"/>
                  </a:lnTo>
                  <a:lnTo>
                    <a:pt x="2265" y="6"/>
                  </a:lnTo>
                  <a:lnTo>
                    <a:pt x="2328" y="2"/>
                  </a:lnTo>
                  <a:lnTo>
                    <a:pt x="2381" y="0"/>
                  </a:lnTo>
                  <a:lnTo>
                    <a:pt x="2425" y="0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30663" y="1679575"/>
              <a:ext cx="2841625" cy="1398588"/>
            </a:xfrm>
            <a:custGeom>
              <a:avLst/>
              <a:gdLst>
                <a:gd name="T0" fmla="*/ 1666 w 3578"/>
                <a:gd name="T1" fmla="*/ 1 h 1763"/>
                <a:gd name="T2" fmla="*/ 1783 w 3578"/>
                <a:gd name="T3" fmla="*/ 16 h 1763"/>
                <a:gd name="T4" fmla="*/ 1881 w 3578"/>
                <a:gd name="T5" fmla="*/ 38 h 1763"/>
                <a:gd name="T6" fmla="*/ 1956 w 3578"/>
                <a:gd name="T7" fmla="*/ 60 h 1763"/>
                <a:gd name="T8" fmla="*/ 2004 w 3578"/>
                <a:gd name="T9" fmla="*/ 76 h 1763"/>
                <a:gd name="T10" fmla="*/ 2022 w 3578"/>
                <a:gd name="T11" fmla="*/ 84 h 1763"/>
                <a:gd name="T12" fmla="*/ 2214 w 3578"/>
                <a:gd name="T13" fmla="*/ 166 h 1763"/>
                <a:gd name="T14" fmla="*/ 2397 w 3578"/>
                <a:gd name="T15" fmla="*/ 268 h 1763"/>
                <a:gd name="T16" fmla="*/ 2571 w 3578"/>
                <a:gd name="T17" fmla="*/ 387 h 1763"/>
                <a:gd name="T18" fmla="*/ 2732 w 3578"/>
                <a:gd name="T19" fmla="*/ 519 h 1763"/>
                <a:gd name="T20" fmla="*/ 2881 w 3578"/>
                <a:gd name="T21" fmla="*/ 658 h 1763"/>
                <a:gd name="T22" fmla="*/ 3020 w 3578"/>
                <a:gd name="T23" fmla="*/ 801 h 1763"/>
                <a:gd name="T24" fmla="*/ 3145 w 3578"/>
                <a:gd name="T25" fmla="*/ 943 h 1763"/>
                <a:gd name="T26" fmla="*/ 3254 w 3578"/>
                <a:gd name="T27" fmla="*/ 1080 h 1763"/>
                <a:gd name="T28" fmla="*/ 3351 w 3578"/>
                <a:gd name="T29" fmla="*/ 1208 h 1763"/>
                <a:gd name="T30" fmla="*/ 3430 w 3578"/>
                <a:gd name="T31" fmla="*/ 1324 h 1763"/>
                <a:gd name="T32" fmla="*/ 3494 w 3578"/>
                <a:gd name="T33" fmla="*/ 1421 h 1763"/>
                <a:gd name="T34" fmla="*/ 3540 w 3578"/>
                <a:gd name="T35" fmla="*/ 1494 h 1763"/>
                <a:gd name="T36" fmla="*/ 3569 w 3578"/>
                <a:gd name="T37" fmla="*/ 1541 h 1763"/>
                <a:gd name="T38" fmla="*/ 3578 w 3578"/>
                <a:gd name="T39" fmla="*/ 1560 h 1763"/>
                <a:gd name="T40" fmla="*/ 3567 w 3578"/>
                <a:gd name="T41" fmla="*/ 1549 h 1763"/>
                <a:gd name="T42" fmla="*/ 3532 w 3578"/>
                <a:gd name="T43" fmla="*/ 1521 h 1763"/>
                <a:gd name="T44" fmla="*/ 3476 w 3578"/>
                <a:gd name="T45" fmla="*/ 1483 h 1763"/>
                <a:gd name="T46" fmla="*/ 3392 w 3578"/>
                <a:gd name="T47" fmla="*/ 1433 h 1763"/>
                <a:gd name="T48" fmla="*/ 3282 w 3578"/>
                <a:gd name="T49" fmla="*/ 1380 h 1763"/>
                <a:gd name="T50" fmla="*/ 3145 w 3578"/>
                <a:gd name="T51" fmla="*/ 1325 h 1763"/>
                <a:gd name="T52" fmla="*/ 2980 w 3578"/>
                <a:gd name="T53" fmla="*/ 1276 h 1763"/>
                <a:gd name="T54" fmla="*/ 2786 w 3578"/>
                <a:gd name="T55" fmla="*/ 1234 h 1763"/>
                <a:gd name="T56" fmla="*/ 2562 w 3578"/>
                <a:gd name="T57" fmla="*/ 1205 h 1763"/>
                <a:gd name="T58" fmla="*/ 2306 w 3578"/>
                <a:gd name="T59" fmla="*/ 1190 h 1763"/>
                <a:gd name="T60" fmla="*/ 2017 w 3578"/>
                <a:gd name="T61" fmla="*/ 1196 h 1763"/>
                <a:gd name="T62" fmla="*/ 1658 w 3578"/>
                <a:gd name="T63" fmla="*/ 1227 h 1763"/>
                <a:gd name="T64" fmla="*/ 1338 w 3578"/>
                <a:gd name="T65" fmla="*/ 1272 h 1763"/>
                <a:gd name="T66" fmla="*/ 1055 w 3578"/>
                <a:gd name="T67" fmla="*/ 1329 h 1763"/>
                <a:gd name="T68" fmla="*/ 810 w 3578"/>
                <a:gd name="T69" fmla="*/ 1393 h 1763"/>
                <a:gd name="T70" fmla="*/ 600 w 3578"/>
                <a:gd name="T71" fmla="*/ 1461 h 1763"/>
                <a:gd name="T72" fmla="*/ 422 w 3578"/>
                <a:gd name="T73" fmla="*/ 1528 h 1763"/>
                <a:gd name="T74" fmla="*/ 280 w 3578"/>
                <a:gd name="T75" fmla="*/ 1594 h 1763"/>
                <a:gd name="T76" fmla="*/ 166 w 3578"/>
                <a:gd name="T77" fmla="*/ 1655 h 1763"/>
                <a:gd name="T78" fmla="*/ 84 w 3578"/>
                <a:gd name="T79" fmla="*/ 1704 h 1763"/>
                <a:gd name="T80" fmla="*/ 31 w 3578"/>
                <a:gd name="T81" fmla="*/ 1741 h 1763"/>
                <a:gd name="T82" fmla="*/ 4 w 3578"/>
                <a:gd name="T83" fmla="*/ 1761 h 1763"/>
                <a:gd name="T84" fmla="*/ 812 w 3578"/>
                <a:gd name="T85" fmla="*/ 387 h 1763"/>
                <a:gd name="T86" fmla="*/ 951 w 3578"/>
                <a:gd name="T87" fmla="*/ 239 h 1763"/>
                <a:gd name="T88" fmla="*/ 1097 w 3578"/>
                <a:gd name="T89" fmla="*/ 131 h 1763"/>
                <a:gd name="T90" fmla="*/ 1247 w 3578"/>
                <a:gd name="T91" fmla="*/ 60 h 1763"/>
                <a:gd name="T92" fmla="*/ 1393 w 3578"/>
                <a:gd name="T93" fmla="*/ 18 h 1763"/>
                <a:gd name="T94" fmla="*/ 1534 w 3578"/>
                <a:gd name="T95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8" h="1763">
                  <a:moveTo>
                    <a:pt x="1602" y="0"/>
                  </a:moveTo>
                  <a:lnTo>
                    <a:pt x="1666" y="1"/>
                  </a:lnTo>
                  <a:lnTo>
                    <a:pt x="1726" y="7"/>
                  </a:lnTo>
                  <a:lnTo>
                    <a:pt x="1783" y="16"/>
                  </a:lnTo>
                  <a:lnTo>
                    <a:pt x="1834" y="27"/>
                  </a:lnTo>
                  <a:lnTo>
                    <a:pt x="1881" y="38"/>
                  </a:lnTo>
                  <a:lnTo>
                    <a:pt x="1922" y="49"/>
                  </a:lnTo>
                  <a:lnTo>
                    <a:pt x="1956" y="60"/>
                  </a:lnTo>
                  <a:lnTo>
                    <a:pt x="1984" y="69"/>
                  </a:lnTo>
                  <a:lnTo>
                    <a:pt x="2004" y="76"/>
                  </a:lnTo>
                  <a:lnTo>
                    <a:pt x="2017" y="82"/>
                  </a:lnTo>
                  <a:lnTo>
                    <a:pt x="2022" y="84"/>
                  </a:lnTo>
                  <a:lnTo>
                    <a:pt x="2119" y="122"/>
                  </a:lnTo>
                  <a:lnTo>
                    <a:pt x="2214" y="166"/>
                  </a:lnTo>
                  <a:lnTo>
                    <a:pt x="2307" y="215"/>
                  </a:lnTo>
                  <a:lnTo>
                    <a:pt x="2397" y="268"/>
                  </a:lnTo>
                  <a:lnTo>
                    <a:pt x="2485" y="327"/>
                  </a:lnTo>
                  <a:lnTo>
                    <a:pt x="2571" y="387"/>
                  </a:lnTo>
                  <a:lnTo>
                    <a:pt x="2653" y="451"/>
                  </a:lnTo>
                  <a:lnTo>
                    <a:pt x="2732" y="519"/>
                  </a:lnTo>
                  <a:lnTo>
                    <a:pt x="2808" y="589"/>
                  </a:lnTo>
                  <a:lnTo>
                    <a:pt x="2881" y="658"/>
                  </a:lnTo>
                  <a:lnTo>
                    <a:pt x="2953" y="729"/>
                  </a:lnTo>
                  <a:lnTo>
                    <a:pt x="3020" y="801"/>
                  </a:lnTo>
                  <a:lnTo>
                    <a:pt x="3084" y="872"/>
                  </a:lnTo>
                  <a:lnTo>
                    <a:pt x="3145" y="943"/>
                  </a:lnTo>
                  <a:lnTo>
                    <a:pt x="3201" y="1013"/>
                  </a:lnTo>
                  <a:lnTo>
                    <a:pt x="3254" y="1080"/>
                  </a:lnTo>
                  <a:lnTo>
                    <a:pt x="3304" y="1146"/>
                  </a:lnTo>
                  <a:lnTo>
                    <a:pt x="3351" y="1208"/>
                  </a:lnTo>
                  <a:lnTo>
                    <a:pt x="3393" y="1269"/>
                  </a:lnTo>
                  <a:lnTo>
                    <a:pt x="3430" y="1324"/>
                  </a:lnTo>
                  <a:lnTo>
                    <a:pt x="3465" y="1375"/>
                  </a:lnTo>
                  <a:lnTo>
                    <a:pt x="3494" y="1421"/>
                  </a:lnTo>
                  <a:lnTo>
                    <a:pt x="3520" y="1461"/>
                  </a:lnTo>
                  <a:lnTo>
                    <a:pt x="3540" y="1494"/>
                  </a:lnTo>
                  <a:lnTo>
                    <a:pt x="3556" y="1521"/>
                  </a:lnTo>
                  <a:lnTo>
                    <a:pt x="3569" y="1541"/>
                  </a:lnTo>
                  <a:lnTo>
                    <a:pt x="3576" y="1554"/>
                  </a:lnTo>
                  <a:lnTo>
                    <a:pt x="3578" y="1560"/>
                  </a:lnTo>
                  <a:lnTo>
                    <a:pt x="3576" y="1556"/>
                  </a:lnTo>
                  <a:lnTo>
                    <a:pt x="3567" y="1549"/>
                  </a:lnTo>
                  <a:lnTo>
                    <a:pt x="3553" y="1538"/>
                  </a:lnTo>
                  <a:lnTo>
                    <a:pt x="3532" y="1521"/>
                  </a:lnTo>
                  <a:lnTo>
                    <a:pt x="3507" y="1503"/>
                  </a:lnTo>
                  <a:lnTo>
                    <a:pt x="3476" y="1483"/>
                  </a:lnTo>
                  <a:lnTo>
                    <a:pt x="3437" y="1459"/>
                  </a:lnTo>
                  <a:lnTo>
                    <a:pt x="3392" y="1433"/>
                  </a:lnTo>
                  <a:lnTo>
                    <a:pt x="3340" y="1408"/>
                  </a:lnTo>
                  <a:lnTo>
                    <a:pt x="3282" y="1380"/>
                  </a:lnTo>
                  <a:lnTo>
                    <a:pt x="3218" y="1353"/>
                  </a:lnTo>
                  <a:lnTo>
                    <a:pt x="3145" y="1325"/>
                  </a:lnTo>
                  <a:lnTo>
                    <a:pt x="3066" y="1300"/>
                  </a:lnTo>
                  <a:lnTo>
                    <a:pt x="2980" y="1276"/>
                  </a:lnTo>
                  <a:lnTo>
                    <a:pt x="2887" y="1254"/>
                  </a:lnTo>
                  <a:lnTo>
                    <a:pt x="2786" y="1234"/>
                  </a:lnTo>
                  <a:lnTo>
                    <a:pt x="2679" y="1218"/>
                  </a:lnTo>
                  <a:lnTo>
                    <a:pt x="2562" y="1205"/>
                  </a:lnTo>
                  <a:lnTo>
                    <a:pt x="2437" y="1196"/>
                  </a:lnTo>
                  <a:lnTo>
                    <a:pt x="2306" y="1190"/>
                  </a:lnTo>
                  <a:lnTo>
                    <a:pt x="2167" y="1190"/>
                  </a:lnTo>
                  <a:lnTo>
                    <a:pt x="2017" y="1196"/>
                  </a:lnTo>
                  <a:lnTo>
                    <a:pt x="1832" y="1210"/>
                  </a:lnTo>
                  <a:lnTo>
                    <a:pt x="1658" y="1227"/>
                  </a:lnTo>
                  <a:lnTo>
                    <a:pt x="1494" y="1249"/>
                  </a:lnTo>
                  <a:lnTo>
                    <a:pt x="1338" y="1272"/>
                  </a:lnTo>
                  <a:lnTo>
                    <a:pt x="1192" y="1300"/>
                  </a:lnTo>
                  <a:lnTo>
                    <a:pt x="1055" y="1329"/>
                  </a:lnTo>
                  <a:lnTo>
                    <a:pt x="929" y="1360"/>
                  </a:lnTo>
                  <a:lnTo>
                    <a:pt x="810" y="1393"/>
                  </a:lnTo>
                  <a:lnTo>
                    <a:pt x="700" y="1426"/>
                  </a:lnTo>
                  <a:lnTo>
                    <a:pt x="600" y="1461"/>
                  </a:lnTo>
                  <a:lnTo>
                    <a:pt x="506" y="1496"/>
                  </a:lnTo>
                  <a:lnTo>
                    <a:pt x="422" y="1528"/>
                  </a:lnTo>
                  <a:lnTo>
                    <a:pt x="347" y="1563"/>
                  </a:lnTo>
                  <a:lnTo>
                    <a:pt x="280" y="1594"/>
                  </a:lnTo>
                  <a:lnTo>
                    <a:pt x="219" y="1625"/>
                  </a:lnTo>
                  <a:lnTo>
                    <a:pt x="166" y="1655"/>
                  </a:lnTo>
                  <a:lnTo>
                    <a:pt x="121" y="1680"/>
                  </a:lnTo>
                  <a:lnTo>
                    <a:pt x="84" y="1704"/>
                  </a:lnTo>
                  <a:lnTo>
                    <a:pt x="53" y="1724"/>
                  </a:lnTo>
                  <a:lnTo>
                    <a:pt x="31" y="1741"/>
                  </a:lnTo>
                  <a:lnTo>
                    <a:pt x="15" y="1753"/>
                  </a:lnTo>
                  <a:lnTo>
                    <a:pt x="4" y="1761"/>
                  </a:lnTo>
                  <a:lnTo>
                    <a:pt x="0" y="1763"/>
                  </a:lnTo>
                  <a:lnTo>
                    <a:pt x="812" y="387"/>
                  </a:lnTo>
                  <a:lnTo>
                    <a:pt x="879" y="307"/>
                  </a:lnTo>
                  <a:lnTo>
                    <a:pt x="951" y="239"/>
                  </a:lnTo>
                  <a:lnTo>
                    <a:pt x="1024" y="179"/>
                  </a:lnTo>
                  <a:lnTo>
                    <a:pt x="1097" y="131"/>
                  </a:lnTo>
                  <a:lnTo>
                    <a:pt x="1172" y="91"/>
                  </a:lnTo>
                  <a:lnTo>
                    <a:pt x="1247" y="60"/>
                  </a:lnTo>
                  <a:lnTo>
                    <a:pt x="1320" y="34"/>
                  </a:lnTo>
                  <a:lnTo>
                    <a:pt x="1393" y="18"/>
                  </a:lnTo>
                  <a:lnTo>
                    <a:pt x="1464" y="7"/>
                  </a:lnTo>
                  <a:lnTo>
                    <a:pt x="1534" y="0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86200" y="103906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Jun-19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51980" y="2885178"/>
            <a:ext cx="261462" cy="252492"/>
            <a:chOff x="5299076" y="4081463"/>
            <a:chExt cx="1804988" cy="1743075"/>
          </a:xfrm>
          <a:solidFill>
            <a:schemeClr val="bg1"/>
          </a:solidFill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43200" y="886662"/>
            <a:ext cx="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0" y="886662"/>
            <a:ext cx="1066800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Visualizations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5000" y="2103731"/>
            <a:ext cx="990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Fine tuning and Deployment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3200" y="3553662"/>
            <a:ext cx="91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Testing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and </a:t>
            </a:r>
            <a:r>
              <a:rPr lang="en-US" sz="1200" b="1" dirty="0" smtClean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52800" y="2038350"/>
            <a:ext cx="158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algn="ctr"/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IN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10200" y="2486862"/>
            <a:ext cx="1143000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Segmentation models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3400" y="39346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Classification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142006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Jul-19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1600" y="302026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Sep-19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0000" y="370606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Oct-19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67000" y="3172662"/>
            <a:ext cx="642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Nov-19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90800" y="167646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Dec-19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91200" y="1724862"/>
            <a:ext cx="309248" cy="284374"/>
            <a:chOff x="1322388" y="1843088"/>
            <a:chExt cx="1914525" cy="1760538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76800" y="581862"/>
            <a:ext cx="206732" cy="220528"/>
            <a:chOff x="8388351" y="1454151"/>
            <a:chExt cx="1427163" cy="1522413"/>
          </a:xfrm>
          <a:solidFill>
            <a:schemeClr val="bg1"/>
          </a:solidFill>
        </p:grpSpPr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00400" y="581862"/>
            <a:ext cx="457200" cy="304800"/>
            <a:chOff x="5177861" y="1477565"/>
            <a:chExt cx="2703235" cy="1913488"/>
          </a:xfrm>
          <a:solidFill>
            <a:schemeClr val="bg1"/>
          </a:solidFill>
        </p:grpSpPr>
        <p:sp>
          <p:nvSpPr>
            <p:cNvPr id="97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257800" y="3629862"/>
            <a:ext cx="309248" cy="284374"/>
            <a:chOff x="1322388" y="1843088"/>
            <a:chExt cx="1914525" cy="1760538"/>
          </a:xfrm>
          <a:solidFill>
            <a:schemeClr val="bg1"/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" name="Group 17"/>
          <p:cNvGrpSpPr>
            <a:grpSpLocks noChangeAspect="1"/>
          </p:cNvGrpSpPr>
          <p:nvPr/>
        </p:nvGrpSpPr>
        <p:grpSpPr bwMode="auto">
          <a:xfrm>
            <a:off x="3505200" y="4224808"/>
            <a:ext cx="304800" cy="246184"/>
            <a:chOff x="54" y="342"/>
            <a:chExt cx="299" cy="322"/>
          </a:xfrm>
          <a:solidFill>
            <a:schemeClr val="bg1"/>
          </a:solidFill>
        </p:grpSpPr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94" y="449"/>
              <a:ext cx="228" cy="215"/>
            </a:xfrm>
            <a:custGeom>
              <a:avLst/>
              <a:gdLst>
                <a:gd name="T0" fmla="*/ 2178 w 2275"/>
                <a:gd name="T1" fmla="*/ 0 h 2364"/>
                <a:gd name="T2" fmla="*/ 2201 w 2275"/>
                <a:gd name="T3" fmla="*/ 2 h 2364"/>
                <a:gd name="T4" fmla="*/ 2222 w 2275"/>
                <a:gd name="T5" fmla="*/ 10 h 2364"/>
                <a:gd name="T6" fmla="*/ 2240 w 2275"/>
                <a:gd name="T7" fmla="*/ 22 h 2364"/>
                <a:gd name="T8" fmla="*/ 2255 w 2275"/>
                <a:gd name="T9" fmla="*/ 39 h 2364"/>
                <a:gd name="T10" fmla="*/ 2266 w 2275"/>
                <a:gd name="T11" fmla="*/ 60 h 2364"/>
                <a:gd name="T12" fmla="*/ 2273 w 2275"/>
                <a:gd name="T13" fmla="*/ 84 h 2364"/>
                <a:gd name="T14" fmla="*/ 2275 w 2275"/>
                <a:gd name="T15" fmla="*/ 112 h 2364"/>
                <a:gd name="T16" fmla="*/ 2253 w 2275"/>
                <a:gd name="T17" fmla="*/ 1689 h 2364"/>
                <a:gd name="T18" fmla="*/ 2250 w 2275"/>
                <a:gd name="T19" fmla="*/ 1717 h 2364"/>
                <a:gd name="T20" fmla="*/ 2242 w 2275"/>
                <a:gd name="T21" fmla="*/ 1747 h 2364"/>
                <a:gd name="T22" fmla="*/ 2231 w 2275"/>
                <a:gd name="T23" fmla="*/ 1776 h 2364"/>
                <a:gd name="T24" fmla="*/ 2215 w 2275"/>
                <a:gd name="T25" fmla="*/ 1802 h 2364"/>
                <a:gd name="T26" fmla="*/ 2197 w 2275"/>
                <a:gd name="T27" fmla="*/ 1826 h 2364"/>
                <a:gd name="T28" fmla="*/ 2176 w 2275"/>
                <a:gd name="T29" fmla="*/ 1847 h 2364"/>
                <a:gd name="T30" fmla="*/ 2153 w 2275"/>
                <a:gd name="T31" fmla="*/ 1864 h 2364"/>
                <a:gd name="T32" fmla="*/ 2129 w 2275"/>
                <a:gd name="T33" fmla="*/ 1876 h 2364"/>
                <a:gd name="T34" fmla="*/ 858 w 2275"/>
                <a:gd name="T35" fmla="*/ 2351 h 2364"/>
                <a:gd name="T36" fmla="*/ 831 w 2275"/>
                <a:gd name="T37" fmla="*/ 2359 h 2364"/>
                <a:gd name="T38" fmla="*/ 802 w 2275"/>
                <a:gd name="T39" fmla="*/ 2363 h 2364"/>
                <a:gd name="T40" fmla="*/ 772 w 2275"/>
                <a:gd name="T41" fmla="*/ 2364 h 2364"/>
                <a:gd name="T42" fmla="*/ 770 w 2275"/>
                <a:gd name="T43" fmla="*/ 2364 h 2364"/>
                <a:gd name="T44" fmla="*/ 739 w 2275"/>
                <a:gd name="T45" fmla="*/ 2362 h 2364"/>
                <a:gd name="T46" fmla="*/ 708 w 2275"/>
                <a:gd name="T47" fmla="*/ 2357 h 2364"/>
                <a:gd name="T48" fmla="*/ 678 w 2275"/>
                <a:gd name="T49" fmla="*/ 2349 h 2364"/>
                <a:gd name="T50" fmla="*/ 650 w 2275"/>
                <a:gd name="T51" fmla="*/ 2339 h 2364"/>
                <a:gd name="T52" fmla="*/ 625 w 2275"/>
                <a:gd name="T53" fmla="*/ 2324 h 2364"/>
                <a:gd name="T54" fmla="*/ 111 w 2275"/>
                <a:gd name="T55" fmla="*/ 1996 h 2364"/>
                <a:gd name="T56" fmla="*/ 89 w 2275"/>
                <a:gd name="T57" fmla="*/ 1978 h 2364"/>
                <a:gd name="T58" fmla="*/ 68 w 2275"/>
                <a:gd name="T59" fmla="*/ 1957 h 2364"/>
                <a:gd name="T60" fmla="*/ 49 w 2275"/>
                <a:gd name="T61" fmla="*/ 1932 h 2364"/>
                <a:gd name="T62" fmla="*/ 33 w 2275"/>
                <a:gd name="T63" fmla="*/ 1903 h 2364"/>
                <a:gd name="T64" fmla="*/ 19 w 2275"/>
                <a:gd name="T65" fmla="*/ 1873 h 2364"/>
                <a:gd name="T66" fmla="*/ 9 w 2275"/>
                <a:gd name="T67" fmla="*/ 1844 h 2364"/>
                <a:gd name="T68" fmla="*/ 3 w 2275"/>
                <a:gd name="T69" fmla="*/ 1813 h 2364"/>
                <a:gd name="T70" fmla="*/ 0 w 2275"/>
                <a:gd name="T71" fmla="*/ 1782 h 2364"/>
                <a:gd name="T72" fmla="*/ 0 w 2275"/>
                <a:gd name="T73" fmla="*/ 112 h 2364"/>
                <a:gd name="T74" fmla="*/ 2 w 2275"/>
                <a:gd name="T75" fmla="*/ 88 h 2364"/>
                <a:gd name="T76" fmla="*/ 8 w 2275"/>
                <a:gd name="T77" fmla="*/ 67 h 2364"/>
                <a:gd name="T78" fmla="*/ 16 w 2275"/>
                <a:gd name="T79" fmla="*/ 50 h 2364"/>
                <a:gd name="T80" fmla="*/ 27 w 2275"/>
                <a:gd name="T81" fmla="*/ 36 h 2364"/>
                <a:gd name="T82" fmla="*/ 41 w 2275"/>
                <a:gd name="T83" fmla="*/ 28 h 2364"/>
                <a:gd name="T84" fmla="*/ 57 w 2275"/>
                <a:gd name="T85" fmla="*/ 23 h 2364"/>
                <a:gd name="T86" fmla="*/ 74 w 2275"/>
                <a:gd name="T87" fmla="*/ 23 h 2364"/>
                <a:gd name="T88" fmla="*/ 93 w 2275"/>
                <a:gd name="T89" fmla="*/ 28 h 2364"/>
                <a:gd name="T90" fmla="*/ 114 w 2275"/>
                <a:gd name="T91" fmla="*/ 38 h 2364"/>
                <a:gd name="T92" fmla="*/ 601 w 2275"/>
                <a:gd name="T93" fmla="*/ 322 h 2364"/>
                <a:gd name="T94" fmla="*/ 627 w 2275"/>
                <a:gd name="T95" fmla="*/ 336 h 2364"/>
                <a:gd name="T96" fmla="*/ 655 w 2275"/>
                <a:gd name="T97" fmla="*/ 347 h 2364"/>
                <a:gd name="T98" fmla="*/ 686 w 2275"/>
                <a:gd name="T99" fmla="*/ 354 h 2364"/>
                <a:gd name="T100" fmla="*/ 718 w 2275"/>
                <a:gd name="T101" fmla="*/ 360 h 2364"/>
                <a:gd name="T102" fmla="*/ 751 w 2275"/>
                <a:gd name="T103" fmla="*/ 363 h 2364"/>
                <a:gd name="T104" fmla="*/ 782 w 2275"/>
                <a:gd name="T105" fmla="*/ 364 h 2364"/>
                <a:gd name="T106" fmla="*/ 813 w 2275"/>
                <a:gd name="T107" fmla="*/ 361 h 2364"/>
                <a:gd name="T108" fmla="*/ 840 w 2275"/>
                <a:gd name="T109" fmla="*/ 355 h 2364"/>
                <a:gd name="T110" fmla="*/ 2152 w 2275"/>
                <a:gd name="T111" fmla="*/ 5 h 2364"/>
                <a:gd name="T112" fmla="*/ 2178 w 2275"/>
                <a:gd name="T113" fmla="*/ 0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5" h="2364">
                  <a:moveTo>
                    <a:pt x="2178" y="0"/>
                  </a:moveTo>
                  <a:lnTo>
                    <a:pt x="2201" y="2"/>
                  </a:lnTo>
                  <a:lnTo>
                    <a:pt x="2222" y="10"/>
                  </a:lnTo>
                  <a:lnTo>
                    <a:pt x="2240" y="22"/>
                  </a:lnTo>
                  <a:lnTo>
                    <a:pt x="2255" y="39"/>
                  </a:lnTo>
                  <a:lnTo>
                    <a:pt x="2266" y="60"/>
                  </a:lnTo>
                  <a:lnTo>
                    <a:pt x="2273" y="84"/>
                  </a:lnTo>
                  <a:lnTo>
                    <a:pt x="2275" y="112"/>
                  </a:lnTo>
                  <a:lnTo>
                    <a:pt x="2253" y="1689"/>
                  </a:lnTo>
                  <a:lnTo>
                    <a:pt x="2250" y="1717"/>
                  </a:lnTo>
                  <a:lnTo>
                    <a:pt x="2242" y="1747"/>
                  </a:lnTo>
                  <a:lnTo>
                    <a:pt x="2231" y="1776"/>
                  </a:lnTo>
                  <a:lnTo>
                    <a:pt x="2215" y="1802"/>
                  </a:lnTo>
                  <a:lnTo>
                    <a:pt x="2197" y="1826"/>
                  </a:lnTo>
                  <a:lnTo>
                    <a:pt x="2176" y="1847"/>
                  </a:lnTo>
                  <a:lnTo>
                    <a:pt x="2153" y="1864"/>
                  </a:lnTo>
                  <a:lnTo>
                    <a:pt x="2129" y="1876"/>
                  </a:lnTo>
                  <a:lnTo>
                    <a:pt x="858" y="2351"/>
                  </a:lnTo>
                  <a:lnTo>
                    <a:pt x="831" y="2359"/>
                  </a:lnTo>
                  <a:lnTo>
                    <a:pt x="802" y="2363"/>
                  </a:lnTo>
                  <a:lnTo>
                    <a:pt x="772" y="2364"/>
                  </a:lnTo>
                  <a:lnTo>
                    <a:pt x="770" y="2364"/>
                  </a:lnTo>
                  <a:lnTo>
                    <a:pt x="739" y="2362"/>
                  </a:lnTo>
                  <a:lnTo>
                    <a:pt x="708" y="2357"/>
                  </a:lnTo>
                  <a:lnTo>
                    <a:pt x="678" y="2349"/>
                  </a:lnTo>
                  <a:lnTo>
                    <a:pt x="650" y="2339"/>
                  </a:lnTo>
                  <a:lnTo>
                    <a:pt x="625" y="2324"/>
                  </a:lnTo>
                  <a:lnTo>
                    <a:pt x="111" y="1996"/>
                  </a:lnTo>
                  <a:lnTo>
                    <a:pt x="89" y="1978"/>
                  </a:lnTo>
                  <a:lnTo>
                    <a:pt x="68" y="1957"/>
                  </a:lnTo>
                  <a:lnTo>
                    <a:pt x="49" y="1932"/>
                  </a:lnTo>
                  <a:lnTo>
                    <a:pt x="33" y="1903"/>
                  </a:lnTo>
                  <a:lnTo>
                    <a:pt x="19" y="1873"/>
                  </a:lnTo>
                  <a:lnTo>
                    <a:pt x="9" y="1844"/>
                  </a:lnTo>
                  <a:lnTo>
                    <a:pt x="3" y="1813"/>
                  </a:lnTo>
                  <a:lnTo>
                    <a:pt x="0" y="178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7"/>
                  </a:lnTo>
                  <a:lnTo>
                    <a:pt x="16" y="50"/>
                  </a:lnTo>
                  <a:lnTo>
                    <a:pt x="27" y="36"/>
                  </a:lnTo>
                  <a:lnTo>
                    <a:pt x="41" y="28"/>
                  </a:lnTo>
                  <a:lnTo>
                    <a:pt x="57" y="23"/>
                  </a:lnTo>
                  <a:lnTo>
                    <a:pt x="74" y="23"/>
                  </a:lnTo>
                  <a:lnTo>
                    <a:pt x="93" y="28"/>
                  </a:lnTo>
                  <a:lnTo>
                    <a:pt x="114" y="38"/>
                  </a:lnTo>
                  <a:lnTo>
                    <a:pt x="601" y="322"/>
                  </a:lnTo>
                  <a:lnTo>
                    <a:pt x="627" y="336"/>
                  </a:lnTo>
                  <a:lnTo>
                    <a:pt x="655" y="347"/>
                  </a:lnTo>
                  <a:lnTo>
                    <a:pt x="686" y="354"/>
                  </a:lnTo>
                  <a:lnTo>
                    <a:pt x="718" y="360"/>
                  </a:lnTo>
                  <a:lnTo>
                    <a:pt x="751" y="363"/>
                  </a:lnTo>
                  <a:lnTo>
                    <a:pt x="782" y="364"/>
                  </a:lnTo>
                  <a:lnTo>
                    <a:pt x="813" y="361"/>
                  </a:lnTo>
                  <a:lnTo>
                    <a:pt x="840" y="355"/>
                  </a:lnTo>
                  <a:lnTo>
                    <a:pt x="2152" y="5"/>
                  </a:lnTo>
                  <a:lnTo>
                    <a:pt x="2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54" y="394"/>
              <a:ext cx="110" cy="77"/>
            </a:xfrm>
            <a:custGeom>
              <a:avLst/>
              <a:gdLst>
                <a:gd name="T0" fmla="*/ 12 w 1101"/>
                <a:gd name="T1" fmla="*/ 0 h 845"/>
                <a:gd name="T2" fmla="*/ 24 w 1101"/>
                <a:gd name="T3" fmla="*/ 1 h 845"/>
                <a:gd name="T4" fmla="*/ 40 w 1101"/>
                <a:gd name="T5" fmla="*/ 5 h 845"/>
                <a:gd name="T6" fmla="*/ 60 w 1101"/>
                <a:gd name="T7" fmla="*/ 14 h 845"/>
                <a:gd name="T8" fmla="*/ 586 w 1101"/>
                <a:gd name="T9" fmla="*/ 267 h 845"/>
                <a:gd name="T10" fmla="*/ 615 w 1101"/>
                <a:gd name="T11" fmla="*/ 283 h 845"/>
                <a:gd name="T12" fmla="*/ 646 w 1101"/>
                <a:gd name="T13" fmla="*/ 304 h 845"/>
                <a:gd name="T14" fmla="*/ 677 w 1101"/>
                <a:gd name="T15" fmla="*/ 327 h 845"/>
                <a:gd name="T16" fmla="*/ 707 w 1101"/>
                <a:gd name="T17" fmla="*/ 353 h 845"/>
                <a:gd name="T18" fmla="*/ 736 w 1101"/>
                <a:gd name="T19" fmla="*/ 381 h 845"/>
                <a:gd name="T20" fmla="*/ 762 w 1101"/>
                <a:gd name="T21" fmla="*/ 408 h 845"/>
                <a:gd name="T22" fmla="*/ 784 w 1101"/>
                <a:gd name="T23" fmla="*/ 436 h 845"/>
                <a:gd name="T24" fmla="*/ 1077 w 1101"/>
                <a:gd name="T25" fmla="*/ 781 h 845"/>
                <a:gd name="T26" fmla="*/ 1089 w 1101"/>
                <a:gd name="T27" fmla="*/ 800 h 845"/>
                <a:gd name="T28" fmla="*/ 1097 w 1101"/>
                <a:gd name="T29" fmla="*/ 816 h 845"/>
                <a:gd name="T30" fmla="*/ 1101 w 1101"/>
                <a:gd name="T31" fmla="*/ 828 h 845"/>
                <a:gd name="T32" fmla="*/ 1101 w 1101"/>
                <a:gd name="T33" fmla="*/ 837 h 845"/>
                <a:gd name="T34" fmla="*/ 1097 w 1101"/>
                <a:gd name="T35" fmla="*/ 843 h 845"/>
                <a:gd name="T36" fmla="*/ 1089 w 1101"/>
                <a:gd name="T37" fmla="*/ 845 h 845"/>
                <a:gd name="T38" fmla="*/ 1077 w 1101"/>
                <a:gd name="T39" fmla="*/ 843 h 845"/>
                <a:gd name="T40" fmla="*/ 1062 w 1101"/>
                <a:gd name="T41" fmla="*/ 836 h 845"/>
                <a:gd name="T42" fmla="*/ 1043 w 1101"/>
                <a:gd name="T43" fmla="*/ 826 h 845"/>
                <a:gd name="T44" fmla="*/ 420 w 1101"/>
                <a:gd name="T45" fmla="*/ 473 h 845"/>
                <a:gd name="T46" fmla="*/ 392 w 1101"/>
                <a:gd name="T47" fmla="*/ 455 h 845"/>
                <a:gd name="T48" fmla="*/ 362 w 1101"/>
                <a:gd name="T49" fmla="*/ 433 h 845"/>
                <a:gd name="T50" fmla="*/ 330 w 1101"/>
                <a:gd name="T51" fmla="*/ 408 h 845"/>
                <a:gd name="T52" fmla="*/ 299 w 1101"/>
                <a:gd name="T53" fmla="*/ 382 h 845"/>
                <a:gd name="T54" fmla="*/ 270 w 1101"/>
                <a:gd name="T55" fmla="*/ 354 h 845"/>
                <a:gd name="T56" fmla="*/ 243 w 1101"/>
                <a:gd name="T57" fmla="*/ 327 h 845"/>
                <a:gd name="T58" fmla="*/ 221 w 1101"/>
                <a:gd name="T59" fmla="*/ 300 h 845"/>
                <a:gd name="T60" fmla="*/ 28 w 1101"/>
                <a:gd name="T61" fmla="*/ 63 h 845"/>
                <a:gd name="T62" fmla="*/ 14 w 1101"/>
                <a:gd name="T63" fmla="*/ 45 h 845"/>
                <a:gd name="T64" fmla="*/ 5 w 1101"/>
                <a:gd name="T65" fmla="*/ 30 h 845"/>
                <a:gd name="T66" fmla="*/ 0 w 1101"/>
                <a:gd name="T67" fmla="*/ 18 h 845"/>
                <a:gd name="T68" fmla="*/ 0 w 1101"/>
                <a:gd name="T69" fmla="*/ 9 h 845"/>
                <a:gd name="T70" fmla="*/ 4 w 1101"/>
                <a:gd name="T71" fmla="*/ 3 h 845"/>
                <a:gd name="T72" fmla="*/ 12 w 1101"/>
                <a:gd name="T73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1" h="845">
                  <a:moveTo>
                    <a:pt x="12" y="0"/>
                  </a:moveTo>
                  <a:lnTo>
                    <a:pt x="24" y="1"/>
                  </a:lnTo>
                  <a:lnTo>
                    <a:pt x="40" y="5"/>
                  </a:lnTo>
                  <a:lnTo>
                    <a:pt x="60" y="14"/>
                  </a:lnTo>
                  <a:lnTo>
                    <a:pt x="586" y="267"/>
                  </a:lnTo>
                  <a:lnTo>
                    <a:pt x="615" y="283"/>
                  </a:lnTo>
                  <a:lnTo>
                    <a:pt x="646" y="304"/>
                  </a:lnTo>
                  <a:lnTo>
                    <a:pt x="677" y="327"/>
                  </a:lnTo>
                  <a:lnTo>
                    <a:pt x="707" y="353"/>
                  </a:lnTo>
                  <a:lnTo>
                    <a:pt x="736" y="381"/>
                  </a:lnTo>
                  <a:lnTo>
                    <a:pt x="762" y="408"/>
                  </a:lnTo>
                  <a:lnTo>
                    <a:pt x="784" y="436"/>
                  </a:lnTo>
                  <a:lnTo>
                    <a:pt x="1077" y="781"/>
                  </a:lnTo>
                  <a:lnTo>
                    <a:pt x="1089" y="800"/>
                  </a:lnTo>
                  <a:lnTo>
                    <a:pt x="1097" y="816"/>
                  </a:lnTo>
                  <a:lnTo>
                    <a:pt x="1101" y="828"/>
                  </a:lnTo>
                  <a:lnTo>
                    <a:pt x="1101" y="837"/>
                  </a:lnTo>
                  <a:lnTo>
                    <a:pt x="1097" y="843"/>
                  </a:lnTo>
                  <a:lnTo>
                    <a:pt x="1089" y="845"/>
                  </a:lnTo>
                  <a:lnTo>
                    <a:pt x="1077" y="843"/>
                  </a:lnTo>
                  <a:lnTo>
                    <a:pt x="1062" y="836"/>
                  </a:lnTo>
                  <a:lnTo>
                    <a:pt x="1043" y="826"/>
                  </a:lnTo>
                  <a:lnTo>
                    <a:pt x="420" y="473"/>
                  </a:lnTo>
                  <a:lnTo>
                    <a:pt x="392" y="455"/>
                  </a:lnTo>
                  <a:lnTo>
                    <a:pt x="362" y="433"/>
                  </a:lnTo>
                  <a:lnTo>
                    <a:pt x="330" y="408"/>
                  </a:lnTo>
                  <a:lnTo>
                    <a:pt x="299" y="382"/>
                  </a:lnTo>
                  <a:lnTo>
                    <a:pt x="270" y="354"/>
                  </a:lnTo>
                  <a:lnTo>
                    <a:pt x="243" y="327"/>
                  </a:lnTo>
                  <a:lnTo>
                    <a:pt x="221" y="300"/>
                  </a:lnTo>
                  <a:lnTo>
                    <a:pt x="28" y="63"/>
                  </a:lnTo>
                  <a:lnTo>
                    <a:pt x="14" y="45"/>
                  </a:lnTo>
                  <a:lnTo>
                    <a:pt x="5" y="30"/>
                  </a:lnTo>
                  <a:lnTo>
                    <a:pt x="0" y="18"/>
                  </a:lnTo>
                  <a:lnTo>
                    <a:pt x="0" y="9"/>
                  </a:lnTo>
                  <a:lnTo>
                    <a:pt x="4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172" y="399"/>
              <a:ext cx="177" cy="72"/>
            </a:xfrm>
            <a:custGeom>
              <a:avLst/>
              <a:gdLst>
                <a:gd name="T0" fmla="*/ 1738 w 1768"/>
                <a:gd name="T1" fmla="*/ 0 h 788"/>
                <a:gd name="T2" fmla="*/ 1752 w 1768"/>
                <a:gd name="T3" fmla="*/ 3 h 788"/>
                <a:gd name="T4" fmla="*/ 1761 w 1768"/>
                <a:gd name="T5" fmla="*/ 10 h 788"/>
                <a:gd name="T6" fmla="*/ 1767 w 1768"/>
                <a:gd name="T7" fmla="*/ 20 h 788"/>
                <a:gd name="T8" fmla="*/ 1768 w 1768"/>
                <a:gd name="T9" fmla="*/ 32 h 788"/>
                <a:gd name="T10" fmla="*/ 1765 w 1768"/>
                <a:gd name="T11" fmla="*/ 47 h 788"/>
                <a:gd name="T12" fmla="*/ 1757 w 1768"/>
                <a:gd name="T13" fmla="*/ 64 h 788"/>
                <a:gd name="T14" fmla="*/ 1745 w 1768"/>
                <a:gd name="T15" fmla="*/ 84 h 788"/>
                <a:gd name="T16" fmla="*/ 1609 w 1768"/>
                <a:gd name="T17" fmla="*/ 274 h 788"/>
                <a:gd name="T18" fmla="*/ 1587 w 1768"/>
                <a:gd name="T19" fmla="*/ 300 h 788"/>
                <a:gd name="T20" fmla="*/ 1561 w 1768"/>
                <a:gd name="T21" fmla="*/ 327 h 788"/>
                <a:gd name="T22" fmla="*/ 1532 w 1768"/>
                <a:gd name="T23" fmla="*/ 351 h 788"/>
                <a:gd name="T24" fmla="*/ 1500 w 1768"/>
                <a:gd name="T25" fmla="*/ 373 h 788"/>
                <a:gd name="T26" fmla="*/ 1467 w 1768"/>
                <a:gd name="T27" fmla="*/ 393 h 788"/>
                <a:gd name="T28" fmla="*/ 1435 w 1768"/>
                <a:gd name="T29" fmla="*/ 407 h 788"/>
                <a:gd name="T30" fmla="*/ 1404 w 1768"/>
                <a:gd name="T31" fmla="*/ 418 h 788"/>
                <a:gd name="T32" fmla="*/ 71 w 1768"/>
                <a:gd name="T33" fmla="*/ 784 h 788"/>
                <a:gd name="T34" fmla="*/ 49 w 1768"/>
                <a:gd name="T35" fmla="*/ 788 h 788"/>
                <a:gd name="T36" fmla="*/ 32 w 1768"/>
                <a:gd name="T37" fmla="*/ 788 h 788"/>
                <a:gd name="T38" fmla="*/ 18 w 1768"/>
                <a:gd name="T39" fmla="*/ 784 h 788"/>
                <a:gd name="T40" fmla="*/ 8 w 1768"/>
                <a:gd name="T41" fmla="*/ 778 h 788"/>
                <a:gd name="T42" fmla="*/ 2 w 1768"/>
                <a:gd name="T43" fmla="*/ 768 h 788"/>
                <a:gd name="T44" fmla="*/ 0 w 1768"/>
                <a:gd name="T45" fmla="*/ 755 h 788"/>
                <a:gd name="T46" fmla="*/ 3 w 1768"/>
                <a:gd name="T47" fmla="*/ 739 h 788"/>
                <a:gd name="T48" fmla="*/ 10 w 1768"/>
                <a:gd name="T49" fmla="*/ 722 h 788"/>
                <a:gd name="T50" fmla="*/ 22 w 1768"/>
                <a:gd name="T51" fmla="*/ 702 h 788"/>
                <a:gd name="T52" fmla="*/ 202 w 1768"/>
                <a:gd name="T53" fmla="*/ 468 h 788"/>
                <a:gd name="T54" fmla="*/ 223 w 1768"/>
                <a:gd name="T55" fmla="*/ 440 h 788"/>
                <a:gd name="T56" fmla="*/ 248 w 1768"/>
                <a:gd name="T57" fmla="*/ 414 h 788"/>
                <a:gd name="T58" fmla="*/ 277 w 1768"/>
                <a:gd name="T59" fmla="*/ 389 h 788"/>
                <a:gd name="T60" fmla="*/ 309 w 1768"/>
                <a:gd name="T61" fmla="*/ 366 h 788"/>
                <a:gd name="T62" fmla="*/ 341 w 1768"/>
                <a:gd name="T63" fmla="*/ 348 h 788"/>
                <a:gd name="T64" fmla="*/ 373 w 1768"/>
                <a:gd name="T65" fmla="*/ 332 h 788"/>
                <a:gd name="T66" fmla="*/ 404 w 1768"/>
                <a:gd name="T67" fmla="*/ 322 h 788"/>
                <a:gd name="T68" fmla="*/ 1699 w 1768"/>
                <a:gd name="T69" fmla="*/ 3 h 788"/>
                <a:gd name="T70" fmla="*/ 1720 w 1768"/>
                <a:gd name="T71" fmla="*/ 0 h 788"/>
                <a:gd name="T72" fmla="*/ 1738 w 1768"/>
                <a:gd name="T7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8" h="788">
                  <a:moveTo>
                    <a:pt x="1738" y="0"/>
                  </a:moveTo>
                  <a:lnTo>
                    <a:pt x="1752" y="3"/>
                  </a:lnTo>
                  <a:lnTo>
                    <a:pt x="1761" y="10"/>
                  </a:lnTo>
                  <a:lnTo>
                    <a:pt x="1767" y="20"/>
                  </a:lnTo>
                  <a:lnTo>
                    <a:pt x="1768" y="32"/>
                  </a:lnTo>
                  <a:lnTo>
                    <a:pt x="1765" y="47"/>
                  </a:lnTo>
                  <a:lnTo>
                    <a:pt x="1757" y="64"/>
                  </a:lnTo>
                  <a:lnTo>
                    <a:pt x="1745" y="84"/>
                  </a:lnTo>
                  <a:lnTo>
                    <a:pt x="1609" y="274"/>
                  </a:lnTo>
                  <a:lnTo>
                    <a:pt x="1587" y="300"/>
                  </a:lnTo>
                  <a:lnTo>
                    <a:pt x="1561" y="327"/>
                  </a:lnTo>
                  <a:lnTo>
                    <a:pt x="1532" y="351"/>
                  </a:lnTo>
                  <a:lnTo>
                    <a:pt x="1500" y="373"/>
                  </a:lnTo>
                  <a:lnTo>
                    <a:pt x="1467" y="393"/>
                  </a:lnTo>
                  <a:lnTo>
                    <a:pt x="1435" y="407"/>
                  </a:lnTo>
                  <a:lnTo>
                    <a:pt x="1404" y="418"/>
                  </a:lnTo>
                  <a:lnTo>
                    <a:pt x="71" y="784"/>
                  </a:lnTo>
                  <a:lnTo>
                    <a:pt x="49" y="788"/>
                  </a:lnTo>
                  <a:lnTo>
                    <a:pt x="32" y="788"/>
                  </a:lnTo>
                  <a:lnTo>
                    <a:pt x="18" y="784"/>
                  </a:lnTo>
                  <a:lnTo>
                    <a:pt x="8" y="778"/>
                  </a:lnTo>
                  <a:lnTo>
                    <a:pt x="2" y="768"/>
                  </a:lnTo>
                  <a:lnTo>
                    <a:pt x="0" y="755"/>
                  </a:lnTo>
                  <a:lnTo>
                    <a:pt x="3" y="739"/>
                  </a:lnTo>
                  <a:lnTo>
                    <a:pt x="10" y="722"/>
                  </a:lnTo>
                  <a:lnTo>
                    <a:pt x="22" y="702"/>
                  </a:lnTo>
                  <a:lnTo>
                    <a:pt x="202" y="468"/>
                  </a:lnTo>
                  <a:lnTo>
                    <a:pt x="223" y="440"/>
                  </a:lnTo>
                  <a:lnTo>
                    <a:pt x="248" y="414"/>
                  </a:lnTo>
                  <a:lnTo>
                    <a:pt x="277" y="389"/>
                  </a:lnTo>
                  <a:lnTo>
                    <a:pt x="309" y="366"/>
                  </a:lnTo>
                  <a:lnTo>
                    <a:pt x="341" y="348"/>
                  </a:lnTo>
                  <a:lnTo>
                    <a:pt x="373" y="332"/>
                  </a:lnTo>
                  <a:lnTo>
                    <a:pt x="404" y="322"/>
                  </a:lnTo>
                  <a:lnTo>
                    <a:pt x="1699" y="3"/>
                  </a:lnTo>
                  <a:lnTo>
                    <a:pt x="1720" y="0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74" y="342"/>
              <a:ext cx="160" cy="81"/>
            </a:xfrm>
            <a:custGeom>
              <a:avLst/>
              <a:gdLst>
                <a:gd name="T0" fmla="*/ 1296 w 1600"/>
                <a:gd name="T1" fmla="*/ 0 h 886"/>
                <a:gd name="T2" fmla="*/ 1322 w 1600"/>
                <a:gd name="T3" fmla="*/ 4 h 886"/>
                <a:gd name="T4" fmla="*/ 1348 w 1600"/>
                <a:gd name="T5" fmla="*/ 12 h 886"/>
                <a:gd name="T6" fmla="*/ 1373 w 1600"/>
                <a:gd name="T7" fmla="*/ 25 h 886"/>
                <a:gd name="T8" fmla="*/ 1395 w 1600"/>
                <a:gd name="T9" fmla="*/ 42 h 886"/>
                <a:gd name="T10" fmla="*/ 1415 w 1600"/>
                <a:gd name="T11" fmla="*/ 62 h 886"/>
                <a:gd name="T12" fmla="*/ 1431 w 1600"/>
                <a:gd name="T13" fmla="*/ 86 h 886"/>
                <a:gd name="T14" fmla="*/ 1443 w 1600"/>
                <a:gd name="T15" fmla="*/ 112 h 886"/>
                <a:gd name="T16" fmla="*/ 1591 w 1600"/>
                <a:gd name="T17" fmla="*/ 532 h 886"/>
                <a:gd name="T18" fmla="*/ 1598 w 1600"/>
                <a:gd name="T19" fmla="*/ 560 h 886"/>
                <a:gd name="T20" fmla="*/ 1600 w 1600"/>
                <a:gd name="T21" fmla="*/ 586 h 886"/>
                <a:gd name="T22" fmla="*/ 1596 w 1600"/>
                <a:gd name="T23" fmla="*/ 612 h 886"/>
                <a:gd name="T24" fmla="*/ 1587 w 1600"/>
                <a:gd name="T25" fmla="*/ 635 h 886"/>
                <a:gd name="T26" fmla="*/ 1574 w 1600"/>
                <a:gd name="T27" fmla="*/ 656 h 886"/>
                <a:gd name="T28" fmla="*/ 1557 w 1600"/>
                <a:gd name="T29" fmla="*/ 672 h 886"/>
                <a:gd name="T30" fmla="*/ 1537 w 1600"/>
                <a:gd name="T31" fmla="*/ 685 h 886"/>
                <a:gd name="T32" fmla="*/ 1512 w 1600"/>
                <a:gd name="T33" fmla="*/ 694 h 886"/>
                <a:gd name="T34" fmla="*/ 744 w 1600"/>
                <a:gd name="T35" fmla="*/ 879 h 886"/>
                <a:gd name="T36" fmla="*/ 718 w 1600"/>
                <a:gd name="T37" fmla="*/ 883 h 886"/>
                <a:gd name="T38" fmla="*/ 693 w 1600"/>
                <a:gd name="T39" fmla="*/ 886 h 886"/>
                <a:gd name="T40" fmla="*/ 668 w 1600"/>
                <a:gd name="T41" fmla="*/ 883 h 886"/>
                <a:gd name="T42" fmla="*/ 646 w 1600"/>
                <a:gd name="T43" fmla="*/ 879 h 886"/>
                <a:gd name="T44" fmla="*/ 626 w 1600"/>
                <a:gd name="T45" fmla="*/ 872 h 886"/>
                <a:gd name="T46" fmla="*/ 609 w 1600"/>
                <a:gd name="T47" fmla="*/ 862 h 886"/>
                <a:gd name="T48" fmla="*/ 595 w 1600"/>
                <a:gd name="T49" fmla="*/ 851 h 886"/>
                <a:gd name="T50" fmla="*/ 586 w 1600"/>
                <a:gd name="T51" fmla="*/ 837 h 886"/>
                <a:gd name="T52" fmla="*/ 577 w 1600"/>
                <a:gd name="T53" fmla="*/ 822 h 886"/>
                <a:gd name="T54" fmla="*/ 563 w 1600"/>
                <a:gd name="T55" fmla="*/ 804 h 886"/>
                <a:gd name="T56" fmla="*/ 547 w 1600"/>
                <a:gd name="T57" fmla="*/ 788 h 886"/>
                <a:gd name="T58" fmla="*/ 528 w 1600"/>
                <a:gd name="T59" fmla="*/ 770 h 886"/>
                <a:gd name="T60" fmla="*/ 506 w 1600"/>
                <a:gd name="T61" fmla="*/ 752 h 886"/>
                <a:gd name="T62" fmla="*/ 483 w 1600"/>
                <a:gd name="T63" fmla="*/ 737 h 886"/>
                <a:gd name="T64" fmla="*/ 459 w 1600"/>
                <a:gd name="T65" fmla="*/ 722 h 886"/>
                <a:gd name="T66" fmla="*/ 435 w 1600"/>
                <a:gd name="T67" fmla="*/ 710 h 886"/>
                <a:gd name="T68" fmla="*/ 167 w 1600"/>
                <a:gd name="T69" fmla="*/ 584 h 886"/>
                <a:gd name="T70" fmla="*/ 139 w 1600"/>
                <a:gd name="T71" fmla="*/ 568 h 886"/>
                <a:gd name="T72" fmla="*/ 111 w 1600"/>
                <a:gd name="T73" fmla="*/ 546 h 886"/>
                <a:gd name="T74" fmla="*/ 85 w 1600"/>
                <a:gd name="T75" fmla="*/ 519 h 886"/>
                <a:gd name="T76" fmla="*/ 61 w 1600"/>
                <a:gd name="T77" fmla="*/ 491 h 886"/>
                <a:gd name="T78" fmla="*/ 40 w 1600"/>
                <a:gd name="T79" fmla="*/ 459 h 886"/>
                <a:gd name="T80" fmla="*/ 23 w 1600"/>
                <a:gd name="T81" fmla="*/ 426 h 886"/>
                <a:gd name="T82" fmla="*/ 12 w 1600"/>
                <a:gd name="T83" fmla="*/ 393 h 886"/>
                <a:gd name="T84" fmla="*/ 5 w 1600"/>
                <a:gd name="T85" fmla="*/ 370 h 886"/>
                <a:gd name="T86" fmla="*/ 0 w 1600"/>
                <a:gd name="T87" fmla="*/ 341 h 886"/>
                <a:gd name="T88" fmla="*/ 1 w 1600"/>
                <a:gd name="T89" fmla="*/ 315 h 886"/>
                <a:gd name="T90" fmla="*/ 6 w 1600"/>
                <a:gd name="T91" fmla="*/ 289 h 886"/>
                <a:gd name="T92" fmla="*/ 16 w 1600"/>
                <a:gd name="T93" fmla="*/ 266 h 886"/>
                <a:gd name="T94" fmla="*/ 31 w 1600"/>
                <a:gd name="T95" fmla="*/ 246 h 886"/>
                <a:gd name="T96" fmla="*/ 49 w 1600"/>
                <a:gd name="T97" fmla="*/ 230 h 886"/>
                <a:gd name="T98" fmla="*/ 70 w 1600"/>
                <a:gd name="T99" fmla="*/ 218 h 886"/>
                <a:gd name="T100" fmla="*/ 95 w 1600"/>
                <a:gd name="T101" fmla="*/ 211 h 886"/>
                <a:gd name="T102" fmla="*/ 1269 w 1600"/>
                <a:gd name="T103" fmla="*/ 2 h 886"/>
                <a:gd name="T104" fmla="*/ 1296 w 1600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00" h="886">
                  <a:moveTo>
                    <a:pt x="1296" y="0"/>
                  </a:moveTo>
                  <a:lnTo>
                    <a:pt x="1322" y="4"/>
                  </a:lnTo>
                  <a:lnTo>
                    <a:pt x="1348" y="12"/>
                  </a:lnTo>
                  <a:lnTo>
                    <a:pt x="1373" y="25"/>
                  </a:lnTo>
                  <a:lnTo>
                    <a:pt x="1395" y="42"/>
                  </a:lnTo>
                  <a:lnTo>
                    <a:pt x="1415" y="62"/>
                  </a:lnTo>
                  <a:lnTo>
                    <a:pt x="1431" y="86"/>
                  </a:lnTo>
                  <a:lnTo>
                    <a:pt x="1443" y="112"/>
                  </a:lnTo>
                  <a:lnTo>
                    <a:pt x="1591" y="532"/>
                  </a:lnTo>
                  <a:lnTo>
                    <a:pt x="1598" y="560"/>
                  </a:lnTo>
                  <a:lnTo>
                    <a:pt x="1600" y="586"/>
                  </a:lnTo>
                  <a:lnTo>
                    <a:pt x="1596" y="612"/>
                  </a:lnTo>
                  <a:lnTo>
                    <a:pt x="1587" y="635"/>
                  </a:lnTo>
                  <a:lnTo>
                    <a:pt x="1574" y="656"/>
                  </a:lnTo>
                  <a:lnTo>
                    <a:pt x="1557" y="672"/>
                  </a:lnTo>
                  <a:lnTo>
                    <a:pt x="1537" y="685"/>
                  </a:lnTo>
                  <a:lnTo>
                    <a:pt x="1512" y="694"/>
                  </a:lnTo>
                  <a:lnTo>
                    <a:pt x="744" y="879"/>
                  </a:lnTo>
                  <a:lnTo>
                    <a:pt x="718" y="883"/>
                  </a:lnTo>
                  <a:lnTo>
                    <a:pt x="693" y="886"/>
                  </a:lnTo>
                  <a:lnTo>
                    <a:pt x="668" y="883"/>
                  </a:lnTo>
                  <a:lnTo>
                    <a:pt x="646" y="879"/>
                  </a:lnTo>
                  <a:lnTo>
                    <a:pt x="626" y="872"/>
                  </a:lnTo>
                  <a:lnTo>
                    <a:pt x="609" y="862"/>
                  </a:lnTo>
                  <a:lnTo>
                    <a:pt x="595" y="851"/>
                  </a:lnTo>
                  <a:lnTo>
                    <a:pt x="586" y="837"/>
                  </a:lnTo>
                  <a:lnTo>
                    <a:pt x="577" y="822"/>
                  </a:lnTo>
                  <a:lnTo>
                    <a:pt x="563" y="804"/>
                  </a:lnTo>
                  <a:lnTo>
                    <a:pt x="547" y="788"/>
                  </a:lnTo>
                  <a:lnTo>
                    <a:pt x="528" y="770"/>
                  </a:lnTo>
                  <a:lnTo>
                    <a:pt x="506" y="752"/>
                  </a:lnTo>
                  <a:lnTo>
                    <a:pt x="483" y="737"/>
                  </a:lnTo>
                  <a:lnTo>
                    <a:pt x="459" y="722"/>
                  </a:lnTo>
                  <a:lnTo>
                    <a:pt x="435" y="710"/>
                  </a:lnTo>
                  <a:lnTo>
                    <a:pt x="167" y="584"/>
                  </a:lnTo>
                  <a:lnTo>
                    <a:pt x="139" y="568"/>
                  </a:lnTo>
                  <a:lnTo>
                    <a:pt x="111" y="546"/>
                  </a:lnTo>
                  <a:lnTo>
                    <a:pt x="85" y="519"/>
                  </a:lnTo>
                  <a:lnTo>
                    <a:pt x="61" y="491"/>
                  </a:lnTo>
                  <a:lnTo>
                    <a:pt x="40" y="459"/>
                  </a:lnTo>
                  <a:lnTo>
                    <a:pt x="23" y="426"/>
                  </a:lnTo>
                  <a:lnTo>
                    <a:pt x="12" y="393"/>
                  </a:lnTo>
                  <a:lnTo>
                    <a:pt x="5" y="370"/>
                  </a:lnTo>
                  <a:lnTo>
                    <a:pt x="0" y="341"/>
                  </a:lnTo>
                  <a:lnTo>
                    <a:pt x="1" y="315"/>
                  </a:lnTo>
                  <a:lnTo>
                    <a:pt x="6" y="289"/>
                  </a:lnTo>
                  <a:lnTo>
                    <a:pt x="16" y="266"/>
                  </a:lnTo>
                  <a:lnTo>
                    <a:pt x="31" y="246"/>
                  </a:lnTo>
                  <a:lnTo>
                    <a:pt x="49" y="230"/>
                  </a:lnTo>
                  <a:lnTo>
                    <a:pt x="70" y="218"/>
                  </a:lnTo>
                  <a:lnTo>
                    <a:pt x="95" y="211"/>
                  </a:lnTo>
                  <a:lnTo>
                    <a:pt x="1269" y="2"/>
                  </a:lnTo>
                  <a:lnTo>
                    <a:pt x="1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240" y="346"/>
              <a:ext cx="113" cy="61"/>
            </a:xfrm>
            <a:custGeom>
              <a:avLst/>
              <a:gdLst>
                <a:gd name="T0" fmla="*/ 444 w 1131"/>
                <a:gd name="T1" fmla="*/ 0 h 664"/>
                <a:gd name="T2" fmla="*/ 471 w 1131"/>
                <a:gd name="T3" fmla="*/ 2 h 664"/>
                <a:gd name="T4" fmla="*/ 497 w 1131"/>
                <a:gd name="T5" fmla="*/ 8 h 664"/>
                <a:gd name="T6" fmla="*/ 1046 w 1131"/>
                <a:gd name="T7" fmla="*/ 214 h 664"/>
                <a:gd name="T8" fmla="*/ 1069 w 1131"/>
                <a:gd name="T9" fmla="*/ 225 h 664"/>
                <a:gd name="T10" fmla="*/ 1090 w 1131"/>
                <a:gd name="T11" fmla="*/ 238 h 664"/>
                <a:gd name="T12" fmla="*/ 1106 w 1131"/>
                <a:gd name="T13" fmla="*/ 255 h 664"/>
                <a:gd name="T14" fmla="*/ 1119 w 1131"/>
                <a:gd name="T15" fmla="*/ 272 h 664"/>
                <a:gd name="T16" fmla="*/ 1127 w 1131"/>
                <a:gd name="T17" fmla="*/ 292 h 664"/>
                <a:gd name="T18" fmla="*/ 1131 w 1131"/>
                <a:gd name="T19" fmla="*/ 312 h 664"/>
                <a:gd name="T20" fmla="*/ 1130 w 1131"/>
                <a:gd name="T21" fmla="*/ 330 h 664"/>
                <a:gd name="T22" fmla="*/ 1123 w 1131"/>
                <a:gd name="T23" fmla="*/ 350 h 664"/>
                <a:gd name="T24" fmla="*/ 1110 w 1131"/>
                <a:gd name="T25" fmla="*/ 372 h 664"/>
                <a:gd name="T26" fmla="*/ 1091 w 1131"/>
                <a:gd name="T27" fmla="*/ 393 h 664"/>
                <a:gd name="T28" fmla="*/ 1068 w 1131"/>
                <a:gd name="T29" fmla="*/ 414 h 664"/>
                <a:gd name="T30" fmla="*/ 1042 w 1131"/>
                <a:gd name="T31" fmla="*/ 433 h 664"/>
                <a:gd name="T32" fmla="*/ 1013 w 1131"/>
                <a:gd name="T33" fmla="*/ 450 h 664"/>
                <a:gd name="T34" fmla="*/ 983 w 1131"/>
                <a:gd name="T35" fmla="*/ 464 h 664"/>
                <a:gd name="T36" fmla="*/ 954 w 1131"/>
                <a:gd name="T37" fmla="*/ 473 h 664"/>
                <a:gd name="T38" fmla="*/ 293 w 1131"/>
                <a:gd name="T39" fmla="*/ 647 h 664"/>
                <a:gd name="T40" fmla="*/ 271 w 1131"/>
                <a:gd name="T41" fmla="*/ 652 h 664"/>
                <a:gd name="T42" fmla="*/ 245 w 1131"/>
                <a:gd name="T43" fmla="*/ 656 h 664"/>
                <a:gd name="T44" fmla="*/ 217 w 1131"/>
                <a:gd name="T45" fmla="*/ 659 h 664"/>
                <a:gd name="T46" fmla="*/ 187 w 1131"/>
                <a:gd name="T47" fmla="*/ 662 h 664"/>
                <a:gd name="T48" fmla="*/ 157 w 1131"/>
                <a:gd name="T49" fmla="*/ 664 h 664"/>
                <a:gd name="T50" fmla="*/ 128 w 1131"/>
                <a:gd name="T51" fmla="*/ 664 h 664"/>
                <a:gd name="T52" fmla="*/ 101 w 1131"/>
                <a:gd name="T53" fmla="*/ 663 h 664"/>
                <a:gd name="T54" fmla="*/ 76 w 1131"/>
                <a:gd name="T55" fmla="*/ 662 h 664"/>
                <a:gd name="T56" fmla="*/ 55 w 1131"/>
                <a:gd name="T57" fmla="*/ 658 h 664"/>
                <a:gd name="T58" fmla="*/ 39 w 1131"/>
                <a:gd name="T59" fmla="*/ 655 h 664"/>
                <a:gd name="T60" fmla="*/ 25 w 1131"/>
                <a:gd name="T61" fmla="*/ 648 h 664"/>
                <a:gd name="T62" fmla="*/ 14 w 1131"/>
                <a:gd name="T63" fmla="*/ 637 h 664"/>
                <a:gd name="T64" fmla="*/ 6 w 1131"/>
                <a:gd name="T65" fmla="*/ 625 h 664"/>
                <a:gd name="T66" fmla="*/ 1 w 1131"/>
                <a:gd name="T67" fmla="*/ 609 h 664"/>
                <a:gd name="T68" fmla="*/ 0 w 1131"/>
                <a:gd name="T69" fmla="*/ 591 h 664"/>
                <a:gd name="T70" fmla="*/ 1 w 1131"/>
                <a:gd name="T71" fmla="*/ 572 h 664"/>
                <a:gd name="T72" fmla="*/ 5 w 1131"/>
                <a:gd name="T73" fmla="*/ 552 h 664"/>
                <a:gd name="T74" fmla="*/ 13 w 1131"/>
                <a:gd name="T75" fmla="*/ 530 h 664"/>
                <a:gd name="T76" fmla="*/ 23 w 1131"/>
                <a:gd name="T77" fmla="*/ 508 h 664"/>
                <a:gd name="T78" fmla="*/ 306 w 1131"/>
                <a:gd name="T79" fmla="*/ 84 h 664"/>
                <a:gd name="T80" fmla="*/ 322 w 1131"/>
                <a:gd name="T81" fmla="*/ 60 h 664"/>
                <a:gd name="T82" fmla="*/ 342 w 1131"/>
                <a:gd name="T83" fmla="*/ 40 h 664"/>
                <a:gd name="T84" fmla="*/ 365 w 1131"/>
                <a:gd name="T85" fmla="*/ 24 h 664"/>
                <a:gd name="T86" fmla="*/ 390 w 1131"/>
                <a:gd name="T87" fmla="*/ 11 h 664"/>
                <a:gd name="T88" fmla="*/ 416 w 1131"/>
                <a:gd name="T89" fmla="*/ 4 h 664"/>
                <a:gd name="T90" fmla="*/ 444 w 1131"/>
                <a:gd name="T91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1" h="664">
                  <a:moveTo>
                    <a:pt x="444" y="0"/>
                  </a:moveTo>
                  <a:lnTo>
                    <a:pt x="471" y="2"/>
                  </a:lnTo>
                  <a:lnTo>
                    <a:pt x="497" y="8"/>
                  </a:lnTo>
                  <a:lnTo>
                    <a:pt x="1046" y="214"/>
                  </a:lnTo>
                  <a:lnTo>
                    <a:pt x="1069" y="225"/>
                  </a:lnTo>
                  <a:lnTo>
                    <a:pt x="1090" y="238"/>
                  </a:lnTo>
                  <a:lnTo>
                    <a:pt x="1106" y="255"/>
                  </a:lnTo>
                  <a:lnTo>
                    <a:pt x="1119" y="272"/>
                  </a:lnTo>
                  <a:lnTo>
                    <a:pt x="1127" y="292"/>
                  </a:lnTo>
                  <a:lnTo>
                    <a:pt x="1131" y="312"/>
                  </a:lnTo>
                  <a:lnTo>
                    <a:pt x="1130" y="330"/>
                  </a:lnTo>
                  <a:lnTo>
                    <a:pt x="1123" y="350"/>
                  </a:lnTo>
                  <a:lnTo>
                    <a:pt x="1110" y="372"/>
                  </a:lnTo>
                  <a:lnTo>
                    <a:pt x="1091" y="393"/>
                  </a:lnTo>
                  <a:lnTo>
                    <a:pt x="1068" y="414"/>
                  </a:lnTo>
                  <a:lnTo>
                    <a:pt x="1042" y="433"/>
                  </a:lnTo>
                  <a:lnTo>
                    <a:pt x="1013" y="450"/>
                  </a:lnTo>
                  <a:lnTo>
                    <a:pt x="983" y="464"/>
                  </a:lnTo>
                  <a:lnTo>
                    <a:pt x="954" y="473"/>
                  </a:lnTo>
                  <a:lnTo>
                    <a:pt x="293" y="647"/>
                  </a:lnTo>
                  <a:lnTo>
                    <a:pt x="271" y="652"/>
                  </a:lnTo>
                  <a:lnTo>
                    <a:pt x="245" y="656"/>
                  </a:lnTo>
                  <a:lnTo>
                    <a:pt x="217" y="659"/>
                  </a:lnTo>
                  <a:lnTo>
                    <a:pt x="187" y="662"/>
                  </a:lnTo>
                  <a:lnTo>
                    <a:pt x="157" y="664"/>
                  </a:lnTo>
                  <a:lnTo>
                    <a:pt x="128" y="664"/>
                  </a:lnTo>
                  <a:lnTo>
                    <a:pt x="101" y="663"/>
                  </a:lnTo>
                  <a:lnTo>
                    <a:pt x="76" y="662"/>
                  </a:lnTo>
                  <a:lnTo>
                    <a:pt x="55" y="658"/>
                  </a:lnTo>
                  <a:lnTo>
                    <a:pt x="39" y="655"/>
                  </a:lnTo>
                  <a:lnTo>
                    <a:pt x="25" y="648"/>
                  </a:lnTo>
                  <a:lnTo>
                    <a:pt x="14" y="637"/>
                  </a:lnTo>
                  <a:lnTo>
                    <a:pt x="6" y="625"/>
                  </a:lnTo>
                  <a:lnTo>
                    <a:pt x="1" y="609"/>
                  </a:lnTo>
                  <a:lnTo>
                    <a:pt x="0" y="591"/>
                  </a:lnTo>
                  <a:lnTo>
                    <a:pt x="1" y="572"/>
                  </a:lnTo>
                  <a:lnTo>
                    <a:pt x="5" y="552"/>
                  </a:lnTo>
                  <a:lnTo>
                    <a:pt x="13" y="530"/>
                  </a:lnTo>
                  <a:lnTo>
                    <a:pt x="23" y="508"/>
                  </a:lnTo>
                  <a:lnTo>
                    <a:pt x="306" y="84"/>
                  </a:lnTo>
                  <a:lnTo>
                    <a:pt x="322" y="60"/>
                  </a:lnTo>
                  <a:lnTo>
                    <a:pt x="342" y="40"/>
                  </a:lnTo>
                  <a:lnTo>
                    <a:pt x="365" y="24"/>
                  </a:lnTo>
                  <a:lnTo>
                    <a:pt x="390" y="11"/>
                  </a:lnTo>
                  <a:lnTo>
                    <a:pt x="416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600" y="192541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810ad4e-facc-49e0-bf84-bcdc659cc4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444</Words>
  <Application>Microsoft Office PowerPoint</Application>
  <PresentationFormat>On-screen Show (16:9)</PresentationFormat>
  <Paragraphs>115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HOW: example of model applicability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Alina Rus(Mihaltan)</dc:creator>
  <cp:lastModifiedBy>c026cocos</cp:lastModifiedBy>
  <cp:revision>61</cp:revision>
  <dcterms:created xsi:type="dcterms:W3CDTF">2006-08-16T00:00:00Z</dcterms:created>
  <dcterms:modified xsi:type="dcterms:W3CDTF">2019-06-12T07:17:28Z</dcterms:modified>
</cp:coreProperties>
</file>