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5"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Bahnschrift" panose="020B0502040204020203" pitchFamily="34" charset="0"/>
              </a:rPr>
              <a:t>CREDIT EDA ASSIGNMENT</a:t>
            </a:r>
            <a:endParaRPr lang="en-IN" dirty="0">
              <a:latin typeface="Bahnschrift" panose="020B0502040204020203" pitchFamily="34" charset="0"/>
            </a:endParaRPr>
          </a:p>
        </p:txBody>
      </p:sp>
      <p:sp>
        <p:nvSpPr>
          <p:cNvPr id="3" name="Subtitle 2"/>
          <p:cNvSpPr>
            <a:spLocks noGrp="1"/>
          </p:cNvSpPr>
          <p:nvPr>
            <p:ph type="subTitle" idx="1"/>
          </p:nvPr>
        </p:nvSpPr>
        <p:spPr>
          <a:xfrm>
            <a:off x="2589212" y="5196123"/>
            <a:ext cx="8915399" cy="1126283"/>
          </a:xfrm>
        </p:spPr>
        <p:txBody>
          <a:bodyPr/>
          <a:lstStyle/>
          <a:p>
            <a:r>
              <a:rPr lang="en-IN" dirty="0" smtClean="0">
                <a:latin typeface="Bahnschrift" panose="020B0502040204020203" pitchFamily="34" charset="0"/>
              </a:rPr>
              <a:t>Submitted BY – </a:t>
            </a:r>
            <a:r>
              <a:rPr lang="en-IN" dirty="0" err="1" smtClean="0">
                <a:latin typeface="Bahnschrift" panose="020B0502040204020203" pitchFamily="34" charset="0"/>
              </a:rPr>
              <a:t>Parikshit</a:t>
            </a:r>
            <a:r>
              <a:rPr lang="en-IN" dirty="0" smtClean="0">
                <a:latin typeface="Bahnschrift" panose="020B0502040204020203" pitchFamily="34" charset="0"/>
              </a:rPr>
              <a:t> </a:t>
            </a:r>
            <a:r>
              <a:rPr lang="en-IN" dirty="0" err="1" smtClean="0">
                <a:latin typeface="Bahnschrift" panose="020B0502040204020203" pitchFamily="34" charset="0"/>
              </a:rPr>
              <a:t>Malhi</a:t>
            </a:r>
            <a:endParaRPr lang="en-IN" dirty="0">
              <a:latin typeface="Bahnschrift" panose="020B0502040204020203" pitchFamily="34" charset="0"/>
            </a:endParaRPr>
          </a:p>
        </p:txBody>
      </p:sp>
    </p:spTree>
    <p:extLst>
      <p:ext uri="{BB962C8B-B14F-4D97-AF65-F5344CB8AC3E}">
        <p14:creationId xmlns:p14="http://schemas.microsoft.com/office/powerpoint/2010/main" val="765911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Clients having secondary education (78.6%), and higher education (16.1%) are most likely to be defaulters.</a:t>
            </a:r>
            <a:endParaRPr lang="en-IN" sz="1400" dirty="0">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2003264" y="1947728"/>
            <a:ext cx="6599578" cy="4450042"/>
          </a:xfrm>
          <a:prstGeom prst="rect">
            <a:avLst/>
          </a:prstGeom>
        </p:spPr>
      </p:pic>
    </p:spTree>
    <p:extLst>
      <p:ext uri="{BB962C8B-B14F-4D97-AF65-F5344CB8AC3E}">
        <p14:creationId xmlns:p14="http://schemas.microsoft.com/office/powerpoint/2010/main" val="1707130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Married clients (59.8%) and single clients (18%) are most likely to be defaulters.</a:t>
            </a:r>
            <a:endParaRPr lang="en-IN" sz="1400"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2003264" y="1947728"/>
            <a:ext cx="6846428" cy="4230435"/>
          </a:xfrm>
          <a:prstGeom prst="rect">
            <a:avLst/>
          </a:prstGeom>
        </p:spPr>
      </p:pic>
    </p:spTree>
    <p:extLst>
      <p:ext uri="{BB962C8B-B14F-4D97-AF65-F5344CB8AC3E}">
        <p14:creationId xmlns:p14="http://schemas.microsoft.com/office/powerpoint/2010/main" val="675407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Clients living in house or apartments are most likely to be defaulters (85.7%)</a:t>
            </a:r>
            <a:endParaRPr lang="en-IN" sz="1400" dirty="0">
              <a:latin typeface="Bahnschrift" panose="020B0502040204020203" pitchFamily="34" charset="0"/>
            </a:endParaRPr>
          </a:p>
        </p:txBody>
      </p:sp>
      <p:pic>
        <p:nvPicPr>
          <p:cNvPr id="6" name="Picture 5"/>
          <p:cNvPicPr>
            <a:picLocks noChangeAspect="1"/>
          </p:cNvPicPr>
          <p:nvPr/>
        </p:nvPicPr>
        <p:blipFill>
          <a:blip r:embed="rId2"/>
          <a:stretch>
            <a:fillRect/>
          </a:stretch>
        </p:blipFill>
        <p:spPr>
          <a:xfrm>
            <a:off x="2003263" y="1765508"/>
            <a:ext cx="7023263" cy="4370371"/>
          </a:xfrm>
          <a:prstGeom prst="rect">
            <a:avLst/>
          </a:prstGeom>
        </p:spPr>
      </p:pic>
    </p:spTree>
    <p:extLst>
      <p:ext uri="{BB962C8B-B14F-4D97-AF65-F5344CB8AC3E}">
        <p14:creationId xmlns:p14="http://schemas.microsoft.com/office/powerpoint/2010/main" val="2513059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Unknown category is most </a:t>
            </a:r>
            <a:r>
              <a:rPr lang="en-US" sz="1600" dirty="0" err="1">
                <a:latin typeface="Bahnschrift" panose="020B0502040204020203" pitchFamily="34" charset="0"/>
              </a:rPr>
              <a:t>lkely</a:t>
            </a:r>
            <a:r>
              <a:rPr lang="en-US" sz="1600" dirty="0">
                <a:latin typeface="Bahnschrift" panose="020B0502040204020203" pitchFamily="34" charset="0"/>
              </a:rPr>
              <a:t> to be defaulter (25.3%). Next, </a:t>
            </a:r>
            <a:r>
              <a:rPr lang="en-US" sz="1600" dirty="0" err="1">
                <a:latin typeface="Bahnschrift" panose="020B0502040204020203" pitchFamily="34" charset="0"/>
              </a:rPr>
              <a:t>labour</a:t>
            </a:r>
            <a:r>
              <a:rPr lang="en-US" sz="1600" dirty="0">
                <a:latin typeface="Bahnschrift" panose="020B0502040204020203" pitchFamily="34" charset="0"/>
              </a:rPr>
              <a:t> clients are 23.3% defaulters, sales staff are 12.5% defaulters, and drivers are 8.5% defaulters.</a:t>
            </a:r>
            <a:endParaRPr lang="en-IN" sz="1400"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2170633" y="1849149"/>
            <a:ext cx="7375020" cy="4679706"/>
          </a:xfrm>
          <a:prstGeom prst="rect">
            <a:avLst/>
          </a:prstGeom>
        </p:spPr>
      </p:pic>
    </p:spTree>
    <p:extLst>
      <p:ext uri="{BB962C8B-B14F-4D97-AF65-F5344CB8AC3E}">
        <p14:creationId xmlns:p14="http://schemas.microsoft.com/office/powerpoint/2010/main" val="2988231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3619869" cy="1657618"/>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Unknown category is most </a:t>
            </a:r>
            <a:r>
              <a:rPr lang="en-US" sz="1600" dirty="0" err="1">
                <a:latin typeface="Bahnschrift" panose="020B0502040204020203" pitchFamily="34" charset="0"/>
              </a:rPr>
              <a:t>lkely</a:t>
            </a:r>
            <a:r>
              <a:rPr lang="en-US" sz="1600" dirty="0">
                <a:latin typeface="Bahnschrift" panose="020B0502040204020203" pitchFamily="34" charset="0"/>
              </a:rPr>
              <a:t> to be defaulter (25.3%). Next, </a:t>
            </a:r>
            <a:r>
              <a:rPr lang="en-US" sz="1600" dirty="0" err="1">
                <a:latin typeface="Bahnschrift" panose="020B0502040204020203" pitchFamily="34" charset="0"/>
              </a:rPr>
              <a:t>labour</a:t>
            </a:r>
            <a:r>
              <a:rPr lang="en-US" sz="1600" dirty="0">
                <a:latin typeface="Bahnschrift" panose="020B0502040204020203" pitchFamily="34" charset="0"/>
              </a:rPr>
              <a:t> clients are 23.3% defaulters, sales staff are 12.5% defaulters, and drivers are 8.5% defaulters.</a:t>
            </a:r>
            <a:endParaRPr lang="en-IN" sz="1400" dirty="0">
              <a:latin typeface="Bahnschrift" panose="020B0502040204020203" pitchFamily="34" charset="0"/>
            </a:endParaRPr>
          </a:p>
        </p:txBody>
      </p:sp>
      <p:pic>
        <p:nvPicPr>
          <p:cNvPr id="5" name="Picture 4"/>
          <p:cNvPicPr>
            <a:picLocks noChangeAspect="1"/>
          </p:cNvPicPr>
          <p:nvPr/>
        </p:nvPicPr>
        <p:blipFill rotWithShape="1">
          <a:blip r:embed="rId2"/>
          <a:srcRect t="9778"/>
          <a:stretch/>
        </p:blipFill>
        <p:spPr>
          <a:xfrm>
            <a:off x="6263931" y="162369"/>
            <a:ext cx="5204527" cy="6634439"/>
          </a:xfrm>
          <a:prstGeom prst="rect">
            <a:avLst/>
          </a:prstGeom>
        </p:spPr>
      </p:pic>
    </p:spTree>
    <p:extLst>
      <p:ext uri="{BB962C8B-B14F-4D97-AF65-F5344CB8AC3E}">
        <p14:creationId xmlns:p14="http://schemas.microsoft.com/office/powerpoint/2010/main" val="457013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Clients with income in range 1-2L (53.7%), 0-1L (21%), and 2-3L (19.8%) are defaulters.</a:t>
            </a:r>
            <a:endParaRPr lang="en-IN" sz="1400" dirty="0">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1907894" y="2012579"/>
            <a:ext cx="7552302" cy="4321911"/>
          </a:xfrm>
          <a:prstGeom prst="rect">
            <a:avLst/>
          </a:prstGeom>
        </p:spPr>
      </p:pic>
    </p:spTree>
    <p:extLst>
      <p:ext uri="{BB962C8B-B14F-4D97-AF65-F5344CB8AC3E}">
        <p14:creationId xmlns:p14="http://schemas.microsoft.com/office/powerpoint/2010/main" val="2789509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Clients with credit amount in range 2-3L (17.4%) and 5-6L (14.2%) are defaulters.</a:t>
            </a:r>
            <a:endParaRPr lang="en-IN" sz="1400"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2003264" y="1803164"/>
            <a:ext cx="7737372" cy="4450126"/>
          </a:xfrm>
          <a:prstGeom prst="rect">
            <a:avLst/>
          </a:prstGeom>
        </p:spPr>
      </p:pic>
    </p:spTree>
    <p:extLst>
      <p:ext uri="{BB962C8B-B14F-4D97-AF65-F5344CB8AC3E}">
        <p14:creationId xmlns:p14="http://schemas.microsoft.com/office/powerpoint/2010/main" val="2237517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Clients taking loan against goods price 4-5L (23.8%) and 2-3L (21.3%) are defaulters.</a:t>
            </a:r>
            <a:endParaRPr lang="en-IN" sz="1400" dirty="0">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2003264" y="1807480"/>
            <a:ext cx="7848467" cy="4514022"/>
          </a:xfrm>
          <a:prstGeom prst="rect">
            <a:avLst/>
          </a:prstGeom>
        </p:spPr>
      </p:pic>
    </p:spTree>
    <p:extLst>
      <p:ext uri="{BB962C8B-B14F-4D97-AF65-F5344CB8AC3E}">
        <p14:creationId xmlns:p14="http://schemas.microsoft.com/office/powerpoint/2010/main" val="917424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795" y="282277"/>
            <a:ext cx="3013117"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High correlations among </a:t>
            </a:r>
            <a:r>
              <a:rPr lang="en-US" sz="1600" dirty="0" err="1">
                <a:latin typeface="Bahnschrift" panose="020B0502040204020203" pitchFamily="34" charset="0"/>
              </a:rPr>
              <a:t>repayers</a:t>
            </a:r>
            <a:r>
              <a:rPr lang="en-US" sz="1600" dirty="0">
                <a:latin typeface="Bahnschrift" panose="020B0502040204020203" pitchFamily="34" charset="0"/>
              </a:rPr>
              <a:t>:</a:t>
            </a:r>
            <a:br>
              <a:rPr lang="en-US" sz="1600" dirty="0">
                <a:latin typeface="Bahnschrift" panose="020B0502040204020203" pitchFamily="34" charset="0"/>
              </a:rPr>
            </a:br>
            <a:r>
              <a:rPr lang="en-US" sz="1600" dirty="0">
                <a:latin typeface="Bahnschrift" panose="020B0502040204020203" pitchFamily="34" charset="0"/>
              </a:rPr>
              <a:t>1. Goods price with credit amount</a:t>
            </a:r>
            <a:br>
              <a:rPr lang="en-US" sz="1600" dirty="0">
                <a:latin typeface="Bahnschrift" panose="020B0502040204020203" pitchFamily="34" charset="0"/>
              </a:rPr>
            </a:br>
            <a:r>
              <a:rPr lang="en-US" sz="1600" dirty="0">
                <a:latin typeface="Bahnschrift" panose="020B0502040204020203" pitchFamily="34" charset="0"/>
              </a:rPr>
              <a:t>2. Loan annuity with credit amount</a:t>
            </a:r>
            <a:br>
              <a:rPr lang="en-US" sz="1600" dirty="0">
                <a:latin typeface="Bahnschrift" panose="020B0502040204020203" pitchFamily="34" charset="0"/>
              </a:rPr>
            </a:br>
            <a:r>
              <a:rPr lang="en-US" sz="1600" dirty="0">
                <a:latin typeface="Bahnschrift" panose="020B0502040204020203" pitchFamily="34" charset="0"/>
              </a:rPr>
              <a:t>3. Loan annuity with goods price</a:t>
            </a:r>
            <a:endParaRPr lang="en-IN" sz="1400"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4674278" y="770887"/>
            <a:ext cx="7096041" cy="5356447"/>
          </a:xfrm>
          <a:prstGeom prst="rect">
            <a:avLst/>
          </a:prstGeom>
        </p:spPr>
      </p:pic>
    </p:spTree>
    <p:extLst>
      <p:ext uri="{BB962C8B-B14F-4D97-AF65-F5344CB8AC3E}">
        <p14:creationId xmlns:p14="http://schemas.microsoft.com/office/powerpoint/2010/main" val="685595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799" y="316461"/>
            <a:ext cx="3004571"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High correlations among </a:t>
            </a:r>
            <a:r>
              <a:rPr lang="en-US" sz="1600" dirty="0" err="1">
                <a:latin typeface="Bahnschrift" panose="020B0502040204020203" pitchFamily="34" charset="0"/>
              </a:rPr>
              <a:t>repayers</a:t>
            </a:r>
            <a:r>
              <a:rPr lang="en-US" sz="1600" dirty="0">
                <a:latin typeface="Bahnschrift" panose="020B0502040204020203" pitchFamily="34" charset="0"/>
              </a:rPr>
              <a:t>:</a:t>
            </a:r>
            <a:br>
              <a:rPr lang="en-US" sz="1600" dirty="0">
                <a:latin typeface="Bahnschrift" panose="020B0502040204020203" pitchFamily="34" charset="0"/>
              </a:rPr>
            </a:br>
            <a:r>
              <a:rPr lang="en-US" sz="1600" dirty="0">
                <a:latin typeface="Bahnschrift" panose="020B0502040204020203" pitchFamily="34" charset="0"/>
              </a:rPr>
              <a:t>1. Goods price with credit amount</a:t>
            </a:r>
            <a:br>
              <a:rPr lang="en-US" sz="1600" dirty="0">
                <a:latin typeface="Bahnschrift" panose="020B0502040204020203" pitchFamily="34" charset="0"/>
              </a:rPr>
            </a:br>
            <a:r>
              <a:rPr lang="en-US" sz="1600" dirty="0">
                <a:latin typeface="Bahnschrift" panose="020B0502040204020203" pitchFamily="34" charset="0"/>
              </a:rPr>
              <a:t>2. Loan annuity with credit amount</a:t>
            </a:r>
            <a:br>
              <a:rPr lang="en-US" sz="1600" dirty="0">
                <a:latin typeface="Bahnschrift" panose="020B0502040204020203" pitchFamily="34" charset="0"/>
              </a:rPr>
            </a:br>
            <a:r>
              <a:rPr lang="en-US" sz="1600" dirty="0">
                <a:latin typeface="Bahnschrift" panose="020B0502040204020203" pitchFamily="34" charset="0"/>
              </a:rPr>
              <a:t>3. Loan annuity with goods price</a:t>
            </a:r>
            <a:endParaRPr lang="en-IN" sz="1400" dirty="0">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4817337" y="794043"/>
            <a:ext cx="7178577" cy="5418749"/>
          </a:xfrm>
          <a:prstGeom prst="rect">
            <a:avLst/>
          </a:prstGeom>
        </p:spPr>
      </p:pic>
    </p:spTree>
    <p:extLst>
      <p:ext uri="{BB962C8B-B14F-4D97-AF65-F5344CB8AC3E}">
        <p14:creationId xmlns:p14="http://schemas.microsoft.com/office/powerpoint/2010/main" val="197343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793" y="538385"/>
            <a:ext cx="9863819" cy="6076060"/>
          </a:xfrm>
        </p:spPr>
        <p:txBody>
          <a:bodyPr>
            <a:normAutofit fontScale="90000"/>
          </a:bodyPr>
          <a:lstStyle/>
          <a:p>
            <a:r>
              <a:rPr lang="en-IN" sz="2000" b="1" dirty="0" smtClean="0">
                <a:latin typeface="Bahnschrift" panose="020B0502040204020203" pitchFamily="34" charset="0"/>
              </a:rPr>
              <a:t>PROBLEM STATEMENT</a:t>
            </a:r>
            <a:r>
              <a:rPr lang="en-IN" sz="2000" dirty="0" smtClean="0">
                <a:latin typeface="Bahnschrift" panose="020B0502040204020203" pitchFamily="34" charset="0"/>
              </a:rPr>
              <a:t/>
            </a:r>
            <a:br>
              <a:rPr lang="en-IN" sz="2000" dirty="0" smtClean="0">
                <a:latin typeface="Bahnschrift" panose="020B0502040204020203" pitchFamily="34" charset="0"/>
              </a:rPr>
            </a:br>
            <a:r>
              <a:rPr lang="en-IN" sz="2000" dirty="0" smtClean="0">
                <a:latin typeface="Bahnschrift" panose="020B0502040204020203" pitchFamily="34" charset="0"/>
              </a:rPr>
              <a:t/>
            </a:r>
            <a:br>
              <a:rPr lang="en-IN" sz="2000" dirty="0" smtClean="0">
                <a:latin typeface="Bahnschrift" panose="020B0502040204020203" pitchFamily="34" charset="0"/>
              </a:rPr>
            </a:br>
            <a:r>
              <a:rPr lang="en-IN" sz="1800" b="1" dirty="0" smtClean="0">
                <a:latin typeface="Bahnschrift" panose="020B0502040204020203" pitchFamily="34" charset="0"/>
              </a:rPr>
              <a:t>Business Understanding</a:t>
            </a:r>
            <a:r>
              <a:rPr lang="en-IN" sz="1800" dirty="0" smtClean="0">
                <a:latin typeface="Bahnschrift" panose="020B0502040204020203" pitchFamily="34" charset="0"/>
              </a:rPr>
              <a:t>:</a:t>
            </a:r>
            <a:br>
              <a:rPr lang="en-IN" sz="1800" dirty="0" smtClean="0">
                <a:latin typeface="Bahnschrift" panose="020B0502040204020203" pitchFamily="34" charset="0"/>
              </a:rPr>
            </a:br>
            <a:r>
              <a:rPr lang="en-IN" sz="1800" dirty="0" smtClean="0">
                <a:latin typeface="Bahnschrift" panose="020B0502040204020203" pitchFamily="34" charset="0"/>
              </a:rPr>
              <a:t/>
            </a:r>
            <a:br>
              <a:rPr lang="en-IN" sz="1800" dirty="0" smtClean="0">
                <a:latin typeface="Bahnschrift" panose="020B0502040204020203" pitchFamily="34" charset="0"/>
              </a:rPr>
            </a:br>
            <a:r>
              <a:rPr lang="en-US" sz="1600" dirty="0" smtClean="0">
                <a:latin typeface="Bahnschrift" panose="020B0502040204020203" pitchFamily="34" charset="0"/>
              </a:rPr>
              <a:t>The loan providing companies find it hard to give loans to the people due to their insufficient or non-existent credit history. Because of that, some consumers use it to their advantage by becoming a defaulter.</a:t>
            </a:r>
            <a:br>
              <a:rPr lang="en-US" sz="1600" dirty="0" smtClean="0">
                <a:latin typeface="Bahnschrift" panose="020B0502040204020203" pitchFamily="34" charset="0"/>
              </a:rPr>
            </a:br>
            <a:r>
              <a:rPr lang="en-US" sz="1600" dirty="0" smtClean="0">
                <a:latin typeface="Bahnschrift" panose="020B0502040204020203" pitchFamily="34" charset="0"/>
              </a:rPr>
              <a:t/>
            </a:r>
            <a:br>
              <a:rPr lang="en-US" sz="1600" dirty="0" smtClean="0">
                <a:latin typeface="Bahnschrift" panose="020B0502040204020203" pitchFamily="34" charset="0"/>
              </a:rPr>
            </a:br>
            <a:r>
              <a:rPr lang="en-US" sz="1600" dirty="0" smtClean="0">
                <a:latin typeface="Bahnschrift" panose="020B0502040204020203" pitchFamily="34" charset="0"/>
              </a:rPr>
              <a:t>When the company receives a loan application, the company has to decide for loan approval based on the applicant’s profile. Two types of risks are associated with the bank’s decision:</a:t>
            </a:r>
            <a:br>
              <a:rPr lang="en-US" sz="1600" dirty="0" smtClean="0">
                <a:latin typeface="Bahnschrift" panose="020B0502040204020203" pitchFamily="34" charset="0"/>
              </a:rPr>
            </a:br>
            <a:r>
              <a:rPr lang="en-US" sz="1600" dirty="0" smtClean="0">
                <a:latin typeface="Bahnschrift" panose="020B0502040204020203" pitchFamily="34" charset="0"/>
              </a:rPr>
              <a:t/>
            </a:r>
            <a:br>
              <a:rPr lang="en-US" sz="1600" dirty="0" smtClean="0">
                <a:latin typeface="Bahnschrift" panose="020B0502040204020203" pitchFamily="34" charset="0"/>
              </a:rPr>
            </a:br>
            <a:r>
              <a:rPr lang="en-US" sz="1600" dirty="0" smtClean="0">
                <a:latin typeface="Bahnschrift" panose="020B0502040204020203" pitchFamily="34" charset="0"/>
              </a:rPr>
              <a:t>Risk-1: If the applicant is likely to repay the loan, then not approving the loan results in a loss of business to the company</a:t>
            </a:r>
            <a:br>
              <a:rPr lang="en-US" sz="1600" dirty="0" smtClean="0">
                <a:latin typeface="Bahnschrift" panose="020B0502040204020203" pitchFamily="34" charset="0"/>
              </a:rPr>
            </a:br>
            <a:r>
              <a:rPr lang="en-US" sz="1600" dirty="0" smtClean="0">
                <a:latin typeface="Bahnschrift" panose="020B0502040204020203" pitchFamily="34" charset="0"/>
              </a:rPr>
              <a:t/>
            </a:r>
            <a:br>
              <a:rPr lang="en-US" sz="1600" dirty="0" smtClean="0">
                <a:latin typeface="Bahnschrift" panose="020B0502040204020203" pitchFamily="34" charset="0"/>
              </a:rPr>
            </a:br>
            <a:r>
              <a:rPr lang="en-US" sz="1600" dirty="0" smtClean="0">
                <a:latin typeface="Bahnschrift" panose="020B0502040204020203" pitchFamily="34" charset="0"/>
              </a:rPr>
              <a:t>Risk-2: If the applicant is not likely to repay the loan, i.e. he/she is likely to default, then approving the loan may lead to a financial loss for the company.</a:t>
            </a:r>
            <a:br>
              <a:rPr lang="en-US" sz="1600" dirty="0" smtClean="0">
                <a:latin typeface="Bahnschrift" panose="020B0502040204020203" pitchFamily="34" charset="0"/>
              </a:rPr>
            </a:br>
            <a:r>
              <a:rPr lang="en-US" sz="1600" dirty="0" smtClean="0">
                <a:latin typeface="Bahnschrift" panose="020B0502040204020203" pitchFamily="34" charset="0"/>
              </a:rPr>
              <a:t/>
            </a:r>
            <a:br>
              <a:rPr lang="en-US" sz="1600" dirty="0" smtClean="0">
                <a:latin typeface="Bahnschrift" panose="020B0502040204020203" pitchFamily="34" charset="0"/>
              </a:rPr>
            </a:br>
            <a:r>
              <a:rPr lang="en-US" sz="1600" dirty="0" smtClean="0">
                <a:latin typeface="Bahnschrift" panose="020B0502040204020203" pitchFamily="34" charset="0"/>
              </a:rPr>
              <a:t>The information about the loan application at the time of applying for the loan contains two types of scenarios:</a:t>
            </a:r>
            <a:r>
              <a:rPr lang="en-IN" sz="1600" dirty="0" smtClean="0">
                <a:latin typeface="Bahnschrift" panose="020B0502040204020203" pitchFamily="34" charset="0"/>
              </a:rPr>
              <a:t/>
            </a:r>
            <a:br>
              <a:rPr lang="en-IN" sz="1600" dirty="0" smtClean="0">
                <a:latin typeface="Bahnschrift" panose="020B0502040204020203" pitchFamily="34" charset="0"/>
              </a:rPr>
            </a:br>
            <a:r>
              <a:rPr lang="en-US" sz="1600" b="1" dirty="0" smtClean="0">
                <a:latin typeface="Bahnschrift" panose="020B0502040204020203" pitchFamily="34" charset="0"/>
              </a:rPr>
              <a:t>The client with payment difficulties</a:t>
            </a:r>
            <a:r>
              <a:rPr lang="en-US" sz="1600" dirty="0" smtClean="0">
                <a:latin typeface="Bahnschrift" panose="020B0502040204020203" pitchFamily="34" charset="0"/>
              </a:rPr>
              <a:t>: He/she had late payment more than X days on at least one of the first Y instalments of the loan in our sample.</a:t>
            </a:r>
            <a:br>
              <a:rPr lang="en-US" sz="1600" dirty="0" smtClean="0">
                <a:latin typeface="Bahnschrift" panose="020B0502040204020203" pitchFamily="34" charset="0"/>
              </a:rPr>
            </a:br>
            <a:r>
              <a:rPr lang="en-US" sz="1600" dirty="0" smtClean="0">
                <a:latin typeface="Bahnschrift" panose="020B0502040204020203" pitchFamily="34" charset="0"/>
              </a:rPr>
              <a:t/>
            </a:r>
            <a:br>
              <a:rPr lang="en-US" sz="1600" dirty="0" smtClean="0">
                <a:latin typeface="Bahnschrift" panose="020B0502040204020203" pitchFamily="34" charset="0"/>
              </a:rPr>
            </a:br>
            <a:r>
              <a:rPr lang="en-US" sz="1600" b="1" dirty="0" smtClean="0">
                <a:latin typeface="Bahnschrift" panose="020B0502040204020203" pitchFamily="34" charset="0"/>
              </a:rPr>
              <a:t>All other cases</a:t>
            </a:r>
            <a:r>
              <a:rPr lang="en-US" sz="1600" dirty="0">
                <a:latin typeface="Bahnschrift" panose="020B0502040204020203" pitchFamily="34" charset="0"/>
              </a:rPr>
              <a:t>: All other cases when the payment is paid on time.</a:t>
            </a:r>
            <a:br>
              <a:rPr lang="en-US" sz="1600" dirty="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When a client applies for a loan, there are four types of decisions that could be taken by the client/company):</a:t>
            </a:r>
            <a:br>
              <a:rPr lang="en-US" sz="1600" dirty="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b="1" dirty="0">
                <a:latin typeface="Bahnschrift" panose="020B0502040204020203" pitchFamily="34" charset="0"/>
              </a:rPr>
              <a:t>Approved</a:t>
            </a:r>
            <a:r>
              <a:rPr lang="en-US" sz="1600" dirty="0">
                <a:latin typeface="Bahnschrift" panose="020B0502040204020203" pitchFamily="34" charset="0"/>
              </a:rPr>
              <a:t>: The Company has approved loan </a:t>
            </a:r>
            <a:r>
              <a:rPr lang="en-US" sz="1600" dirty="0" smtClean="0">
                <a:latin typeface="Bahnschrift" panose="020B0502040204020203" pitchFamily="34" charset="0"/>
              </a:rPr>
              <a:t>Application</a:t>
            </a:r>
            <a:br>
              <a:rPr lang="en-US" sz="1600" dirty="0" smtClean="0">
                <a:latin typeface="Bahnschrift" panose="020B0502040204020203" pitchFamily="34" charset="0"/>
              </a:rPr>
            </a:br>
            <a:r>
              <a:rPr lang="en-US" sz="1600" dirty="0" smtClean="0">
                <a:latin typeface="Bahnschrift" panose="020B0502040204020203" pitchFamily="34" charset="0"/>
              </a:rPr>
              <a:t/>
            </a:r>
            <a:br>
              <a:rPr lang="en-US" sz="1600" dirty="0" smtClean="0">
                <a:latin typeface="Bahnschrift" panose="020B0502040204020203" pitchFamily="34" charset="0"/>
              </a:rPr>
            </a:br>
            <a:r>
              <a:rPr lang="en-US" sz="1600" b="1" dirty="0">
                <a:latin typeface="Bahnschrift" panose="020B0502040204020203" pitchFamily="34" charset="0"/>
              </a:rPr>
              <a:t>Cancelled</a:t>
            </a:r>
            <a:r>
              <a:rPr lang="en-US" sz="1600" dirty="0">
                <a:latin typeface="Bahnschrift" panose="020B0502040204020203" pitchFamily="34" charset="0"/>
              </a:rPr>
              <a:t>: The client cancelled the application sometime during approval. Either the client changed her/his mind about the loan or in some cases due to a higher risk of the client, he received worse pricing which he did not want.</a:t>
            </a:r>
            <a:br>
              <a:rPr lang="en-US" sz="1600" dirty="0">
                <a:latin typeface="Bahnschrift" panose="020B0502040204020203" pitchFamily="34" charset="0"/>
              </a:rPr>
            </a:br>
            <a:r>
              <a:rPr lang="en-US" sz="1400" dirty="0">
                <a:latin typeface="Bahnschrift" panose="020B0502040204020203" pitchFamily="34" charset="0"/>
              </a:rPr>
              <a:t/>
            </a:r>
            <a:br>
              <a:rPr lang="en-US" sz="1400" dirty="0">
                <a:latin typeface="Bahnschrift" panose="020B0502040204020203" pitchFamily="34" charset="0"/>
              </a:rPr>
            </a:br>
            <a:endParaRPr lang="en-IN" sz="1400" dirty="0">
              <a:latin typeface="Bahnschrift" panose="020B0502040204020203" pitchFamily="34" charset="0"/>
            </a:endParaRPr>
          </a:p>
        </p:txBody>
      </p:sp>
    </p:spTree>
    <p:extLst>
      <p:ext uri="{BB962C8B-B14F-4D97-AF65-F5344CB8AC3E}">
        <p14:creationId xmlns:p14="http://schemas.microsoft.com/office/powerpoint/2010/main" val="3166330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711" y="248094"/>
            <a:ext cx="3192579" cy="82013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High linearity between credit amount and goods price.</a:t>
            </a:r>
            <a:endParaRPr lang="en-IN" sz="1400"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5155120" y="248094"/>
            <a:ext cx="6415886" cy="6394235"/>
          </a:xfrm>
          <a:prstGeom prst="rect">
            <a:avLst/>
          </a:prstGeom>
        </p:spPr>
      </p:pic>
    </p:spTree>
    <p:extLst>
      <p:ext uri="{BB962C8B-B14F-4D97-AF65-F5344CB8AC3E}">
        <p14:creationId xmlns:p14="http://schemas.microsoft.com/office/powerpoint/2010/main" val="1431938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616" y="692475"/>
            <a:ext cx="2004714"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Most of the defaulters are with lower credit amount and lower goods price.</a:t>
            </a:r>
            <a:endParaRPr lang="en-IN" sz="1400" dirty="0">
              <a:latin typeface="Bahnschrift" panose="020B0502040204020203" pitchFamily="34" charset="0"/>
            </a:endParaRPr>
          </a:p>
        </p:txBody>
      </p:sp>
      <p:pic>
        <p:nvPicPr>
          <p:cNvPr id="6" name="Picture 5"/>
          <p:cNvPicPr>
            <a:picLocks noChangeAspect="1"/>
          </p:cNvPicPr>
          <p:nvPr/>
        </p:nvPicPr>
        <p:blipFill>
          <a:blip r:embed="rId2"/>
          <a:stretch>
            <a:fillRect/>
          </a:stretch>
        </p:blipFill>
        <p:spPr>
          <a:xfrm>
            <a:off x="1099306" y="2399898"/>
            <a:ext cx="3197333" cy="3351421"/>
          </a:xfrm>
          <a:prstGeom prst="rect">
            <a:avLst/>
          </a:prstGeom>
        </p:spPr>
      </p:pic>
      <p:sp>
        <p:nvSpPr>
          <p:cNvPr id="7" name="Title 1"/>
          <p:cNvSpPr txBox="1">
            <a:spLocks/>
          </p:cNvSpPr>
          <p:nvPr/>
        </p:nvSpPr>
        <p:spPr>
          <a:xfrm>
            <a:off x="5317609" y="692475"/>
            <a:ext cx="2004714" cy="1280890"/>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smtClean="0">
                <a:latin typeface="Bahnschrift" panose="020B0502040204020203" pitchFamily="34" charset="0"/>
              </a:rPr>
              <a:t>Observation:</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Most of the defaulters are with lower to medium credit amount and lower to medium loan annuity.</a:t>
            </a:r>
            <a:endParaRPr lang="en-IN" sz="1400" dirty="0">
              <a:latin typeface="Bahnschrift" panose="020B0502040204020203" pitchFamily="34" charset="0"/>
            </a:endParaRPr>
          </a:p>
        </p:txBody>
      </p:sp>
      <p:sp>
        <p:nvSpPr>
          <p:cNvPr id="8" name="Title 1"/>
          <p:cNvSpPr txBox="1">
            <a:spLocks/>
          </p:cNvSpPr>
          <p:nvPr/>
        </p:nvSpPr>
        <p:spPr>
          <a:xfrm>
            <a:off x="8872659" y="692475"/>
            <a:ext cx="2004714" cy="1280890"/>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smtClean="0">
                <a:latin typeface="Bahnschrift" panose="020B0502040204020203" pitchFamily="34" charset="0"/>
              </a:rPr>
              <a:t>Observation:</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Most of the defaulters are with lower to medium goods price and lower to medium loan annuity.</a:t>
            </a:r>
            <a:endParaRPr lang="en-IN" sz="1400" dirty="0">
              <a:latin typeface="Bahnschrift" panose="020B0502040204020203" pitchFamily="34" charset="0"/>
            </a:endParaRPr>
          </a:p>
        </p:txBody>
      </p:sp>
      <p:pic>
        <p:nvPicPr>
          <p:cNvPr id="10" name="Picture 9"/>
          <p:cNvPicPr>
            <a:picLocks noChangeAspect="1"/>
          </p:cNvPicPr>
          <p:nvPr/>
        </p:nvPicPr>
        <p:blipFill>
          <a:blip r:embed="rId3"/>
          <a:stretch>
            <a:fillRect/>
          </a:stretch>
        </p:blipFill>
        <p:spPr>
          <a:xfrm>
            <a:off x="4710646" y="2399898"/>
            <a:ext cx="3416404" cy="3324689"/>
          </a:xfrm>
          <a:prstGeom prst="rect">
            <a:avLst/>
          </a:prstGeom>
        </p:spPr>
      </p:pic>
      <p:pic>
        <p:nvPicPr>
          <p:cNvPr id="12" name="Picture 11"/>
          <p:cNvPicPr>
            <a:picLocks noChangeAspect="1"/>
          </p:cNvPicPr>
          <p:nvPr/>
        </p:nvPicPr>
        <p:blipFill>
          <a:blip r:embed="rId4"/>
          <a:stretch>
            <a:fillRect/>
          </a:stretch>
        </p:blipFill>
        <p:spPr>
          <a:xfrm>
            <a:off x="8504979" y="2508010"/>
            <a:ext cx="3305310" cy="3216577"/>
          </a:xfrm>
          <a:prstGeom prst="rect">
            <a:avLst/>
          </a:prstGeom>
        </p:spPr>
      </p:pic>
    </p:spTree>
    <p:extLst>
      <p:ext uri="{BB962C8B-B14F-4D97-AF65-F5344CB8AC3E}">
        <p14:creationId xmlns:p14="http://schemas.microsoft.com/office/powerpoint/2010/main" val="3741852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894" y="675383"/>
            <a:ext cx="3534411"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Credit amount variable is used for comparison.</a:t>
            </a:r>
            <a:br>
              <a:rPr lang="en-US" sz="1600" dirty="0">
                <a:latin typeface="Bahnschrift" panose="020B0502040204020203" pitchFamily="34" charset="0"/>
              </a:rPr>
            </a:br>
            <a:r>
              <a:rPr lang="en-US" sz="1600" dirty="0">
                <a:latin typeface="Bahnschrift" panose="020B0502040204020203" pitchFamily="34" charset="0"/>
              </a:rPr>
              <a:t>1. Clients with maternity leave income type are the most defaulters.</a:t>
            </a:r>
            <a:br>
              <a:rPr lang="en-US" sz="1600" dirty="0">
                <a:latin typeface="Bahnschrift" panose="020B0502040204020203" pitchFamily="34" charset="0"/>
              </a:rPr>
            </a:br>
            <a:r>
              <a:rPr lang="en-US" sz="1600" dirty="0">
                <a:latin typeface="Bahnschrift" panose="020B0502040204020203" pitchFamily="34" charset="0"/>
              </a:rPr>
              <a:t>2. Clients with academic degree are the most defaulters.</a:t>
            </a:r>
            <a:br>
              <a:rPr lang="en-US" sz="1600" dirty="0">
                <a:latin typeface="Bahnschrift" panose="020B0502040204020203" pitchFamily="34" charset="0"/>
              </a:rPr>
            </a:br>
            <a:r>
              <a:rPr lang="en-US" sz="1600" dirty="0">
                <a:latin typeface="Bahnschrift" panose="020B0502040204020203" pitchFamily="34" charset="0"/>
              </a:rPr>
              <a:t>3. Married clients are the most defaulters.</a:t>
            </a:r>
            <a:br>
              <a:rPr lang="en-US" sz="1600" dirty="0">
                <a:latin typeface="Bahnschrift" panose="020B0502040204020203" pitchFamily="34" charset="0"/>
              </a:rPr>
            </a:br>
            <a:r>
              <a:rPr lang="en-US" sz="1600" dirty="0">
                <a:latin typeface="Bahnschrift" panose="020B0502040204020203" pitchFamily="34" charset="0"/>
              </a:rPr>
              <a:t>4. Manager clients are the most defaulters.</a:t>
            </a:r>
            <a:endParaRPr lang="en-IN" sz="1400"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5792941" y="341832"/>
            <a:ext cx="5991712" cy="6238430"/>
          </a:xfrm>
          <a:prstGeom prst="rect">
            <a:avLst/>
          </a:prstGeom>
        </p:spPr>
      </p:pic>
    </p:spTree>
    <p:extLst>
      <p:ext uri="{BB962C8B-B14F-4D97-AF65-F5344CB8AC3E}">
        <p14:creationId xmlns:p14="http://schemas.microsoft.com/office/powerpoint/2010/main" val="2249258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802" y="675383"/>
            <a:ext cx="2344244"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1. XAP AND XNA values are unknown and in very high number as compared to other variables.</a:t>
            </a:r>
            <a:br>
              <a:rPr lang="en-US" sz="1600" dirty="0">
                <a:latin typeface="Bahnschrift" panose="020B0502040204020203" pitchFamily="34" charset="0"/>
              </a:rPr>
            </a:br>
            <a:r>
              <a:rPr lang="en-US" sz="1600" dirty="0">
                <a:latin typeface="Bahnschrift" panose="020B0502040204020203" pitchFamily="34" charset="0"/>
              </a:rPr>
              <a:t>2. Bank has refused loan application for repairs (0.8%) and others (0.5%), and considered high risk by the banks.</a:t>
            </a:r>
            <a:endParaRPr lang="en-IN" sz="1400" dirty="0">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4285683" y="675383"/>
            <a:ext cx="7535828" cy="5785339"/>
          </a:xfrm>
          <a:prstGeom prst="rect">
            <a:avLst/>
          </a:prstGeom>
        </p:spPr>
      </p:pic>
    </p:spTree>
    <p:extLst>
      <p:ext uri="{BB962C8B-B14F-4D97-AF65-F5344CB8AC3E}">
        <p14:creationId xmlns:p14="http://schemas.microsoft.com/office/powerpoint/2010/main" val="920693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256" y="453192"/>
            <a:ext cx="9597898" cy="1280890"/>
          </a:xfrm>
        </p:spPr>
        <p:txBody>
          <a:bodyPr>
            <a:normAutofit fontScale="90000"/>
          </a:bodyPr>
          <a:lstStyle/>
          <a:p>
            <a:r>
              <a:rPr lang="en-US" sz="1800" b="1" dirty="0" smtClean="0">
                <a:latin typeface="Bahnschrift" panose="020B0502040204020203" pitchFamily="34" charset="0"/>
              </a:rPr>
              <a:t>Conclusions</a:t>
            </a:r>
            <a:r>
              <a:rPr lang="en-US" sz="1800" b="1" dirty="0">
                <a:latin typeface="Bahnschrift" panose="020B0502040204020203" pitchFamily="34" charset="0"/>
              </a:rPr>
              <a:t>:</a:t>
            </a:r>
            <a:r>
              <a:rPr lang="en-US" sz="1600" b="1" dirty="0">
                <a:latin typeface="Bahnschrift" panose="020B0502040204020203" pitchFamily="34" charset="0"/>
              </a:rPr>
              <a:t/>
            </a:r>
            <a:br>
              <a:rPr lang="en-US" sz="1600" b="1" dirty="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200" dirty="0">
                <a:latin typeface="Bahnschrift" panose="020B0502040204020203" pitchFamily="34" charset="0"/>
              </a:rPr>
              <a:t>1. Low Risk group with less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a. Clients with maternity leave income type.</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b. Clients with academic degree are the most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c. Married clients are the most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d. Manager clients are the most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e. Most of the </a:t>
            </a:r>
            <a:r>
              <a:rPr lang="en-US" sz="1200" dirty="0" err="1">
                <a:latin typeface="Bahnschrift" panose="020B0502040204020203" pitchFamily="34" charset="0"/>
              </a:rPr>
              <a:t>repayers</a:t>
            </a:r>
            <a:r>
              <a:rPr lang="en-US" sz="1200" dirty="0">
                <a:latin typeface="Bahnschrift" panose="020B0502040204020203" pitchFamily="34" charset="0"/>
              </a:rPr>
              <a:t> are with lower credit amount and lower goods price.</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f. Clients taking loan against goods price 2-3L are </a:t>
            </a:r>
            <a:r>
              <a:rPr lang="en-US" sz="1200" dirty="0" err="1">
                <a:latin typeface="Bahnschrift" panose="020B0502040204020203" pitchFamily="34" charset="0"/>
              </a:rPr>
              <a:t>repayers</a:t>
            </a:r>
            <a:r>
              <a:rPr lang="en-US" sz="1200" dirty="0">
                <a:latin typeface="Bahnschrift" panose="020B0502040204020203" pitchFamily="34" charset="0"/>
              </a:rPr>
              <a:t>.</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g. Clients with credit amount in range 2-3L </a:t>
            </a:r>
            <a:r>
              <a:rPr lang="en-US" sz="1200" dirty="0" err="1">
                <a:latin typeface="Bahnschrift" panose="020B0502040204020203" pitchFamily="34" charset="0"/>
              </a:rPr>
              <a:t>repayers</a:t>
            </a:r>
            <a:r>
              <a:rPr lang="en-US" sz="1200" dirty="0">
                <a:latin typeface="Bahnschrift" panose="020B0502040204020203" pitchFamily="34" charset="0"/>
              </a:rPr>
              <a:t>.</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h. Clients with income in range 1-2L are </a:t>
            </a:r>
            <a:r>
              <a:rPr lang="en-US" sz="1200" dirty="0" err="1">
                <a:latin typeface="Bahnschrift" panose="020B0502040204020203" pitchFamily="34" charset="0"/>
              </a:rPr>
              <a:t>repayers</a:t>
            </a:r>
            <a:r>
              <a:rPr lang="en-US" sz="1200" dirty="0">
                <a:latin typeface="Bahnschrift" panose="020B0502040204020203" pitchFamily="34" charset="0"/>
              </a:rPr>
              <a:t>.</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a:t>
            </a:r>
            <a:r>
              <a:rPr lang="en-US" sz="1200" dirty="0" err="1">
                <a:latin typeface="Bahnschrift" panose="020B0502040204020203" pitchFamily="34" charset="0"/>
              </a:rPr>
              <a:t>i</a:t>
            </a:r>
            <a:r>
              <a:rPr lang="en-US" sz="1200" dirty="0">
                <a:latin typeface="Bahnschrift" panose="020B0502040204020203" pitchFamily="34" charset="0"/>
              </a:rPr>
              <a:t>. Clients working in Business type 3 are most likely to be </a:t>
            </a:r>
            <a:r>
              <a:rPr lang="en-US" sz="1200" dirty="0" err="1">
                <a:latin typeface="Bahnschrift" panose="020B0502040204020203" pitchFamily="34" charset="0"/>
              </a:rPr>
              <a:t>repayers</a:t>
            </a:r>
            <a:r>
              <a:rPr lang="en-US" sz="1200" dirty="0">
                <a:latin typeface="Bahnschrift" panose="020B0502040204020203" pitchFamily="34" charset="0"/>
              </a:rPr>
              <a:t>.</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j. </a:t>
            </a:r>
            <a:r>
              <a:rPr lang="en-US" sz="1200" dirty="0" err="1">
                <a:latin typeface="Bahnschrift" panose="020B0502040204020203" pitchFamily="34" charset="0"/>
              </a:rPr>
              <a:t>Labour</a:t>
            </a:r>
            <a:r>
              <a:rPr lang="en-US" sz="1200" dirty="0">
                <a:latin typeface="Bahnschrift" panose="020B0502040204020203" pitchFamily="34" charset="0"/>
              </a:rPr>
              <a:t> clients are the most </a:t>
            </a:r>
            <a:r>
              <a:rPr lang="en-US" sz="1200" dirty="0" err="1">
                <a:latin typeface="Bahnschrift" panose="020B0502040204020203" pitchFamily="34" charset="0"/>
              </a:rPr>
              <a:t>repayers</a:t>
            </a:r>
            <a:r>
              <a:rPr lang="en-US" sz="1200" dirty="0">
                <a:latin typeface="Bahnschrift" panose="020B0502040204020203" pitchFamily="34" charset="0"/>
              </a:rPr>
              <a:t>.</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k. Clients having secondary education and higher education are most likely to be </a:t>
            </a:r>
            <a:r>
              <a:rPr lang="en-US" sz="1200" dirty="0" err="1">
                <a:latin typeface="Bahnschrift" panose="020B0502040204020203" pitchFamily="34" charset="0"/>
              </a:rPr>
              <a:t>repayers</a:t>
            </a:r>
            <a:r>
              <a:rPr lang="en-US" sz="1200" dirty="0">
                <a:latin typeface="Bahnschrift" panose="020B0502040204020203" pitchFamily="34" charset="0"/>
              </a:rPr>
              <a:t>.</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l. The working professionals are most likely to be </a:t>
            </a:r>
            <a:r>
              <a:rPr lang="en-US" sz="1200" dirty="0" err="1">
                <a:latin typeface="Bahnschrift" panose="020B0502040204020203" pitchFamily="34" charset="0"/>
              </a:rPr>
              <a:t>repayers</a:t>
            </a:r>
            <a:r>
              <a:rPr lang="en-US" sz="1200" dirty="0">
                <a:latin typeface="Bahnschrift" panose="020B0502040204020203" pitchFamily="34" charset="0"/>
              </a:rPr>
              <a:t>.</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m. The clients who own a car (69.5%) are more likely to pay their loans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n. The clients who don’t own a real estate are more likely to pay their loans.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o. Females are more likely to pay their loans</a:t>
            </a:r>
            <a:r>
              <a:rPr lang="en-US" sz="1600" dirty="0" smtClean="0">
                <a:latin typeface="Bahnschrift" panose="020B0502040204020203" pitchFamily="34" charset="0"/>
              </a:rPr>
              <a:t>.</a:t>
            </a:r>
            <a:endParaRPr lang="en-IN" sz="1600" dirty="0">
              <a:latin typeface="Bahnschrift" panose="020B0502040204020203" pitchFamily="34" charset="0"/>
            </a:endParaRPr>
          </a:p>
        </p:txBody>
      </p:sp>
    </p:spTree>
    <p:extLst>
      <p:ext uri="{BB962C8B-B14F-4D97-AF65-F5344CB8AC3E}">
        <p14:creationId xmlns:p14="http://schemas.microsoft.com/office/powerpoint/2010/main" val="1179399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890" y="231001"/>
            <a:ext cx="9597898" cy="1280890"/>
          </a:xfrm>
        </p:spPr>
        <p:txBody>
          <a:bodyPr>
            <a:noAutofit/>
          </a:bodyPr>
          <a:lstStyle/>
          <a:p>
            <a:r>
              <a:rPr lang="en-US" sz="1200" dirty="0">
                <a:latin typeface="Bahnschrift" panose="020B0502040204020203" pitchFamily="34" charset="0"/>
              </a:rPr>
              <a:t>2. High risk groups with more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a. Clients with maternity leave income type.</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b. Clients with academic degree are the most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c. Married clients are the most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d. Manager clients are the most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e. Most of the defaulters are with lower to medium goods price and lower to medium loan annuity.</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f. Most of the defaulters are with lower to medium credit amount and lower to medium loan annuity.</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g. Most of the defaulters are with lower credit amount and lower goods price.</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h. Clients taking loan against goods price 4-5L and 2-3L are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a:t>
            </a:r>
            <a:r>
              <a:rPr lang="en-US" sz="1200" dirty="0" err="1">
                <a:latin typeface="Bahnschrift" panose="020B0502040204020203" pitchFamily="34" charset="0"/>
              </a:rPr>
              <a:t>i</a:t>
            </a:r>
            <a:r>
              <a:rPr lang="en-US" sz="1200" dirty="0">
                <a:latin typeface="Bahnschrift" panose="020B0502040204020203" pitchFamily="34" charset="0"/>
              </a:rPr>
              <a:t>. Clients with credit amount in range 2-3L and 5-6L are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j. Clients with income in range 1-2L, 0-1L, and 2-3L are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k. Clients working in Business type 3, self-employed, XNA are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l. </a:t>
            </a:r>
            <a:r>
              <a:rPr lang="en-US" sz="1200" dirty="0" err="1">
                <a:latin typeface="Bahnschrift" panose="020B0502040204020203" pitchFamily="34" charset="0"/>
              </a:rPr>
              <a:t>Labour</a:t>
            </a:r>
            <a:r>
              <a:rPr lang="en-US" sz="1200" dirty="0">
                <a:latin typeface="Bahnschrift" panose="020B0502040204020203" pitchFamily="34" charset="0"/>
              </a:rPr>
              <a:t> clients are 23.3% defaulters, sales staff are 12.5% defaulters, and drivers are 8.5%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m. Clients having secondary education, and higher education are most likely to be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n. The working professionals are most likely to be defaulters.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o. The clients who don't own a car are more likely to not pay their loans.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p. The clients who own a real estate are more likely to not pay their loans.</a:t>
            </a:r>
            <a:br>
              <a:rPr lang="en-US" sz="1200" dirty="0">
                <a:latin typeface="Bahnschrift" panose="020B0502040204020203" pitchFamily="34" charset="0"/>
              </a:rPr>
            </a:br>
            <a:r>
              <a:rPr lang="en-US" sz="1200" dirty="0">
                <a:latin typeface="Bahnschrift" panose="020B0502040204020203" pitchFamily="34" charset="0"/>
              </a:rPr>
              <a:t/>
            </a:r>
            <a:br>
              <a:rPr lang="en-US" sz="1200" dirty="0">
                <a:latin typeface="Bahnschrift" panose="020B0502040204020203" pitchFamily="34" charset="0"/>
              </a:rPr>
            </a:br>
            <a:r>
              <a:rPr lang="en-US" sz="1200" dirty="0">
                <a:latin typeface="Bahnschrift" panose="020B0502040204020203" pitchFamily="34" charset="0"/>
              </a:rPr>
              <a:t>    q. Female are more likely to not pay their loans.</a:t>
            </a:r>
            <a:endParaRPr lang="en-IN" sz="1200" dirty="0">
              <a:latin typeface="Bahnschrift" panose="020B0502040204020203" pitchFamily="34" charset="0"/>
            </a:endParaRPr>
          </a:p>
        </p:txBody>
      </p:sp>
    </p:spTree>
    <p:extLst>
      <p:ext uri="{BB962C8B-B14F-4D97-AF65-F5344CB8AC3E}">
        <p14:creationId xmlns:p14="http://schemas.microsoft.com/office/powerpoint/2010/main" val="1692183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05" y="624109"/>
            <a:ext cx="9786907" cy="5742507"/>
          </a:xfrm>
        </p:spPr>
        <p:txBody>
          <a:bodyPr>
            <a:normAutofit/>
          </a:bodyPr>
          <a:lstStyle/>
          <a:p>
            <a:r>
              <a:rPr lang="en-US" sz="1400" b="1" dirty="0" smtClean="0">
                <a:latin typeface="Bahnschrift" panose="020B0502040204020203" pitchFamily="34" charset="0"/>
              </a:rPr>
              <a:t>Refused</a:t>
            </a:r>
            <a:r>
              <a:rPr lang="en-US" sz="1400" dirty="0">
                <a:latin typeface="Bahnschrift" panose="020B0502040204020203" pitchFamily="34" charset="0"/>
              </a:rPr>
              <a:t>: The company had rejected the loan (because the client does not meet their requirements etc.).</a:t>
            </a:r>
            <a:br>
              <a:rPr lang="en-US" sz="1400" dirty="0">
                <a:latin typeface="Bahnschrift" panose="020B0502040204020203" pitchFamily="34" charset="0"/>
              </a:rPr>
            </a:br>
            <a:r>
              <a:rPr lang="en-US" sz="1400" dirty="0">
                <a:latin typeface="Bahnschrift" panose="020B0502040204020203" pitchFamily="34" charset="0"/>
              </a:rPr>
              <a:t/>
            </a:r>
            <a:br>
              <a:rPr lang="en-US" sz="1400" dirty="0">
                <a:latin typeface="Bahnschrift" panose="020B0502040204020203" pitchFamily="34" charset="0"/>
              </a:rPr>
            </a:br>
            <a:r>
              <a:rPr lang="en-US" sz="1400" b="1" dirty="0">
                <a:latin typeface="Bahnschrift" panose="020B0502040204020203" pitchFamily="34" charset="0"/>
              </a:rPr>
              <a:t>Unused offer</a:t>
            </a:r>
            <a:r>
              <a:rPr lang="en-US" sz="1400" dirty="0">
                <a:latin typeface="Bahnschrift" panose="020B0502040204020203" pitchFamily="34" charset="0"/>
              </a:rPr>
              <a:t>:  Loan has been cancelled by the client but at different stages of the process</a:t>
            </a:r>
            <a:r>
              <a:rPr lang="en-US" sz="1400" dirty="0" smtClean="0">
                <a:latin typeface="Bahnschrift" panose="020B0502040204020203" pitchFamily="34" charset="0"/>
              </a:rPr>
              <a:t>.</a:t>
            </a:r>
            <a:br>
              <a:rPr lang="en-US" sz="1400" dirty="0" smtClean="0">
                <a:latin typeface="Bahnschrift" panose="020B0502040204020203" pitchFamily="34" charset="0"/>
              </a:rPr>
            </a:br>
            <a:r>
              <a:rPr lang="en-US" sz="1400" dirty="0">
                <a:latin typeface="Bahnschrift" panose="020B0502040204020203" pitchFamily="34" charset="0"/>
              </a:rPr>
              <a:t/>
            </a:r>
            <a:br>
              <a:rPr lang="en-US" sz="1400" dirty="0">
                <a:latin typeface="Bahnschrift" panose="020B0502040204020203" pitchFamily="34" charset="0"/>
              </a:rPr>
            </a:br>
            <a:r>
              <a:rPr lang="en-US" sz="1600" b="1" dirty="0">
                <a:latin typeface="Bahnschrift" panose="020B0502040204020203" pitchFamily="34" charset="0"/>
              </a:rPr>
              <a:t>Business </a:t>
            </a:r>
            <a:r>
              <a:rPr lang="en-US" sz="1600" b="1" dirty="0" smtClean="0">
                <a:latin typeface="Bahnschrift" panose="020B0502040204020203" pitchFamily="34" charset="0"/>
              </a:rPr>
              <a:t>Objectives:</a:t>
            </a:r>
            <a:br>
              <a:rPr lang="en-US" sz="1600" b="1" dirty="0" smtClean="0">
                <a:latin typeface="Bahnschrift" panose="020B0502040204020203" pitchFamily="34" charset="0"/>
              </a:rPr>
            </a:br>
            <a:r>
              <a:rPr lang="en-US" sz="1400" dirty="0">
                <a:latin typeface="Bahnschrift" panose="020B0502040204020203" pitchFamily="34" charset="0"/>
              </a:rPr>
              <a:t/>
            </a:r>
            <a:br>
              <a:rPr lang="en-US" sz="1400" dirty="0">
                <a:latin typeface="Bahnschrift" panose="020B0502040204020203" pitchFamily="34" charset="0"/>
              </a:rPr>
            </a:br>
            <a:r>
              <a:rPr lang="en-US" sz="1400" dirty="0">
                <a:latin typeface="Bahnschrift" panose="020B0502040204020203" pitchFamily="34" charset="0"/>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br>
              <a:rPr lang="en-US" sz="1400" dirty="0">
                <a:latin typeface="Bahnschrift" panose="020B0502040204020203" pitchFamily="34" charset="0"/>
              </a:rPr>
            </a:br>
            <a:r>
              <a:rPr lang="en-US" sz="1400" dirty="0">
                <a:latin typeface="Bahnschrift" panose="020B0502040204020203" pitchFamily="34" charset="0"/>
              </a:rPr>
              <a:t> </a:t>
            </a:r>
            <a:br>
              <a:rPr lang="en-US" sz="1400" dirty="0">
                <a:latin typeface="Bahnschrift" panose="020B0502040204020203" pitchFamily="34" charset="0"/>
              </a:rPr>
            </a:br>
            <a:r>
              <a:rPr lang="en-US" sz="1400" dirty="0">
                <a:latin typeface="Bahnschrift" panose="020B0502040204020203" pitchFamily="34" charset="0"/>
              </a:rPr>
              <a:t>In other words, the company wants to understand the driving factors (or driver variables) behind loan default, i.e. the variables which are strong indicators of default. </a:t>
            </a:r>
            <a:r>
              <a:rPr lang="en-US" sz="1400" dirty="0" smtClean="0">
                <a:latin typeface="Bahnschrift" panose="020B0502040204020203" pitchFamily="34" charset="0"/>
              </a:rPr>
              <a:t>The </a:t>
            </a:r>
            <a:r>
              <a:rPr lang="en-US" sz="1400" dirty="0">
                <a:latin typeface="Bahnschrift" panose="020B0502040204020203" pitchFamily="34" charset="0"/>
              </a:rPr>
              <a:t>company can </a:t>
            </a:r>
            <a:r>
              <a:rPr lang="en-US" sz="1400" dirty="0" err="1">
                <a:latin typeface="Bahnschrift" panose="020B0502040204020203" pitchFamily="34" charset="0"/>
              </a:rPr>
              <a:t>utilise</a:t>
            </a:r>
            <a:r>
              <a:rPr lang="en-US" sz="1400" dirty="0">
                <a:latin typeface="Bahnschrift" panose="020B0502040204020203" pitchFamily="34" charset="0"/>
              </a:rPr>
              <a:t> this knowledge for its portfolio and risk assessment</a:t>
            </a:r>
            <a:r>
              <a:rPr lang="en-US" sz="1400" dirty="0" smtClean="0">
                <a:latin typeface="Bahnschrift" panose="020B0502040204020203" pitchFamily="34" charset="0"/>
              </a:rPr>
              <a:t>.</a:t>
            </a:r>
            <a:br>
              <a:rPr lang="en-US" sz="1400" dirty="0" smtClean="0">
                <a:latin typeface="Bahnschrift" panose="020B0502040204020203" pitchFamily="34" charset="0"/>
              </a:rPr>
            </a:br>
            <a:r>
              <a:rPr lang="en-US" sz="1400" dirty="0">
                <a:latin typeface="Bahnschrift" panose="020B0502040204020203" pitchFamily="34" charset="0"/>
              </a:rPr>
              <a:t/>
            </a:r>
            <a:br>
              <a:rPr lang="en-US" sz="1400" dirty="0">
                <a:latin typeface="Bahnschrift" panose="020B0502040204020203" pitchFamily="34" charset="0"/>
              </a:rPr>
            </a:br>
            <a:r>
              <a:rPr lang="en-US" sz="1400" dirty="0">
                <a:latin typeface="Bahnschrift" panose="020B0502040204020203" pitchFamily="34" charset="0"/>
              </a:rPr>
              <a:t>In this case study</a:t>
            </a:r>
            <a:r>
              <a:rPr lang="en-US" sz="1400" dirty="0" smtClean="0">
                <a:latin typeface="Bahnschrift" panose="020B0502040204020203" pitchFamily="34" charset="0"/>
              </a:rPr>
              <a:t>, </a:t>
            </a:r>
            <a:r>
              <a:rPr lang="en-US" sz="1400" dirty="0">
                <a:latin typeface="Bahnschrift" panose="020B0502040204020203" pitchFamily="34" charset="0"/>
              </a:rPr>
              <a:t>EDA </a:t>
            </a:r>
            <a:r>
              <a:rPr lang="en-US" sz="1400" dirty="0" smtClean="0">
                <a:latin typeface="Bahnschrift" panose="020B0502040204020203" pitchFamily="34" charset="0"/>
              </a:rPr>
              <a:t>is used to </a:t>
            </a:r>
            <a:r>
              <a:rPr lang="en-US" sz="1400" dirty="0">
                <a:latin typeface="Bahnschrift" panose="020B0502040204020203" pitchFamily="34" charset="0"/>
              </a:rPr>
              <a:t>understand how consumer attributes and loan attributes influence the tendency to default.</a:t>
            </a:r>
            <a:r>
              <a:rPr lang="en-US" sz="1400" dirty="0"/>
              <a:t/>
            </a:r>
            <a:br>
              <a:rPr lang="en-US" sz="1400" dirty="0"/>
            </a:br>
            <a:endParaRPr lang="en-IN" sz="1400" dirty="0"/>
          </a:p>
        </p:txBody>
      </p:sp>
    </p:spTree>
    <p:extLst>
      <p:ext uri="{BB962C8B-B14F-4D97-AF65-F5344CB8AC3E}">
        <p14:creationId xmlns:p14="http://schemas.microsoft.com/office/powerpoint/2010/main" val="3457642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latin typeface="Bahnschrift" panose="020B0502040204020203" pitchFamily="34" charset="0"/>
              </a:rPr>
              <a:t>Univariate Analysis:</a:t>
            </a:r>
            <a:br>
              <a:rPr lang="en-US" sz="1600" b="1" dirty="0" smtClean="0">
                <a:latin typeface="Bahnschrift" panose="020B0502040204020203" pitchFamily="34" charset="0"/>
              </a:rPr>
            </a:br>
            <a:r>
              <a:rPr lang="en-US" sz="1400" dirty="0" smtClean="0">
                <a:latin typeface="Bahnschrift" panose="020B0502040204020203" pitchFamily="34" charset="0"/>
              </a:rPr>
              <a:t/>
            </a:r>
            <a:br>
              <a:rPr lang="en-US" sz="1400" dirty="0" smtClean="0">
                <a:latin typeface="Bahnschrift" panose="020B0502040204020203" pitchFamily="34" charset="0"/>
              </a:rPr>
            </a:br>
            <a:r>
              <a:rPr lang="en-US" sz="1400" dirty="0" smtClean="0">
                <a:latin typeface="Bahnschrift" panose="020B0502040204020203" pitchFamily="34" charset="0"/>
              </a:rPr>
              <a:t>The </a:t>
            </a:r>
            <a:r>
              <a:rPr lang="en-US" sz="1400" dirty="0" err="1">
                <a:latin typeface="Bahnschrift" panose="020B0502040204020203" pitchFamily="34" charset="0"/>
              </a:rPr>
              <a:t>repayer</a:t>
            </a:r>
            <a:r>
              <a:rPr lang="en-US" sz="1400" dirty="0">
                <a:latin typeface="Bahnschrift" panose="020B0502040204020203" pitchFamily="34" charset="0"/>
              </a:rPr>
              <a:t> percentage is 91.93% and the defaulter percentage is 8.07%.</a:t>
            </a:r>
            <a:endParaRPr lang="en-IN" sz="1400" dirty="0">
              <a:latin typeface="Bahnschrift" panose="020B0502040204020203" pitchFamily="34" charset="0"/>
            </a:endParaRPr>
          </a:p>
        </p:txBody>
      </p:sp>
      <p:pic>
        <p:nvPicPr>
          <p:cNvPr id="11" name="Content Placeholder 10"/>
          <p:cNvPicPr>
            <a:picLocks noGrp="1" noChangeAspect="1"/>
          </p:cNvPicPr>
          <p:nvPr>
            <p:ph idx="1"/>
          </p:nvPr>
        </p:nvPicPr>
        <p:blipFill>
          <a:blip r:embed="rId2"/>
          <a:stretch>
            <a:fillRect/>
          </a:stretch>
        </p:blipFill>
        <p:spPr>
          <a:xfrm>
            <a:off x="2592925" y="1905000"/>
            <a:ext cx="6006685" cy="4023755"/>
          </a:xfrm>
          <a:prstGeom prst="rect">
            <a:avLst/>
          </a:prstGeom>
        </p:spPr>
      </p:pic>
    </p:spTree>
    <p:extLst>
      <p:ext uri="{BB962C8B-B14F-4D97-AF65-F5344CB8AC3E}">
        <p14:creationId xmlns:p14="http://schemas.microsoft.com/office/powerpoint/2010/main" val="2932124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360" y="641201"/>
            <a:ext cx="8911687"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b="1" dirty="0">
                <a:latin typeface="Bahnschrift" panose="020B0502040204020203" pitchFamily="34" charset="0"/>
              </a:rPr>
              <a:t/>
            </a:r>
            <a:br>
              <a:rPr lang="en-US" sz="1600" b="1" dirty="0">
                <a:latin typeface="Bahnschrift" panose="020B0502040204020203" pitchFamily="34" charset="0"/>
              </a:rPr>
            </a:br>
            <a:r>
              <a:rPr lang="en-US" sz="1600" dirty="0">
                <a:latin typeface="Bahnschrift" panose="020B0502040204020203" pitchFamily="34" charset="0"/>
              </a:rPr>
              <a:t>1. Female defaulters are more than the male defaulters, this can be due to the greater number of female clients as compared to male clients.</a:t>
            </a:r>
            <a:br>
              <a:rPr lang="en-US" sz="1600" dirty="0">
                <a:latin typeface="Bahnschrift" panose="020B0502040204020203" pitchFamily="34" charset="0"/>
              </a:rPr>
            </a:br>
            <a:r>
              <a:rPr lang="en-US" sz="1600" dirty="0">
                <a:latin typeface="Bahnschrift" panose="020B0502040204020203" pitchFamily="34" charset="0"/>
              </a:rPr>
              <a:t>2. Female clients have higher percentage (57.1%) of not repaying their loans, whereas male defaulters are 42.9%.</a:t>
            </a:r>
            <a:endParaRPr lang="en-IN" sz="1400"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1890312" y="2213094"/>
            <a:ext cx="8667750" cy="3371850"/>
          </a:xfrm>
          <a:prstGeom prst="rect">
            <a:avLst/>
          </a:prstGeom>
        </p:spPr>
      </p:pic>
    </p:spTree>
    <p:extLst>
      <p:ext uri="{BB962C8B-B14F-4D97-AF65-F5344CB8AC3E}">
        <p14:creationId xmlns:p14="http://schemas.microsoft.com/office/powerpoint/2010/main" val="2194254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1. In both the cases, clients who own the real estate are almost double than the clients who don't own a real estate. </a:t>
            </a:r>
            <a:br>
              <a:rPr lang="en-US" sz="1600" dirty="0">
                <a:latin typeface="Bahnschrift" panose="020B0502040204020203" pitchFamily="34" charset="0"/>
              </a:rPr>
            </a:br>
            <a:r>
              <a:rPr lang="en-US" sz="1600" dirty="0">
                <a:latin typeface="Bahnschrift" panose="020B0502040204020203" pitchFamily="34" charset="0"/>
              </a:rPr>
              <a:t>2. In case of defaulters, the clients who own real estate (68.4%) are more likely to not pay their loans as compared to the clients who doesn't own a real estate (31.6%).</a:t>
            </a:r>
            <a:endParaRPr lang="en-IN" sz="1400" dirty="0">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1813400" y="2255822"/>
            <a:ext cx="8667750" cy="3371850"/>
          </a:xfrm>
          <a:prstGeom prst="rect">
            <a:avLst/>
          </a:prstGeom>
        </p:spPr>
      </p:pic>
    </p:spTree>
    <p:extLst>
      <p:ext uri="{BB962C8B-B14F-4D97-AF65-F5344CB8AC3E}">
        <p14:creationId xmlns:p14="http://schemas.microsoft.com/office/powerpoint/2010/main" val="1658106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1. In both the cases, clients who own a car are almost half than the clients who don't own a car. </a:t>
            </a:r>
            <a:br>
              <a:rPr lang="en-US" sz="1600" dirty="0">
                <a:latin typeface="Bahnschrift" panose="020B0502040204020203" pitchFamily="34" charset="0"/>
              </a:rPr>
            </a:br>
            <a:r>
              <a:rPr lang="en-US" sz="1600" dirty="0">
                <a:latin typeface="Bahnschrift" panose="020B0502040204020203" pitchFamily="34" charset="0"/>
              </a:rPr>
              <a:t>2. In case of defaulters, the clients who don't own a car (69.5%) are more likely to not pay their loans as compared to the clients who own a car (30.5%).</a:t>
            </a:r>
            <a:endParaRPr lang="en-IN" sz="1400"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2003264" y="2512197"/>
            <a:ext cx="8667750" cy="3371850"/>
          </a:xfrm>
          <a:prstGeom prst="rect">
            <a:avLst/>
          </a:prstGeom>
        </p:spPr>
      </p:pic>
    </p:spTree>
    <p:extLst>
      <p:ext uri="{BB962C8B-B14F-4D97-AF65-F5344CB8AC3E}">
        <p14:creationId xmlns:p14="http://schemas.microsoft.com/office/powerpoint/2010/main" val="2897088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1. According to the charts, among the </a:t>
            </a:r>
            <a:r>
              <a:rPr lang="en-US" sz="1600" dirty="0" err="1">
                <a:latin typeface="Bahnschrift" panose="020B0502040204020203" pitchFamily="34" charset="0"/>
              </a:rPr>
              <a:t>repayers</a:t>
            </a:r>
            <a:r>
              <a:rPr lang="en-US" sz="1600" dirty="0">
                <a:latin typeface="Bahnschrift" panose="020B0502040204020203" pitchFamily="34" charset="0"/>
              </a:rPr>
              <a:t> the highest percentage is of unaccompanied clients (80.7%) and among the defaulters, also the highest percentage is of unaccompanied clients (81.9%).</a:t>
            </a:r>
            <a:br>
              <a:rPr lang="en-US" sz="1600" dirty="0">
                <a:latin typeface="Bahnschrift" panose="020B0502040204020203" pitchFamily="34" charset="0"/>
              </a:rPr>
            </a:br>
            <a:r>
              <a:rPr lang="en-US" sz="1600" dirty="0">
                <a:latin typeface="Bahnschrift" panose="020B0502040204020203" pitchFamily="34" charset="0"/>
              </a:rPr>
              <a:t>2. After the accompanied clients, the second highest percentages is of family among the </a:t>
            </a:r>
            <a:r>
              <a:rPr lang="en-US" sz="1600" dirty="0" err="1">
                <a:latin typeface="Bahnschrift" panose="020B0502040204020203" pitchFamily="34" charset="0"/>
              </a:rPr>
              <a:t>repayers</a:t>
            </a:r>
            <a:r>
              <a:rPr lang="en-US" sz="1600" dirty="0">
                <a:latin typeface="Bahnschrift" panose="020B0502040204020203" pitchFamily="34" charset="0"/>
              </a:rPr>
              <a:t> (13.1%) and defaulters (12.1%).</a:t>
            </a:r>
            <a:endParaRPr lang="en-IN" sz="1400" dirty="0">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2003264" y="2024640"/>
            <a:ext cx="7280438" cy="4323995"/>
          </a:xfrm>
          <a:prstGeom prst="rect">
            <a:avLst/>
          </a:prstGeom>
        </p:spPr>
      </p:pic>
    </p:spTree>
    <p:extLst>
      <p:ext uri="{BB962C8B-B14F-4D97-AF65-F5344CB8AC3E}">
        <p14:creationId xmlns:p14="http://schemas.microsoft.com/office/powerpoint/2010/main" val="1375468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264" y="666838"/>
            <a:ext cx="8911687" cy="1280890"/>
          </a:xfrm>
        </p:spPr>
        <p:txBody>
          <a:bodyPr>
            <a:normAutofit fontScale="90000"/>
          </a:bodyPr>
          <a:lstStyle/>
          <a:p>
            <a:r>
              <a:rPr lang="en-US" sz="1600" b="1" dirty="0">
                <a:latin typeface="Bahnschrift" panose="020B0502040204020203" pitchFamily="34" charset="0"/>
              </a:rPr>
              <a:t>Observation</a:t>
            </a:r>
            <a:r>
              <a:rPr lang="en-US" sz="1600" b="1" dirty="0" smtClean="0">
                <a:latin typeface="Bahnschrift" panose="020B0502040204020203" pitchFamily="34" charset="0"/>
              </a:rPr>
              <a:t>:</a:t>
            </a:r>
            <a:br>
              <a:rPr lang="en-US" sz="1600" b="1" dirty="0" smtClean="0">
                <a:latin typeface="Bahnschrift" panose="020B0502040204020203" pitchFamily="34" charset="0"/>
              </a:rPr>
            </a:br>
            <a:r>
              <a:rPr lang="en-US" sz="1600" dirty="0">
                <a:latin typeface="Bahnschrift" panose="020B0502040204020203" pitchFamily="34" charset="0"/>
              </a:rPr>
              <a:t/>
            </a:r>
            <a:br>
              <a:rPr lang="en-US" sz="1600" dirty="0">
                <a:latin typeface="Bahnschrift" panose="020B0502040204020203" pitchFamily="34" charset="0"/>
              </a:rPr>
            </a:br>
            <a:r>
              <a:rPr lang="en-US" sz="1600" dirty="0">
                <a:latin typeface="Bahnschrift" panose="020B0502040204020203" pitchFamily="34" charset="0"/>
              </a:rPr>
              <a:t>1. Major clients taking loans are working professionals, and the are most likely to be defaulters (61.3%).</a:t>
            </a:r>
            <a:br>
              <a:rPr lang="en-US" sz="1600" dirty="0">
                <a:latin typeface="Bahnschrift" panose="020B0502040204020203" pitchFamily="34" charset="0"/>
              </a:rPr>
            </a:br>
            <a:r>
              <a:rPr lang="en-US" sz="1600" dirty="0">
                <a:latin typeface="Bahnschrift" panose="020B0502040204020203" pitchFamily="34" charset="0"/>
              </a:rPr>
              <a:t>2. After the working professionals, commercial associates (21.6%) and pensioners (12%) are most likely to be defaulters.</a:t>
            </a:r>
            <a:endParaRPr lang="en-IN" sz="1400" dirty="0">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2003264" y="2292410"/>
            <a:ext cx="6793328" cy="4248596"/>
          </a:xfrm>
          <a:prstGeom prst="rect">
            <a:avLst/>
          </a:prstGeom>
        </p:spPr>
      </p:pic>
    </p:spTree>
    <p:extLst>
      <p:ext uri="{BB962C8B-B14F-4D97-AF65-F5344CB8AC3E}">
        <p14:creationId xmlns:p14="http://schemas.microsoft.com/office/powerpoint/2010/main" val="4171393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391</TotalTime>
  <Words>85</Words>
  <Application>Microsoft Office PowerPoint</Application>
  <PresentationFormat>Widescreen</PresentationFormat>
  <Paragraphs>28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Bahnschrift</vt:lpstr>
      <vt:lpstr>Century Gothic</vt:lpstr>
      <vt:lpstr>Wingdings 3</vt:lpstr>
      <vt:lpstr>Wisp</vt:lpstr>
      <vt:lpstr>CREDIT EDA ASSIGNMENT</vt:lpstr>
      <vt:lpstr>PROBLEM STATEMENT  Business Understanding:  The loan providing companies find it hard to give loans to the people due to their insufficient or non-existent credit history. Because of that, some consumers use it to their advantage by becoming a defaulter.  When the company receives a loan application, the company has to decide for loan approval based on the applicant’s profile. Two types of risks are associated with the bank’s decision:  Risk-1: If the applicant is likely to repay the loan, then not approving the loan results in a loss of business to the company  Risk-2: If the applicant is not likely to repay the loan, i.e. he/she is likely to default, then approving the loan may lead to a financial loss for the company.  The information about the loan application at the time of applying for the loan contains two types of scenarios: The client with payment difficulties: He/she had late payment more than X days on at least one of the first Y instalments of the loan in our sample.  All other cases: All other cases when the payment is paid on time.  When a client applies for a loan, there are four types of decisions that could be taken by the client/company):  Approved: The Company has approved loan Application  Cancelled: The client cancelled the application sometime during approval. Either the client changed her/his mind about the loan or in some cases due to a higher risk of the client, he received worse pricing which he did not want.  </vt:lpstr>
      <vt:lpstr>Refused: The company had rejected the loan (because the client does not meet their requirements etc.).  Unused offer:  Loan has been cancelled by the client but at different stages of the process.  Business Objectives:  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   In other words, the company wants to understand the driving factors (or driver variables) behind loan default, i.e. the variables which are strong indicators of default. The company can utilise this knowledge for its portfolio and risk assessment.  In this case study, EDA is used to understand how consumer attributes and loan attributes influence the tendency to default. </vt:lpstr>
      <vt:lpstr>Univariate Analysis:  The repayer percentage is 91.93% and the defaulter percentage is 8.07%.</vt:lpstr>
      <vt:lpstr>Observation:  1. Female defaulters are more than the male defaulters, this can be due to the greater number of female clients as compared to male clients. 2. Female clients have higher percentage (57.1%) of not repaying their loans, whereas male defaulters are 42.9%.</vt:lpstr>
      <vt:lpstr>Observation:  1. In both the cases, clients who own the real estate are almost double than the clients who don't own a real estate.  2. In case of defaulters, the clients who own real estate (68.4%) are more likely to not pay their loans as compared to the clients who doesn't own a real estate (31.6%).</vt:lpstr>
      <vt:lpstr>Observation:  1. In both the cases, clients who own a car are almost half than the clients who don't own a car.  2. In case of defaulters, the clients who don't own a car (69.5%) are more likely to not pay their loans as compared to the clients who own a car (30.5%).</vt:lpstr>
      <vt:lpstr>Observation:  1. According to the charts, among the repayers the highest percentage is of unaccompanied clients (80.7%) and among the defaulters, also the highest percentage is of unaccompanied clients (81.9%). 2. After the accompanied clients, the second highest percentages is of family among the repayers (13.1%) and defaulters (12.1%).</vt:lpstr>
      <vt:lpstr>Observation:  1. Major clients taking loans are working professionals, and the are most likely to be defaulters (61.3%). 2. After the working professionals, commercial associates (21.6%) and pensioners (12%) are most likely to be defaulters.</vt:lpstr>
      <vt:lpstr>Observation:  Clients having secondary education (78.6%), and higher education (16.1%) are most likely to be defaulters.</vt:lpstr>
      <vt:lpstr>Observation:  Married clients (59.8%) and single clients (18%) are most likely to be defaulters.</vt:lpstr>
      <vt:lpstr>Observation:  Clients living in house or apartments are most likely to be defaulters (85.7%)</vt:lpstr>
      <vt:lpstr>Observation:  Unknown category is most lkely to be defaulter (25.3%). Next, labour clients are 23.3% defaulters, sales staff are 12.5% defaulters, and drivers are 8.5% defaulters.</vt:lpstr>
      <vt:lpstr>Observation:  Unknown category is most lkely to be defaulter (25.3%). Next, labour clients are 23.3% defaulters, sales staff are 12.5% defaulters, and drivers are 8.5% defaulters.</vt:lpstr>
      <vt:lpstr>Observation:  Clients with income in range 1-2L (53.7%), 0-1L (21%), and 2-3L (19.8%) are defaulters.</vt:lpstr>
      <vt:lpstr>Observation:  Clients with credit amount in range 2-3L (17.4%) and 5-6L (14.2%) are defaulters.</vt:lpstr>
      <vt:lpstr>Observation:  Clients taking loan against goods price 4-5L (23.8%) and 2-3L (21.3%) are defaulters.</vt:lpstr>
      <vt:lpstr>Observation:  High correlations among repayers: 1. Goods price with credit amount 2. Loan annuity with credit amount 3. Loan annuity with goods price</vt:lpstr>
      <vt:lpstr>Observation:  High correlations among repayers: 1. Goods price with credit amount 2. Loan annuity with credit amount 3. Loan annuity with goods price</vt:lpstr>
      <vt:lpstr>Observation:  High linearity between credit amount and goods price.</vt:lpstr>
      <vt:lpstr>Observation:  Most of the defaulters are with lower credit amount and lower goods price.</vt:lpstr>
      <vt:lpstr>Observation:  Credit amount variable is used for comparison. 1. Clients with maternity leave income type are the most defaulters. 2. Clients with academic degree are the most defaulters. 3. Married clients are the most defaulters. 4. Manager clients are the most defaulters.</vt:lpstr>
      <vt:lpstr>Observation:  1. XAP AND XNA values are unknown and in very high number as compared to other variables. 2. Bank has refused loan application for repairs (0.8%) and others (0.5%), and considered high risk by the banks.</vt:lpstr>
      <vt:lpstr>Conclusions:  1. Low Risk group with less defaulters:      a. Clients with maternity leave income type.      b. Clients with academic degree are the most defaulters.      c. Married clients are the most defaulters.      d. Manager clients are the most defaulters.      e. Most of the repayers are with lower credit amount and lower goods price.      f. Clients taking loan against goods price 2-3L are repayers.      g. Clients with credit amount in range 2-3L repayers.      h. Clients with income in range 1-2L are repayers.      i. Clients working in Business type 3 are most likely to be repayers.      j. Labour clients are the most repayers.      k. Clients having secondary education and higher education are most likely to be repayers.      l. The working professionals are most likely to be repayers.      m. The clients who own a car (69.5%) are more likely to pay their loans      n. The clients who don’t own a real estate are more likely to pay their loans.      o. Females are more likely to pay their loans.</vt:lpstr>
      <vt:lpstr>2. High risk groups with more defaulters:      a. Clients with maternity leave income type.      b. Clients with academic degree are the most defaulters.      c. Married clients are the most defaulters.      d. Manager clients are the most defaulters.      e. Most of the defaulters are with lower to medium goods price and lower to medium loan annuity.      f. Most of the defaulters are with lower to medium credit amount and lower to medium loan annuity.      g. Most of the defaulters are with lower credit amount and lower goods price.      h. Clients taking loan against goods price 4-5L and 2-3L are defaulters.      i. Clients with credit amount in range 2-3L and 5-6L are defaulters.      j. Clients with income in range 1-2L, 0-1L, and 2-3L are defaulters.      k. Clients working in Business type 3, self-employed, XNA are defaulters.      l. Labour clients are 23.3% defaulters, sales staff are 12.5% defaulters, and drivers are 8.5% defaulters.      m. Clients having secondary education, and higher education are most likely to be defaulters.      n. The working professionals are most likely to be defaulters.      o. The clients who don't own a car are more likely to not pay their loans.      p. The clients who own a real estate are more likely to not pay their loans.      q. Female are more likely to not pay their loans.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Windows User</dc:creator>
  <cp:lastModifiedBy>Windows User</cp:lastModifiedBy>
  <cp:revision>8</cp:revision>
  <dcterms:created xsi:type="dcterms:W3CDTF">2022-09-27T12:43:35Z</dcterms:created>
  <dcterms:modified xsi:type="dcterms:W3CDTF">2022-09-27T19:14:54Z</dcterms:modified>
</cp:coreProperties>
</file>