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61" r:id="rId7"/>
    <p:sldId id="263" r:id="rId8"/>
    <p:sldId id="265" r:id="rId9"/>
    <p:sldId id="267" r:id="rId10"/>
    <p:sldId id="259"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D23C-870D-6D33-7AA0-23CF6000C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DE666-ADAF-B081-959A-690D7BB9C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2F653-B3B9-FE5F-E9B0-DF85B6C92411}"/>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86EC84EC-26BF-323D-7C70-8F08B7D22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7C8DC-9B0E-B312-D871-068295366D93}"/>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127224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5C3D-F3B4-42DB-7EFA-B97EE37356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1AC5E-B8F2-4707-0BD1-4999B5F88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59C8-59E5-90C6-5080-BD4EE87E50FD}"/>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2345DA73-B233-D49D-F847-5ECF2ADA3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AD28C-CCE2-389C-0E72-A587B3C471FD}"/>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395270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F3778-6C02-306F-CDAD-9EBDC9B26C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444E8-4ED6-4FEF-2C5C-AE9436244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61F97-DC0D-3123-35B0-FD3275A11C9D}"/>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360EF2D9-19C1-F07B-A117-16A49615A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2C854-542D-9D4C-FC43-38FAC4DD0E79}"/>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164666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1D06-19CE-5FE7-5591-5A2938334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62501-5BA2-16B2-E923-F0EE6DDE7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532F0-69CD-622D-A062-2C16C54025E0}"/>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34EF5B31-5196-8200-5F33-317B589E1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BD275-6989-A5B6-2549-17585FC030EB}"/>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352937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ED19-FB00-8E95-D808-825FE810C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58A783-2DC6-7490-A79B-D6A2B4507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3ACF2-A9DE-E7CD-EC6A-5C341B7AA69B}"/>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548971FB-E574-FA59-42F7-541762777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310AF-3400-D6A8-2721-82620DEB5ACB}"/>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155118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428-2EA4-3F81-EFA8-AF7A09D5C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4F06A-A7E2-B1E7-5974-E8DE2E4592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3BE8C-6010-F725-DCBD-688CF85C6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DCD9F-90FA-0B42-A06C-E9D02E1D6219}"/>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6" name="Footer Placeholder 5">
            <a:extLst>
              <a:ext uri="{FF2B5EF4-FFF2-40B4-BE49-F238E27FC236}">
                <a16:creationId xmlns:a16="http://schemas.microsoft.com/office/drawing/2014/main" id="{D0BE36BD-0B72-1BB6-55C4-0E95F8DD6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92383-19CC-B6FA-1F22-65128676E3AE}"/>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355695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2FD5-00DC-DE62-5543-A0CC1E9EA3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71B78-5CE2-2F3B-F578-2739DB698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32406-08B2-08E6-C6DB-608767E25F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B63FB-C6DD-29D4-319A-0A81411C0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A7719B-8D61-1385-31EA-B1826ABFA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B2A4A1-CDE4-2571-8973-07617DEFE6AA}"/>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8" name="Footer Placeholder 7">
            <a:extLst>
              <a:ext uri="{FF2B5EF4-FFF2-40B4-BE49-F238E27FC236}">
                <a16:creationId xmlns:a16="http://schemas.microsoft.com/office/drawing/2014/main" id="{CA5A2C11-7117-E5A1-D26B-48FB54D51A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9B9BD-C765-DF8D-D773-C947ADA3795E}"/>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220380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1085-6551-CAC4-263A-0B8AA5B9A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393216-0127-8173-9323-84584B1402F5}"/>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4" name="Footer Placeholder 3">
            <a:extLst>
              <a:ext uri="{FF2B5EF4-FFF2-40B4-BE49-F238E27FC236}">
                <a16:creationId xmlns:a16="http://schemas.microsoft.com/office/drawing/2014/main" id="{46DF3383-DB2F-A4DE-9463-A29C49D97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9A82D-77F5-E7BE-7068-3786A30454CA}"/>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51083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90DCD-930F-A80C-4B15-84DE6A805663}"/>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3" name="Footer Placeholder 2">
            <a:extLst>
              <a:ext uri="{FF2B5EF4-FFF2-40B4-BE49-F238E27FC236}">
                <a16:creationId xmlns:a16="http://schemas.microsoft.com/office/drawing/2014/main" id="{E394E031-8040-3AD8-333E-0D5F5BCFA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5C3136-47A4-9AC9-4DC7-882E37EF9C58}"/>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366260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53EF-04EC-B4D1-C9E2-DCC991704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30FCED-4644-E575-1C84-57CCA0B8C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9ADD2-236B-954F-4C5D-62EA9E6AB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EFC16-1243-7C0A-FAAB-0EFD648075D4}"/>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6" name="Footer Placeholder 5">
            <a:extLst>
              <a:ext uri="{FF2B5EF4-FFF2-40B4-BE49-F238E27FC236}">
                <a16:creationId xmlns:a16="http://schemas.microsoft.com/office/drawing/2014/main" id="{14795DB8-DDDC-8EE7-8190-57EA544B9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B2133-A9CF-6058-114F-B892D1CC7957}"/>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262881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E26E-DA68-150B-DD43-C2E977F17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C9724E-ABCC-9071-1649-030B17738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7178EC-36D2-2317-992D-7AD17013C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C5952-EB12-9552-6AD6-EF899D910B25}"/>
              </a:ext>
            </a:extLst>
          </p:cNvPr>
          <p:cNvSpPr>
            <a:spLocks noGrp="1"/>
          </p:cNvSpPr>
          <p:nvPr>
            <p:ph type="dt" sz="half" idx="10"/>
          </p:nvPr>
        </p:nvSpPr>
        <p:spPr/>
        <p:txBody>
          <a:bodyPr/>
          <a:lstStyle/>
          <a:p>
            <a:fld id="{CB67170F-FB69-4DF8-8752-4DE5F0CCBB97}" type="datetimeFigureOut">
              <a:rPr lang="en-US" smtClean="0"/>
              <a:t>5/3/2023</a:t>
            </a:fld>
            <a:endParaRPr lang="en-US"/>
          </a:p>
        </p:txBody>
      </p:sp>
      <p:sp>
        <p:nvSpPr>
          <p:cNvPr id="6" name="Footer Placeholder 5">
            <a:extLst>
              <a:ext uri="{FF2B5EF4-FFF2-40B4-BE49-F238E27FC236}">
                <a16:creationId xmlns:a16="http://schemas.microsoft.com/office/drawing/2014/main" id="{C09D44CF-D20B-6C87-DD87-A56735E8B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8CDAE-0353-C8C1-4C45-57D94A0BAA98}"/>
              </a:ext>
            </a:extLst>
          </p:cNvPr>
          <p:cNvSpPr>
            <a:spLocks noGrp="1"/>
          </p:cNvSpPr>
          <p:nvPr>
            <p:ph type="sldNum" sz="quarter" idx="12"/>
          </p:nvPr>
        </p:nvSpPr>
        <p:spPr/>
        <p:txBody>
          <a:bodyPr/>
          <a:lstStyle/>
          <a:p>
            <a:fld id="{F8B8DAB4-1DB9-4138-AEA7-B1CCF64D64A3}" type="slidenum">
              <a:rPr lang="en-US" smtClean="0"/>
              <a:t>‹#›</a:t>
            </a:fld>
            <a:endParaRPr lang="en-US"/>
          </a:p>
        </p:txBody>
      </p:sp>
    </p:spTree>
    <p:extLst>
      <p:ext uri="{BB962C8B-B14F-4D97-AF65-F5344CB8AC3E}">
        <p14:creationId xmlns:p14="http://schemas.microsoft.com/office/powerpoint/2010/main" val="16457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49167-C879-ED71-F343-C6005AA4B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4008F0-2F5D-CA21-A6F0-27492421F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51490-B6AE-F6B0-152E-0A81B0B36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7170F-FB69-4DF8-8752-4DE5F0CCBB97}" type="datetimeFigureOut">
              <a:rPr lang="en-US" smtClean="0"/>
              <a:t>5/3/2023</a:t>
            </a:fld>
            <a:endParaRPr lang="en-US"/>
          </a:p>
        </p:txBody>
      </p:sp>
      <p:sp>
        <p:nvSpPr>
          <p:cNvPr id="5" name="Footer Placeholder 4">
            <a:extLst>
              <a:ext uri="{FF2B5EF4-FFF2-40B4-BE49-F238E27FC236}">
                <a16:creationId xmlns:a16="http://schemas.microsoft.com/office/drawing/2014/main" id="{59A597D1-E2D2-D5DC-CA77-BD169A1EE8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C153E-A8CC-258D-5F51-38DB0D2A1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8DAB4-1DB9-4138-AEA7-B1CCF64D64A3}" type="slidenum">
              <a:rPr lang="en-US" smtClean="0"/>
              <a:t>‹#›</a:t>
            </a:fld>
            <a:endParaRPr lang="en-US"/>
          </a:p>
        </p:txBody>
      </p:sp>
    </p:spTree>
    <p:extLst>
      <p:ext uri="{BB962C8B-B14F-4D97-AF65-F5344CB8AC3E}">
        <p14:creationId xmlns:p14="http://schemas.microsoft.com/office/powerpoint/2010/main" val="363484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igital-strategy.ec.europa.eu/en/library/digital-economy-and-society-index-2018-report"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data.world/makeovermonday/2019w5" TargetMode="External"/><Relationship Id="rId4" Type="http://schemas.openxmlformats.org/officeDocument/2006/relationships/hyperlink" Target="https://digital-strategy.ec.europa.eu/en/policies/desi"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A280E300-294C-0093-CB06-F7E7B75E2FDB}"/>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D993B78-28CB-BC89-5E09-B067252C27BE}"/>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Arial" panose="020B0604020202020204" pitchFamily="34" charset="0"/>
                <a:cs typeface="Arial" panose="020B0604020202020204" pitchFamily="34" charset="0"/>
              </a:rPr>
              <a:t>DESI: Tracking Digital Progress in EU Member States </a:t>
            </a:r>
            <a:endParaRPr lang="en-US">
              <a:solidFill>
                <a:srgbClr val="FFFFFF"/>
              </a:solidFill>
            </a:endParaRPr>
          </a:p>
        </p:txBody>
      </p:sp>
      <p:sp>
        <p:nvSpPr>
          <p:cNvPr id="3" name="Subtitle 2">
            <a:extLst>
              <a:ext uri="{FF2B5EF4-FFF2-40B4-BE49-F238E27FC236}">
                <a16:creationId xmlns:a16="http://schemas.microsoft.com/office/drawing/2014/main" id="{FEFEA1D4-D14F-5AAB-C64E-359563CAC2AF}"/>
              </a:ext>
            </a:extLst>
          </p:cNvPr>
          <p:cNvSpPr>
            <a:spLocks noGrp="1"/>
          </p:cNvSpPr>
          <p:nvPr>
            <p:ph type="subTitle" idx="1"/>
          </p:nvPr>
        </p:nvSpPr>
        <p:spPr>
          <a:xfrm>
            <a:off x="1524000" y="4159404"/>
            <a:ext cx="9144000" cy="1098395"/>
          </a:xfrm>
        </p:spPr>
        <p:txBody>
          <a:bodyPr>
            <a:normAutofit/>
          </a:bodyPr>
          <a:lstStyle/>
          <a:p>
            <a:endParaRPr lang="en-US" sz="1700">
              <a:solidFill>
                <a:srgbClr val="FFFFFF"/>
              </a:solidFill>
            </a:endParaRPr>
          </a:p>
          <a:p>
            <a:r>
              <a:rPr lang="en-US" sz="1700">
                <a:solidFill>
                  <a:srgbClr val="FFFFFF"/>
                </a:solidFill>
              </a:rPr>
              <a:t>					Name: Preetam Shankar Malla</a:t>
            </a:r>
          </a:p>
          <a:p>
            <a:r>
              <a:rPr lang="en-US" sz="1700">
                <a:solidFill>
                  <a:srgbClr val="FFFFFF"/>
                </a:solidFill>
              </a:rPr>
              <a:t>					Student ID: 02031941</a:t>
            </a:r>
          </a:p>
        </p:txBody>
      </p:sp>
    </p:spTree>
    <p:extLst>
      <p:ext uri="{BB962C8B-B14F-4D97-AF65-F5344CB8AC3E}">
        <p14:creationId xmlns:p14="http://schemas.microsoft.com/office/powerpoint/2010/main" val="31570443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D8E63-6F72-D306-EF76-306832742DFE}"/>
              </a:ext>
            </a:extLst>
          </p:cNvPr>
          <p:cNvSpPr>
            <a:spLocks noGrp="1"/>
          </p:cNvSpPr>
          <p:nvPr>
            <p:ph type="title"/>
          </p:nvPr>
        </p:nvSpPr>
        <p:spPr>
          <a:xfrm>
            <a:off x="6513788" y="365125"/>
            <a:ext cx="4840010" cy="1807305"/>
          </a:xfrm>
        </p:spPr>
        <p:txBody>
          <a:bodyPr>
            <a:normAutofit/>
          </a:bodyPr>
          <a:lstStyle/>
          <a:p>
            <a:r>
              <a:rPr lang="en-US" sz="4100"/>
              <a:t>	</a:t>
            </a:r>
            <a:r>
              <a:rPr lang="en-US" sz="4100" b="1"/>
              <a:t>Why DESI is important for Europe?</a:t>
            </a:r>
          </a:p>
        </p:txBody>
      </p:sp>
      <p:pic>
        <p:nvPicPr>
          <p:cNvPr id="4" name="Picture 3" descr="Digital financial graph">
            <a:extLst>
              <a:ext uri="{FF2B5EF4-FFF2-40B4-BE49-F238E27FC236}">
                <a16:creationId xmlns:a16="http://schemas.microsoft.com/office/drawing/2014/main" id="{786F5E88-8618-40C8-DBAA-C6B6DAC83C21}"/>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C5896D0-2082-99F8-9FF9-9BF520F24155}"/>
              </a:ext>
            </a:extLst>
          </p:cNvPr>
          <p:cNvSpPr>
            <a:spLocks noGrp="1"/>
          </p:cNvSpPr>
          <p:nvPr>
            <p:ph idx="1"/>
          </p:nvPr>
        </p:nvSpPr>
        <p:spPr>
          <a:xfrm>
            <a:off x="6513788" y="2333297"/>
            <a:ext cx="4840010" cy="3843666"/>
          </a:xfrm>
        </p:spPr>
        <p:txBody>
          <a:bodyPr>
            <a:noAutofit/>
          </a:bodyPr>
          <a:lstStyle/>
          <a:p>
            <a:r>
              <a:rPr lang="en-US" sz="1700" b="0" i="0" dirty="0">
                <a:effectLst/>
                <a:latin typeface="+mj-lt"/>
              </a:rPr>
              <a:t>The DESI report summarizes indicators on Europe's digital progress and tracks the progress of EU countries. </a:t>
            </a:r>
          </a:p>
          <a:p>
            <a:r>
              <a:rPr lang="en-US" sz="1700" dirty="0">
                <a:latin typeface="+mj-lt"/>
              </a:rPr>
              <a:t>The DESI report summarizes indicators on Europe's digital progress and tracks the progress of EU countries. </a:t>
            </a:r>
          </a:p>
          <a:p>
            <a:r>
              <a:rPr lang="en-US" sz="1700" dirty="0">
                <a:latin typeface="+mj-lt"/>
              </a:rPr>
              <a:t>The EU has dedicated significant resources to digital-related reforms and investments in the national Recovery and Resilience Plans, making it an unprecedented opportunity to accelerate digitalization, increase the Union's resilience, and reduce external dependencies. </a:t>
            </a:r>
          </a:p>
          <a:p>
            <a:r>
              <a:rPr lang="en-US" sz="1700" dirty="0">
                <a:latin typeface="+mj-lt"/>
              </a:rPr>
              <a:t>Member States have been advancing in their digitalization efforts, but they still struggle to close the gaps in digital skills, the digital transformation of SMEs, and the roll-out of advanced 5G networks.</a:t>
            </a:r>
          </a:p>
        </p:txBody>
      </p:sp>
    </p:spTree>
    <p:extLst>
      <p:ext uri="{BB962C8B-B14F-4D97-AF65-F5344CB8AC3E}">
        <p14:creationId xmlns:p14="http://schemas.microsoft.com/office/powerpoint/2010/main" val="70945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E3301-B9EC-47ED-897C-DEEDBC824BA0}"/>
              </a:ext>
            </a:extLst>
          </p:cNvPr>
          <p:cNvSpPr>
            <a:spLocks noGrp="1"/>
          </p:cNvSpPr>
          <p:nvPr>
            <p:ph type="title"/>
          </p:nvPr>
        </p:nvSpPr>
        <p:spPr>
          <a:xfrm>
            <a:off x="6513788" y="365125"/>
            <a:ext cx="4840010" cy="1807305"/>
          </a:xfrm>
        </p:spPr>
        <p:txBody>
          <a:bodyPr>
            <a:normAutofit/>
          </a:bodyPr>
          <a:lstStyle/>
          <a:p>
            <a:r>
              <a:rPr lang="en-US" dirty="0"/>
              <a:t>				</a:t>
            </a:r>
            <a:r>
              <a:rPr lang="en-US" b="1" dirty="0"/>
              <a:t>Reference</a:t>
            </a:r>
          </a:p>
        </p:txBody>
      </p:sp>
      <p:pic>
        <p:nvPicPr>
          <p:cNvPr id="4" name="Picture 3" descr="Digital financial graph">
            <a:extLst>
              <a:ext uri="{FF2B5EF4-FFF2-40B4-BE49-F238E27FC236}">
                <a16:creationId xmlns:a16="http://schemas.microsoft.com/office/drawing/2014/main" id="{E065055B-9D40-857B-9077-0905262FBD5E}"/>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D46548-E71D-C97E-4138-E89F3FBFD051}"/>
              </a:ext>
            </a:extLst>
          </p:cNvPr>
          <p:cNvSpPr>
            <a:spLocks noGrp="1"/>
          </p:cNvSpPr>
          <p:nvPr>
            <p:ph idx="1"/>
          </p:nvPr>
        </p:nvSpPr>
        <p:spPr>
          <a:xfrm>
            <a:off x="6513788" y="2333297"/>
            <a:ext cx="4840010" cy="3843666"/>
          </a:xfrm>
        </p:spPr>
        <p:txBody>
          <a:bodyPr>
            <a:normAutofit/>
          </a:bodyPr>
          <a:lstStyle/>
          <a:p>
            <a:r>
              <a:rPr lang="en-US" sz="2000">
                <a:hlinkClick r:id="rId3"/>
              </a:rPr>
              <a:t>Digital Economy and Society Index 2018 Report | Shaping Europe’s digital future (europa.eu)</a:t>
            </a:r>
            <a:endParaRPr lang="en-US" sz="2000"/>
          </a:p>
          <a:p>
            <a:endParaRPr lang="en-US" sz="2000">
              <a:hlinkClick r:id="rId4"/>
            </a:endParaRPr>
          </a:p>
          <a:p>
            <a:r>
              <a:rPr lang="en-US" sz="2000">
                <a:hlinkClick r:id="rId4"/>
              </a:rPr>
              <a:t>The Digital Economy and Society Index (DESI) | Shaping Europe’s digital future (europa.eu)</a:t>
            </a:r>
            <a:endParaRPr lang="en-US" sz="2000"/>
          </a:p>
          <a:p>
            <a:endParaRPr lang="en-US" sz="2000"/>
          </a:p>
          <a:p>
            <a:r>
              <a:rPr lang="en-US" sz="2000">
                <a:hlinkClick r:id="rId5"/>
              </a:rPr>
              <a:t>2019/W5: Digital Economy and Society Index (DESI) - dataset by makeovermonday | data.world</a:t>
            </a:r>
            <a:endParaRPr lang="en-US" sz="2000"/>
          </a:p>
        </p:txBody>
      </p:sp>
    </p:spTree>
    <p:extLst>
      <p:ext uri="{BB962C8B-B14F-4D97-AF65-F5344CB8AC3E}">
        <p14:creationId xmlns:p14="http://schemas.microsoft.com/office/powerpoint/2010/main" val="311261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77649-3A7F-ED56-ADE8-FC2CD649FD0B}"/>
              </a:ext>
            </a:extLst>
          </p:cNvPr>
          <p:cNvSpPr>
            <a:spLocks noGrp="1"/>
          </p:cNvSpPr>
          <p:nvPr>
            <p:ph type="title"/>
          </p:nvPr>
        </p:nvSpPr>
        <p:spPr>
          <a:xfrm>
            <a:off x="6513788" y="365125"/>
            <a:ext cx="4840010" cy="1807305"/>
          </a:xfrm>
        </p:spPr>
        <p:txBody>
          <a:bodyPr>
            <a:normAutofit/>
          </a:bodyPr>
          <a:lstStyle/>
          <a:p>
            <a:endParaRPr lang="en-US" dirty="0"/>
          </a:p>
        </p:txBody>
      </p:sp>
      <p:pic>
        <p:nvPicPr>
          <p:cNvPr id="4" name="Content Placeholder 3" descr="Digital financial graph">
            <a:extLst>
              <a:ext uri="{FF2B5EF4-FFF2-40B4-BE49-F238E27FC236}">
                <a16:creationId xmlns:a16="http://schemas.microsoft.com/office/drawing/2014/main" id="{D6D18A05-08D0-DA22-1F86-EEC00349F7A9}"/>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7">
            <a:extLst>
              <a:ext uri="{FF2B5EF4-FFF2-40B4-BE49-F238E27FC236}">
                <a16:creationId xmlns:a16="http://schemas.microsoft.com/office/drawing/2014/main" id="{33A27396-3DC4-9963-1FBD-CE71B2BF7186}"/>
              </a:ext>
            </a:extLst>
          </p:cNvPr>
          <p:cNvSpPr>
            <a:spLocks noGrp="1"/>
          </p:cNvSpPr>
          <p:nvPr>
            <p:ph idx="1"/>
          </p:nvPr>
        </p:nvSpPr>
        <p:spPr>
          <a:xfrm>
            <a:off x="6513788" y="2333297"/>
            <a:ext cx="4840010" cy="3843666"/>
          </a:xfrm>
        </p:spPr>
        <p:txBody>
          <a:bodyPr>
            <a:normAutofit/>
          </a:bodyPr>
          <a:lstStyle/>
          <a:p>
            <a:endParaRPr lang="en-US" sz="2000" dirty="0"/>
          </a:p>
          <a:p>
            <a:endParaRPr lang="en-US" sz="2000" dirty="0"/>
          </a:p>
          <a:p>
            <a:endParaRPr lang="en-US" sz="2000" dirty="0"/>
          </a:p>
          <a:p>
            <a:pPr marL="0" indent="0">
              <a:buNone/>
            </a:pPr>
            <a:r>
              <a:rPr lang="en-US" sz="2000" dirty="0"/>
              <a:t>	</a:t>
            </a:r>
            <a:r>
              <a:rPr lang="en-US" sz="4700" dirty="0"/>
              <a:t>Thank you!!</a:t>
            </a:r>
          </a:p>
        </p:txBody>
      </p:sp>
    </p:spTree>
    <p:extLst>
      <p:ext uri="{BB962C8B-B14F-4D97-AF65-F5344CB8AC3E}">
        <p14:creationId xmlns:p14="http://schemas.microsoft.com/office/powerpoint/2010/main" val="292916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D9A53-2E38-3319-4394-799CF78B39AA}"/>
              </a:ext>
            </a:extLst>
          </p:cNvPr>
          <p:cNvSpPr>
            <a:spLocks noGrp="1"/>
          </p:cNvSpPr>
          <p:nvPr>
            <p:ph type="title"/>
          </p:nvPr>
        </p:nvSpPr>
        <p:spPr>
          <a:xfrm>
            <a:off x="6513788" y="365125"/>
            <a:ext cx="4840010" cy="1807305"/>
          </a:xfrm>
        </p:spPr>
        <p:txBody>
          <a:bodyPr>
            <a:normAutofit/>
          </a:bodyPr>
          <a:lstStyle/>
          <a:p>
            <a:r>
              <a:rPr lang="en-US" dirty="0"/>
              <a:t>					</a:t>
            </a:r>
            <a:r>
              <a:rPr lang="en-US" b="1" dirty="0"/>
              <a:t>Prefix</a:t>
            </a:r>
          </a:p>
        </p:txBody>
      </p:sp>
      <p:pic>
        <p:nvPicPr>
          <p:cNvPr id="5" name="Picture 4" descr="Digital financial graph">
            <a:extLst>
              <a:ext uri="{FF2B5EF4-FFF2-40B4-BE49-F238E27FC236}">
                <a16:creationId xmlns:a16="http://schemas.microsoft.com/office/drawing/2014/main" id="{CEF519D2-A86F-D147-9174-EBE2AAE927ED}"/>
              </a:ext>
            </a:extLst>
          </p:cNvPr>
          <p:cNvPicPr>
            <a:picLocks noChangeAspect="1"/>
          </p:cNvPicPr>
          <p:nvPr/>
        </p:nvPicPr>
        <p:blipFill rotWithShape="1">
          <a:blip r:embed="rId2"/>
          <a:srcRect l="32559" r="172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D2CD997-7A97-25FD-B9C4-745C15494297}"/>
              </a:ext>
            </a:extLst>
          </p:cNvPr>
          <p:cNvSpPr>
            <a:spLocks noGrp="1"/>
          </p:cNvSpPr>
          <p:nvPr>
            <p:ph idx="1"/>
          </p:nvPr>
        </p:nvSpPr>
        <p:spPr>
          <a:xfrm>
            <a:off x="6513788" y="2333297"/>
            <a:ext cx="4840010" cy="3843666"/>
          </a:xfrm>
        </p:spPr>
        <p:txBody>
          <a:bodyPr>
            <a:normAutofit/>
          </a:bodyPr>
          <a:lstStyle/>
          <a:p>
            <a:endParaRPr lang="en-US" sz="1700"/>
          </a:p>
          <a:p>
            <a:r>
              <a:rPr lang="en-US" sz="1700">
                <a:latin typeface="+mj-lt"/>
              </a:rPr>
              <a:t>The Digital Economy and Society Index (DESI) provides valuable insights into Europe's digital performance, allowing Member States to identify gaps and make informed policy decisions. However, raw data can be overwhelming and difficult to understand, which is where data visualization comes in. </a:t>
            </a:r>
          </a:p>
          <a:p>
            <a:r>
              <a:rPr lang="en-US" sz="1700">
                <a:latin typeface="+mj-lt"/>
              </a:rPr>
              <a:t>By presenting data in a clear and visually appealing way, data visualization can help decision-makers understand complex information and identify trends and patterns. In this article, we will explore the importance of data visualization in digital transformation and discuss techniques for creating effective and impactful visualizations.</a:t>
            </a:r>
          </a:p>
        </p:txBody>
      </p:sp>
    </p:spTree>
    <p:extLst>
      <p:ext uri="{BB962C8B-B14F-4D97-AF65-F5344CB8AC3E}">
        <p14:creationId xmlns:p14="http://schemas.microsoft.com/office/powerpoint/2010/main" val="250281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BD95B-329B-566F-BC32-40B3A2E8F3A5}"/>
              </a:ext>
            </a:extLst>
          </p:cNvPr>
          <p:cNvSpPr>
            <a:spLocks noGrp="1"/>
          </p:cNvSpPr>
          <p:nvPr>
            <p:ph type="title"/>
          </p:nvPr>
        </p:nvSpPr>
        <p:spPr>
          <a:xfrm>
            <a:off x="6513788" y="365125"/>
            <a:ext cx="4840010" cy="1807305"/>
          </a:xfrm>
        </p:spPr>
        <p:txBody>
          <a:bodyPr>
            <a:normAutofit/>
          </a:bodyPr>
          <a:lstStyle/>
          <a:p>
            <a:r>
              <a:rPr lang="en-US" dirty="0"/>
              <a:t>Key findings of DESI</a:t>
            </a:r>
          </a:p>
        </p:txBody>
      </p:sp>
      <p:pic>
        <p:nvPicPr>
          <p:cNvPr id="5" name="Picture 4" descr="Digital financial graph">
            <a:extLst>
              <a:ext uri="{FF2B5EF4-FFF2-40B4-BE49-F238E27FC236}">
                <a16:creationId xmlns:a16="http://schemas.microsoft.com/office/drawing/2014/main" id="{099C0D43-7A1E-950B-1050-150B23CED6F5}"/>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DE537EAB-0B26-D2E4-B3AD-E68D1A714986}"/>
              </a:ext>
            </a:extLst>
          </p:cNvPr>
          <p:cNvSpPr>
            <a:spLocks noGrp="1"/>
          </p:cNvSpPr>
          <p:nvPr>
            <p:ph idx="1"/>
          </p:nvPr>
        </p:nvSpPr>
        <p:spPr>
          <a:xfrm>
            <a:off x="6513788" y="2333297"/>
            <a:ext cx="4840010" cy="3843666"/>
          </a:xfrm>
        </p:spPr>
        <p:txBody>
          <a:bodyPr>
            <a:normAutofit/>
          </a:bodyPr>
          <a:lstStyle/>
          <a:p>
            <a:r>
              <a:rPr lang="en-US" sz="2000"/>
              <a:t>Connectivity</a:t>
            </a:r>
          </a:p>
          <a:p>
            <a:r>
              <a:rPr lang="en-US" sz="2000"/>
              <a:t>Human Capital</a:t>
            </a:r>
          </a:p>
          <a:p>
            <a:r>
              <a:rPr lang="en-US" sz="2000"/>
              <a:t>Use of Internet</a:t>
            </a:r>
          </a:p>
          <a:p>
            <a:r>
              <a:rPr lang="en-US" sz="2000"/>
              <a:t>Integration of Digital Technology</a:t>
            </a:r>
          </a:p>
          <a:p>
            <a:r>
              <a:rPr lang="en-US" sz="2000"/>
              <a:t>Digital Public Services</a:t>
            </a:r>
          </a:p>
          <a:p>
            <a:r>
              <a:rPr lang="en-US" sz="2000"/>
              <a:t>Research &amp; Development</a:t>
            </a:r>
          </a:p>
          <a:p>
            <a:endParaRPr lang="en-US" sz="2000"/>
          </a:p>
        </p:txBody>
      </p:sp>
    </p:spTree>
    <p:extLst>
      <p:ext uri="{BB962C8B-B14F-4D97-AF65-F5344CB8AC3E}">
        <p14:creationId xmlns:p14="http://schemas.microsoft.com/office/powerpoint/2010/main" val="23234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D9A53-2E38-3319-4394-799CF78B39AA}"/>
              </a:ext>
            </a:extLst>
          </p:cNvPr>
          <p:cNvSpPr>
            <a:spLocks noGrp="1"/>
          </p:cNvSpPr>
          <p:nvPr>
            <p:ph type="title"/>
          </p:nvPr>
        </p:nvSpPr>
        <p:spPr>
          <a:xfrm>
            <a:off x="6513788" y="365125"/>
            <a:ext cx="4840010" cy="1807305"/>
          </a:xfrm>
        </p:spPr>
        <p:txBody>
          <a:bodyPr>
            <a:normAutofit/>
          </a:bodyPr>
          <a:lstStyle/>
          <a:p>
            <a:r>
              <a:rPr lang="en-US" sz="2400" dirty="0"/>
              <a:t>			</a:t>
            </a:r>
            <a:br>
              <a:rPr lang="en-US" sz="2400" dirty="0"/>
            </a:br>
            <a:r>
              <a:rPr lang="en-US" sz="2400" dirty="0"/>
              <a:t>   </a:t>
            </a:r>
            <a:r>
              <a:rPr lang="en-US" sz="2400" b="1" dirty="0">
                <a:effectLst/>
              </a:rPr>
              <a:t>Digital Economy and Society Index 			   (DESI)</a:t>
            </a:r>
            <a:br>
              <a:rPr lang="en-US" sz="2400" b="1" dirty="0">
                <a:effectLst/>
              </a:rPr>
            </a:br>
            <a:endParaRPr lang="en-US" sz="2400" dirty="0"/>
          </a:p>
        </p:txBody>
      </p:sp>
      <p:pic>
        <p:nvPicPr>
          <p:cNvPr id="4" name="Picture 3" descr="Digital financial graph">
            <a:extLst>
              <a:ext uri="{FF2B5EF4-FFF2-40B4-BE49-F238E27FC236}">
                <a16:creationId xmlns:a16="http://schemas.microsoft.com/office/drawing/2014/main" id="{8B55D813-FCAD-CE2F-025E-42CB00C75A1F}"/>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D2CD997-7A97-25FD-B9C4-745C15494297}"/>
              </a:ext>
            </a:extLst>
          </p:cNvPr>
          <p:cNvSpPr>
            <a:spLocks noGrp="1"/>
          </p:cNvSpPr>
          <p:nvPr>
            <p:ph idx="1"/>
          </p:nvPr>
        </p:nvSpPr>
        <p:spPr>
          <a:xfrm>
            <a:off x="6513788" y="2333297"/>
            <a:ext cx="4840010" cy="3843666"/>
          </a:xfrm>
        </p:spPr>
        <p:txBody>
          <a:bodyPr>
            <a:normAutofit lnSpcReduction="10000"/>
          </a:bodyPr>
          <a:lstStyle/>
          <a:p>
            <a:r>
              <a:rPr lang="en-US" sz="1700" b="0" i="0" dirty="0">
                <a:effectLst/>
                <a:latin typeface="+mj-lt"/>
                <a:cs typeface="Arial" panose="020B0604020202020204" pitchFamily="34" charset="0"/>
              </a:rPr>
              <a:t>The DESI provides information on the European Union's policies, activities, news, library, funding, and consultations related to shaping Europe's digital future.</a:t>
            </a:r>
          </a:p>
          <a:p>
            <a:r>
              <a:rPr lang="en-US" sz="1700" dirty="0">
                <a:latin typeface="+mj-lt"/>
                <a:cs typeface="Arial" panose="020B0604020202020204" pitchFamily="34" charset="0"/>
              </a:rPr>
              <a:t>It includes information on the Digital Economy and Society Index (DESI), which </a:t>
            </a:r>
            <a:r>
              <a:rPr lang="en-US" sz="1700" dirty="0" err="1">
                <a:latin typeface="+mj-lt"/>
                <a:cs typeface="Arial" panose="020B0604020202020204" pitchFamily="34" charset="0"/>
              </a:rPr>
              <a:t>summarises</a:t>
            </a:r>
            <a:r>
              <a:rPr lang="en-US" sz="1700" dirty="0">
                <a:latin typeface="+mj-lt"/>
                <a:cs typeface="Arial" panose="020B0604020202020204" pitchFamily="34" charset="0"/>
              </a:rPr>
              <a:t> indicators on Europe's digital performance and tracks the progress of EU countries. </a:t>
            </a:r>
          </a:p>
          <a:p>
            <a:r>
              <a:rPr lang="en-US" sz="1700" dirty="0">
                <a:latin typeface="+mj-lt"/>
                <a:cs typeface="Arial" panose="020B0604020202020204" pitchFamily="34" charset="0"/>
              </a:rPr>
              <a:t>The DESI reports offer country profiles that help Member States identify areas requiring priority action, as well as thematic chapters providing a European-level analysis across key digital areas.</a:t>
            </a:r>
          </a:p>
          <a:p>
            <a:r>
              <a:rPr lang="en-US" sz="1700" dirty="0">
                <a:latin typeface="+mj-lt"/>
                <a:cs typeface="Arial" panose="020B0604020202020204" pitchFamily="34" charset="0"/>
              </a:rPr>
              <a:t>The report also highlights the EU's efforts to support digital transformation through significant resources and investments.</a:t>
            </a:r>
          </a:p>
          <a:p>
            <a:endParaRPr lang="en-US" sz="1400" dirty="0"/>
          </a:p>
        </p:txBody>
      </p:sp>
    </p:spTree>
    <p:extLst>
      <p:ext uri="{BB962C8B-B14F-4D97-AF65-F5344CB8AC3E}">
        <p14:creationId xmlns:p14="http://schemas.microsoft.com/office/powerpoint/2010/main" val="349022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2486-D402-D294-C597-7FAC817AB9B4}"/>
              </a:ext>
            </a:extLst>
          </p:cNvPr>
          <p:cNvSpPr>
            <a:spLocks noGrp="1"/>
          </p:cNvSpPr>
          <p:nvPr>
            <p:ph type="title"/>
          </p:nvPr>
        </p:nvSpPr>
        <p:spPr/>
        <p:txBody>
          <a:bodyPr/>
          <a:lstStyle/>
          <a:p>
            <a:r>
              <a:rPr lang="en-US" sz="4400"/>
              <a:t>	</a:t>
            </a:r>
            <a:r>
              <a:rPr lang="en-US" sz="4400" b="1"/>
              <a:t>	Statistics : Using Bar Chart</a:t>
            </a:r>
            <a:endParaRPr lang="en-US" b="1" dirty="0"/>
          </a:p>
        </p:txBody>
      </p:sp>
      <p:pic>
        <p:nvPicPr>
          <p:cNvPr id="4" name="Content Placeholder 4">
            <a:extLst>
              <a:ext uri="{FF2B5EF4-FFF2-40B4-BE49-F238E27FC236}">
                <a16:creationId xmlns:a16="http://schemas.microsoft.com/office/drawing/2014/main" id="{FF3A4FD6-8A75-8859-587D-FA4381C68B78}"/>
              </a:ext>
            </a:extLst>
          </p:cNvPr>
          <p:cNvPicPr>
            <a:picLocks noGrp="1" noChangeAspect="1"/>
          </p:cNvPicPr>
          <p:nvPr>
            <p:ph idx="1"/>
          </p:nvPr>
        </p:nvPicPr>
        <p:blipFill>
          <a:blip r:embed="rId2"/>
          <a:stretch>
            <a:fillRect/>
          </a:stretch>
        </p:blipFill>
        <p:spPr>
          <a:xfrm>
            <a:off x="6096000" y="1690688"/>
            <a:ext cx="5424270" cy="4351338"/>
          </a:xfrm>
          <a:prstGeom prst="rect">
            <a:avLst/>
          </a:prstGeom>
        </p:spPr>
      </p:pic>
      <p:sp>
        <p:nvSpPr>
          <p:cNvPr id="6" name="TextBox 5">
            <a:extLst>
              <a:ext uri="{FF2B5EF4-FFF2-40B4-BE49-F238E27FC236}">
                <a16:creationId xmlns:a16="http://schemas.microsoft.com/office/drawing/2014/main" id="{FF49A736-54CA-65C8-2A36-A56478D8798F}"/>
              </a:ext>
            </a:extLst>
          </p:cNvPr>
          <p:cNvSpPr txBox="1"/>
          <p:nvPr/>
        </p:nvSpPr>
        <p:spPr>
          <a:xfrm>
            <a:off x="671730" y="2500232"/>
            <a:ext cx="5424270" cy="3554819"/>
          </a:xfrm>
          <a:prstGeom prst="rect">
            <a:avLst/>
          </a:prstGeom>
          <a:noFill/>
        </p:spPr>
        <p:txBody>
          <a:bodyPr wrap="square">
            <a:spAutoFit/>
          </a:bodyPr>
          <a:lstStyle/>
          <a:p>
            <a:r>
              <a:rPr lang="en-US" sz="2500">
                <a:latin typeface="+mj-lt"/>
              </a:rPr>
              <a:t>The bar graph show us the results of the </a:t>
            </a:r>
          </a:p>
          <a:p>
            <a:pPr marL="0" indent="0">
              <a:buNone/>
            </a:pPr>
            <a:r>
              <a:rPr lang="en-US" sz="2500">
                <a:latin typeface="+mj-lt"/>
              </a:rPr>
              <a:t>Digital economy of Europe in 2018.</a:t>
            </a:r>
          </a:p>
          <a:p>
            <a:pPr marL="0" indent="0">
              <a:buNone/>
            </a:pPr>
            <a:endParaRPr lang="en-US" sz="2500">
              <a:latin typeface="+mj-lt"/>
            </a:endParaRPr>
          </a:p>
          <a:p>
            <a:r>
              <a:rPr lang="en-US" sz="2500">
                <a:latin typeface="+mj-lt"/>
              </a:rPr>
              <a:t>Where, X axis = Country Code</a:t>
            </a:r>
          </a:p>
          <a:p>
            <a:pPr marL="0" indent="0">
              <a:buNone/>
            </a:pPr>
            <a:r>
              <a:rPr lang="en-US" sz="2500">
                <a:latin typeface="+mj-lt"/>
              </a:rPr>
              <a:t> 	Y axis = Weighted score.</a:t>
            </a:r>
          </a:p>
          <a:p>
            <a:endParaRPr lang="en-US" sz="2500">
              <a:latin typeface="+mj-lt"/>
            </a:endParaRPr>
          </a:p>
          <a:p>
            <a:r>
              <a:rPr lang="en-US" sz="2500">
                <a:latin typeface="+mj-lt"/>
              </a:rPr>
              <a:t>In the bottom of the chart, it is the </a:t>
            </a:r>
          </a:p>
          <a:p>
            <a:pPr marL="0" indent="0">
              <a:buNone/>
            </a:pPr>
            <a:r>
              <a:rPr lang="en-US" sz="2500">
                <a:latin typeface="+mj-lt"/>
              </a:rPr>
              <a:t>indicator. Which let’s us know what </a:t>
            </a:r>
          </a:p>
          <a:p>
            <a:pPr marL="0" indent="0">
              <a:buNone/>
            </a:pPr>
            <a:r>
              <a:rPr lang="en-US" sz="2500">
                <a:latin typeface="+mj-lt"/>
              </a:rPr>
              <a:t>Different Color is.</a:t>
            </a:r>
            <a:endParaRPr lang="en-US" sz="2500" dirty="0">
              <a:latin typeface="+mj-lt"/>
            </a:endParaRPr>
          </a:p>
        </p:txBody>
      </p:sp>
    </p:spTree>
    <p:extLst>
      <p:ext uri="{BB962C8B-B14F-4D97-AF65-F5344CB8AC3E}">
        <p14:creationId xmlns:p14="http://schemas.microsoft.com/office/powerpoint/2010/main" val="43800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069B-1079-7E8D-B902-19D7EC0C851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t>Statistics : Using Geospatial Representation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6E7C14-5C53-DA8D-2EA4-76A276395EA9}"/>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The Represented map show us the results of the Digital economy of Europe in 2018.</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In this map Darker the color  the higher the values. Lighter colors are with less values.</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Labels are country code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In the bottom of the map, it shows us the countries with the color difference.</a:t>
            </a:r>
          </a:p>
        </p:txBody>
      </p:sp>
      <p:pic>
        <p:nvPicPr>
          <p:cNvPr id="4" name="Content Placeholder 3">
            <a:extLst>
              <a:ext uri="{FF2B5EF4-FFF2-40B4-BE49-F238E27FC236}">
                <a16:creationId xmlns:a16="http://schemas.microsoft.com/office/drawing/2014/main" id="{7077FA36-ECC4-DAEB-D636-F8E3854FA1AA}"/>
              </a:ext>
            </a:extLst>
          </p:cNvPr>
          <p:cNvPicPr>
            <a:picLocks noGrp="1" noChangeAspect="1"/>
          </p:cNvPicPr>
          <p:nvPr>
            <p:ph idx="1"/>
          </p:nvPr>
        </p:nvPicPr>
        <p:blipFill rotWithShape="1">
          <a:blip r:embed="rId2"/>
          <a:srcRect l="5675" r="15088"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8328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069B-1079-7E8D-B902-19D7EC0C851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b="1" dirty="0"/>
              <a:t>Why Geospatial ?</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6E7C14-5C53-DA8D-2EA4-76A276395EA9}"/>
              </a:ext>
            </a:extLst>
          </p:cNvPr>
          <p:cNvSpPr txBox="1"/>
          <p:nvPr/>
        </p:nvSpPr>
        <p:spPr>
          <a:xfrm>
            <a:off x="640080" y="2872899"/>
            <a:ext cx="4243589" cy="33206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700"/>
              <a:t>Geospatial map visualization is a powerful tool that allows us to represent and analyze data that is location-based.</a:t>
            </a:r>
          </a:p>
          <a:p>
            <a:pPr marL="342900" indent="-228600">
              <a:lnSpc>
                <a:spcPct val="90000"/>
              </a:lnSpc>
              <a:spcAft>
                <a:spcPts val="600"/>
              </a:spcAft>
              <a:buFont typeface="Arial" panose="020B0604020202020204" pitchFamily="34" charset="0"/>
              <a:buChar char="•"/>
            </a:pPr>
            <a:r>
              <a:rPr lang="en-US" sz="1700"/>
              <a:t>Using geospatial maps, we can visualize data that shows its distribution across different regions.</a:t>
            </a:r>
          </a:p>
          <a:p>
            <a:pPr marL="342900" indent="-228600">
              <a:lnSpc>
                <a:spcPct val="90000"/>
              </a:lnSpc>
              <a:spcAft>
                <a:spcPts val="600"/>
              </a:spcAft>
              <a:buFont typeface="Arial" panose="020B0604020202020204" pitchFamily="34" charset="0"/>
              <a:buChar char="•"/>
            </a:pPr>
            <a:r>
              <a:rPr lang="en-US" sz="1700"/>
              <a:t>Using geospatial maps, we can communicate complex data sets in a way that is easily understandable to a wide audience, including non-experts.</a:t>
            </a:r>
          </a:p>
          <a:p>
            <a:pPr indent="-228600">
              <a:lnSpc>
                <a:spcPct val="90000"/>
              </a:lnSpc>
              <a:spcAft>
                <a:spcPts val="600"/>
              </a:spcAft>
              <a:buFont typeface="Arial" panose="020B0604020202020204" pitchFamily="34" charset="0"/>
              <a:buChar char="•"/>
            </a:pPr>
            <a:endParaRPr lang="en-US" sz="1700"/>
          </a:p>
        </p:txBody>
      </p:sp>
      <p:pic>
        <p:nvPicPr>
          <p:cNvPr id="4" name="Content Placeholder 3">
            <a:extLst>
              <a:ext uri="{FF2B5EF4-FFF2-40B4-BE49-F238E27FC236}">
                <a16:creationId xmlns:a16="http://schemas.microsoft.com/office/drawing/2014/main" id="{7077FA36-ECC4-DAEB-D636-F8E3854FA1AA}"/>
              </a:ext>
            </a:extLst>
          </p:cNvPr>
          <p:cNvPicPr>
            <a:picLocks noGrp="1" noChangeAspect="1"/>
          </p:cNvPicPr>
          <p:nvPr>
            <p:ph idx="1"/>
          </p:nvPr>
        </p:nvPicPr>
        <p:blipFill rotWithShape="1">
          <a:blip r:embed="rId2"/>
          <a:srcRect l="5675" r="15088"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1505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C6F62-C3C5-CD34-028E-B5B69FC3CA9F}"/>
              </a:ext>
            </a:extLst>
          </p:cNvPr>
          <p:cNvSpPr>
            <a:spLocks noGrp="1"/>
          </p:cNvSpPr>
          <p:nvPr>
            <p:ph type="title"/>
          </p:nvPr>
        </p:nvSpPr>
        <p:spPr>
          <a:xfrm>
            <a:off x="6513788" y="365125"/>
            <a:ext cx="4840010" cy="1807305"/>
          </a:xfrm>
        </p:spPr>
        <p:txBody>
          <a:bodyPr>
            <a:normAutofit/>
          </a:bodyPr>
          <a:lstStyle/>
          <a:p>
            <a:r>
              <a:rPr lang="en-US" b="1" dirty="0"/>
              <a:t>DESI 2018: Main Takeaways</a:t>
            </a:r>
          </a:p>
        </p:txBody>
      </p:sp>
      <p:pic>
        <p:nvPicPr>
          <p:cNvPr id="4" name="Picture 3" descr="Digital financial graph">
            <a:extLst>
              <a:ext uri="{FF2B5EF4-FFF2-40B4-BE49-F238E27FC236}">
                <a16:creationId xmlns:a16="http://schemas.microsoft.com/office/drawing/2014/main" id="{5A1EBAF7-CA7C-9F5C-631C-9577EB8DAB58}"/>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B7A76E5-4115-9555-8A6A-712A62891740}"/>
              </a:ext>
            </a:extLst>
          </p:cNvPr>
          <p:cNvSpPr>
            <a:spLocks noGrp="1"/>
          </p:cNvSpPr>
          <p:nvPr>
            <p:ph idx="1"/>
          </p:nvPr>
        </p:nvSpPr>
        <p:spPr>
          <a:xfrm>
            <a:off x="6513788" y="2333297"/>
            <a:ext cx="4840010" cy="3843666"/>
          </a:xfrm>
        </p:spPr>
        <p:txBody>
          <a:bodyPr>
            <a:noAutofit/>
          </a:bodyPr>
          <a:lstStyle/>
          <a:p>
            <a:r>
              <a:rPr lang="en-US" sz="1900" dirty="0">
                <a:latin typeface="+mj-lt"/>
              </a:rPr>
              <a:t>As you can see from the geospatial map and the bar graph</a:t>
            </a:r>
          </a:p>
          <a:p>
            <a:r>
              <a:rPr lang="en-US" sz="1900" dirty="0">
                <a:latin typeface="+mj-lt"/>
              </a:rPr>
              <a:t>Denmark, Sweden, Finland, and the Netherlands have the most advanced digital economies in the EU followed by Luxembourg, Ireland, the UK, Belgium and Estonia. Romania, Greece and Italy have the lowest scores on the DESI.</a:t>
            </a:r>
          </a:p>
          <a:p>
            <a:r>
              <a:rPr lang="en-US" sz="1900" dirty="0">
                <a:latin typeface="+mj-lt"/>
              </a:rPr>
              <a:t>In 2017, all Member States improved in the DESI. Ireland and Spain progressed the most (close to 5 points as opposed to an EU average of 3.2). On the other hand, there was low increase in Denmark and Portugal (below 2 points).</a:t>
            </a:r>
          </a:p>
        </p:txBody>
      </p:sp>
    </p:spTree>
    <p:extLst>
      <p:ext uri="{BB962C8B-B14F-4D97-AF65-F5344CB8AC3E}">
        <p14:creationId xmlns:p14="http://schemas.microsoft.com/office/powerpoint/2010/main" val="337870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88B71-437E-DEB1-4E96-EE5A00495D0D}"/>
              </a:ext>
            </a:extLst>
          </p:cNvPr>
          <p:cNvSpPr>
            <a:spLocks noGrp="1"/>
          </p:cNvSpPr>
          <p:nvPr>
            <p:ph type="title"/>
          </p:nvPr>
        </p:nvSpPr>
        <p:spPr>
          <a:xfrm>
            <a:off x="6513788" y="365125"/>
            <a:ext cx="4840010" cy="1807305"/>
          </a:xfrm>
        </p:spPr>
        <p:txBody>
          <a:bodyPr>
            <a:normAutofit/>
          </a:bodyPr>
          <a:lstStyle/>
          <a:p>
            <a:r>
              <a:rPr lang="en-US" dirty="0"/>
              <a:t>			</a:t>
            </a:r>
            <a:r>
              <a:rPr lang="en-US" b="1" dirty="0"/>
              <a:t>		Future</a:t>
            </a:r>
          </a:p>
        </p:txBody>
      </p:sp>
      <p:pic>
        <p:nvPicPr>
          <p:cNvPr id="4" name="Picture 3" descr="Digital financial graph">
            <a:extLst>
              <a:ext uri="{FF2B5EF4-FFF2-40B4-BE49-F238E27FC236}">
                <a16:creationId xmlns:a16="http://schemas.microsoft.com/office/drawing/2014/main" id="{896B4768-87AC-8A43-E90B-DB93B14B6B18}"/>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656079F-6701-A561-E65B-A174351B5417}"/>
              </a:ext>
            </a:extLst>
          </p:cNvPr>
          <p:cNvSpPr>
            <a:spLocks noGrp="1"/>
          </p:cNvSpPr>
          <p:nvPr>
            <p:ph idx="1"/>
          </p:nvPr>
        </p:nvSpPr>
        <p:spPr>
          <a:xfrm>
            <a:off x="6513788" y="2333297"/>
            <a:ext cx="4840010" cy="3843666"/>
          </a:xfrm>
        </p:spPr>
        <p:txBody>
          <a:bodyPr>
            <a:normAutofit/>
          </a:bodyPr>
          <a:lstStyle/>
          <a:p>
            <a:r>
              <a:rPr lang="en-US" sz="2000" dirty="0">
                <a:latin typeface="+mj-lt"/>
              </a:rPr>
              <a:t>It is also feasible that future studies will add new indicators or modify existing ones to better reflect the changing digital world given the speed at which technology is developing. Future studies may, for instance, concentrate more on how cutting-edge technologies like artificial intelligence, blockchain, and the internet of things (IoT) are affecting society and the digital economy.</a:t>
            </a:r>
          </a:p>
          <a:p>
            <a:endParaRPr lang="en-US" sz="2000" dirty="0"/>
          </a:p>
        </p:txBody>
      </p:sp>
    </p:spTree>
    <p:extLst>
      <p:ext uri="{BB962C8B-B14F-4D97-AF65-F5344CB8AC3E}">
        <p14:creationId xmlns:p14="http://schemas.microsoft.com/office/powerpoint/2010/main" val="3832814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818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DESI: Tracking Digital Progress in EU Member States </vt:lpstr>
      <vt:lpstr>     Prefix</vt:lpstr>
      <vt:lpstr>Key findings of DESI</vt:lpstr>
      <vt:lpstr>       Digital Economy and Society Index       (DESI) </vt:lpstr>
      <vt:lpstr>  Statistics : Using Bar Chart</vt:lpstr>
      <vt:lpstr>Statistics : Using Geospatial Representation</vt:lpstr>
      <vt:lpstr>Why Geospatial ?</vt:lpstr>
      <vt:lpstr>DESI 2018: Main Takeaways</vt:lpstr>
      <vt:lpstr>     Future</vt:lpstr>
      <vt:lpstr> Why DESI is important for Europe?</vt:lpstr>
      <vt:lpstr>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 Tracking Digital Progress in EU Member States </dc:title>
  <dc:creator>MALLA PREETAM SHANKAR</dc:creator>
  <cp:lastModifiedBy>MALLA PREETAM SHANKAR</cp:lastModifiedBy>
  <cp:revision>1</cp:revision>
  <dcterms:created xsi:type="dcterms:W3CDTF">2023-05-04T01:55:13Z</dcterms:created>
  <dcterms:modified xsi:type="dcterms:W3CDTF">2023-05-04T03:09:04Z</dcterms:modified>
</cp:coreProperties>
</file>