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02D-D60E-59A3-FBF6-6A4ED905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20B9-5DEF-8CDF-5D3A-C8DC831F2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F28B-612E-F1E8-6EA1-D3B0BCE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1014-8843-2F92-8B6D-319B05DE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B313-209C-CE92-D0D1-278B508B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F57C-4341-0876-2988-252C6682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A8534-1F25-9CF1-65CB-AA2D56CFC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06EE-2CB3-B480-AC91-85EECEB8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5D8C-8875-8AD9-0BBE-61A1852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34F9-812E-0461-F3B3-BF037A10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731D0-97E3-BAA7-18CD-87D8300E4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7612-5DF5-4787-7B18-FEA40FA9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B191-9E99-CC16-B012-18FB1B22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ADC5-13AB-0137-957A-DA0DA93E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EDE5-6D7B-09BB-F2AB-0E151A37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EE9C-1749-F5AE-C2AC-FA9C6AEA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2843-CF8D-ABDA-1244-B0B01591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8446-9AFC-F3E0-67E8-44BB51BF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2D51-EF51-1BBD-DE42-8E03AA78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BA33-3731-BD01-3896-E7085E8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108-8CE7-7DB6-6EA0-66FC2161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DD36-CFF5-A78B-956C-8A4D86FF9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9CE5-69DC-878B-C6AA-9B83D9E3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DDA3-01E6-BDF7-E538-D9AA4DCD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DD32-D8C1-4BB1-7B00-18AA122E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AB7B-C810-2AF0-D31F-36AAB80E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BCC2-ADB4-8F4F-6995-A44FD0F9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9038C-6D23-354C-4FD7-883D41A4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F8854-EE25-7D3D-DD29-9F4B56F0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8C8F-5C93-D638-1E7E-A70CB9F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2736-9EB5-8857-B1C4-F0ECD706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2910-D681-093F-8E38-DDE14E6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D6809-B3E1-1C6D-F659-9FCF76B1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65687-307B-04A4-8208-3BB4391B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0D479-1535-8EED-22FF-724914D0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B774-A29B-A5FA-E7EB-7123AD6BC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DEBA1-62BE-957E-35BF-63DDDD37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47D38-3EED-5B23-1DB4-4ABE9F76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3EBD7-03B3-C290-926A-11017E5B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3D6A-E438-7A3D-5D28-8E7EAC1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AF1BC-F985-C526-287A-E81C1E4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2228-6D41-7969-F7A2-39176761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E7F43-58A4-83A1-9394-21D5B25B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98C1-FB2E-94FE-EDCF-7E07B73D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A4B05-E92D-2BD7-0C5F-3F9E1BAA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10DC1-BAA3-A0C5-5DF3-9525834E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F01C-87F0-3ECD-632B-126EAEC3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D2AA-4C54-773E-19FB-28267535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571E1-3121-F551-BAC0-25EFD7C8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232D-0973-E7BA-C22D-5C0A3B45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A64C5-FC9A-73A0-8F6F-F8CB4A0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9FA-758E-44C2-98A2-9A1E858F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8539-C9DD-CF52-2605-021F10EF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340CF-CAAF-7A0E-0085-BC24A7DFF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74F4C-9E15-9975-8F5F-01A3002B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8D241-C5BF-8736-161C-97914A86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53998-8591-1184-6DAD-0139136B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F5DE1-49E8-7213-64E6-D8088A43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D60FE-3A7D-45AE-EAF4-14B36218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BB57-51C1-EA1A-45DF-46F20989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E734-93D5-7CF9-BF0F-9CE5CF3A6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E472-4F51-4B80-AB99-84E4A5459F8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9584-3DCE-6020-0D23-6B3D8B802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582B-CC2D-946B-3C3C-91CB0D617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A6C9-9556-4E1A-8CB8-E4E9F1BC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F0EA-5818-B772-1028-6CB0EB573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Prediction Using LSTM for a Sine wave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A06DB-A6EA-6F99-752A-214DC153A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Preetam</a:t>
            </a:r>
            <a:r>
              <a:rPr lang="en-US" dirty="0"/>
              <a:t> Shankar </a:t>
            </a:r>
            <a:r>
              <a:rPr lang="en-US" dirty="0" err="1"/>
              <a:t>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E6C9-482B-AC31-D5DE-D54221B4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B14-D879-DB81-7465-348FEA3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time series is a sequence of data points that are measured at successive time intervals predicting future values.</a:t>
            </a:r>
          </a:p>
          <a:p>
            <a:r>
              <a:rPr lang="en-US" dirty="0"/>
              <a:t>There are many approaches that can be used one such approach is to use a Long Short-Term memory(LSTM) network, this is a type of Recurrent Neural Network(RNN).</a:t>
            </a:r>
          </a:p>
          <a:p>
            <a:r>
              <a:rPr lang="en-US" dirty="0"/>
              <a:t>The LSTM network is trained on a time series dataset by feeding it input data one time step at a time and using the previous time steps to predict the next time step.</a:t>
            </a:r>
          </a:p>
          <a:p>
            <a:r>
              <a:rPr lang="en-US" dirty="0"/>
              <a:t>The time series prediction using Neural networks is a powerful approach for making prediction, it is possible to train and make reliable predictions about future values.</a:t>
            </a:r>
          </a:p>
        </p:txBody>
      </p:sp>
    </p:spTree>
    <p:extLst>
      <p:ext uri="{BB962C8B-B14F-4D97-AF65-F5344CB8AC3E}">
        <p14:creationId xmlns:p14="http://schemas.microsoft.com/office/powerpoint/2010/main" val="70636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7F9F-457D-64C4-2579-201A12AF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A160-92F1-23E1-156F-97008FF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Sine wave we have created our own data by giving </a:t>
            </a:r>
          </a:p>
          <a:p>
            <a:r>
              <a:rPr lang="en-US" dirty="0"/>
              <a:t>Number of samples  N = 100</a:t>
            </a:r>
          </a:p>
          <a:p>
            <a:r>
              <a:rPr lang="en-US" dirty="0"/>
              <a:t>Number of values for each sine wave and L = 1000</a:t>
            </a:r>
          </a:p>
          <a:p>
            <a:r>
              <a:rPr lang="en-US" dirty="0"/>
              <a:t>Width of the wave T = 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">
            <a:extLst>
              <a:ext uri="{FF2B5EF4-FFF2-40B4-BE49-F238E27FC236}">
                <a16:creationId xmlns:a16="http://schemas.microsoft.com/office/drawing/2014/main" id="{A9BB5EA8-5088-E658-FDD4-9F75ADF3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14" y="3368675"/>
            <a:ext cx="524828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3A0C-ADB6-8198-9AA1-56F354B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AFD7A-0B15-077F-B23A-75420AA04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104" y="1690688"/>
            <a:ext cx="6679096" cy="4486275"/>
          </a:xfrm>
        </p:spPr>
      </p:pic>
    </p:spTree>
    <p:extLst>
      <p:ext uri="{BB962C8B-B14F-4D97-AF65-F5344CB8AC3E}">
        <p14:creationId xmlns:p14="http://schemas.microsoft.com/office/powerpoint/2010/main" val="4972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3C4-1F7E-2918-DE7E-5B01889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</a:t>
            </a:r>
            <a:r>
              <a:rPr lang="en-US" dirty="0" err="1"/>
              <a:t>Optimiser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2C9C-5BC8-6B9C-0FD0-B156E7A3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a loss function mean square error to reduce the loss we use LBFGS optimizer which will reduce the time significantly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9A2485-4C1F-1B0E-2298-9738B53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87" y="3308230"/>
            <a:ext cx="525825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44FF-825D-6286-6F1C-8D5D317D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on CPU vs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FDB7-0AB8-FE5A-7AD9-173FA7AF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40"/>
            <a:ext cx="10515600" cy="4351338"/>
          </a:xfrm>
        </p:spPr>
        <p:txBody>
          <a:bodyPr/>
          <a:lstStyle/>
          <a:p>
            <a:r>
              <a:rPr lang="en-US" dirty="0"/>
              <a:t>The Number of steps taken for training is 20 on CPU it took  847.809 seconds, which is equal to 14.13 minutes.</a:t>
            </a:r>
          </a:p>
          <a:p>
            <a:r>
              <a:rPr lang="en-US" dirty="0"/>
              <a:t>Whereas training the same 20 steps on GPU took 471.367 seconds, which is equal to 7.85 minutes.</a:t>
            </a:r>
          </a:p>
          <a:p>
            <a:r>
              <a:rPr lang="en-US" dirty="0"/>
              <a:t>It is clearly evident that training the model on GPU reduces the time to nearly half of the time take by the CPU.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A9034-8F91-06AF-78F0-C95CF828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74" y="4581939"/>
            <a:ext cx="6035563" cy="19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E33-8816-FFB5-7D37-470AF210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0"/>
            <a:ext cx="10515600" cy="1325563"/>
          </a:xfrm>
        </p:spPr>
        <p:txBody>
          <a:bodyPr/>
          <a:lstStyle/>
          <a:p>
            <a:r>
              <a:rPr lang="en-US" dirty="0"/>
              <a:t>Predicted Graphs</a:t>
            </a:r>
          </a:p>
        </p:txBody>
      </p:sp>
      <p:pic>
        <p:nvPicPr>
          <p:cNvPr id="11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5F4712-2982-1B22-0D7B-CAC079F5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" y="983973"/>
            <a:ext cx="8842513" cy="1908315"/>
          </a:xfr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E6743C-0485-93BA-C16F-1E22A0E7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8" y="2892288"/>
            <a:ext cx="8973379" cy="198782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4E1FD0E-E9B0-DA3D-9E73-42722166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" y="4880114"/>
            <a:ext cx="9173817" cy="1908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A48C9A-CFDD-751C-E13E-8669D45F6436}"/>
              </a:ext>
            </a:extLst>
          </p:cNvPr>
          <p:cNvSpPr txBox="1"/>
          <p:nvPr/>
        </p:nvSpPr>
        <p:spPr>
          <a:xfrm>
            <a:off x="9690652" y="1729409"/>
            <a:ext cx="15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E0EFA-BBA5-2D8B-AF7B-7D28FD49866A}"/>
              </a:ext>
            </a:extLst>
          </p:cNvPr>
          <p:cNvSpPr txBox="1"/>
          <p:nvPr/>
        </p:nvSpPr>
        <p:spPr>
          <a:xfrm flipH="1">
            <a:off x="9690652" y="3886201"/>
            <a:ext cx="118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C341B-164C-CF0B-C482-534F24539954}"/>
              </a:ext>
            </a:extLst>
          </p:cNvPr>
          <p:cNvSpPr txBox="1"/>
          <p:nvPr/>
        </p:nvSpPr>
        <p:spPr>
          <a:xfrm>
            <a:off x="9690651" y="5464939"/>
            <a:ext cx="118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Step-3</a:t>
            </a:r>
          </a:p>
        </p:txBody>
      </p:sp>
    </p:spTree>
    <p:extLst>
      <p:ext uri="{BB962C8B-B14F-4D97-AF65-F5344CB8AC3E}">
        <p14:creationId xmlns:p14="http://schemas.microsoft.com/office/powerpoint/2010/main" val="356715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DCE23B-6DB0-9F2C-FDB3-5A869DA3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67529" cy="1973474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24287C-72B5-CE50-0CB1-A794476C3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1818303"/>
            <a:ext cx="8567529" cy="1769167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A33C38-8289-2143-1C27-DC7F886F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3582498"/>
            <a:ext cx="8567529" cy="1699598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13B46B-1858-451B-C483-95630FE70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" y="5282096"/>
            <a:ext cx="8686799" cy="1496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CCAD4-5734-42C0-7C90-89F165AB6679}"/>
              </a:ext>
            </a:extLst>
          </p:cNvPr>
          <p:cNvSpPr txBox="1"/>
          <p:nvPr/>
        </p:nvSpPr>
        <p:spPr>
          <a:xfrm>
            <a:off x="9233452" y="755375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68D2-50FE-E7BC-B299-605F27A520A8}"/>
              </a:ext>
            </a:extLst>
          </p:cNvPr>
          <p:cNvSpPr txBox="1"/>
          <p:nvPr/>
        </p:nvSpPr>
        <p:spPr>
          <a:xfrm>
            <a:off x="9233452" y="2333554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5957C-01A2-A65A-E12A-E31D9255DFCD}"/>
              </a:ext>
            </a:extLst>
          </p:cNvPr>
          <p:cNvSpPr txBox="1"/>
          <p:nvPr/>
        </p:nvSpPr>
        <p:spPr>
          <a:xfrm>
            <a:off x="9233452" y="4062965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11A8B-C43A-6E46-EC22-FEC287032BE6}"/>
              </a:ext>
            </a:extLst>
          </p:cNvPr>
          <p:cNvSpPr txBox="1"/>
          <p:nvPr/>
        </p:nvSpPr>
        <p:spPr>
          <a:xfrm>
            <a:off x="9402418" y="5660959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Step-7</a:t>
            </a:r>
          </a:p>
        </p:txBody>
      </p:sp>
    </p:spTree>
    <p:extLst>
      <p:ext uri="{BB962C8B-B14F-4D97-AF65-F5344CB8AC3E}">
        <p14:creationId xmlns:p14="http://schemas.microsoft.com/office/powerpoint/2010/main" val="12785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9749-97DC-2242-1BAA-38CB2FF5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F8F6-B69A-E29A-E6AA-15439E53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lang="en-US" sz="3800" dirty="0"/>
              <a:t>	</a:t>
            </a:r>
          </a:p>
          <a:p>
            <a:pPr marL="3200400" lvl="7" indent="0">
              <a:buNone/>
            </a:pPr>
            <a:endParaRPr lang="en-US" sz="3800" dirty="0"/>
          </a:p>
          <a:p>
            <a:pPr marL="3200400" lvl="7" indent="0">
              <a:buNone/>
            </a:pPr>
            <a:r>
              <a:rPr lang="en-US" sz="3800" dirty="0"/>
              <a:t>	Thank you.</a:t>
            </a:r>
          </a:p>
        </p:txBody>
      </p:sp>
    </p:spTree>
    <p:extLst>
      <p:ext uri="{BB962C8B-B14F-4D97-AF65-F5344CB8AC3E}">
        <p14:creationId xmlns:p14="http://schemas.microsoft.com/office/powerpoint/2010/main" val="286268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280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 Series Prediction Using LSTM for a Sine wave</vt:lpstr>
      <vt:lpstr>Introduction</vt:lpstr>
      <vt:lpstr>Data</vt:lpstr>
      <vt:lpstr>LSTM Model</vt:lpstr>
      <vt:lpstr>Metrics and Optimiser</vt:lpstr>
      <vt:lpstr>Training on CPU vs GPU</vt:lpstr>
      <vt:lpstr>Predicted Graphs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 Using LSTM for a Sine wave</dc:title>
  <dc:creator>MALLA PREETAM SHANKAR</dc:creator>
  <cp:lastModifiedBy>MALLA PREETAM SHANKAR</cp:lastModifiedBy>
  <cp:revision>2</cp:revision>
  <dcterms:created xsi:type="dcterms:W3CDTF">2022-12-13T19:37:52Z</dcterms:created>
  <dcterms:modified xsi:type="dcterms:W3CDTF">2022-12-14T19:07:13Z</dcterms:modified>
</cp:coreProperties>
</file>