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97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62" d="100"/>
          <a:sy n="62" d="100"/>
        </p:scale>
        <p:origin x="9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8FCEB3-E44B-4734-B108-77ACAA1CDFF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001F3535-BE39-4C3C-AC52-B836065BEDF6}">
      <dgm:prSet phldrT="[Text]"/>
      <dgm:spPr/>
      <dgm:t>
        <a:bodyPr/>
        <a:lstStyle/>
        <a:p>
          <a:r>
            <a:rPr lang="en-US" dirty="0"/>
            <a:t>Punch thrown</a:t>
          </a:r>
        </a:p>
      </dgm:t>
    </dgm:pt>
    <dgm:pt modelId="{00C3A5E9-B239-4D77-A5E6-768D3B9ECFB7}" type="parTrans" cxnId="{2EAC5B25-2C8D-4177-8652-87F6F018C30E}">
      <dgm:prSet/>
      <dgm:spPr/>
      <dgm:t>
        <a:bodyPr/>
        <a:lstStyle/>
        <a:p>
          <a:endParaRPr lang="en-US"/>
        </a:p>
      </dgm:t>
    </dgm:pt>
    <dgm:pt modelId="{045F58D8-6FFE-4F34-BDAD-54C0B928612A}" type="sibTrans" cxnId="{2EAC5B25-2C8D-4177-8652-87F6F018C30E}">
      <dgm:prSet/>
      <dgm:spPr/>
      <dgm:t>
        <a:bodyPr/>
        <a:lstStyle/>
        <a:p>
          <a:endParaRPr lang="en-US"/>
        </a:p>
      </dgm:t>
    </dgm:pt>
    <dgm:pt modelId="{3216FDE7-C993-4EE9-88E0-842DF2DE8FB1}">
      <dgm:prSet phldrT="[Text]"/>
      <dgm:spPr/>
      <dgm:t>
        <a:bodyPr/>
        <a:lstStyle/>
        <a:p>
          <a:r>
            <a:rPr lang="en-US" dirty="0"/>
            <a:t>Punch lands</a:t>
          </a:r>
        </a:p>
      </dgm:t>
    </dgm:pt>
    <dgm:pt modelId="{29F2E2DE-5394-4F38-A714-CFDC4BDF29B7}" type="parTrans" cxnId="{2481CBD4-4599-4DD1-9A20-C4B0B796A91A}">
      <dgm:prSet/>
      <dgm:spPr/>
      <dgm:t>
        <a:bodyPr/>
        <a:lstStyle/>
        <a:p>
          <a:endParaRPr lang="en-US"/>
        </a:p>
      </dgm:t>
    </dgm:pt>
    <dgm:pt modelId="{5883F33D-B6D0-4BD8-8C76-AA05F0CEEF11}" type="sibTrans" cxnId="{2481CBD4-4599-4DD1-9A20-C4B0B796A91A}">
      <dgm:prSet/>
      <dgm:spPr/>
      <dgm:t>
        <a:bodyPr/>
        <a:lstStyle/>
        <a:p>
          <a:endParaRPr lang="en-US"/>
        </a:p>
      </dgm:t>
    </dgm:pt>
    <dgm:pt modelId="{E86AD21A-CD84-44A7-8432-91CF0BC9A1B9}">
      <dgm:prSet phldrT="[Text]"/>
      <dgm:spPr/>
      <dgm:t>
        <a:bodyPr/>
        <a:lstStyle/>
        <a:p>
          <a:r>
            <a:rPr lang="en-US" dirty="0"/>
            <a:t>Tally for the round will be incremented</a:t>
          </a:r>
        </a:p>
      </dgm:t>
    </dgm:pt>
    <dgm:pt modelId="{11831F28-0142-44DF-A888-FB3981731D87}" type="parTrans" cxnId="{48872075-16A9-4EFA-B9BF-D15135193DF6}">
      <dgm:prSet/>
      <dgm:spPr/>
      <dgm:t>
        <a:bodyPr/>
        <a:lstStyle/>
        <a:p>
          <a:endParaRPr lang="en-US"/>
        </a:p>
      </dgm:t>
    </dgm:pt>
    <dgm:pt modelId="{83C0C3D4-FB3B-4BEF-951F-493376D06243}" type="sibTrans" cxnId="{48872075-16A9-4EFA-B9BF-D15135193DF6}">
      <dgm:prSet/>
      <dgm:spPr/>
      <dgm:t>
        <a:bodyPr/>
        <a:lstStyle/>
        <a:p>
          <a:endParaRPr lang="en-US"/>
        </a:p>
      </dgm:t>
    </dgm:pt>
    <dgm:pt modelId="{F370F52A-3316-4D6C-BAFC-8DEBEC9F99BE}">
      <dgm:prSet phldrT="[Text]"/>
      <dgm:spPr/>
      <dgm:t>
        <a:bodyPr/>
        <a:lstStyle/>
        <a:p>
          <a:r>
            <a:rPr lang="en-US" dirty="0"/>
            <a:t>Punch knocks down opponent</a:t>
          </a:r>
        </a:p>
      </dgm:t>
    </dgm:pt>
    <dgm:pt modelId="{AD7883A7-6CDD-4D5E-BE5F-52C996784AD1}" type="parTrans" cxnId="{36718D26-4AE1-4C8C-9A3A-67E073600FCC}">
      <dgm:prSet/>
      <dgm:spPr/>
      <dgm:t>
        <a:bodyPr/>
        <a:lstStyle/>
        <a:p>
          <a:endParaRPr lang="en-US"/>
        </a:p>
      </dgm:t>
    </dgm:pt>
    <dgm:pt modelId="{DCCECA10-79AD-49B0-8BD8-ED482FC7E454}" type="sibTrans" cxnId="{36718D26-4AE1-4C8C-9A3A-67E073600FCC}">
      <dgm:prSet/>
      <dgm:spPr/>
      <dgm:t>
        <a:bodyPr/>
        <a:lstStyle/>
        <a:p>
          <a:endParaRPr lang="en-US"/>
        </a:p>
      </dgm:t>
    </dgm:pt>
    <dgm:pt modelId="{8B2278CA-AA00-4899-9570-141181DF6B59}">
      <dgm:prSet phldrT="[Text]"/>
      <dgm:spPr/>
      <dgm:t>
        <a:bodyPr/>
        <a:lstStyle/>
        <a:p>
          <a:r>
            <a:rPr lang="en-US" dirty="0"/>
            <a:t>Fighter will receive an extra point at the end of round</a:t>
          </a:r>
        </a:p>
      </dgm:t>
    </dgm:pt>
    <dgm:pt modelId="{2D952F6C-10B7-46E4-ADEF-F095194F2E6D}" type="parTrans" cxnId="{2030D8BF-75DC-49DA-9FC6-14F4C3741E6B}">
      <dgm:prSet/>
      <dgm:spPr/>
      <dgm:t>
        <a:bodyPr/>
        <a:lstStyle/>
        <a:p>
          <a:endParaRPr lang="en-US"/>
        </a:p>
      </dgm:t>
    </dgm:pt>
    <dgm:pt modelId="{38A35A23-8ED5-49EF-A359-7FDC27D49872}" type="sibTrans" cxnId="{2030D8BF-75DC-49DA-9FC6-14F4C3741E6B}">
      <dgm:prSet/>
      <dgm:spPr/>
      <dgm:t>
        <a:bodyPr/>
        <a:lstStyle/>
        <a:p>
          <a:endParaRPr lang="en-US"/>
        </a:p>
      </dgm:t>
    </dgm:pt>
    <dgm:pt modelId="{5055CEBA-3236-4FB7-B81D-CF8C6F315043}">
      <dgm:prSet phldrT="[Text]"/>
      <dgm:spPr/>
      <dgm:t>
        <a:bodyPr/>
        <a:lstStyle/>
        <a:p>
          <a:r>
            <a:rPr lang="en-US" dirty="0"/>
            <a:t>Opponent is Knocked Out</a:t>
          </a:r>
        </a:p>
      </dgm:t>
    </dgm:pt>
    <dgm:pt modelId="{B5C9285A-794E-4D9F-B425-91F364690396}" type="parTrans" cxnId="{10A0ECC5-2577-4282-B5BC-00B6AD96AAC0}">
      <dgm:prSet/>
      <dgm:spPr/>
      <dgm:t>
        <a:bodyPr/>
        <a:lstStyle/>
        <a:p>
          <a:endParaRPr lang="en-US"/>
        </a:p>
      </dgm:t>
    </dgm:pt>
    <dgm:pt modelId="{B78082B2-E262-4702-B120-8EC3F25CBD58}" type="sibTrans" cxnId="{10A0ECC5-2577-4282-B5BC-00B6AD96AAC0}">
      <dgm:prSet/>
      <dgm:spPr/>
      <dgm:t>
        <a:bodyPr/>
        <a:lstStyle/>
        <a:p>
          <a:endParaRPr lang="en-US"/>
        </a:p>
      </dgm:t>
    </dgm:pt>
    <dgm:pt modelId="{6E97ABB9-2EFE-43FC-9CF1-100A79D36C59}">
      <dgm:prSet phldrT="[Text]" custT="1"/>
      <dgm:spPr/>
      <dgm:t>
        <a:bodyPr/>
        <a:lstStyle/>
        <a:p>
          <a:r>
            <a:rPr lang="en-US" sz="1200" baseline="0"/>
            <a:t>Fight is over.</a:t>
          </a:r>
          <a:endParaRPr lang="en-US" sz="1200" baseline="0" dirty="0"/>
        </a:p>
      </dgm:t>
    </dgm:pt>
    <dgm:pt modelId="{58F4A256-EDD4-4E6C-87DB-93A1118A3E48}" type="parTrans" cxnId="{29FC2D45-87AC-4876-BD89-162544420B6F}">
      <dgm:prSet/>
      <dgm:spPr/>
      <dgm:t>
        <a:bodyPr/>
        <a:lstStyle/>
        <a:p>
          <a:endParaRPr lang="en-US"/>
        </a:p>
      </dgm:t>
    </dgm:pt>
    <dgm:pt modelId="{C7971E6C-E151-4498-812E-774635AACA70}" type="sibTrans" cxnId="{29FC2D45-87AC-4876-BD89-162544420B6F}">
      <dgm:prSet/>
      <dgm:spPr/>
      <dgm:t>
        <a:bodyPr/>
        <a:lstStyle/>
        <a:p>
          <a:endParaRPr lang="en-US"/>
        </a:p>
      </dgm:t>
    </dgm:pt>
    <dgm:pt modelId="{75A25B19-99DC-4377-B101-3380781A3A2F}">
      <dgm:prSet phldrT="[Text]" custT="1"/>
      <dgm:spPr/>
      <dgm:t>
        <a:bodyPr/>
        <a:lstStyle/>
        <a:p>
          <a:r>
            <a:rPr lang="en-US" sz="1200" baseline="0"/>
            <a:t> Fighter who threw the punch wins</a:t>
          </a:r>
          <a:endParaRPr lang="en-US" sz="1200" baseline="0" dirty="0"/>
        </a:p>
      </dgm:t>
    </dgm:pt>
    <dgm:pt modelId="{DA646362-3C41-411C-838D-FC7EE881BF6C}" type="parTrans" cxnId="{060D16A5-091E-42EA-828E-F29F8D4D5B6A}">
      <dgm:prSet/>
      <dgm:spPr/>
      <dgm:t>
        <a:bodyPr/>
        <a:lstStyle/>
        <a:p>
          <a:endParaRPr lang="en-US"/>
        </a:p>
      </dgm:t>
    </dgm:pt>
    <dgm:pt modelId="{3A455B8C-A0E4-4C49-A363-B44905256752}" type="sibTrans" cxnId="{060D16A5-091E-42EA-828E-F29F8D4D5B6A}">
      <dgm:prSet/>
      <dgm:spPr/>
      <dgm:t>
        <a:bodyPr/>
        <a:lstStyle/>
        <a:p>
          <a:endParaRPr lang="en-US"/>
        </a:p>
      </dgm:t>
    </dgm:pt>
    <dgm:pt modelId="{4B3E9380-0292-4910-AF15-E4925036E7C8}" type="pres">
      <dgm:prSet presAssocID="{E38FCEB3-E44B-4734-B108-77ACAA1CDFF2}" presName="rootnode" presStyleCnt="0">
        <dgm:presLayoutVars>
          <dgm:chMax/>
          <dgm:chPref/>
          <dgm:dir/>
          <dgm:animLvl val="lvl"/>
        </dgm:presLayoutVars>
      </dgm:prSet>
      <dgm:spPr/>
    </dgm:pt>
    <dgm:pt modelId="{B9727D37-CDB2-4757-A695-20CFBBD09CB8}" type="pres">
      <dgm:prSet presAssocID="{001F3535-BE39-4C3C-AC52-B836065BEDF6}" presName="composite" presStyleCnt="0"/>
      <dgm:spPr/>
    </dgm:pt>
    <dgm:pt modelId="{21EDC6D1-702F-4ADA-A3DE-927E06394B7C}" type="pres">
      <dgm:prSet presAssocID="{001F3535-BE39-4C3C-AC52-B836065BEDF6}" presName="bentUpArrow1" presStyleLbl="alignImgPlace1" presStyleIdx="0" presStyleCnt="3" custScaleX="96212" custScaleY="97439"/>
      <dgm:spPr>
        <a:solidFill>
          <a:schemeClr val="accent6">
            <a:lumMod val="60000"/>
            <a:lumOff val="40000"/>
          </a:schemeClr>
        </a:solidFill>
      </dgm:spPr>
    </dgm:pt>
    <dgm:pt modelId="{233FAD2F-5AC4-45B8-A179-8A2A9AF982CB}" type="pres">
      <dgm:prSet presAssocID="{001F3535-BE39-4C3C-AC52-B836065BEDF6}" presName="ParentText" presStyleLbl="node1" presStyleIdx="0" presStyleCnt="4" custLinFactNeighborX="3582">
        <dgm:presLayoutVars>
          <dgm:chMax val="1"/>
          <dgm:chPref val="1"/>
          <dgm:bulletEnabled val="1"/>
        </dgm:presLayoutVars>
      </dgm:prSet>
      <dgm:spPr/>
    </dgm:pt>
    <dgm:pt modelId="{94E4866A-F28D-4FD6-8623-E37ED3B1992E}" type="pres">
      <dgm:prSet presAssocID="{001F3535-BE39-4C3C-AC52-B836065BEDF6}" presName="ChildText" presStyleLbl="revTx" presStyleIdx="0" presStyleCnt="4">
        <dgm:presLayoutVars>
          <dgm:chMax val="0"/>
          <dgm:chPref val="0"/>
          <dgm:bulletEnabled val="1"/>
        </dgm:presLayoutVars>
      </dgm:prSet>
      <dgm:spPr/>
    </dgm:pt>
    <dgm:pt modelId="{603B3AA8-E720-4175-8D67-F2A8E9B557AB}" type="pres">
      <dgm:prSet presAssocID="{045F58D8-6FFE-4F34-BDAD-54C0B928612A}" presName="sibTrans" presStyleCnt="0"/>
      <dgm:spPr/>
    </dgm:pt>
    <dgm:pt modelId="{2A4EF6DA-73B3-461B-B7C9-C628299BB82D}" type="pres">
      <dgm:prSet presAssocID="{3216FDE7-C993-4EE9-88E0-842DF2DE8FB1}" presName="composite" presStyleCnt="0"/>
      <dgm:spPr/>
    </dgm:pt>
    <dgm:pt modelId="{E2C1E665-624E-46A7-ADF7-5BE8D34A7EF5}" type="pres">
      <dgm:prSet presAssocID="{3216FDE7-C993-4EE9-88E0-842DF2DE8FB1}" presName="bentUpArrow1" presStyleLbl="alignImgPlace1" presStyleIdx="1" presStyleCnt="3"/>
      <dgm:spPr>
        <a:solidFill>
          <a:schemeClr val="accent6">
            <a:lumMod val="60000"/>
            <a:lumOff val="40000"/>
          </a:schemeClr>
        </a:solidFill>
      </dgm:spPr>
    </dgm:pt>
    <dgm:pt modelId="{8715BFE2-BB42-4D5C-8EBF-D999509EC615}" type="pres">
      <dgm:prSet presAssocID="{3216FDE7-C993-4EE9-88E0-842DF2DE8FB1}" presName="ParentText" presStyleLbl="node1" presStyleIdx="1" presStyleCnt="4">
        <dgm:presLayoutVars>
          <dgm:chMax val="1"/>
          <dgm:chPref val="1"/>
          <dgm:bulletEnabled val="1"/>
        </dgm:presLayoutVars>
      </dgm:prSet>
      <dgm:spPr/>
    </dgm:pt>
    <dgm:pt modelId="{0756B54C-0D09-4A40-AEA5-07595A31C3B8}" type="pres">
      <dgm:prSet presAssocID="{3216FDE7-C993-4EE9-88E0-842DF2DE8FB1}" presName="ChildText" presStyleLbl="revTx" presStyleIdx="1" presStyleCnt="4" custScaleX="65981" custScaleY="60742" custLinFactX="-16618" custLinFactNeighborX="-100000" custLinFactNeighborY="88903">
        <dgm:presLayoutVars>
          <dgm:chMax val="0"/>
          <dgm:chPref val="0"/>
          <dgm:bulletEnabled val="1"/>
        </dgm:presLayoutVars>
      </dgm:prSet>
      <dgm:spPr/>
    </dgm:pt>
    <dgm:pt modelId="{EB0F29E9-CAA3-4988-82ED-3B3754164A32}" type="pres">
      <dgm:prSet presAssocID="{5883F33D-B6D0-4BD8-8C76-AA05F0CEEF11}" presName="sibTrans" presStyleCnt="0"/>
      <dgm:spPr/>
    </dgm:pt>
    <dgm:pt modelId="{61D1A27D-F324-412B-82EB-F3638001BECE}" type="pres">
      <dgm:prSet presAssocID="{F370F52A-3316-4D6C-BAFC-8DEBEC9F99BE}" presName="composite" presStyleCnt="0"/>
      <dgm:spPr/>
    </dgm:pt>
    <dgm:pt modelId="{784C6878-68AA-42DB-8A81-1A0B46C693E8}" type="pres">
      <dgm:prSet presAssocID="{F370F52A-3316-4D6C-BAFC-8DEBEC9F99BE}" presName="bentUpArrow1" presStyleLbl="alignImgPlace1" presStyleIdx="2" presStyleCnt="3" custLinFactNeighborX="-17782" custLinFactNeighborY="-2530"/>
      <dgm:spPr>
        <a:solidFill>
          <a:schemeClr val="accent6">
            <a:lumMod val="60000"/>
            <a:lumOff val="40000"/>
          </a:schemeClr>
        </a:solidFill>
      </dgm:spPr>
    </dgm:pt>
    <dgm:pt modelId="{B673901C-D752-46D6-8919-468EC6498E2E}" type="pres">
      <dgm:prSet presAssocID="{F370F52A-3316-4D6C-BAFC-8DEBEC9F99BE}" presName="ParentText" presStyleLbl="node1" presStyleIdx="2" presStyleCnt="4" custLinFactNeighborX="-3002" custLinFactNeighborY="2188">
        <dgm:presLayoutVars>
          <dgm:chMax val="1"/>
          <dgm:chPref val="1"/>
          <dgm:bulletEnabled val="1"/>
        </dgm:presLayoutVars>
      </dgm:prSet>
      <dgm:spPr/>
    </dgm:pt>
    <dgm:pt modelId="{C88A30B6-C895-43FA-9C02-C042C3BFB538}" type="pres">
      <dgm:prSet presAssocID="{F370F52A-3316-4D6C-BAFC-8DEBEC9F99BE}" presName="ChildText" presStyleLbl="revTx" presStyleIdx="2" presStyleCnt="4" custScaleX="87008" custScaleY="57336" custLinFactX="-17722" custLinFactNeighborX="-100000" custLinFactNeighborY="89454">
        <dgm:presLayoutVars>
          <dgm:chMax val="0"/>
          <dgm:chPref val="0"/>
          <dgm:bulletEnabled val="1"/>
        </dgm:presLayoutVars>
      </dgm:prSet>
      <dgm:spPr/>
    </dgm:pt>
    <dgm:pt modelId="{9695E668-0E7F-4B61-BF59-40B3148FC0DB}" type="pres">
      <dgm:prSet presAssocID="{DCCECA10-79AD-49B0-8BD8-ED482FC7E454}" presName="sibTrans" presStyleCnt="0"/>
      <dgm:spPr/>
    </dgm:pt>
    <dgm:pt modelId="{99406294-7FA4-45D1-93BB-8C70CCABEFC9}" type="pres">
      <dgm:prSet presAssocID="{5055CEBA-3236-4FB7-B81D-CF8C6F315043}" presName="composite" presStyleCnt="0"/>
      <dgm:spPr/>
    </dgm:pt>
    <dgm:pt modelId="{2928D727-F224-4389-8768-A627B30E1C9A}" type="pres">
      <dgm:prSet presAssocID="{5055CEBA-3236-4FB7-B81D-CF8C6F315043}" presName="ParentText" presStyleLbl="node1" presStyleIdx="3" presStyleCnt="4">
        <dgm:presLayoutVars>
          <dgm:chMax val="1"/>
          <dgm:chPref val="1"/>
          <dgm:bulletEnabled val="1"/>
        </dgm:presLayoutVars>
      </dgm:prSet>
      <dgm:spPr/>
    </dgm:pt>
    <dgm:pt modelId="{C2704C88-DA44-4E4C-8D8C-FC791D505418}" type="pres">
      <dgm:prSet presAssocID="{5055CEBA-3236-4FB7-B81D-CF8C6F315043}" presName="FinalChildText" presStyleLbl="revTx" presStyleIdx="3" presStyleCnt="4">
        <dgm:presLayoutVars>
          <dgm:chMax val="0"/>
          <dgm:chPref val="0"/>
          <dgm:bulletEnabled val="1"/>
        </dgm:presLayoutVars>
      </dgm:prSet>
      <dgm:spPr/>
    </dgm:pt>
  </dgm:ptLst>
  <dgm:cxnLst>
    <dgm:cxn modelId="{6B053F05-3387-477F-BA47-1BCB62F831FE}" type="presOf" srcId="{F370F52A-3316-4D6C-BAFC-8DEBEC9F99BE}" destId="{B673901C-D752-46D6-8919-468EC6498E2E}" srcOrd="0" destOrd="0" presId="urn:microsoft.com/office/officeart/2005/8/layout/StepDownProcess"/>
    <dgm:cxn modelId="{4CFC9515-F7A1-4695-87A8-39474C68B069}" type="presOf" srcId="{5055CEBA-3236-4FB7-B81D-CF8C6F315043}" destId="{2928D727-F224-4389-8768-A627B30E1C9A}" srcOrd="0" destOrd="0" presId="urn:microsoft.com/office/officeart/2005/8/layout/StepDownProcess"/>
    <dgm:cxn modelId="{2EAC5B25-2C8D-4177-8652-87F6F018C30E}" srcId="{E38FCEB3-E44B-4734-B108-77ACAA1CDFF2}" destId="{001F3535-BE39-4C3C-AC52-B836065BEDF6}" srcOrd="0" destOrd="0" parTransId="{00C3A5E9-B239-4D77-A5E6-768D3B9ECFB7}" sibTransId="{045F58D8-6FFE-4F34-BDAD-54C0B928612A}"/>
    <dgm:cxn modelId="{36718D26-4AE1-4C8C-9A3A-67E073600FCC}" srcId="{E38FCEB3-E44B-4734-B108-77ACAA1CDFF2}" destId="{F370F52A-3316-4D6C-BAFC-8DEBEC9F99BE}" srcOrd="2" destOrd="0" parTransId="{AD7883A7-6CDD-4D5E-BE5F-52C996784AD1}" sibTransId="{DCCECA10-79AD-49B0-8BD8-ED482FC7E454}"/>
    <dgm:cxn modelId="{0B8DDE2D-5BD9-4E22-A65D-24C554E23EC0}" type="presOf" srcId="{3216FDE7-C993-4EE9-88E0-842DF2DE8FB1}" destId="{8715BFE2-BB42-4D5C-8EBF-D999509EC615}" srcOrd="0" destOrd="0" presId="urn:microsoft.com/office/officeart/2005/8/layout/StepDownProcess"/>
    <dgm:cxn modelId="{C813A85B-6991-44B7-8E92-9A3F06A853BE}" type="presOf" srcId="{6E97ABB9-2EFE-43FC-9CF1-100A79D36C59}" destId="{C2704C88-DA44-4E4C-8D8C-FC791D505418}" srcOrd="0" destOrd="0" presId="urn:microsoft.com/office/officeart/2005/8/layout/StepDownProcess"/>
    <dgm:cxn modelId="{29FC2D45-87AC-4876-BD89-162544420B6F}" srcId="{5055CEBA-3236-4FB7-B81D-CF8C6F315043}" destId="{6E97ABB9-2EFE-43FC-9CF1-100A79D36C59}" srcOrd="0" destOrd="0" parTransId="{58F4A256-EDD4-4E6C-87DB-93A1118A3E48}" sibTransId="{C7971E6C-E151-4498-812E-774635AACA70}"/>
    <dgm:cxn modelId="{5A5E5F6A-79BC-4076-ADA6-C1CE2417B9F2}" type="presOf" srcId="{75A25B19-99DC-4377-B101-3380781A3A2F}" destId="{C2704C88-DA44-4E4C-8D8C-FC791D505418}" srcOrd="0" destOrd="1" presId="urn:microsoft.com/office/officeart/2005/8/layout/StepDownProcess"/>
    <dgm:cxn modelId="{4AA05E73-EA72-44D1-9E43-2E092FAB5D9F}" type="presOf" srcId="{001F3535-BE39-4C3C-AC52-B836065BEDF6}" destId="{233FAD2F-5AC4-45B8-A179-8A2A9AF982CB}" srcOrd="0" destOrd="0" presId="urn:microsoft.com/office/officeart/2005/8/layout/StepDownProcess"/>
    <dgm:cxn modelId="{48872075-16A9-4EFA-B9BF-D15135193DF6}" srcId="{3216FDE7-C993-4EE9-88E0-842DF2DE8FB1}" destId="{E86AD21A-CD84-44A7-8432-91CF0BC9A1B9}" srcOrd="0" destOrd="0" parTransId="{11831F28-0142-44DF-A888-FB3981731D87}" sibTransId="{83C0C3D4-FB3B-4BEF-951F-493376D06243}"/>
    <dgm:cxn modelId="{A870BE7A-0DB9-48D5-A8DC-F96502E91AFE}" type="presOf" srcId="{8B2278CA-AA00-4899-9570-141181DF6B59}" destId="{C88A30B6-C895-43FA-9C02-C042C3BFB538}" srcOrd="0" destOrd="0" presId="urn:microsoft.com/office/officeart/2005/8/layout/StepDownProcess"/>
    <dgm:cxn modelId="{83DCB484-3F10-4E67-ACBD-39AE4B21ED46}" type="presOf" srcId="{E86AD21A-CD84-44A7-8432-91CF0BC9A1B9}" destId="{0756B54C-0D09-4A40-AEA5-07595A31C3B8}" srcOrd="0" destOrd="0" presId="urn:microsoft.com/office/officeart/2005/8/layout/StepDownProcess"/>
    <dgm:cxn modelId="{060D16A5-091E-42EA-828E-F29F8D4D5B6A}" srcId="{5055CEBA-3236-4FB7-B81D-CF8C6F315043}" destId="{75A25B19-99DC-4377-B101-3380781A3A2F}" srcOrd="1" destOrd="0" parTransId="{DA646362-3C41-411C-838D-FC7EE881BF6C}" sibTransId="{3A455B8C-A0E4-4C49-A363-B44905256752}"/>
    <dgm:cxn modelId="{2030D8BF-75DC-49DA-9FC6-14F4C3741E6B}" srcId="{F370F52A-3316-4D6C-BAFC-8DEBEC9F99BE}" destId="{8B2278CA-AA00-4899-9570-141181DF6B59}" srcOrd="0" destOrd="0" parTransId="{2D952F6C-10B7-46E4-ADEF-F095194F2E6D}" sibTransId="{38A35A23-8ED5-49EF-A359-7FDC27D49872}"/>
    <dgm:cxn modelId="{10A0ECC5-2577-4282-B5BC-00B6AD96AAC0}" srcId="{E38FCEB3-E44B-4734-B108-77ACAA1CDFF2}" destId="{5055CEBA-3236-4FB7-B81D-CF8C6F315043}" srcOrd="3" destOrd="0" parTransId="{B5C9285A-794E-4D9F-B425-91F364690396}" sibTransId="{B78082B2-E262-4702-B120-8EC3F25CBD58}"/>
    <dgm:cxn modelId="{2481CBD4-4599-4DD1-9A20-C4B0B796A91A}" srcId="{E38FCEB3-E44B-4734-B108-77ACAA1CDFF2}" destId="{3216FDE7-C993-4EE9-88E0-842DF2DE8FB1}" srcOrd="1" destOrd="0" parTransId="{29F2E2DE-5394-4F38-A714-CFDC4BDF29B7}" sibTransId="{5883F33D-B6D0-4BD8-8C76-AA05F0CEEF11}"/>
    <dgm:cxn modelId="{F5DBD4EF-B04D-49B9-B200-727079C38FFE}" type="presOf" srcId="{E38FCEB3-E44B-4734-B108-77ACAA1CDFF2}" destId="{4B3E9380-0292-4910-AF15-E4925036E7C8}" srcOrd="0" destOrd="0" presId="urn:microsoft.com/office/officeart/2005/8/layout/StepDownProcess"/>
    <dgm:cxn modelId="{1C3491B6-04E3-4EBE-A50D-DBD2596BE077}" type="presParOf" srcId="{4B3E9380-0292-4910-AF15-E4925036E7C8}" destId="{B9727D37-CDB2-4757-A695-20CFBBD09CB8}" srcOrd="0" destOrd="0" presId="urn:microsoft.com/office/officeart/2005/8/layout/StepDownProcess"/>
    <dgm:cxn modelId="{8FDDC65B-183C-4059-8C90-E8CCC51141F4}" type="presParOf" srcId="{B9727D37-CDB2-4757-A695-20CFBBD09CB8}" destId="{21EDC6D1-702F-4ADA-A3DE-927E06394B7C}" srcOrd="0" destOrd="0" presId="urn:microsoft.com/office/officeart/2005/8/layout/StepDownProcess"/>
    <dgm:cxn modelId="{0CA3CA52-6D57-4AE5-A057-B8BC7DE7BA56}" type="presParOf" srcId="{B9727D37-CDB2-4757-A695-20CFBBD09CB8}" destId="{233FAD2F-5AC4-45B8-A179-8A2A9AF982CB}" srcOrd="1" destOrd="0" presId="urn:microsoft.com/office/officeart/2005/8/layout/StepDownProcess"/>
    <dgm:cxn modelId="{2271439D-4ECD-4170-A73A-A448AF52B89B}" type="presParOf" srcId="{B9727D37-CDB2-4757-A695-20CFBBD09CB8}" destId="{94E4866A-F28D-4FD6-8623-E37ED3B1992E}" srcOrd="2" destOrd="0" presId="urn:microsoft.com/office/officeart/2005/8/layout/StepDownProcess"/>
    <dgm:cxn modelId="{D8FEC487-E562-4FC6-94C1-4FF3F064E0F9}" type="presParOf" srcId="{4B3E9380-0292-4910-AF15-E4925036E7C8}" destId="{603B3AA8-E720-4175-8D67-F2A8E9B557AB}" srcOrd="1" destOrd="0" presId="urn:microsoft.com/office/officeart/2005/8/layout/StepDownProcess"/>
    <dgm:cxn modelId="{B014BE02-6C4A-489E-B75B-9D941630A3DD}" type="presParOf" srcId="{4B3E9380-0292-4910-AF15-E4925036E7C8}" destId="{2A4EF6DA-73B3-461B-B7C9-C628299BB82D}" srcOrd="2" destOrd="0" presId="urn:microsoft.com/office/officeart/2005/8/layout/StepDownProcess"/>
    <dgm:cxn modelId="{0D4C351B-0990-42E4-A365-795D0B14CE1E}" type="presParOf" srcId="{2A4EF6DA-73B3-461B-B7C9-C628299BB82D}" destId="{E2C1E665-624E-46A7-ADF7-5BE8D34A7EF5}" srcOrd="0" destOrd="0" presId="urn:microsoft.com/office/officeart/2005/8/layout/StepDownProcess"/>
    <dgm:cxn modelId="{F96E6B8C-1798-482E-903F-B9442AB57F3C}" type="presParOf" srcId="{2A4EF6DA-73B3-461B-B7C9-C628299BB82D}" destId="{8715BFE2-BB42-4D5C-8EBF-D999509EC615}" srcOrd="1" destOrd="0" presId="urn:microsoft.com/office/officeart/2005/8/layout/StepDownProcess"/>
    <dgm:cxn modelId="{2468B2A6-E37B-447A-8B05-B939864A4872}" type="presParOf" srcId="{2A4EF6DA-73B3-461B-B7C9-C628299BB82D}" destId="{0756B54C-0D09-4A40-AEA5-07595A31C3B8}" srcOrd="2" destOrd="0" presId="urn:microsoft.com/office/officeart/2005/8/layout/StepDownProcess"/>
    <dgm:cxn modelId="{6AD13380-8733-4FAC-895F-51E528EE1FC2}" type="presParOf" srcId="{4B3E9380-0292-4910-AF15-E4925036E7C8}" destId="{EB0F29E9-CAA3-4988-82ED-3B3754164A32}" srcOrd="3" destOrd="0" presId="urn:microsoft.com/office/officeart/2005/8/layout/StepDownProcess"/>
    <dgm:cxn modelId="{79558980-ED4D-4488-A3EF-3153988A824A}" type="presParOf" srcId="{4B3E9380-0292-4910-AF15-E4925036E7C8}" destId="{61D1A27D-F324-412B-82EB-F3638001BECE}" srcOrd="4" destOrd="0" presId="urn:microsoft.com/office/officeart/2005/8/layout/StepDownProcess"/>
    <dgm:cxn modelId="{34BF27CC-C61B-4406-918B-F918B5927A0E}" type="presParOf" srcId="{61D1A27D-F324-412B-82EB-F3638001BECE}" destId="{784C6878-68AA-42DB-8A81-1A0B46C693E8}" srcOrd="0" destOrd="0" presId="urn:microsoft.com/office/officeart/2005/8/layout/StepDownProcess"/>
    <dgm:cxn modelId="{268F9E21-A91F-470F-B3D9-4115EF0CA765}" type="presParOf" srcId="{61D1A27D-F324-412B-82EB-F3638001BECE}" destId="{B673901C-D752-46D6-8919-468EC6498E2E}" srcOrd="1" destOrd="0" presId="urn:microsoft.com/office/officeart/2005/8/layout/StepDownProcess"/>
    <dgm:cxn modelId="{09ADA5BA-4A02-425E-82DB-F31396FAB07E}" type="presParOf" srcId="{61D1A27D-F324-412B-82EB-F3638001BECE}" destId="{C88A30B6-C895-43FA-9C02-C042C3BFB538}" srcOrd="2" destOrd="0" presId="urn:microsoft.com/office/officeart/2005/8/layout/StepDownProcess"/>
    <dgm:cxn modelId="{87BA733D-7900-4FD2-A365-CD67EBCA1432}" type="presParOf" srcId="{4B3E9380-0292-4910-AF15-E4925036E7C8}" destId="{9695E668-0E7F-4B61-BF59-40B3148FC0DB}" srcOrd="5" destOrd="0" presId="urn:microsoft.com/office/officeart/2005/8/layout/StepDownProcess"/>
    <dgm:cxn modelId="{77CD103A-EEDE-41B0-A6DA-8B074DC3FF01}" type="presParOf" srcId="{4B3E9380-0292-4910-AF15-E4925036E7C8}" destId="{99406294-7FA4-45D1-93BB-8C70CCABEFC9}" srcOrd="6" destOrd="0" presId="urn:microsoft.com/office/officeart/2005/8/layout/StepDownProcess"/>
    <dgm:cxn modelId="{1CA12B5C-B03B-49A3-B3CF-8DDA8087FC1A}" type="presParOf" srcId="{99406294-7FA4-45D1-93BB-8C70CCABEFC9}" destId="{2928D727-F224-4389-8768-A627B30E1C9A}" srcOrd="0" destOrd="0" presId="urn:microsoft.com/office/officeart/2005/8/layout/StepDownProcess"/>
    <dgm:cxn modelId="{379C9A60-9C16-4C9C-A48C-074C6B8B09F3}" type="presParOf" srcId="{99406294-7FA4-45D1-93BB-8C70CCABEFC9}" destId="{C2704C88-DA44-4E4C-8D8C-FC791D505418}"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DC6D1-702F-4ADA-A3DE-927E06394B7C}">
      <dsp:nvSpPr>
        <dsp:cNvPr id="0" name=""/>
        <dsp:cNvSpPr/>
      </dsp:nvSpPr>
      <dsp:spPr>
        <a:xfrm rot="5400000">
          <a:off x="655790" y="1210256"/>
          <a:ext cx="1015657" cy="1141730"/>
        </a:xfrm>
        <a:prstGeom prst="bentUpArrow">
          <a:avLst>
            <a:gd name="adj1" fmla="val 32840"/>
            <a:gd name="adj2" fmla="val 25000"/>
            <a:gd name="adj3" fmla="val 3578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3FAD2F-5AC4-45B8-A179-8A2A9AF982CB}">
      <dsp:nvSpPr>
        <dsp:cNvPr id="0" name=""/>
        <dsp:cNvSpPr/>
      </dsp:nvSpPr>
      <dsp:spPr>
        <a:xfrm>
          <a:off x="429136" y="32311"/>
          <a:ext cx="1754708" cy="122823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Punch thrown</a:t>
          </a:r>
        </a:p>
      </dsp:txBody>
      <dsp:txXfrm>
        <a:off x="489104" y="92279"/>
        <a:ext cx="1634772" cy="1108302"/>
      </dsp:txXfrm>
    </dsp:sp>
    <dsp:sp modelId="{94E4866A-F28D-4FD6-8623-E37ED3B1992E}">
      <dsp:nvSpPr>
        <dsp:cNvPr id="0" name=""/>
        <dsp:cNvSpPr/>
      </dsp:nvSpPr>
      <dsp:spPr>
        <a:xfrm>
          <a:off x="2120991" y="149452"/>
          <a:ext cx="1276207" cy="992716"/>
        </a:xfrm>
        <a:prstGeom prst="rect">
          <a:avLst/>
        </a:prstGeom>
        <a:noFill/>
        <a:ln>
          <a:noFill/>
        </a:ln>
        <a:effectLst/>
      </dsp:spPr>
      <dsp:style>
        <a:lnRef idx="0">
          <a:scrgbClr r="0" g="0" b="0"/>
        </a:lnRef>
        <a:fillRef idx="0">
          <a:scrgbClr r="0" g="0" b="0"/>
        </a:fillRef>
        <a:effectRef idx="0">
          <a:scrgbClr r="0" g="0" b="0"/>
        </a:effectRef>
        <a:fontRef idx="minor"/>
      </dsp:style>
    </dsp:sp>
    <dsp:sp modelId="{E2C1E665-624E-46A7-ADF7-5BE8D34A7EF5}">
      <dsp:nvSpPr>
        <dsp:cNvPr id="0" name=""/>
        <dsp:cNvSpPr/>
      </dsp:nvSpPr>
      <dsp:spPr>
        <a:xfrm rot="5400000">
          <a:off x="2097282" y="2554150"/>
          <a:ext cx="1042352" cy="1186681"/>
        </a:xfrm>
        <a:prstGeom prst="bentUpArrow">
          <a:avLst>
            <a:gd name="adj1" fmla="val 32840"/>
            <a:gd name="adj2" fmla="val 25000"/>
            <a:gd name="adj3" fmla="val 3578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15BFE2-BB42-4D5C-8EBF-D999509EC615}">
      <dsp:nvSpPr>
        <dsp:cNvPr id="0" name=""/>
        <dsp:cNvSpPr/>
      </dsp:nvSpPr>
      <dsp:spPr>
        <a:xfrm>
          <a:off x="1821122" y="1398681"/>
          <a:ext cx="1754708" cy="122823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Punch lands</a:t>
          </a:r>
        </a:p>
      </dsp:txBody>
      <dsp:txXfrm>
        <a:off x="1881090" y="1458649"/>
        <a:ext cx="1634772" cy="1108302"/>
      </dsp:txXfrm>
    </dsp:sp>
    <dsp:sp modelId="{0756B54C-0D09-4A40-AEA5-07595A31C3B8}">
      <dsp:nvSpPr>
        <dsp:cNvPr id="0" name=""/>
        <dsp:cNvSpPr/>
      </dsp:nvSpPr>
      <dsp:spPr>
        <a:xfrm>
          <a:off x="2304619" y="2593237"/>
          <a:ext cx="842054" cy="6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en-US" sz="900" kern="1200" dirty="0"/>
            <a:t>Tally for the round will be incremented</a:t>
          </a:r>
        </a:p>
      </dsp:txBody>
      <dsp:txXfrm>
        <a:off x="2304619" y="2593237"/>
        <a:ext cx="842054" cy="602995"/>
      </dsp:txXfrm>
    </dsp:sp>
    <dsp:sp modelId="{784C6878-68AA-42DB-8A81-1A0B46C693E8}">
      <dsp:nvSpPr>
        <dsp:cNvPr id="0" name=""/>
        <dsp:cNvSpPr/>
      </dsp:nvSpPr>
      <dsp:spPr>
        <a:xfrm rot="5400000">
          <a:off x="3341106" y="3907496"/>
          <a:ext cx="1042352" cy="1186681"/>
        </a:xfrm>
        <a:prstGeom prst="bentUpArrow">
          <a:avLst>
            <a:gd name="adj1" fmla="val 32840"/>
            <a:gd name="adj2" fmla="val 25000"/>
            <a:gd name="adj3" fmla="val 3578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73901C-D752-46D6-8919-468EC6498E2E}">
      <dsp:nvSpPr>
        <dsp:cNvPr id="0" name=""/>
        <dsp:cNvSpPr/>
      </dsp:nvSpPr>
      <dsp:spPr>
        <a:xfrm>
          <a:off x="3223285" y="2805273"/>
          <a:ext cx="1754708" cy="122823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Punch knocks down opponent</a:t>
          </a:r>
        </a:p>
      </dsp:txBody>
      <dsp:txXfrm>
        <a:off x="3283253" y="2865241"/>
        <a:ext cx="1634772" cy="1108302"/>
      </dsp:txXfrm>
    </dsp:sp>
    <dsp:sp modelId="{C88A30B6-C895-43FA-9C02-C042C3BFB538}">
      <dsp:nvSpPr>
        <dsp:cNvPr id="0" name=""/>
        <dsp:cNvSpPr/>
      </dsp:nvSpPr>
      <dsp:spPr>
        <a:xfrm>
          <a:off x="3611195" y="3995330"/>
          <a:ext cx="1110402" cy="56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en-US" sz="900" kern="1200" dirty="0"/>
            <a:t>Fighter will receive an extra point at the end of round</a:t>
          </a:r>
        </a:p>
      </dsp:txBody>
      <dsp:txXfrm>
        <a:off x="3611195" y="3995330"/>
        <a:ext cx="1110402" cy="569184"/>
      </dsp:txXfrm>
    </dsp:sp>
    <dsp:sp modelId="{2928D727-F224-4389-8768-A627B30E1C9A}">
      <dsp:nvSpPr>
        <dsp:cNvPr id="0" name=""/>
        <dsp:cNvSpPr/>
      </dsp:nvSpPr>
      <dsp:spPr>
        <a:xfrm>
          <a:off x="4730801" y="4158116"/>
          <a:ext cx="1754708" cy="122823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Opponent is Knocked Out</a:t>
          </a:r>
        </a:p>
      </dsp:txBody>
      <dsp:txXfrm>
        <a:off x="4790769" y="4218084"/>
        <a:ext cx="1634772" cy="1108302"/>
      </dsp:txXfrm>
    </dsp:sp>
    <dsp:sp modelId="{C2704C88-DA44-4E4C-8D8C-FC791D505418}">
      <dsp:nvSpPr>
        <dsp:cNvPr id="0" name=""/>
        <dsp:cNvSpPr/>
      </dsp:nvSpPr>
      <dsp:spPr>
        <a:xfrm>
          <a:off x="6485509" y="4275257"/>
          <a:ext cx="1276207" cy="992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a:t>Fight is over.</a:t>
          </a:r>
          <a:endParaRPr lang="en-US" sz="1200" kern="1200" baseline="0" dirty="0"/>
        </a:p>
        <a:p>
          <a:pPr marL="114300" lvl="1" indent="-114300" algn="l" defTabSz="533400">
            <a:lnSpc>
              <a:spcPct val="90000"/>
            </a:lnSpc>
            <a:spcBef>
              <a:spcPct val="0"/>
            </a:spcBef>
            <a:spcAft>
              <a:spcPct val="15000"/>
            </a:spcAft>
            <a:buChar char="•"/>
          </a:pPr>
          <a:r>
            <a:rPr lang="en-US" sz="1200" kern="1200" baseline="0"/>
            <a:t> Fighter who threw the punch wins</a:t>
          </a:r>
          <a:endParaRPr lang="en-US" sz="1200" kern="1200" baseline="0" dirty="0"/>
        </a:p>
      </dsp:txBody>
      <dsp:txXfrm>
        <a:off x="6485509" y="4275257"/>
        <a:ext cx="1276207" cy="99271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591C-DC9A-46EE-9865-3832E09C30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4DBB52-05D9-4992-AEAC-420FD9B57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9E2CBF-5BA4-4440-A865-6F869132A4A8}"/>
              </a:ext>
            </a:extLst>
          </p:cNvPr>
          <p:cNvSpPr>
            <a:spLocks noGrp="1"/>
          </p:cNvSpPr>
          <p:nvPr>
            <p:ph type="dt" sz="half" idx="10"/>
          </p:nvPr>
        </p:nvSpPr>
        <p:spPr/>
        <p:txBody>
          <a:bodyPr/>
          <a:lstStyle/>
          <a:p>
            <a:fld id="{525D4856-3E3E-4021-B844-503A7887354D}" type="datetimeFigureOut">
              <a:rPr lang="en-US" smtClean="0"/>
              <a:t>7/19/2020</a:t>
            </a:fld>
            <a:endParaRPr lang="en-US"/>
          </a:p>
        </p:txBody>
      </p:sp>
      <p:sp>
        <p:nvSpPr>
          <p:cNvPr id="5" name="Footer Placeholder 4">
            <a:extLst>
              <a:ext uri="{FF2B5EF4-FFF2-40B4-BE49-F238E27FC236}">
                <a16:creationId xmlns:a16="http://schemas.microsoft.com/office/drawing/2014/main" id="{1B3CD9D1-4C80-4DFA-A105-A4FD31B40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B583A-3A94-4BAE-8955-893751467419}"/>
              </a:ext>
            </a:extLst>
          </p:cNvPr>
          <p:cNvSpPr>
            <a:spLocks noGrp="1"/>
          </p:cNvSpPr>
          <p:nvPr>
            <p:ph type="sldNum" sz="quarter" idx="12"/>
          </p:nvPr>
        </p:nvSpPr>
        <p:spPr/>
        <p:txBody>
          <a:bodyPr/>
          <a:lstStyle/>
          <a:p>
            <a:fld id="{2852D560-572F-48D9-88BC-78E40D38C447}" type="slidenum">
              <a:rPr lang="en-US" smtClean="0"/>
              <a:t>‹#›</a:t>
            </a:fld>
            <a:endParaRPr lang="en-US"/>
          </a:p>
        </p:txBody>
      </p:sp>
    </p:spTree>
    <p:extLst>
      <p:ext uri="{BB962C8B-B14F-4D97-AF65-F5344CB8AC3E}">
        <p14:creationId xmlns:p14="http://schemas.microsoft.com/office/powerpoint/2010/main" val="1194252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BDDC-8A86-4EC3-B2FD-08F61A1C32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483045-90BE-43EA-BF7F-4331DAFDA5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37824-A19E-4AC0-ABEB-D73F1B6F0289}"/>
              </a:ext>
            </a:extLst>
          </p:cNvPr>
          <p:cNvSpPr>
            <a:spLocks noGrp="1"/>
          </p:cNvSpPr>
          <p:nvPr>
            <p:ph type="dt" sz="half" idx="10"/>
          </p:nvPr>
        </p:nvSpPr>
        <p:spPr/>
        <p:txBody>
          <a:bodyPr/>
          <a:lstStyle/>
          <a:p>
            <a:fld id="{525D4856-3E3E-4021-B844-503A7887354D}" type="datetimeFigureOut">
              <a:rPr lang="en-US" smtClean="0"/>
              <a:t>7/19/2020</a:t>
            </a:fld>
            <a:endParaRPr lang="en-US"/>
          </a:p>
        </p:txBody>
      </p:sp>
      <p:sp>
        <p:nvSpPr>
          <p:cNvPr id="5" name="Footer Placeholder 4">
            <a:extLst>
              <a:ext uri="{FF2B5EF4-FFF2-40B4-BE49-F238E27FC236}">
                <a16:creationId xmlns:a16="http://schemas.microsoft.com/office/drawing/2014/main" id="{D22A4BBD-E02D-4567-90CB-A91EF97F5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28578-84EA-468E-AFF6-F972DFC96538}"/>
              </a:ext>
            </a:extLst>
          </p:cNvPr>
          <p:cNvSpPr>
            <a:spLocks noGrp="1"/>
          </p:cNvSpPr>
          <p:nvPr>
            <p:ph type="sldNum" sz="quarter" idx="12"/>
          </p:nvPr>
        </p:nvSpPr>
        <p:spPr/>
        <p:txBody>
          <a:bodyPr/>
          <a:lstStyle/>
          <a:p>
            <a:fld id="{2852D560-572F-48D9-88BC-78E40D38C447}" type="slidenum">
              <a:rPr lang="en-US" smtClean="0"/>
              <a:t>‹#›</a:t>
            </a:fld>
            <a:endParaRPr lang="en-US"/>
          </a:p>
        </p:txBody>
      </p:sp>
    </p:spTree>
    <p:extLst>
      <p:ext uri="{BB962C8B-B14F-4D97-AF65-F5344CB8AC3E}">
        <p14:creationId xmlns:p14="http://schemas.microsoft.com/office/powerpoint/2010/main" val="236787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7CCC1B-773D-484C-9489-E36D790E01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346DC3-3B95-45E4-A384-6CC56FFBD7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4CFE9-69DB-4588-A20E-D560CAF5941A}"/>
              </a:ext>
            </a:extLst>
          </p:cNvPr>
          <p:cNvSpPr>
            <a:spLocks noGrp="1"/>
          </p:cNvSpPr>
          <p:nvPr>
            <p:ph type="dt" sz="half" idx="10"/>
          </p:nvPr>
        </p:nvSpPr>
        <p:spPr/>
        <p:txBody>
          <a:bodyPr/>
          <a:lstStyle/>
          <a:p>
            <a:fld id="{525D4856-3E3E-4021-B844-503A7887354D}" type="datetimeFigureOut">
              <a:rPr lang="en-US" smtClean="0"/>
              <a:t>7/19/2020</a:t>
            </a:fld>
            <a:endParaRPr lang="en-US"/>
          </a:p>
        </p:txBody>
      </p:sp>
      <p:sp>
        <p:nvSpPr>
          <p:cNvPr id="5" name="Footer Placeholder 4">
            <a:extLst>
              <a:ext uri="{FF2B5EF4-FFF2-40B4-BE49-F238E27FC236}">
                <a16:creationId xmlns:a16="http://schemas.microsoft.com/office/drawing/2014/main" id="{FFB456EB-972B-451E-BB43-0E7390B79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84486-41E2-481B-89A0-FDB5367DE710}"/>
              </a:ext>
            </a:extLst>
          </p:cNvPr>
          <p:cNvSpPr>
            <a:spLocks noGrp="1"/>
          </p:cNvSpPr>
          <p:nvPr>
            <p:ph type="sldNum" sz="quarter" idx="12"/>
          </p:nvPr>
        </p:nvSpPr>
        <p:spPr/>
        <p:txBody>
          <a:bodyPr/>
          <a:lstStyle/>
          <a:p>
            <a:fld id="{2852D560-572F-48D9-88BC-78E40D38C447}" type="slidenum">
              <a:rPr lang="en-US" smtClean="0"/>
              <a:t>‹#›</a:t>
            </a:fld>
            <a:endParaRPr lang="en-US"/>
          </a:p>
        </p:txBody>
      </p:sp>
    </p:spTree>
    <p:extLst>
      <p:ext uri="{BB962C8B-B14F-4D97-AF65-F5344CB8AC3E}">
        <p14:creationId xmlns:p14="http://schemas.microsoft.com/office/powerpoint/2010/main" val="358829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C64E-9B5E-4EEB-96BB-54E1D0ECF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A5429B-FAE0-43F5-A3F6-9068AE5D4E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B7208-3D1E-41C2-85D9-E1F27DB46A4C}"/>
              </a:ext>
            </a:extLst>
          </p:cNvPr>
          <p:cNvSpPr>
            <a:spLocks noGrp="1"/>
          </p:cNvSpPr>
          <p:nvPr>
            <p:ph type="dt" sz="half" idx="10"/>
          </p:nvPr>
        </p:nvSpPr>
        <p:spPr/>
        <p:txBody>
          <a:bodyPr/>
          <a:lstStyle/>
          <a:p>
            <a:fld id="{525D4856-3E3E-4021-B844-503A7887354D}" type="datetimeFigureOut">
              <a:rPr lang="en-US" smtClean="0"/>
              <a:t>7/19/2020</a:t>
            </a:fld>
            <a:endParaRPr lang="en-US"/>
          </a:p>
        </p:txBody>
      </p:sp>
      <p:sp>
        <p:nvSpPr>
          <p:cNvPr id="5" name="Footer Placeholder 4">
            <a:extLst>
              <a:ext uri="{FF2B5EF4-FFF2-40B4-BE49-F238E27FC236}">
                <a16:creationId xmlns:a16="http://schemas.microsoft.com/office/drawing/2014/main" id="{E4A4596C-AD7A-431C-A324-C8B2A7768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E0040-D3F7-4EC3-AA46-579D214F93B8}"/>
              </a:ext>
            </a:extLst>
          </p:cNvPr>
          <p:cNvSpPr>
            <a:spLocks noGrp="1"/>
          </p:cNvSpPr>
          <p:nvPr>
            <p:ph type="sldNum" sz="quarter" idx="12"/>
          </p:nvPr>
        </p:nvSpPr>
        <p:spPr/>
        <p:txBody>
          <a:bodyPr/>
          <a:lstStyle/>
          <a:p>
            <a:fld id="{2852D560-572F-48D9-88BC-78E40D38C447}" type="slidenum">
              <a:rPr lang="en-US" smtClean="0"/>
              <a:t>‹#›</a:t>
            </a:fld>
            <a:endParaRPr lang="en-US"/>
          </a:p>
        </p:txBody>
      </p:sp>
    </p:spTree>
    <p:extLst>
      <p:ext uri="{BB962C8B-B14F-4D97-AF65-F5344CB8AC3E}">
        <p14:creationId xmlns:p14="http://schemas.microsoft.com/office/powerpoint/2010/main" val="327878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8E57-3383-4E69-9D9F-41C8ADF9E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BA0DC4-4117-446D-9ACF-58F06061B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86C46-4CB4-4EE6-835D-FE735DB1C14C}"/>
              </a:ext>
            </a:extLst>
          </p:cNvPr>
          <p:cNvSpPr>
            <a:spLocks noGrp="1"/>
          </p:cNvSpPr>
          <p:nvPr>
            <p:ph type="dt" sz="half" idx="10"/>
          </p:nvPr>
        </p:nvSpPr>
        <p:spPr/>
        <p:txBody>
          <a:bodyPr/>
          <a:lstStyle/>
          <a:p>
            <a:fld id="{525D4856-3E3E-4021-B844-503A7887354D}" type="datetimeFigureOut">
              <a:rPr lang="en-US" smtClean="0"/>
              <a:t>7/19/2020</a:t>
            </a:fld>
            <a:endParaRPr lang="en-US"/>
          </a:p>
        </p:txBody>
      </p:sp>
      <p:sp>
        <p:nvSpPr>
          <p:cNvPr id="5" name="Footer Placeholder 4">
            <a:extLst>
              <a:ext uri="{FF2B5EF4-FFF2-40B4-BE49-F238E27FC236}">
                <a16:creationId xmlns:a16="http://schemas.microsoft.com/office/drawing/2014/main" id="{DF2AE98E-762F-46B8-8EB6-8549DE0DB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20C66-F2F8-469C-BD97-2696BA186108}"/>
              </a:ext>
            </a:extLst>
          </p:cNvPr>
          <p:cNvSpPr>
            <a:spLocks noGrp="1"/>
          </p:cNvSpPr>
          <p:nvPr>
            <p:ph type="sldNum" sz="quarter" idx="12"/>
          </p:nvPr>
        </p:nvSpPr>
        <p:spPr/>
        <p:txBody>
          <a:bodyPr/>
          <a:lstStyle/>
          <a:p>
            <a:fld id="{2852D560-572F-48D9-88BC-78E40D38C447}" type="slidenum">
              <a:rPr lang="en-US" smtClean="0"/>
              <a:t>‹#›</a:t>
            </a:fld>
            <a:endParaRPr lang="en-US"/>
          </a:p>
        </p:txBody>
      </p:sp>
    </p:spTree>
    <p:extLst>
      <p:ext uri="{BB962C8B-B14F-4D97-AF65-F5344CB8AC3E}">
        <p14:creationId xmlns:p14="http://schemas.microsoft.com/office/powerpoint/2010/main" val="132699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2FE9-8F4E-47E3-AF11-6B61F0A90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3F4222-E894-4F93-9085-120003DED4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77A9A0-6B3F-4EDF-863F-A72356A424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E273EE-86C4-4A41-AF71-0C742CA0CDCA}"/>
              </a:ext>
            </a:extLst>
          </p:cNvPr>
          <p:cNvSpPr>
            <a:spLocks noGrp="1"/>
          </p:cNvSpPr>
          <p:nvPr>
            <p:ph type="dt" sz="half" idx="10"/>
          </p:nvPr>
        </p:nvSpPr>
        <p:spPr/>
        <p:txBody>
          <a:bodyPr/>
          <a:lstStyle/>
          <a:p>
            <a:fld id="{525D4856-3E3E-4021-B844-503A7887354D}" type="datetimeFigureOut">
              <a:rPr lang="en-US" smtClean="0"/>
              <a:t>7/19/2020</a:t>
            </a:fld>
            <a:endParaRPr lang="en-US"/>
          </a:p>
        </p:txBody>
      </p:sp>
      <p:sp>
        <p:nvSpPr>
          <p:cNvPr id="6" name="Footer Placeholder 5">
            <a:extLst>
              <a:ext uri="{FF2B5EF4-FFF2-40B4-BE49-F238E27FC236}">
                <a16:creationId xmlns:a16="http://schemas.microsoft.com/office/drawing/2014/main" id="{CB397696-292A-46E2-A397-163D0F2A0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76325-1FB3-4DDD-AC5A-46313B9CEF9F}"/>
              </a:ext>
            </a:extLst>
          </p:cNvPr>
          <p:cNvSpPr>
            <a:spLocks noGrp="1"/>
          </p:cNvSpPr>
          <p:nvPr>
            <p:ph type="sldNum" sz="quarter" idx="12"/>
          </p:nvPr>
        </p:nvSpPr>
        <p:spPr/>
        <p:txBody>
          <a:bodyPr/>
          <a:lstStyle/>
          <a:p>
            <a:fld id="{2852D560-572F-48D9-88BC-78E40D38C447}" type="slidenum">
              <a:rPr lang="en-US" smtClean="0"/>
              <a:t>‹#›</a:t>
            </a:fld>
            <a:endParaRPr lang="en-US"/>
          </a:p>
        </p:txBody>
      </p:sp>
    </p:spTree>
    <p:extLst>
      <p:ext uri="{BB962C8B-B14F-4D97-AF65-F5344CB8AC3E}">
        <p14:creationId xmlns:p14="http://schemas.microsoft.com/office/powerpoint/2010/main" val="61935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1FF8-815E-4D8D-BE09-47B9A1BFA3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D0C0E2-FCA0-4E51-BFD4-6EBE558170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171833-AEC3-4BB0-A55C-BEFB62BDF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E643A3-511C-475A-881F-91D246F9D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84B79A-B819-40F6-A39B-8E22386944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543CE3-0F70-4156-B520-A527B3311D65}"/>
              </a:ext>
            </a:extLst>
          </p:cNvPr>
          <p:cNvSpPr>
            <a:spLocks noGrp="1"/>
          </p:cNvSpPr>
          <p:nvPr>
            <p:ph type="dt" sz="half" idx="10"/>
          </p:nvPr>
        </p:nvSpPr>
        <p:spPr/>
        <p:txBody>
          <a:bodyPr/>
          <a:lstStyle/>
          <a:p>
            <a:fld id="{525D4856-3E3E-4021-B844-503A7887354D}" type="datetimeFigureOut">
              <a:rPr lang="en-US" smtClean="0"/>
              <a:t>7/19/2020</a:t>
            </a:fld>
            <a:endParaRPr lang="en-US"/>
          </a:p>
        </p:txBody>
      </p:sp>
      <p:sp>
        <p:nvSpPr>
          <p:cNvPr id="8" name="Footer Placeholder 7">
            <a:extLst>
              <a:ext uri="{FF2B5EF4-FFF2-40B4-BE49-F238E27FC236}">
                <a16:creationId xmlns:a16="http://schemas.microsoft.com/office/drawing/2014/main" id="{A64D3864-BBCF-47E8-A215-41977E24FC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195EB6-2BF2-4913-A872-AF01ACDC81C4}"/>
              </a:ext>
            </a:extLst>
          </p:cNvPr>
          <p:cNvSpPr>
            <a:spLocks noGrp="1"/>
          </p:cNvSpPr>
          <p:nvPr>
            <p:ph type="sldNum" sz="quarter" idx="12"/>
          </p:nvPr>
        </p:nvSpPr>
        <p:spPr/>
        <p:txBody>
          <a:bodyPr/>
          <a:lstStyle/>
          <a:p>
            <a:fld id="{2852D560-572F-48D9-88BC-78E40D38C447}" type="slidenum">
              <a:rPr lang="en-US" smtClean="0"/>
              <a:t>‹#›</a:t>
            </a:fld>
            <a:endParaRPr lang="en-US"/>
          </a:p>
        </p:txBody>
      </p:sp>
    </p:spTree>
    <p:extLst>
      <p:ext uri="{BB962C8B-B14F-4D97-AF65-F5344CB8AC3E}">
        <p14:creationId xmlns:p14="http://schemas.microsoft.com/office/powerpoint/2010/main" val="182948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578A-CA44-4945-A6EE-AB495B7B6D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67F430-9F3F-44F5-9406-A4D87313AC12}"/>
              </a:ext>
            </a:extLst>
          </p:cNvPr>
          <p:cNvSpPr>
            <a:spLocks noGrp="1"/>
          </p:cNvSpPr>
          <p:nvPr>
            <p:ph type="dt" sz="half" idx="10"/>
          </p:nvPr>
        </p:nvSpPr>
        <p:spPr/>
        <p:txBody>
          <a:bodyPr/>
          <a:lstStyle/>
          <a:p>
            <a:fld id="{525D4856-3E3E-4021-B844-503A7887354D}" type="datetimeFigureOut">
              <a:rPr lang="en-US" smtClean="0"/>
              <a:t>7/19/2020</a:t>
            </a:fld>
            <a:endParaRPr lang="en-US"/>
          </a:p>
        </p:txBody>
      </p:sp>
      <p:sp>
        <p:nvSpPr>
          <p:cNvPr id="4" name="Footer Placeholder 3">
            <a:extLst>
              <a:ext uri="{FF2B5EF4-FFF2-40B4-BE49-F238E27FC236}">
                <a16:creationId xmlns:a16="http://schemas.microsoft.com/office/drawing/2014/main" id="{AE145316-8552-47FB-AF06-BF9E106BF4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E7B3CB-2324-4DBE-90E6-D33B03B5D9F6}"/>
              </a:ext>
            </a:extLst>
          </p:cNvPr>
          <p:cNvSpPr>
            <a:spLocks noGrp="1"/>
          </p:cNvSpPr>
          <p:nvPr>
            <p:ph type="sldNum" sz="quarter" idx="12"/>
          </p:nvPr>
        </p:nvSpPr>
        <p:spPr/>
        <p:txBody>
          <a:bodyPr/>
          <a:lstStyle/>
          <a:p>
            <a:fld id="{2852D560-572F-48D9-88BC-78E40D38C447}" type="slidenum">
              <a:rPr lang="en-US" smtClean="0"/>
              <a:t>‹#›</a:t>
            </a:fld>
            <a:endParaRPr lang="en-US"/>
          </a:p>
        </p:txBody>
      </p:sp>
    </p:spTree>
    <p:extLst>
      <p:ext uri="{BB962C8B-B14F-4D97-AF65-F5344CB8AC3E}">
        <p14:creationId xmlns:p14="http://schemas.microsoft.com/office/powerpoint/2010/main" val="188679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A3928-B991-490F-BDA2-A9395AF181D5}"/>
              </a:ext>
            </a:extLst>
          </p:cNvPr>
          <p:cNvSpPr>
            <a:spLocks noGrp="1"/>
          </p:cNvSpPr>
          <p:nvPr>
            <p:ph type="dt" sz="half" idx="10"/>
          </p:nvPr>
        </p:nvSpPr>
        <p:spPr/>
        <p:txBody>
          <a:bodyPr/>
          <a:lstStyle/>
          <a:p>
            <a:fld id="{525D4856-3E3E-4021-B844-503A7887354D}" type="datetimeFigureOut">
              <a:rPr lang="en-US" smtClean="0"/>
              <a:t>7/19/2020</a:t>
            </a:fld>
            <a:endParaRPr lang="en-US"/>
          </a:p>
        </p:txBody>
      </p:sp>
      <p:sp>
        <p:nvSpPr>
          <p:cNvPr id="3" name="Footer Placeholder 2">
            <a:extLst>
              <a:ext uri="{FF2B5EF4-FFF2-40B4-BE49-F238E27FC236}">
                <a16:creationId xmlns:a16="http://schemas.microsoft.com/office/drawing/2014/main" id="{0C218472-FFED-46C9-ACE7-930F5A8A18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774AC9-A9B2-4994-B887-E3795CE08603}"/>
              </a:ext>
            </a:extLst>
          </p:cNvPr>
          <p:cNvSpPr>
            <a:spLocks noGrp="1"/>
          </p:cNvSpPr>
          <p:nvPr>
            <p:ph type="sldNum" sz="quarter" idx="12"/>
          </p:nvPr>
        </p:nvSpPr>
        <p:spPr/>
        <p:txBody>
          <a:bodyPr/>
          <a:lstStyle/>
          <a:p>
            <a:fld id="{2852D560-572F-48D9-88BC-78E40D38C447}" type="slidenum">
              <a:rPr lang="en-US" smtClean="0"/>
              <a:t>‹#›</a:t>
            </a:fld>
            <a:endParaRPr lang="en-US"/>
          </a:p>
        </p:txBody>
      </p:sp>
    </p:spTree>
    <p:extLst>
      <p:ext uri="{BB962C8B-B14F-4D97-AF65-F5344CB8AC3E}">
        <p14:creationId xmlns:p14="http://schemas.microsoft.com/office/powerpoint/2010/main" val="317324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9C6D-DE79-4CB1-A0E1-800640E61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A4EB51-BF94-429F-BCBF-AAD20AB60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303502-899A-4234-B20C-0F8FBEB58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27A71-72CC-4C47-B87A-BC35883FB042}"/>
              </a:ext>
            </a:extLst>
          </p:cNvPr>
          <p:cNvSpPr>
            <a:spLocks noGrp="1"/>
          </p:cNvSpPr>
          <p:nvPr>
            <p:ph type="dt" sz="half" idx="10"/>
          </p:nvPr>
        </p:nvSpPr>
        <p:spPr/>
        <p:txBody>
          <a:bodyPr/>
          <a:lstStyle/>
          <a:p>
            <a:fld id="{525D4856-3E3E-4021-B844-503A7887354D}" type="datetimeFigureOut">
              <a:rPr lang="en-US" smtClean="0"/>
              <a:t>7/19/2020</a:t>
            </a:fld>
            <a:endParaRPr lang="en-US"/>
          </a:p>
        </p:txBody>
      </p:sp>
      <p:sp>
        <p:nvSpPr>
          <p:cNvPr id="6" name="Footer Placeholder 5">
            <a:extLst>
              <a:ext uri="{FF2B5EF4-FFF2-40B4-BE49-F238E27FC236}">
                <a16:creationId xmlns:a16="http://schemas.microsoft.com/office/drawing/2014/main" id="{AA99F95F-3E2C-4CD7-B701-D911F4E51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04BF5-721C-4BE8-8E02-24A90321A13C}"/>
              </a:ext>
            </a:extLst>
          </p:cNvPr>
          <p:cNvSpPr>
            <a:spLocks noGrp="1"/>
          </p:cNvSpPr>
          <p:nvPr>
            <p:ph type="sldNum" sz="quarter" idx="12"/>
          </p:nvPr>
        </p:nvSpPr>
        <p:spPr/>
        <p:txBody>
          <a:bodyPr/>
          <a:lstStyle/>
          <a:p>
            <a:fld id="{2852D560-572F-48D9-88BC-78E40D38C447}" type="slidenum">
              <a:rPr lang="en-US" smtClean="0"/>
              <a:t>‹#›</a:t>
            </a:fld>
            <a:endParaRPr lang="en-US"/>
          </a:p>
        </p:txBody>
      </p:sp>
    </p:spTree>
    <p:extLst>
      <p:ext uri="{BB962C8B-B14F-4D97-AF65-F5344CB8AC3E}">
        <p14:creationId xmlns:p14="http://schemas.microsoft.com/office/powerpoint/2010/main" val="172078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B0A6-AEBD-480F-9C5D-E33D6E4EB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9D8EA-9858-497D-BAB0-878BF16C32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E97C25-214E-44DE-8FD8-45C9C5A9E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5B2C1-0821-42AA-9CEB-6EA09A64E80B}"/>
              </a:ext>
            </a:extLst>
          </p:cNvPr>
          <p:cNvSpPr>
            <a:spLocks noGrp="1"/>
          </p:cNvSpPr>
          <p:nvPr>
            <p:ph type="dt" sz="half" idx="10"/>
          </p:nvPr>
        </p:nvSpPr>
        <p:spPr/>
        <p:txBody>
          <a:bodyPr/>
          <a:lstStyle/>
          <a:p>
            <a:fld id="{525D4856-3E3E-4021-B844-503A7887354D}" type="datetimeFigureOut">
              <a:rPr lang="en-US" smtClean="0"/>
              <a:t>7/19/2020</a:t>
            </a:fld>
            <a:endParaRPr lang="en-US"/>
          </a:p>
        </p:txBody>
      </p:sp>
      <p:sp>
        <p:nvSpPr>
          <p:cNvPr id="6" name="Footer Placeholder 5">
            <a:extLst>
              <a:ext uri="{FF2B5EF4-FFF2-40B4-BE49-F238E27FC236}">
                <a16:creationId xmlns:a16="http://schemas.microsoft.com/office/drawing/2014/main" id="{1C45593D-2082-46E3-B5EE-98881C190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0E3E2-97F7-45EA-B242-3585C5A48A30}"/>
              </a:ext>
            </a:extLst>
          </p:cNvPr>
          <p:cNvSpPr>
            <a:spLocks noGrp="1"/>
          </p:cNvSpPr>
          <p:nvPr>
            <p:ph type="sldNum" sz="quarter" idx="12"/>
          </p:nvPr>
        </p:nvSpPr>
        <p:spPr/>
        <p:txBody>
          <a:bodyPr/>
          <a:lstStyle/>
          <a:p>
            <a:fld id="{2852D560-572F-48D9-88BC-78E40D38C447}" type="slidenum">
              <a:rPr lang="en-US" smtClean="0"/>
              <a:t>‹#›</a:t>
            </a:fld>
            <a:endParaRPr lang="en-US"/>
          </a:p>
        </p:txBody>
      </p:sp>
    </p:spTree>
    <p:extLst>
      <p:ext uri="{BB962C8B-B14F-4D97-AF65-F5344CB8AC3E}">
        <p14:creationId xmlns:p14="http://schemas.microsoft.com/office/powerpoint/2010/main" val="2064960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0448A7-AE3F-4925-BD64-43384DE349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8887B1-8D7C-454D-9FD2-9D86AE717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6C1C2-CE9F-458E-A378-90A6B1EEA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D4856-3E3E-4021-B844-503A7887354D}" type="datetimeFigureOut">
              <a:rPr lang="en-US" smtClean="0"/>
              <a:t>7/19/2020</a:t>
            </a:fld>
            <a:endParaRPr lang="en-US"/>
          </a:p>
        </p:txBody>
      </p:sp>
      <p:sp>
        <p:nvSpPr>
          <p:cNvPr id="5" name="Footer Placeholder 4">
            <a:extLst>
              <a:ext uri="{FF2B5EF4-FFF2-40B4-BE49-F238E27FC236}">
                <a16:creationId xmlns:a16="http://schemas.microsoft.com/office/drawing/2014/main" id="{98FA7FC0-5901-42BC-84F9-77AA8F6B26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23532F-A32D-4DC6-BA51-16CA77BB5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2D560-572F-48D9-88BC-78E40D38C447}" type="slidenum">
              <a:rPr lang="en-US" smtClean="0"/>
              <a:t>‹#›</a:t>
            </a:fld>
            <a:endParaRPr lang="en-US"/>
          </a:p>
        </p:txBody>
      </p:sp>
    </p:spTree>
    <p:extLst>
      <p:ext uri="{BB962C8B-B14F-4D97-AF65-F5344CB8AC3E}">
        <p14:creationId xmlns:p14="http://schemas.microsoft.com/office/powerpoint/2010/main" val="2909396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STERBUILT BOXING 20' X 20' BOXING RING | PRO FIGHT SHOP">
            <a:extLst>
              <a:ext uri="{FF2B5EF4-FFF2-40B4-BE49-F238E27FC236}">
                <a16:creationId xmlns:a16="http://schemas.microsoft.com/office/drawing/2014/main" id="{75CE1B84-1154-439A-AF20-E2A2C7BAAD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25" t="9091" r="16723"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1753A3-7407-428F-AFC9-7DA75773D773}"/>
              </a:ext>
            </a:extLst>
          </p:cNvPr>
          <p:cNvSpPr>
            <a:spLocks noGrp="1"/>
          </p:cNvSpPr>
          <p:nvPr>
            <p:ph type="ctrTitle"/>
          </p:nvPr>
        </p:nvSpPr>
        <p:spPr>
          <a:xfrm>
            <a:off x="477981" y="1122363"/>
            <a:ext cx="4023360" cy="3204134"/>
          </a:xfrm>
        </p:spPr>
        <p:txBody>
          <a:bodyPr anchor="b">
            <a:normAutofit/>
          </a:bodyPr>
          <a:lstStyle/>
          <a:p>
            <a:pPr algn="l"/>
            <a:r>
              <a:rPr lang="en-US" sz="4800"/>
              <a:t>Simulating a Boxing Match in ModSimPy</a:t>
            </a:r>
          </a:p>
        </p:txBody>
      </p:sp>
      <p:sp>
        <p:nvSpPr>
          <p:cNvPr id="3" name="Subtitle 2">
            <a:extLst>
              <a:ext uri="{FF2B5EF4-FFF2-40B4-BE49-F238E27FC236}">
                <a16:creationId xmlns:a16="http://schemas.microsoft.com/office/drawing/2014/main" id="{230AED3F-58D2-4685-B701-5800982C7ACB}"/>
              </a:ext>
            </a:extLst>
          </p:cNvPr>
          <p:cNvSpPr>
            <a:spLocks noGrp="1"/>
          </p:cNvSpPr>
          <p:nvPr>
            <p:ph type="subTitle" idx="1"/>
          </p:nvPr>
        </p:nvSpPr>
        <p:spPr>
          <a:xfrm>
            <a:off x="477980" y="4872922"/>
            <a:ext cx="4023359" cy="1208141"/>
          </a:xfrm>
        </p:spPr>
        <p:txBody>
          <a:bodyPr>
            <a:normAutofit/>
          </a:bodyPr>
          <a:lstStyle/>
          <a:p>
            <a:pPr algn="l"/>
            <a:r>
              <a:rPr lang="en-US" sz="2000"/>
              <a:t>Patrick Maloney</a:t>
            </a:r>
          </a:p>
          <a:p>
            <a:pPr algn="l"/>
            <a:r>
              <a:rPr lang="en-US" sz="2000"/>
              <a:t>DATA 604 Summer 2020</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64380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0D621-1DAF-49E1-9568-F915AC6CDB85}"/>
              </a:ext>
            </a:extLst>
          </p:cNvPr>
          <p:cNvSpPr>
            <a:spLocks noGrp="1"/>
          </p:cNvSpPr>
          <p:nvPr>
            <p:ph type="title"/>
          </p:nvPr>
        </p:nvSpPr>
        <p:spPr>
          <a:xfrm>
            <a:off x="648929" y="629266"/>
            <a:ext cx="3667039" cy="1676603"/>
          </a:xfrm>
        </p:spPr>
        <p:txBody>
          <a:bodyPr>
            <a:normAutofit/>
          </a:bodyPr>
          <a:lstStyle/>
          <a:p>
            <a:r>
              <a:rPr lang="en-US" sz="3600"/>
              <a:t>Results</a:t>
            </a:r>
          </a:p>
        </p:txBody>
      </p:sp>
      <p:sp>
        <p:nvSpPr>
          <p:cNvPr id="3" name="Content Placeholder 2">
            <a:extLst>
              <a:ext uri="{FF2B5EF4-FFF2-40B4-BE49-F238E27FC236}">
                <a16:creationId xmlns:a16="http://schemas.microsoft.com/office/drawing/2014/main" id="{9D09A4C6-C192-4389-9E68-8493B62E5990}"/>
              </a:ext>
            </a:extLst>
          </p:cNvPr>
          <p:cNvSpPr>
            <a:spLocks noGrp="1"/>
          </p:cNvSpPr>
          <p:nvPr>
            <p:ph idx="1"/>
          </p:nvPr>
        </p:nvSpPr>
        <p:spPr>
          <a:xfrm>
            <a:off x="648931" y="2438401"/>
            <a:ext cx="3667036" cy="3779520"/>
          </a:xfrm>
        </p:spPr>
        <p:txBody>
          <a:bodyPr>
            <a:normAutofit/>
          </a:bodyPr>
          <a:lstStyle/>
          <a:p>
            <a:r>
              <a:rPr lang="en-US" sz="1800"/>
              <a:t>After running the simulation 1000 times, Mayweather wins the majority of the matches.  Interestingly, Mayweather is also more likely to win a decision by a wider margin than Pacquiao tends to. Pacquiao is more likely to end the fight by KO than Mayweather is, but nearly three quarters of the fights went the distance in this match up.</a:t>
            </a:r>
          </a:p>
        </p:txBody>
      </p:sp>
      <p:sp>
        <p:nvSpPr>
          <p:cNvPr id="9" name="Rectangle 8">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3B3D05F-C6BD-4A45-AD9A-A7CC31DAB68A}"/>
              </a:ext>
            </a:extLst>
          </p:cNvPr>
          <p:cNvPicPr>
            <a:picLocks noChangeAspect="1"/>
          </p:cNvPicPr>
          <p:nvPr/>
        </p:nvPicPr>
        <p:blipFill rotWithShape="1">
          <a:blip r:embed="rId2"/>
          <a:srcRect r="8579" b="2"/>
          <a:stretch/>
        </p:blipFill>
        <p:spPr>
          <a:xfrm>
            <a:off x="5276088" y="640082"/>
            <a:ext cx="6276250" cy="5577838"/>
          </a:xfrm>
          <a:prstGeom prst="rect">
            <a:avLst/>
          </a:prstGeom>
          <a:effectLst/>
        </p:spPr>
      </p:pic>
    </p:spTree>
    <p:extLst>
      <p:ext uri="{BB962C8B-B14F-4D97-AF65-F5344CB8AC3E}">
        <p14:creationId xmlns:p14="http://schemas.microsoft.com/office/powerpoint/2010/main" val="384363028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581A9A-B96E-4F4C-8AC4-C52700761921}"/>
              </a:ext>
            </a:extLst>
          </p:cNvPr>
          <p:cNvPicPr>
            <a:picLocks noChangeAspect="1"/>
          </p:cNvPicPr>
          <p:nvPr/>
        </p:nvPicPr>
        <p:blipFill rotWithShape="1">
          <a:blip r:embed="rId2">
            <a:alphaModFix amt="40000"/>
          </a:blip>
          <a:srcRect t="4676" b="20324"/>
          <a:stretch/>
        </p:blipFill>
        <p:spPr>
          <a:xfrm>
            <a:off x="20" y="10"/>
            <a:ext cx="12191979" cy="6857990"/>
          </a:xfrm>
          <a:prstGeom prst="rect">
            <a:avLst/>
          </a:prstGeom>
        </p:spPr>
      </p:pic>
      <p:sp>
        <p:nvSpPr>
          <p:cNvPr id="2" name="Title 1">
            <a:extLst>
              <a:ext uri="{FF2B5EF4-FFF2-40B4-BE49-F238E27FC236}">
                <a16:creationId xmlns:a16="http://schemas.microsoft.com/office/drawing/2014/main" id="{1B055FA5-1AA7-4616-BE71-E5208DFD82B2}"/>
              </a:ext>
            </a:extLst>
          </p:cNvPr>
          <p:cNvSpPr>
            <a:spLocks noGrp="1"/>
          </p:cNvSpPr>
          <p:nvPr>
            <p:ph type="title"/>
          </p:nvPr>
        </p:nvSpPr>
        <p:spPr>
          <a:xfrm>
            <a:off x="2210936" y="844486"/>
            <a:ext cx="9484225" cy="1461778"/>
          </a:xfrm>
        </p:spPr>
        <p:txBody>
          <a:bodyPr>
            <a:normAutofit/>
          </a:bodyPr>
          <a:lstStyle/>
          <a:p>
            <a:r>
              <a:rPr lang="en-US" sz="4000"/>
              <a:t>Validation</a:t>
            </a:r>
          </a:p>
        </p:txBody>
      </p:sp>
      <p:grpSp>
        <p:nvGrpSpPr>
          <p:cNvPr id="20" name="Group 19">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1"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Content Placeholder 2">
            <a:extLst>
              <a:ext uri="{FF2B5EF4-FFF2-40B4-BE49-F238E27FC236}">
                <a16:creationId xmlns:a16="http://schemas.microsoft.com/office/drawing/2014/main" id="{FFB8219A-D768-45CE-A835-51F834C10055}"/>
              </a:ext>
            </a:extLst>
          </p:cNvPr>
          <p:cNvSpPr>
            <a:spLocks noGrp="1"/>
          </p:cNvSpPr>
          <p:nvPr>
            <p:ph idx="1"/>
          </p:nvPr>
        </p:nvSpPr>
        <p:spPr>
          <a:xfrm>
            <a:off x="2210936" y="2470248"/>
            <a:ext cx="9484235" cy="3052726"/>
          </a:xfrm>
        </p:spPr>
        <p:txBody>
          <a:bodyPr>
            <a:normAutofit/>
          </a:bodyPr>
          <a:lstStyle/>
          <a:p>
            <a:r>
              <a:rPr lang="en-US" sz="1700" b="0" i="0" dirty="0">
                <a:effectLst/>
                <a:latin typeface="Helvetica Neue"/>
              </a:rPr>
              <a:t>When the two did face off in 2015, Mayweather won the unanimous decision, with two judges scoring 116-112, and the third 118-110. </a:t>
            </a:r>
            <a:r>
              <a:rPr lang="en-US" sz="1700" dirty="0">
                <a:latin typeface="Helvetica Neue"/>
              </a:rPr>
              <a:t>T</a:t>
            </a:r>
            <a:r>
              <a:rPr lang="en-US" sz="1700" b="0" i="0">
                <a:effectLst/>
                <a:latin typeface="Helvetica Neue"/>
              </a:rPr>
              <a:t>hat </a:t>
            </a:r>
            <a:r>
              <a:rPr lang="en-US" sz="1700" b="0" i="0" dirty="0">
                <a:effectLst/>
                <a:latin typeface="Helvetica Neue"/>
              </a:rPr>
              <a:t>scenario appears to be one of the most common in our simulations, as we have </a:t>
            </a:r>
            <a:r>
              <a:rPr lang="en-US" sz="1700" dirty="0">
                <a:latin typeface="Helvetica Neue"/>
              </a:rPr>
              <a:t>M</a:t>
            </a:r>
            <a:r>
              <a:rPr lang="en-US" sz="1700" b="0" i="0" dirty="0">
                <a:effectLst/>
                <a:latin typeface="Helvetica Neue"/>
              </a:rPr>
              <a:t>ayweather by decision as the most common outcome, and the average margin of victory at over 3 points. On the night of the fight, Pacquiao had a much lower than usual punch output, which he attributed to a shoulder injury, but is also common for Mayweather opponents.</a:t>
            </a:r>
          </a:p>
          <a:p>
            <a:r>
              <a:rPr lang="en-US" sz="1700" dirty="0">
                <a:latin typeface="Helvetica Neue"/>
              </a:rPr>
              <a:t>The simulation reflects Mayweather’s career as a whole, while still seeing Pacquiao win around a third of the time, proving him a worthy opponent.</a:t>
            </a:r>
          </a:p>
          <a:p>
            <a:r>
              <a:rPr lang="en-US" sz="1700" dirty="0">
                <a:latin typeface="Helvetica Neue"/>
              </a:rPr>
              <a:t>Punch stats for simulated fights are in line with career averages</a:t>
            </a:r>
          </a:p>
          <a:p>
            <a:r>
              <a:rPr lang="en-US" sz="1700" dirty="0"/>
              <a:t>Parameters were adjusted to account for Mayweather opponents throwing fewer punches than usual when facing him.</a:t>
            </a:r>
          </a:p>
        </p:txBody>
      </p:sp>
    </p:spTree>
    <p:extLst>
      <p:ext uri="{BB962C8B-B14F-4D97-AF65-F5344CB8AC3E}">
        <p14:creationId xmlns:p14="http://schemas.microsoft.com/office/powerpoint/2010/main" val="40122515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MASTERBUILT BOXING 20' X 20' BOXING RING | PRO FIGHT SHOP">
            <a:extLst>
              <a:ext uri="{FF2B5EF4-FFF2-40B4-BE49-F238E27FC236}">
                <a16:creationId xmlns:a16="http://schemas.microsoft.com/office/drawing/2014/main" id="{1D56BE0A-C47C-4F59-B26D-C5DF1FDA9CF1}"/>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1769" b="2679"/>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49358E-1C18-4CEC-B0AC-FDA71217E5D9}"/>
              </a:ext>
            </a:extLst>
          </p:cNvPr>
          <p:cNvSpPr>
            <a:spLocks noGrp="1"/>
          </p:cNvSpPr>
          <p:nvPr>
            <p:ph type="title"/>
          </p:nvPr>
        </p:nvSpPr>
        <p:spPr>
          <a:xfrm>
            <a:off x="841249" y="941832"/>
            <a:ext cx="10506456" cy="2057400"/>
          </a:xfrm>
        </p:spPr>
        <p:txBody>
          <a:bodyPr anchor="b">
            <a:normAutofit/>
          </a:bodyPr>
          <a:lstStyle/>
          <a:p>
            <a:r>
              <a:rPr lang="en-US" sz="5000" b="1" i="0" dirty="0">
                <a:effectLst/>
                <a:latin typeface="Helvetica Neue"/>
              </a:rPr>
              <a:t>“The Fight of the Century”</a:t>
            </a:r>
            <a:br>
              <a:rPr lang="en-US" sz="5000" b="1" i="0" dirty="0">
                <a:effectLst/>
                <a:latin typeface="Helvetica Neue"/>
              </a:rPr>
            </a:br>
            <a:endParaRPr lang="en-US" sz="5000" dirty="0"/>
          </a:p>
        </p:txBody>
      </p:sp>
      <p:sp>
        <p:nvSpPr>
          <p:cNvPr id="18"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F8F033-89F0-4503-9EFC-B2AE3D1AB6E1}"/>
              </a:ext>
            </a:extLst>
          </p:cNvPr>
          <p:cNvSpPr>
            <a:spLocks noGrp="1"/>
          </p:cNvSpPr>
          <p:nvPr>
            <p:ph idx="1"/>
          </p:nvPr>
        </p:nvSpPr>
        <p:spPr>
          <a:xfrm>
            <a:off x="841248" y="3502152"/>
            <a:ext cx="10506456" cy="2670048"/>
          </a:xfrm>
        </p:spPr>
        <p:txBody>
          <a:bodyPr>
            <a:normAutofit/>
          </a:bodyPr>
          <a:lstStyle/>
          <a:p>
            <a:r>
              <a:rPr lang="en-US" sz="1700" dirty="0"/>
              <a:t>While analytics now proliferates pro sports, boxing has been slow to catch on.</a:t>
            </a:r>
          </a:p>
          <a:p>
            <a:r>
              <a:rPr lang="en-US" sz="1700" dirty="0"/>
              <a:t>The Floyd Mayweather vs. Manny Pacquaio match in 2015 was one of the richest events ever:</a:t>
            </a:r>
          </a:p>
          <a:p>
            <a:pPr lvl="1"/>
            <a:r>
              <a:rPr lang="en-US" sz="1700" dirty="0"/>
              <a:t>Over $600 Million in gross revenues</a:t>
            </a:r>
          </a:p>
          <a:p>
            <a:pPr lvl="1"/>
            <a:r>
              <a:rPr lang="en-US" sz="1700" dirty="0"/>
              <a:t>Each fighter made a 9-figure payday for the evening</a:t>
            </a:r>
          </a:p>
          <a:p>
            <a:pPr lvl="1"/>
            <a:r>
              <a:rPr lang="en-US" sz="1700" dirty="0"/>
              <a:t>Over $50 million dollars was wagered on the fight’s outcome</a:t>
            </a:r>
          </a:p>
          <a:p>
            <a:pPr lvl="1"/>
            <a:endParaRPr lang="en-US" sz="1700" dirty="0"/>
          </a:p>
          <a:p>
            <a:pPr marL="0" indent="0">
              <a:buNone/>
            </a:pPr>
            <a:r>
              <a:rPr lang="en-US" sz="1700" dirty="0"/>
              <a:t>I have attempted to recreate this match up through a Monte Carlo simulation</a:t>
            </a:r>
          </a:p>
        </p:txBody>
      </p:sp>
    </p:spTree>
    <p:extLst>
      <p:ext uri="{BB962C8B-B14F-4D97-AF65-F5344CB8AC3E}">
        <p14:creationId xmlns:p14="http://schemas.microsoft.com/office/powerpoint/2010/main" val="39283458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67B2-959A-43C6-90A3-C9B0A7A19CB8}"/>
              </a:ext>
            </a:extLst>
          </p:cNvPr>
          <p:cNvSpPr>
            <a:spLocks noGrp="1"/>
          </p:cNvSpPr>
          <p:nvPr>
            <p:ph type="title"/>
          </p:nvPr>
        </p:nvSpPr>
        <p:spPr>
          <a:xfrm>
            <a:off x="196925" y="293706"/>
            <a:ext cx="2578176" cy="1325563"/>
          </a:xfrm>
        </p:spPr>
        <p:txBody>
          <a:bodyPr/>
          <a:lstStyle/>
          <a:p>
            <a:r>
              <a:rPr lang="en-US" dirty="0"/>
              <a:t>Flowchart</a:t>
            </a:r>
          </a:p>
        </p:txBody>
      </p:sp>
      <p:graphicFrame>
        <p:nvGraphicFramePr>
          <p:cNvPr id="4" name="Diagram 3">
            <a:extLst>
              <a:ext uri="{FF2B5EF4-FFF2-40B4-BE49-F238E27FC236}">
                <a16:creationId xmlns:a16="http://schemas.microsoft.com/office/drawing/2014/main" id="{65F71450-6616-4A94-BA60-DF0C72794151}"/>
              </a:ext>
            </a:extLst>
          </p:cNvPr>
          <p:cNvGraphicFramePr/>
          <p:nvPr>
            <p:extLst>
              <p:ext uri="{D42A27DB-BD31-4B8C-83A1-F6EECF244321}">
                <p14:modId xmlns:p14="http://schemas.microsoft.com/office/powerpoint/2010/main" val="2697537441"/>
              </p:ext>
            </p:extLst>
          </p:nvPr>
        </p:nvGraphicFramePr>
        <p:xfrm>
          <a:off x="4370753" y="82517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5E69E4DE-1B77-4881-9CEE-120F2BEE8CB7}"/>
              </a:ext>
            </a:extLst>
          </p:cNvPr>
          <p:cNvPicPr>
            <a:picLocks noChangeAspect="1"/>
          </p:cNvPicPr>
          <p:nvPr/>
        </p:nvPicPr>
        <p:blipFill>
          <a:blip r:embed="rId7"/>
          <a:stretch>
            <a:fillRect/>
          </a:stretch>
        </p:blipFill>
        <p:spPr>
          <a:xfrm>
            <a:off x="5456924" y="244512"/>
            <a:ext cx="4934287" cy="591363"/>
          </a:xfrm>
          <a:prstGeom prst="rect">
            <a:avLst/>
          </a:prstGeom>
        </p:spPr>
      </p:pic>
      <p:sp>
        <p:nvSpPr>
          <p:cNvPr id="8" name="Arrow: Bent-Up 7">
            <a:extLst>
              <a:ext uri="{FF2B5EF4-FFF2-40B4-BE49-F238E27FC236}">
                <a16:creationId xmlns:a16="http://schemas.microsoft.com/office/drawing/2014/main" id="{521460AF-D895-44CC-9B51-68B0565DA9DE}"/>
              </a:ext>
            </a:extLst>
          </p:cNvPr>
          <p:cNvSpPr/>
          <p:nvPr/>
        </p:nvSpPr>
        <p:spPr>
          <a:xfrm>
            <a:off x="6547762" y="495868"/>
            <a:ext cx="1046284" cy="1245193"/>
          </a:xfrm>
          <a:prstGeom prst="bentUpArrow">
            <a:avLst>
              <a:gd name="adj1" fmla="val 32840"/>
              <a:gd name="adj2" fmla="val 25000"/>
              <a:gd name="adj3" fmla="val 35780"/>
            </a:avLst>
          </a:prstGeom>
          <a:solidFill>
            <a:srgbClr val="F3978D"/>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Arrow: Bent-Up 8">
            <a:extLst>
              <a:ext uri="{FF2B5EF4-FFF2-40B4-BE49-F238E27FC236}">
                <a16:creationId xmlns:a16="http://schemas.microsoft.com/office/drawing/2014/main" id="{D1D91BC5-26EC-4C11-95C6-52C6870FDCF3}"/>
              </a:ext>
            </a:extLst>
          </p:cNvPr>
          <p:cNvSpPr/>
          <p:nvPr/>
        </p:nvSpPr>
        <p:spPr>
          <a:xfrm>
            <a:off x="7924068" y="495868"/>
            <a:ext cx="1046284" cy="2553920"/>
          </a:xfrm>
          <a:prstGeom prst="bentUpArrow">
            <a:avLst>
              <a:gd name="adj1" fmla="val 32840"/>
              <a:gd name="adj2" fmla="val 25000"/>
              <a:gd name="adj3" fmla="val 35780"/>
            </a:avLst>
          </a:prstGeom>
          <a:solidFill>
            <a:srgbClr val="F3978D"/>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Arrow: Bent-Up 9">
            <a:extLst>
              <a:ext uri="{FF2B5EF4-FFF2-40B4-BE49-F238E27FC236}">
                <a16:creationId xmlns:a16="http://schemas.microsoft.com/office/drawing/2014/main" id="{9B06FFAB-F79B-423D-AA99-56564922F958}"/>
              </a:ext>
            </a:extLst>
          </p:cNvPr>
          <p:cNvSpPr/>
          <p:nvPr/>
        </p:nvSpPr>
        <p:spPr>
          <a:xfrm>
            <a:off x="9398977" y="495868"/>
            <a:ext cx="1161026" cy="3873909"/>
          </a:xfrm>
          <a:prstGeom prst="bentUpArrow">
            <a:avLst>
              <a:gd name="adj1" fmla="val 32840"/>
              <a:gd name="adj2" fmla="val 25000"/>
              <a:gd name="adj3" fmla="val 35780"/>
            </a:avLst>
          </a:prstGeom>
          <a:solidFill>
            <a:srgbClr val="F3978D"/>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TextBox 10">
            <a:extLst>
              <a:ext uri="{FF2B5EF4-FFF2-40B4-BE49-F238E27FC236}">
                <a16:creationId xmlns:a16="http://schemas.microsoft.com/office/drawing/2014/main" id="{979E0BBA-F97D-421E-8C8E-319BA7996804}"/>
              </a:ext>
            </a:extLst>
          </p:cNvPr>
          <p:cNvSpPr txBox="1"/>
          <p:nvPr/>
        </p:nvSpPr>
        <p:spPr>
          <a:xfrm>
            <a:off x="430823" y="1741061"/>
            <a:ext cx="3833446" cy="1477328"/>
          </a:xfrm>
          <a:prstGeom prst="rect">
            <a:avLst/>
          </a:prstGeom>
          <a:noFill/>
        </p:spPr>
        <p:txBody>
          <a:bodyPr wrap="square" rtlCol="0">
            <a:spAutoFit/>
          </a:bodyPr>
          <a:lstStyle/>
          <a:p>
            <a:r>
              <a:rPr lang="en-US" dirty="0"/>
              <a:t>This is the basic time-step function that is the foundation of the simulation. Each fighter will pass through this sequence during each moment of the fight. </a:t>
            </a:r>
          </a:p>
        </p:txBody>
      </p:sp>
    </p:spTree>
    <p:extLst>
      <p:ext uri="{BB962C8B-B14F-4D97-AF65-F5344CB8AC3E}">
        <p14:creationId xmlns:p14="http://schemas.microsoft.com/office/powerpoint/2010/main" val="120391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9F96-FBC6-4CF6-994F-A34F92A4FB70}"/>
              </a:ext>
            </a:extLst>
          </p:cNvPr>
          <p:cNvSpPr>
            <a:spLocks noGrp="1"/>
          </p:cNvSpPr>
          <p:nvPr>
            <p:ph type="title"/>
          </p:nvPr>
        </p:nvSpPr>
        <p:spPr>
          <a:xfrm>
            <a:off x="290146" y="75654"/>
            <a:ext cx="10515600" cy="1325563"/>
          </a:xfrm>
        </p:spPr>
        <p:txBody>
          <a:bodyPr/>
          <a:lstStyle/>
          <a:p>
            <a:r>
              <a:rPr lang="en-US" dirty="0"/>
              <a:t>Flowchart 2</a:t>
            </a:r>
          </a:p>
        </p:txBody>
      </p:sp>
      <p:sp>
        <p:nvSpPr>
          <p:cNvPr id="6" name="Flowchart: Process 5">
            <a:extLst>
              <a:ext uri="{FF2B5EF4-FFF2-40B4-BE49-F238E27FC236}">
                <a16:creationId xmlns:a16="http://schemas.microsoft.com/office/drawing/2014/main" id="{1644669F-3297-4959-A5B9-BA15D31FD836}"/>
              </a:ext>
            </a:extLst>
          </p:cNvPr>
          <p:cNvSpPr/>
          <p:nvPr/>
        </p:nvSpPr>
        <p:spPr>
          <a:xfrm>
            <a:off x="6034455" y="1079379"/>
            <a:ext cx="1371600" cy="6770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Round ends</a:t>
            </a:r>
          </a:p>
        </p:txBody>
      </p:sp>
      <p:sp>
        <p:nvSpPr>
          <p:cNvPr id="7" name="Flowchart: Process 6">
            <a:extLst>
              <a:ext uri="{FF2B5EF4-FFF2-40B4-BE49-F238E27FC236}">
                <a16:creationId xmlns:a16="http://schemas.microsoft.com/office/drawing/2014/main" id="{EC0BE07F-D52C-4A3F-BF1E-585B6BDB863B}"/>
              </a:ext>
            </a:extLst>
          </p:cNvPr>
          <p:cNvSpPr/>
          <p:nvPr/>
        </p:nvSpPr>
        <p:spPr>
          <a:xfrm>
            <a:off x="6034455" y="1956779"/>
            <a:ext cx="1371600" cy="6770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Punches tallied</a:t>
            </a:r>
          </a:p>
        </p:txBody>
      </p:sp>
      <p:sp>
        <p:nvSpPr>
          <p:cNvPr id="8" name="Flowchart: Process 7">
            <a:extLst>
              <a:ext uri="{FF2B5EF4-FFF2-40B4-BE49-F238E27FC236}">
                <a16:creationId xmlns:a16="http://schemas.microsoft.com/office/drawing/2014/main" id="{6C61B390-F280-450B-A7AF-6FC30DBF546D}"/>
              </a:ext>
            </a:extLst>
          </p:cNvPr>
          <p:cNvSpPr/>
          <p:nvPr/>
        </p:nvSpPr>
        <p:spPr>
          <a:xfrm>
            <a:off x="4217378" y="3049648"/>
            <a:ext cx="1371600" cy="758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Fighter scored more knockdowns</a:t>
            </a:r>
          </a:p>
        </p:txBody>
      </p:sp>
      <p:sp>
        <p:nvSpPr>
          <p:cNvPr id="9" name="Flowchart: Process 8">
            <a:extLst>
              <a:ext uri="{FF2B5EF4-FFF2-40B4-BE49-F238E27FC236}">
                <a16:creationId xmlns:a16="http://schemas.microsoft.com/office/drawing/2014/main" id="{441D3143-B289-4149-AEE0-8CA072D6B71C}"/>
              </a:ext>
            </a:extLst>
          </p:cNvPr>
          <p:cNvSpPr/>
          <p:nvPr/>
        </p:nvSpPr>
        <p:spPr>
          <a:xfrm>
            <a:off x="8065478" y="3049648"/>
            <a:ext cx="1371600" cy="758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Fighter scored fewer knockdowns</a:t>
            </a:r>
          </a:p>
        </p:txBody>
      </p:sp>
      <p:sp>
        <p:nvSpPr>
          <p:cNvPr id="10" name="Flowchart: Process 9">
            <a:extLst>
              <a:ext uri="{FF2B5EF4-FFF2-40B4-BE49-F238E27FC236}">
                <a16:creationId xmlns:a16="http://schemas.microsoft.com/office/drawing/2014/main" id="{C3CD7507-4042-4EDB-98C2-49923307B4A6}"/>
              </a:ext>
            </a:extLst>
          </p:cNvPr>
          <p:cNvSpPr/>
          <p:nvPr/>
        </p:nvSpPr>
        <p:spPr>
          <a:xfrm>
            <a:off x="6034455" y="3019393"/>
            <a:ext cx="1371600" cy="758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Equal or no knockdowns</a:t>
            </a:r>
          </a:p>
        </p:txBody>
      </p:sp>
      <p:sp>
        <p:nvSpPr>
          <p:cNvPr id="11" name="Flowchart: Process 10">
            <a:extLst>
              <a:ext uri="{FF2B5EF4-FFF2-40B4-BE49-F238E27FC236}">
                <a16:creationId xmlns:a16="http://schemas.microsoft.com/office/drawing/2014/main" id="{EBE4B995-A99F-4261-BC45-C5B109BE5BCA}"/>
              </a:ext>
            </a:extLst>
          </p:cNvPr>
          <p:cNvSpPr/>
          <p:nvPr/>
        </p:nvSpPr>
        <p:spPr>
          <a:xfrm>
            <a:off x="4217378" y="4381168"/>
            <a:ext cx="1371600" cy="758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Fighter landed more punches</a:t>
            </a:r>
          </a:p>
        </p:txBody>
      </p:sp>
      <p:sp>
        <p:nvSpPr>
          <p:cNvPr id="12" name="Flowchart: Process 11">
            <a:extLst>
              <a:ext uri="{FF2B5EF4-FFF2-40B4-BE49-F238E27FC236}">
                <a16:creationId xmlns:a16="http://schemas.microsoft.com/office/drawing/2014/main" id="{99DBED43-0416-453E-888D-5280AF3BB6FE}"/>
              </a:ext>
            </a:extLst>
          </p:cNvPr>
          <p:cNvSpPr/>
          <p:nvPr/>
        </p:nvSpPr>
        <p:spPr>
          <a:xfrm>
            <a:off x="8065478" y="4381167"/>
            <a:ext cx="1371600" cy="758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Fighter landed fewer punches</a:t>
            </a:r>
          </a:p>
        </p:txBody>
      </p:sp>
      <p:sp>
        <p:nvSpPr>
          <p:cNvPr id="13" name="Flowchart: Process 12">
            <a:extLst>
              <a:ext uri="{FF2B5EF4-FFF2-40B4-BE49-F238E27FC236}">
                <a16:creationId xmlns:a16="http://schemas.microsoft.com/office/drawing/2014/main" id="{DAA138F0-E63D-4720-86DE-7B61036F294B}"/>
              </a:ext>
            </a:extLst>
          </p:cNvPr>
          <p:cNvSpPr/>
          <p:nvPr/>
        </p:nvSpPr>
        <p:spPr>
          <a:xfrm>
            <a:off x="6034455" y="4381166"/>
            <a:ext cx="1371600" cy="758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Equal landed punches</a:t>
            </a:r>
          </a:p>
        </p:txBody>
      </p:sp>
      <p:sp>
        <p:nvSpPr>
          <p:cNvPr id="14" name="Flowchart: Process 13">
            <a:extLst>
              <a:ext uri="{FF2B5EF4-FFF2-40B4-BE49-F238E27FC236}">
                <a16:creationId xmlns:a16="http://schemas.microsoft.com/office/drawing/2014/main" id="{5F986791-1C4C-4FD3-8DED-86D3F5373C79}"/>
              </a:ext>
            </a:extLst>
          </p:cNvPr>
          <p:cNvSpPr/>
          <p:nvPr/>
        </p:nvSpPr>
        <p:spPr>
          <a:xfrm>
            <a:off x="3059723" y="3112477"/>
            <a:ext cx="791308" cy="75870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10 points</a:t>
            </a:r>
          </a:p>
        </p:txBody>
      </p:sp>
      <p:sp>
        <p:nvSpPr>
          <p:cNvPr id="15" name="Flowchart: Process 14">
            <a:extLst>
              <a:ext uri="{FF2B5EF4-FFF2-40B4-BE49-F238E27FC236}">
                <a16:creationId xmlns:a16="http://schemas.microsoft.com/office/drawing/2014/main" id="{52D54E94-61C8-4E51-BE9F-21B1CAA4FBC4}"/>
              </a:ext>
            </a:extLst>
          </p:cNvPr>
          <p:cNvSpPr/>
          <p:nvPr/>
        </p:nvSpPr>
        <p:spPr>
          <a:xfrm>
            <a:off x="4507524" y="5410200"/>
            <a:ext cx="791308" cy="75870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10 points</a:t>
            </a:r>
          </a:p>
        </p:txBody>
      </p:sp>
      <p:sp>
        <p:nvSpPr>
          <p:cNvPr id="16" name="Flowchart: Process 15">
            <a:extLst>
              <a:ext uri="{FF2B5EF4-FFF2-40B4-BE49-F238E27FC236}">
                <a16:creationId xmlns:a16="http://schemas.microsoft.com/office/drawing/2014/main" id="{03139B98-EF75-4002-9CE4-9123BFE6E75B}"/>
              </a:ext>
            </a:extLst>
          </p:cNvPr>
          <p:cNvSpPr/>
          <p:nvPr/>
        </p:nvSpPr>
        <p:spPr>
          <a:xfrm>
            <a:off x="6324601" y="5363587"/>
            <a:ext cx="791308" cy="75870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10 points</a:t>
            </a:r>
          </a:p>
          <a:p>
            <a:pPr algn="ctr"/>
            <a:r>
              <a:rPr lang="en-US" sz="1200" dirty="0"/>
              <a:t>(both fighters)</a:t>
            </a:r>
          </a:p>
        </p:txBody>
      </p:sp>
      <p:sp>
        <p:nvSpPr>
          <p:cNvPr id="17" name="Flowchart: Process 16">
            <a:extLst>
              <a:ext uri="{FF2B5EF4-FFF2-40B4-BE49-F238E27FC236}">
                <a16:creationId xmlns:a16="http://schemas.microsoft.com/office/drawing/2014/main" id="{EC3225A9-036B-4089-8A6E-DEF67635FEC4}"/>
              </a:ext>
            </a:extLst>
          </p:cNvPr>
          <p:cNvSpPr/>
          <p:nvPr/>
        </p:nvSpPr>
        <p:spPr>
          <a:xfrm>
            <a:off x="8466993" y="5363586"/>
            <a:ext cx="791308" cy="75870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9 points</a:t>
            </a:r>
          </a:p>
        </p:txBody>
      </p:sp>
      <p:sp>
        <p:nvSpPr>
          <p:cNvPr id="18" name="Flowchart: Process 17">
            <a:extLst>
              <a:ext uri="{FF2B5EF4-FFF2-40B4-BE49-F238E27FC236}">
                <a16:creationId xmlns:a16="http://schemas.microsoft.com/office/drawing/2014/main" id="{B8D4966D-BA6E-4045-9F00-BD93661787CE}"/>
              </a:ext>
            </a:extLst>
          </p:cNvPr>
          <p:cNvSpPr/>
          <p:nvPr/>
        </p:nvSpPr>
        <p:spPr>
          <a:xfrm>
            <a:off x="9882554" y="3022236"/>
            <a:ext cx="905607" cy="84894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9 points &amp;</a:t>
            </a:r>
          </a:p>
          <a:p>
            <a:pPr algn="ctr"/>
            <a:r>
              <a:rPr lang="en-US" sz="1200" dirty="0"/>
              <a:t>-1 per knockdown</a:t>
            </a:r>
          </a:p>
        </p:txBody>
      </p:sp>
      <p:cxnSp>
        <p:nvCxnSpPr>
          <p:cNvPr id="20" name="Straight Arrow Connector 19">
            <a:extLst>
              <a:ext uri="{FF2B5EF4-FFF2-40B4-BE49-F238E27FC236}">
                <a16:creationId xmlns:a16="http://schemas.microsoft.com/office/drawing/2014/main" id="{8D5C67C1-1344-4189-B94B-0DE090B81D3B}"/>
              </a:ext>
            </a:extLst>
          </p:cNvPr>
          <p:cNvCxnSpPr>
            <a:stCxn id="6" idx="2"/>
            <a:endCxn id="7" idx="0"/>
          </p:cNvCxnSpPr>
          <p:nvPr/>
        </p:nvCxnSpPr>
        <p:spPr>
          <a:xfrm>
            <a:off x="6720255" y="1756387"/>
            <a:ext cx="0" cy="20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ECA933-2C63-4B5A-99B1-803A6D2300FB}"/>
              </a:ext>
            </a:extLst>
          </p:cNvPr>
          <p:cNvCxnSpPr>
            <a:cxnSpLocks/>
            <a:stCxn id="7" idx="2"/>
          </p:cNvCxnSpPr>
          <p:nvPr/>
        </p:nvCxnSpPr>
        <p:spPr>
          <a:xfrm>
            <a:off x="6720255" y="2633787"/>
            <a:ext cx="2935" cy="363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702731E-3FB7-497E-B1C8-3F2CF937979A}"/>
              </a:ext>
            </a:extLst>
          </p:cNvPr>
          <p:cNvCxnSpPr>
            <a:cxnSpLocks/>
          </p:cNvCxnSpPr>
          <p:nvPr/>
        </p:nvCxnSpPr>
        <p:spPr>
          <a:xfrm>
            <a:off x="7168666" y="2633787"/>
            <a:ext cx="896811" cy="478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DEB547-6D19-4F3E-9058-7C99BC015DCA}"/>
              </a:ext>
            </a:extLst>
          </p:cNvPr>
          <p:cNvCxnSpPr>
            <a:cxnSpLocks/>
          </p:cNvCxnSpPr>
          <p:nvPr/>
        </p:nvCxnSpPr>
        <p:spPr>
          <a:xfrm flipH="1">
            <a:off x="5222631" y="2633787"/>
            <a:ext cx="811823" cy="385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10BD6D4-A62B-43C4-A1BC-54F4DD1EAE82}"/>
              </a:ext>
            </a:extLst>
          </p:cNvPr>
          <p:cNvCxnSpPr>
            <a:cxnSpLocks/>
          </p:cNvCxnSpPr>
          <p:nvPr/>
        </p:nvCxnSpPr>
        <p:spPr>
          <a:xfrm flipH="1">
            <a:off x="4816720" y="3750713"/>
            <a:ext cx="1211873" cy="59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090C7D-90E7-4D04-9E14-9716447BA31B}"/>
              </a:ext>
            </a:extLst>
          </p:cNvPr>
          <p:cNvCxnSpPr>
            <a:cxnSpLocks/>
            <a:endCxn id="13" idx="0"/>
          </p:cNvCxnSpPr>
          <p:nvPr/>
        </p:nvCxnSpPr>
        <p:spPr>
          <a:xfrm>
            <a:off x="6720254" y="3792189"/>
            <a:ext cx="1" cy="588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5B7D5F-1AC9-4CF5-B986-4FCBA15AA802}"/>
              </a:ext>
            </a:extLst>
          </p:cNvPr>
          <p:cNvCxnSpPr>
            <a:cxnSpLocks/>
            <a:endCxn id="12" idx="0"/>
          </p:cNvCxnSpPr>
          <p:nvPr/>
        </p:nvCxnSpPr>
        <p:spPr>
          <a:xfrm>
            <a:off x="7280031" y="3778096"/>
            <a:ext cx="1471247" cy="603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7DEF99-E65C-44BE-843D-95D851AE46F7}"/>
              </a:ext>
            </a:extLst>
          </p:cNvPr>
          <p:cNvCxnSpPr>
            <a:cxnSpLocks/>
            <a:stCxn id="9" idx="3"/>
            <a:endCxn id="18" idx="1"/>
          </p:cNvCxnSpPr>
          <p:nvPr/>
        </p:nvCxnSpPr>
        <p:spPr>
          <a:xfrm>
            <a:off x="9437078" y="3429000"/>
            <a:ext cx="445476" cy="17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CE58A7-E2FA-46CD-BE4B-4B5CAFD538C9}"/>
              </a:ext>
            </a:extLst>
          </p:cNvPr>
          <p:cNvCxnSpPr>
            <a:cxnSpLocks/>
            <a:endCxn id="14" idx="3"/>
          </p:cNvCxnSpPr>
          <p:nvPr/>
        </p:nvCxnSpPr>
        <p:spPr>
          <a:xfrm flipH="1" flipV="1">
            <a:off x="3851031" y="3491829"/>
            <a:ext cx="366348" cy="9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5A3B554-6B0C-413D-9A3F-A3FD0545D10D}"/>
              </a:ext>
            </a:extLst>
          </p:cNvPr>
          <p:cNvCxnSpPr>
            <a:cxnSpLocks/>
          </p:cNvCxnSpPr>
          <p:nvPr/>
        </p:nvCxnSpPr>
        <p:spPr>
          <a:xfrm>
            <a:off x="6720254" y="5136016"/>
            <a:ext cx="0" cy="227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F2964B6-EC9B-4609-904C-32E15619F7B2}"/>
              </a:ext>
            </a:extLst>
          </p:cNvPr>
          <p:cNvCxnSpPr>
            <a:cxnSpLocks/>
          </p:cNvCxnSpPr>
          <p:nvPr/>
        </p:nvCxnSpPr>
        <p:spPr>
          <a:xfrm>
            <a:off x="4885593" y="5182911"/>
            <a:ext cx="0" cy="227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A74CFD8-E270-443A-AB11-0CFB53D927F5}"/>
              </a:ext>
            </a:extLst>
          </p:cNvPr>
          <p:cNvCxnSpPr>
            <a:cxnSpLocks/>
          </p:cNvCxnSpPr>
          <p:nvPr/>
        </p:nvCxnSpPr>
        <p:spPr>
          <a:xfrm>
            <a:off x="8868510" y="5156536"/>
            <a:ext cx="0" cy="227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73D1AF54-74F0-41C4-8E84-A42401230ED1}"/>
              </a:ext>
            </a:extLst>
          </p:cNvPr>
          <p:cNvSpPr txBox="1"/>
          <p:nvPr/>
        </p:nvSpPr>
        <p:spPr>
          <a:xfrm>
            <a:off x="411797" y="1509264"/>
            <a:ext cx="4176332" cy="1384995"/>
          </a:xfrm>
          <a:prstGeom prst="rect">
            <a:avLst/>
          </a:prstGeom>
          <a:noFill/>
        </p:spPr>
        <p:txBody>
          <a:bodyPr wrap="square" rtlCol="0">
            <a:spAutoFit/>
          </a:bodyPr>
          <a:lstStyle/>
          <a:p>
            <a:r>
              <a:rPr lang="en-US" sz="1400" dirty="0"/>
              <a:t>At the end of each round of the fight, points are awarded according to this logic.</a:t>
            </a:r>
          </a:p>
          <a:p>
            <a:endParaRPr lang="en-US" sz="1400" dirty="0"/>
          </a:p>
          <a:p>
            <a:r>
              <a:rPr lang="en-US" sz="1400" dirty="0"/>
              <a:t>If a knockout does not occur, the fighter with the higher score total at the end of the last round is the winner.</a:t>
            </a:r>
          </a:p>
        </p:txBody>
      </p:sp>
    </p:spTree>
    <p:extLst>
      <p:ext uri="{BB962C8B-B14F-4D97-AF65-F5344CB8AC3E}">
        <p14:creationId xmlns:p14="http://schemas.microsoft.com/office/powerpoint/2010/main" val="238901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997870-0A28-42C7-BD30-6BC2777A3D1A}"/>
              </a:ext>
            </a:extLst>
          </p:cNvPr>
          <p:cNvSpPr>
            <a:spLocks noGrp="1"/>
          </p:cNvSpPr>
          <p:nvPr>
            <p:ph type="title"/>
          </p:nvPr>
        </p:nvSpPr>
        <p:spPr>
          <a:xfrm>
            <a:off x="221850" y="668902"/>
            <a:ext cx="3669161" cy="2760098"/>
          </a:xfrm>
        </p:spPr>
        <p:txBody>
          <a:bodyPr>
            <a:normAutofit/>
          </a:bodyPr>
          <a:lstStyle/>
          <a:p>
            <a:r>
              <a:rPr lang="en-US" dirty="0">
                <a:solidFill>
                  <a:srgbClr val="FFFFFF"/>
                </a:solidFill>
              </a:rPr>
              <a:t>Code:</a:t>
            </a:r>
            <a:br>
              <a:rPr lang="en-US" dirty="0">
                <a:solidFill>
                  <a:srgbClr val="FFFFFF"/>
                </a:solidFill>
              </a:rPr>
            </a:br>
            <a:r>
              <a:rPr lang="en-US" dirty="0">
                <a:solidFill>
                  <a:srgbClr val="FFFFFF"/>
                </a:solidFill>
              </a:rPr>
              <a:t>Step function</a:t>
            </a:r>
          </a:p>
        </p:txBody>
      </p:sp>
      <p:pic>
        <p:nvPicPr>
          <p:cNvPr id="5" name="Picture 4">
            <a:extLst>
              <a:ext uri="{FF2B5EF4-FFF2-40B4-BE49-F238E27FC236}">
                <a16:creationId xmlns:a16="http://schemas.microsoft.com/office/drawing/2014/main" id="{066D125C-C25E-4B0F-81CA-1676F3C67BA8}"/>
              </a:ext>
            </a:extLst>
          </p:cNvPr>
          <p:cNvPicPr>
            <a:picLocks noChangeAspect="1"/>
          </p:cNvPicPr>
          <p:nvPr/>
        </p:nvPicPr>
        <p:blipFill>
          <a:blip r:embed="rId3"/>
          <a:stretch>
            <a:fillRect/>
          </a:stretch>
        </p:blipFill>
        <p:spPr>
          <a:xfrm>
            <a:off x="4112860" y="377137"/>
            <a:ext cx="7106642" cy="5715798"/>
          </a:xfrm>
          <a:prstGeom prst="rect">
            <a:avLst/>
          </a:prstGeom>
        </p:spPr>
      </p:pic>
    </p:spTree>
    <p:extLst>
      <p:ext uri="{BB962C8B-B14F-4D97-AF65-F5344CB8AC3E}">
        <p14:creationId xmlns:p14="http://schemas.microsoft.com/office/powerpoint/2010/main" val="222967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997870-0A28-42C7-BD30-6BC2777A3D1A}"/>
              </a:ext>
            </a:extLst>
          </p:cNvPr>
          <p:cNvSpPr>
            <a:spLocks noGrp="1"/>
          </p:cNvSpPr>
          <p:nvPr>
            <p:ph type="title"/>
          </p:nvPr>
        </p:nvSpPr>
        <p:spPr>
          <a:xfrm>
            <a:off x="221850" y="668902"/>
            <a:ext cx="3669161" cy="2760098"/>
          </a:xfrm>
        </p:spPr>
        <p:txBody>
          <a:bodyPr>
            <a:normAutofit/>
          </a:bodyPr>
          <a:lstStyle/>
          <a:p>
            <a:r>
              <a:rPr lang="en-US" dirty="0">
                <a:solidFill>
                  <a:srgbClr val="FFFFFF"/>
                </a:solidFill>
              </a:rPr>
              <a:t>Code:</a:t>
            </a:r>
            <a:br>
              <a:rPr lang="en-US" dirty="0">
                <a:solidFill>
                  <a:srgbClr val="FFFFFF"/>
                </a:solidFill>
              </a:rPr>
            </a:br>
            <a:r>
              <a:rPr lang="en-US" dirty="0">
                <a:solidFill>
                  <a:srgbClr val="FFFFFF"/>
                </a:solidFill>
              </a:rPr>
              <a:t>Simulating a round</a:t>
            </a:r>
          </a:p>
        </p:txBody>
      </p:sp>
      <p:pic>
        <p:nvPicPr>
          <p:cNvPr id="3" name="Picture 2">
            <a:extLst>
              <a:ext uri="{FF2B5EF4-FFF2-40B4-BE49-F238E27FC236}">
                <a16:creationId xmlns:a16="http://schemas.microsoft.com/office/drawing/2014/main" id="{09BFFBE1-03D0-48CB-8767-60966E0B440D}"/>
              </a:ext>
            </a:extLst>
          </p:cNvPr>
          <p:cNvPicPr>
            <a:picLocks noChangeAspect="1"/>
          </p:cNvPicPr>
          <p:nvPr/>
        </p:nvPicPr>
        <p:blipFill>
          <a:blip r:embed="rId3"/>
          <a:stretch>
            <a:fillRect/>
          </a:stretch>
        </p:blipFill>
        <p:spPr>
          <a:xfrm>
            <a:off x="4490342" y="1089992"/>
            <a:ext cx="6935662" cy="4678013"/>
          </a:xfrm>
          <a:prstGeom prst="rect">
            <a:avLst/>
          </a:prstGeom>
        </p:spPr>
      </p:pic>
    </p:spTree>
    <p:extLst>
      <p:ext uri="{BB962C8B-B14F-4D97-AF65-F5344CB8AC3E}">
        <p14:creationId xmlns:p14="http://schemas.microsoft.com/office/powerpoint/2010/main" val="47417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997870-0A28-42C7-BD30-6BC2777A3D1A}"/>
              </a:ext>
            </a:extLst>
          </p:cNvPr>
          <p:cNvSpPr>
            <a:spLocks noGrp="1"/>
          </p:cNvSpPr>
          <p:nvPr>
            <p:ph type="title"/>
          </p:nvPr>
        </p:nvSpPr>
        <p:spPr>
          <a:xfrm>
            <a:off x="221850" y="668902"/>
            <a:ext cx="3669161" cy="2760098"/>
          </a:xfrm>
        </p:spPr>
        <p:txBody>
          <a:bodyPr>
            <a:normAutofit/>
          </a:bodyPr>
          <a:lstStyle/>
          <a:p>
            <a:r>
              <a:rPr lang="en-US" dirty="0">
                <a:solidFill>
                  <a:srgbClr val="FFFFFF"/>
                </a:solidFill>
              </a:rPr>
              <a:t>Code:</a:t>
            </a:r>
            <a:br>
              <a:rPr lang="en-US" dirty="0">
                <a:solidFill>
                  <a:srgbClr val="FFFFFF"/>
                </a:solidFill>
              </a:rPr>
            </a:br>
            <a:r>
              <a:rPr lang="en-US" dirty="0">
                <a:solidFill>
                  <a:srgbClr val="FFFFFF"/>
                </a:solidFill>
              </a:rPr>
              <a:t>Simulating a fight</a:t>
            </a:r>
          </a:p>
        </p:txBody>
      </p:sp>
      <p:pic>
        <p:nvPicPr>
          <p:cNvPr id="3" name="Picture 2">
            <a:extLst>
              <a:ext uri="{FF2B5EF4-FFF2-40B4-BE49-F238E27FC236}">
                <a16:creationId xmlns:a16="http://schemas.microsoft.com/office/drawing/2014/main" id="{971B9AD7-73F4-4E59-AA5E-2259441EADD0}"/>
              </a:ext>
            </a:extLst>
          </p:cNvPr>
          <p:cNvPicPr>
            <a:picLocks noChangeAspect="1"/>
          </p:cNvPicPr>
          <p:nvPr/>
        </p:nvPicPr>
        <p:blipFill>
          <a:blip r:embed="rId3"/>
          <a:stretch>
            <a:fillRect/>
          </a:stretch>
        </p:blipFill>
        <p:spPr>
          <a:xfrm>
            <a:off x="5131099" y="218627"/>
            <a:ext cx="6049219" cy="6420746"/>
          </a:xfrm>
          <a:prstGeom prst="rect">
            <a:avLst/>
          </a:prstGeom>
        </p:spPr>
      </p:pic>
    </p:spTree>
    <p:extLst>
      <p:ext uri="{BB962C8B-B14F-4D97-AF65-F5344CB8AC3E}">
        <p14:creationId xmlns:p14="http://schemas.microsoft.com/office/powerpoint/2010/main" val="99178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6A62A5-D4EF-4A45-BB34-B64C0D4CEBFE}"/>
              </a:ext>
            </a:extLst>
          </p:cNvPr>
          <p:cNvPicPr>
            <a:picLocks noChangeAspect="1"/>
          </p:cNvPicPr>
          <p:nvPr/>
        </p:nvPicPr>
        <p:blipFill rotWithShape="1">
          <a:blip r:embed="rId2">
            <a:alphaModFix amt="35000"/>
          </a:blip>
          <a:srcRect t="5632" b="9782"/>
          <a:stretch/>
        </p:blipFill>
        <p:spPr>
          <a:xfrm>
            <a:off x="20" y="10"/>
            <a:ext cx="12191981" cy="6857990"/>
          </a:xfrm>
          <a:prstGeom prst="rect">
            <a:avLst/>
          </a:prstGeom>
        </p:spPr>
      </p:pic>
      <p:sp>
        <p:nvSpPr>
          <p:cNvPr id="2" name="Title 1">
            <a:extLst>
              <a:ext uri="{FF2B5EF4-FFF2-40B4-BE49-F238E27FC236}">
                <a16:creationId xmlns:a16="http://schemas.microsoft.com/office/drawing/2014/main" id="{FD7A224E-50CB-47F5-A6E8-296676C6D55B}"/>
              </a:ext>
            </a:extLst>
          </p:cNvPr>
          <p:cNvSpPr>
            <a:spLocks noGrp="1"/>
          </p:cNvSpPr>
          <p:nvPr>
            <p:ph type="title"/>
          </p:nvPr>
        </p:nvSpPr>
        <p:spPr>
          <a:xfrm>
            <a:off x="838201" y="1065862"/>
            <a:ext cx="3313164" cy="4726276"/>
          </a:xfrm>
        </p:spPr>
        <p:txBody>
          <a:bodyPr vert="horz" lIns="91440" tIns="45720" rIns="91440" bIns="45720" rtlCol="0">
            <a:normAutofit/>
          </a:bodyPr>
          <a:lstStyle/>
          <a:p>
            <a:pPr algn="r"/>
            <a:r>
              <a:rPr lang="en-US" sz="4000">
                <a:solidFill>
                  <a:srgbClr val="FFFFFF"/>
                </a:solidFill>
              </a:rPr>
              <a:t>Setting System parameters</a:t>
            </a:r>
          </a:p>
        </p:txBody>
      </p:sp>
      <p:cxnSp>
        <p:nvCxnSpPr>
          <p:cNvPr id="23" name="Straight Connector 1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E90B92-99EC-4D67-A383-4848244EAF38}"/>
              </a:ext>
            </a:extLst>
          </p:cNvPr>
          <p:cNvSpPr>
            <a:spLocks noGrp="1"/>
          </p:cNvSpPr>
          <p:nvPr>
            <p:ph idx="1"/>
          </p:nvPr>
        </p:nvSpPr>
        <p:spPr>
          <a:xfrm>
            <a:off x="5155379" y="1065862"/>
            <a:ext cx="5744685" cy="4726276"/>
          </a:xfrm>
        </p:spPr>
        <p:txBody>
          <a:bodyPr vert="horz" lIns="91440" tIns="45720" rIns="91440" bIns="45720" rtlCol="0" anchor="ctr">
            <a:normAutofit/>
          </a:bodyPr>
          <a:lstStyle/>
          <a:p>
            <a:pPr marL="0" indent="0">
              <a:buNone/>
            </a:pPr>
            <a:r>
              <a:rPr lang="en-US" sz="2000" dirty="0">
                <a:solidFill>
                  <a:srgbClr val="FFFFFF"/>
                </a:solidFill>
              </a:rPr>
              <a:t>The simulation relies on a system of probability parameters calculated from each fighter’s career punch statistics in fights tracked by CompuBox, Inc.</a:t>
            </a:r>
          </a:p>
        </p:txBody>
      </p:sp>
    </p:spTree>
    <p:extLst>
      <p:ext uri="{BB962C8B-B14F-4D97-AF65-F5344CB8AC3E}">
        <p14:creationId xmlns:p14="http://schemas.microsoft.com/office/powerpoint/2010/main" val="398158540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997870-0A28-42C7-BD30-6BC2777A3D1A}"/>
              </a:ext>
            </a:extLst>
          </p:cNvPr>
          <p:cNvSpPr>
            <a:spLocks noGrp="1"/>
          </p:cNvSpPr>
          <p:nvPr>
            <p:ph type="title"/>
          </p:nvPr>
        </p:nvSpPr>
        <p:spPr>
          <a:xfrm>
            <a:off x="221850" y="668902"/>
            <a:ext cx="3669161" cy="2760098"/>
          </a:xfrm>
        </p:spPr>
        <p:txBody>
          <a:bodyPr>
            <a:normAutofit/>
          </a:bodyPr>
          <a:lstStyle/>
          <a:p>
            <a:r>
              <a:rPr lang="en-US" dirty="0">
                <a:solidFill>
                  <a:srgbClr val="FFFFFF"/>
                </a:solidFill>
              </a:rPr>
              <a:t>Interpreting outputs</a:t>
            </a:r>
          </a:p>
        </p:txBody>
      </p:sp>
      <p:pic>
        <p:nvPicPr>
          <p:cNvPr id="5" name="Picture 4">
            <a:extLst>
              <a:ext uri="{FF2B5EF4-FFF2-40B4-BE49-F238E27FC236}">
                <a16:creationId xmlns:a16="http://schemas.microsoft.com/office/drawing/2014/main" id="{C718D098-839D-4547-926F-6FA0ACAAB3A0}"/>
              </a:ext>
            </a:extLst>
          </p:cNvPr>
          <p:cNvPicPr>
            <a:picLocks noChangeAspect="1"/>
          </p:cNvPicPr>
          <p:nvPr/>
        </p:nvPicPr>
        <p:blipFill>
          <a:blip r:embed="rId3"/>
          <a:stretch>
            <a:fillRect/>
          </a:stretch>
        </p:blipFill>
        <p:spPr>
          <a:xfrm>
            <a:off x="221849" y="3271178"/>
            <a:ext cx="6706536" cy="3391373"/>
          </a:xfrm>
          <a:prstGeom prst="rect">
            <a:avLst/>
          </a:prstGeom>
        </p:spPr>
      </p:pic>
      <p:pic>
        <p:nvPicPr>
          <p:cNvPr id="4" name="Picture 3">
            <a:extLst>
              <a:ext uri="{FF2B5EF4-FFF2-40B4-BE49-F238E27FC236}">
                <a16:creationId xmlns:a16="http://schemas.microsoft.com/office/drawing/2014/main" id="{F6EB3BA8-EFB8-4939-B43E-7F4F894C3541}"/>
              </a:ext>
            </a:extLst>
          </p:cNvPr>
          <p:cNvPicPr>
            <a:picLocks noChangeAspect="1"/>
          </p:cNvPicPr>
          <p:nvPr/>
        </p:nvPicPr>
        <p:blipFill>
          <a:blip r:embed="rId4"/>
          <a:stretch>
            <a:fillRect/>
          </a:stretch>
        </p:blipFill>
        <p:spPr>
          <a:xfrm>
            <a:off x="5594045" y="195449"/>
            <a:ext cx="6239746" cy="3820058"/>
          </a:xfrm>
          <a:prstGeom prst="rect">
            <a:avLst/>
          </a:prstGeom>
        </p:spPr>
      </p:pic>
      <p:sp>
        <p:nvSpPr>
          <p:cNvPr id="6" name="TextBox 5">
            <a:extLst>
              <a:ext uri="{FF2B5EF4-FFF2-40B4-BE49-F238E27FC236}">
                <a16:creationId xmlns:a16="http://schemas.microsoft.com/office/drawing/2014/main" id="{AFF03667-2C68-4145-9763-0F23AB7D3A48}"/>
              </a:ext>
            </a:extLst>
          </p:cNvPr>
          <p:cNvSpPr txBox="1"/>
          <p:nvPr/>
        </p:nvSpPr>
        <p:spPr>
          <a:xfrm>
            <a:off x="6928385" y="4396509"/>
            <a:ext cx="4053651" cy="646331"/>
          </a:xfrm>
          <a:prstGeom prst="rect">
            <a:avLst/>
          </a:prstGeom>
          <a:noFill/>
        </p:spPr>
        <p:txBody>
          <a:bodyPr wrap="square" rtlCol="0">
            <a:spAutoFit/>
          </a:bodyPr>
          <a:lstStyle/>
          <a:p>
            <a:r>
              <a:rPr lang="en-US" dirty="0"/>
              <a:t>These scorecards tell us the story of what happened in a simulated fight.</a:t>
            </a:r>
          </a:p>
        </p:txBody>
      </p:sp>
    </p:spTree>
    <p:extLst>
      <p:ext uri="{BB962C8B-B14F-4D97-AF65-F5344CB8AC3E}">
        <p14:creationId xmlns:p14="http://schemas.microsoft.com/office/powerpoint/2010/main" val="3749206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531</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 Neue</vt:lpstr>
      <vt:lpstr>Office Theme</vt:lpstr>
      <vt:lpstr>Simulating a Boxing Match in ModSimPy</vt:lpstr>
      <vt:lpstr>“The Fight of the Century” </vt:lpstr>
      <vt:lpstr>Flowchart</vt:lpstr>
      <vt:lpstr>Flowchart 2</vt:lpstr>
      <vt:lpstr>Code: Step function</vt:lpstr>
      <vt:lpstr>Code: Simulating a round</vt:lpstr>
      <vt:lpstr>Code: Simulating a fight</vt:lpstr>
      <vt:lpstr>Setting System parameters</vt:lpstr>
      <vt:lpstr>Interpreting outputs</vt:lpstr>
      <vt:lpstr>Results</vt:lpstr>
      <vt:lpstr>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Simulating a Boxing Match in ModSimPy</dc:title>
  <dc:creator>Patrick Maloney</dc:creator>
  <cp:lastModifiedBy>Patrick Maloney</cp:lastModifiedBy>
  <cp:revision>3</cp:revision>
  <dcterms:created xsi:type="dcterms:W3CDTF">2020-07-19T04:02:32Z</dcterms:created>
  <dcterms:modified xsi:type="dcterms:W3CDTF">2020-07-19T19:05:17Z</dcterms:modified>
</cp:coreProperties>
</file>