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8"/>
  </p:notesMasterIdLst>
  <p:sldIdLst>
    <p:sldId id="256" r:id="rId2"/>
    <p:sldId id="258" r:id="rId3"/>
    <p:sldId id="257" r:id="rId4"/>
    <p:sldId id="291" r:id="rId5"/>
    <p:sldId id="292" r:id="rId6"/>
    <p:sldId id="259" r:id="rId7"/>
    <p:sldId id="293" r:id="rId8"/>
    <p:sldId id="274" r:id="rId9"/>
    <p:sldId id="294" r:id="rId10"/>
    <p:sldId id="297" r:id="rId11"/>
    <p:sldId id="296" r:id="rId12"/>
    <p:sldId id="260" r:id="rId13"/>
    <p:sldId id="298" r:id="rId14"/>
    <p:sldId id="299" r:id="rId15"/>
    <p:sldId id="300" r:id="rId16"/>
    <p:sldId id="302" r:id="rId17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9"/>
    </p:embeddedFont>
    <p:embeddedFont>
      <p:font typeface="Chewy" panose="02000000000000000000" pitchFamily="2" charset="0"/>
      <p:regular r:id="rId20"/>
    </p:embeddedFont>
    <p:embeddedFont>
      <p:font typeface="Josefin Slab SemiBold" panose="020F0502020204030204" pitchFamily="34" charset="0"/>
      <p:regular r:id="rId21"/>
      <p:bold r:id="rId22"/>
      <p:italic r:id="rId23"/>
      <p:boldItalic r:id="rId24"/>
    </p:embeddedFont>
    <p:embeddedFont>
      <p:font typeface="Ubuntu" panose="020B0504030602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2223D4-1B79-0CCB-F57A-1A98294A900D}" v="1" dt="2022-12-05T04:01:42.573"/>
    <p1510:client id="{13576CC5-51E5-E24E-8AA0-BB2007B837DE}" v="453" dt="2022-12-04T22:42:25.811"/>
    <p1510:client id="{364DF23A-CC03-C1EC-8AEE-209B9F6FFA26}" v="1" dt="2022-12-05T15:51:34.501"/>
    <p1510:client id="{E21FB1C4-CE47-B843-8CEF-9BFA2827956A}" v="430" dt="2022-12-05T17:20:15.158"/>
  </p1510:revLst>
</p1510:revInfo>
</file>

<file path=ppt/tableStyles.xml><?xml version="1.0" encoding="utf-8"?>
<a:tblStyleLst xmlns:a="http://schemas.openxmlformats.org/drawingml/2006/main" def="{2D0D86EA-42D3-4608-9C4E-83C4BE5D6560}">
  <a:tblStyle styleId="{2D0D86EA-42D3-4608-9C4E-83C4BE5D65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19"/>
  </p:normalViewPr>
  <p:slideViewPr>
    <p:cSldViewPr snapToGrid="0">
      <p:cViewPr varScale="1">
        <p:scale>
          <a:sx n="199" d="100"/>
          <a:sy n="199" d="100"/>
        </p:scale>
        <p:origin x="1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a7b4f3cfd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a7b4f3cfd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0371b8472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0371b8472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127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20371b8472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20371b8472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2175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0371b8472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0371b8472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3aa7e4661d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13aa7e4661d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0280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0371b8472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0371b8472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010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120371b8472_0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120371b8472_0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662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3aa7e4661d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13aa7e4661d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31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a9a44f43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a9a44f43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a7b4f3cfd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a7b4f3cfd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0371b8472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0371b8472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11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3aa7e4661d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13aa7e4661d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764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0371b8472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0371b8472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0371b8472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0371b8472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087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3aa7e4661d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13aa7e4661d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0371b8472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0371b8472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916029" y="525150"/>
            <a:ext cx="9143718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4915748" y="-97710"/>
            <a:ext cx="9142974" cy="4716050"/>
          </a:xfrm>
          <a:custGeom>
            <a:avLst/>
            <a:gdLst/>
            <a:ahLst/>
            <a:cxnLst/>
            <a:rect l="l" t="t" r="r" b="b"/>
            <a:pathLst>
              <a:path w="297744" h="188642" extrusionOk="0">
                <a:moveTo>
                  <a:pt x="283856" y="0"/>
                </a:moveTo>
                <a:lnTo>
                  <a:pt x="276123" y="21305"/>
                </a:lnTo>
                <a:lnTo>
                  <a:pt x="265445" y="44609"/>
                </a:lnTo>
                <a:lnTo>
                  <a:pt x="261657" y="38928"/>
                </a:lnTo>
                <a:lnTo>
                  <a:pt x="254661" y="57813"/>
                </a:lnTo>
                <a:lnTo>
                  <a:pt x="249295" y="37350"/>
                </a:lnTo>
                <a:lnTo>
                  <a:pt x="249242" y="37087"/>
                </a:lnTo>
                <a:lnTo>
                  <a:pt x="245139" y="40717"/>
                </a:lnTo>
                <a:lnTo>
                  <a:pt x="238458" y="61285"/>
                </a:lnTo>
                <a:lnTo>
                  <a:pt x="229358" y="73910"/>
                </a:lnTo>
                <a:lnTo>
                  <a:pt x="224413" y="97477"/>
                </a:lnTo>
                <a:lnTo>
                  <a:pt x="208631" y="110155"/>
                </a:lnTo>
                <a:lnTo>
                  <a:pt x="208631" y="110208"/>
                </a:lnTo>
                <a:lnTo>
                  <a:pt x="201687" y="144348"/>
                </a:lnTo>
                <a:lnTo>
                  <a:pt x="196585" y="140087"/>
                </a:lnTo>
                <a:lnTo>
                  <a:pt x="190851" y="123306"/>
                </a:lnTo>
                <a:lnTo>
                  <a:pt x="174964" y="100108"/>
                </a:lnTo>
                <a:lnTo>
                  <a:pt x="174859" y="99897"/>
                </a:lnTo>
                <a:lnTo>
                  <a:pt x="165758" y="116678"/>
                </a:lnTo>
                <a:lnTo>
                  <a:pt x="160129" y="108682"/>
                </a:lnTo>
                <a:lnTo>
                  <a:pt x="159972" y="108577"/>
                </a:lnTo>
                <a:lnTo>
                  <a:pt x="153869" y="112312"/>
                </a:lnTo>
                <a:lnTo>
                  <a:pt x="140508" y="95952"/>
                </a:lnTo>
                <a:lnTo>
                  <a:pt x="140403" y="95899"/>
                </a:lnTo>
                <a:lnTo>
                  <a:pt x="134300" y="100265"/>
                </a:lnTo>
                <a:lnTo>
                  <a:pt x="129303" y="89692"/>
                </a:lnTo>
                <a:lnTo>
                  <a:pt x="119308" y="109629"/>
                </a:lnTo>
                <a:lnTo>
                  <a:pt x="112312" y="104105"/>
                </a:lnTo>
                <a:lnTo>
                  <a:pt x="105157" y="111312"/>
                </a:lnTo>
                <a:lnTo>
                  <a:pt x="100212" y="150608"/>
                </a:lnTo>
                <a:lnTo>
                  <a:pt x="93321" y="172860"/>
                </a:lnTo>
                <a:lnTo>
                  <a:pt x="83537" y="146032"/>
                </a:lnTo>
                <a:lnTo>
                  <a:pt x="83431" y="145874"/>
                </a:lnTo>
                <a:lnTo>
                  <a:pt x="77645" y="150345"/>
                </a:lnTo>
                <a:lnTo>
                  <a:pt x="72595" y="131776"/>
                </a:lnTo>
                <a:lnTo>
                  <a:pt x="64231" y="152344"/>
                </a:lnTo>
                <a:lnTo>
                  <a:pt x="51763" y="161287"/>
                </a:lnTo>
                <a:lnTo>
                  <a:pt x="43083" y="177542"/>
                </a:lnTo>
                <a:lnTo>
                  <a:pt x="37507" y="169388"/>
                </a:lnTo>
                <a:lnTo>
                  <a:pt x="23462" y="188063"/>
                </a:lnTo>
                <a:lnTo>
                  <a:pt x="14256" y="175175"/>
                </a:lnTo>
                <a:lnTo>
                  <a:pt x="14151" y="175070"/>
                </a:lnTo>
                <a:lnTo>
                  <a:pt x="0" y="186748"/>
                </a:lnTo>
                <a:lnTo>
                  <a:pt x="210" y="187011"/>
                </a:lnTo>
                <a:lnTo>
                  <a:pt x="14098" y="175490"/>
                </a:lnTo>
                <a:lnTo>
                  <a:pt x="23462" y="188642"/>
                </a:lnTo>
                <a:lnTo>
                  <a:pt x="37507" y="169967"/>
                </a:lnTo>
                <a:lnTo>
                  <a:pt x="43083" y="178226"/>
                </a:lnTo>
                <a:lnTo>
                  <a:pt x="51974" y="161550"/>
                </a:lnTo>
                <a:lnTo>
                  <a:pt x="64494" y="152607"/>
                </a:lnTo>
                <a:lnTo>
                  <a:pt x="72542" y="132828"/>
                </a:lnTo>
                <a:lnTo>
                  <a:pt x="77487" y="150924"/>
                </a:lnTo>
                <a:lnTo>
                  <a:pt x="83326" y="146400"/>
                </a:lnTo>
                <a:lnTo>
                  <a:pt x="93321" y="173912"/>
                </a:lnTo>
                <a:lnTo>
                  <a:pt x="100475" y="150661"/>
                </a:lnTo>
                <a:lnTo>
                  <a:pt x="105473" y="111470"/>
                </a:lnTo>
                <a:lnTo>
                  <a:pt x="112312" y="104474"/>
                </a:lnTo>
                <a:lnTo>
                  <a:pt x="119413" y="110155"/>
                </a:lnTo>
                <a:lnTo>
                  <a:pt x="129303" y="90481"/>
                </a:lnTo>
                <a:lnTo>
                  <a:pt x="134090" y="100634"/>
                </a:lnTo>
                <a:lnTo>
                  <a:pt x="134195" y="100791"/>
                </a:lnTo>
                <a:lnTo>
                  <a:pt x="140350" y="96267"/>
                </a:lnTo>
                <a:lnTo>
                  <a:pt x="153817" y="112733"/>
                </a:lnTo>
                <a:lnTo>
                  <a:pt x="159919" y="109050"/>
                </a:lnTo>
                <a:lnTo>
                  <a:pt x="165863" y="117309"/>
                </a:lnTo>
                <a:lnTo>
                  <a:pt x="174911" y="100476"/>
                </a:lnTo>
                <a:lnTo>
                  <a:pt x="190483" y="123411"/>
                </a:lnTo>
                <a:lnTo>
                  <a:pt x="196374" y="140192"/>
                </a:lnTo>
                <a:lnTo>
                  <a:pt x="196374" y="140245"/>
                </a:lnTo>
                <a:lnTo>
                  <a:pt x="201845" y="144927"/>
                </a:lnTo>
                <a:lnTo>
                  <a:pt x="208894" y="110365"/>
                </a:lnTo>
                <a:lnTo>
                  <a:pt x="224623" y="97740"/>
                </a:lnTo>
                <a:lnTo>
                  <a:pt x="224676" y="97635"/>
                </a:lnTo>
                <a:lnTo>
                  <a:pt x="229673" y="74121"/>
                </a:lnTo>
                <a:lnTo>
                  <a:pt x="238721" y="61443"/>
                </a:lnTo>
                <a:lnTo>
                  <a:pt x="245455" y="40927"/>
                </a:lnTo>
                <a:lnTo>
                  <a:pt x="249032" y="37771"/>
                </a:lnTo>
                <a:lnTo>
                  <a:pt x="254503" y="58392"/>
                </a:lnTo>
                <a:lnTo>
                  <a:pt x="254608" y="58865"/>
                </a:lnTo>
                <a:lnTo>
                  <a:pt x="261710" y="39664"/>
                </a:lnTo>
                <a:lnTo>
                  <a:pt x="265445" y="45241"/>
                </a:lnTo>
                <a:lnTo>
                  <a:pt x="276439" y="21411"/>
                </a:lnTo>
                <a:lnTo>
                  <a:pt x="283856" y="842"/>
                </a:lnTo>
                <a:lnTo>
                  <a:pt x="289853" y="14309"/>
                </a:lnTo>
                <a:lnTo>
                  <a:pt x="297481" y="28933"/>
                </a:lnTo>
                <a:lnTo>
                  <a:pt x="297744" y="28723"/>
                </a:lnTo>
                <a:lnTo>
                  <a:pt x="290169" y="14204"/>
                </a:lnTo>
                <a:lnTo>
                  <a:pt x="28385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75511" y="1425900"/>
            <a:ext cx="6993000" cy="18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075489" y="3296700"/>
            <a:ext cx="69930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7200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34038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3"/>
          </p:nvPr>
        </p:nvSpPr>
        <p:spPr>
          <a:xfrm>
            <a:off x="34038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 hasCustomPrompt="1"/>
          </p:nvPr>
        </p:nvSpPr>
        <p:spPr>
          <a:xfrm>
            <a:off x="60876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5"/>
          </p:nvPr>
        </p:nvSpPr>
        <p:spPr>
          <a:xfrm>
            <a:off x="60876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720000" y="419302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8" hasCustomPrompt="1"/>
          </p:nvPr>
        </p:nvSpPr>
        <p:spPr>
          <a:xfrm>
            <a:off x="340380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9"/>
          </p:nvPr>
        </p:nvSpPr>
        <p:spPr>
          <a:xfrm>
            <a:off x="3403800" y="419302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3" hasCustomPrompt="1"/>
          </p:nvPr>
        </p:nvSpPr>
        <p:spPr>
          <a:xfrm>
            <a:off x="608760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4"/>
          </p:nvPr>
        </p:nvSpPr>
        <p:spPr>
          <a:xfrm>
            <a:off x="6087600" y="419302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6"/>
          </p:nvPr>
        </p:nvSpPr>
        <p:spPr>
          <a:xfrm>
            <a:off x="7151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7"/>
          </p:nvPr>
        </p:nvSpPr>
        <p:spPr>
          <a:xfrm>
            <a:off x="34038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8"/>
          </p:nvPr>
        </p:nvSpPr>
        <p:spPr>
          <a:xfrm>
            <a:off x="60925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9"/>
          </p:nvPr>
        </p:nvSpPr>
        <p:spPr>
          <a:xfrm>
            <a:off x="715100" y="3477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0"/>
          </p:nvPr>
        </p:nvSpPr>
        <p:spPr>
          <a:xfrm>
            <a:off x="3403800" y="3477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21"/>
          </p:nvPr>
        </p:nvSpPr>
        <p:spPr>
          <a:xfrm>
            <a:off x="6092500" y="3477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2907600" cy="1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subTitle" idx="1"/>
          </p:nvPr>
        </p:nvSpPr>
        <p:spPr>
          <a:xfrm>
            <a:off x="7200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2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4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5"/>
          </p:nvPr>
        </p:nvSpPr>
        <p:spPr>
          <a:xfrm>
            <a:off x="34038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6"/>
          </p:nvPr>
        </p:nvSpPr>
        <p:spPr>
          <a:xfrm>
            <a:off x="60876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1"/>
          </p:nvPr>
        </p:nvSpPr>
        <p:spPr>
          <a:xfrm>
            <a:off x="7200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2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4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5"/>
          </p:nvPr>
        </p:nvSpPr>
        <p:spPr>
          <a:xfrm>
            <a:off x="34038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6"/>
          </p:nvPr>
        </p:nvSpPr>
        <p:spPr>
          <a:xfrm>
            <a:off x="60876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subTitle" idx="1"/>
          </p:nvPr>
        </p:nvSpPr>
        <p:spPr>
          <a:xfrm>
            <a:off x="1195875" y="1555975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2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3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ubTitle" idx="4"/>
          </p:nvPr>
        </p:nvSpPr>
        <p:spPr>
          <a:xfrm>
            <a:off x="1195863" y="3659300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5"/>
          </p:nvPr>
        </p:nvSpPr>
        <p:spPr>
          <a:xfrm>
            <a:off x="5081043" y="3659300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6"/>
          </p:nvPr>
        </p:nvSpPr>
        <p:spPr>
          <a:xfrm>
            <a:off x="1195875" y="2945900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7"/>
          </p:nvPr>
        </p:nvSpPr>
        <p:spPr>
          <a:xfrm>
            <a:off x="5081050" y="1555975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8"/>
          </p:nvPr>
        </p:nvSpPr>
        <p:spPr>
          <a:xfrm>
            <a:off x="5081050" y="2945900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1"/>
          </p:nvPr>
        </p:nvSpPr>
        <p:spPr>
          <a:xfrm>
            <a:off x="7200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2"/>
          </p:nvPr>
        </p:nvSpPr>
        <p:spPr>
          <a:xfrm>
            <a:off x="34038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3"/>
          </p:nvPr>
        </p:nvSpPr>
        <p:spPr>
          <a:xfrm>
            <a:off x="60876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4"/>
          </p:nvPr>
        </p:nvSpPr>
        <p:spPr>
          <a:xfrm>
            <a:off x="7200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5"/>
          </p:nvPr>
        </p:nvSpPr>
        <p:spPr>
          <a:xfrm>
            <a:off x="34038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6"/>
          </p:nvPr>
        </p:nvSpPr>
        <p:spPr>
          <a:xfrm>
            <a:off x="60876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7"/>
          </p:nvPr>
        </p:nvSpPr>
        <p:spPr>
          <a:xfrm>
            <a:off x="7151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8"/>
          </p:nvPr>
        </p:nvSpPr>
        <p:spPr>
          <a:xfrm>
            <a:off x="34038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9"/>
          </p:nvPr>
        </p:nvSpPr>
        <p:spPr>
          <a:xfrm>
            <a:off x="60925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3"/>
          </p:nvPr>
        </p:nvSpPr>
        <p:spPr>
          <a:xfrm>
            <a:off x="7151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4"/>
          </p:nvPr>
        </p:nvSpPr>
        <p:spPr>
          <a:xfrm>
            <a:off x="34038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15"/>
          </p:nvPr>
        </p:nvSpPr>
        <p:spPr>
          <a:xfrm>
            <a:off x="60925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 hasCustomPrompt="1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3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5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ubTitle" idx="1"/>
          </p:nvPr>
        </p:nvSpPr>
        <p:spPr>
          <a:xfrm>
            <a:off x="2425075" y="1704550"/>
            <a:ext cx="4293900" cy="18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hewy"/>
              <a:buNone/>
              <a:defRPr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hewy"/>
              <a:buNone/>
              <a:defRPr sz="35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hewy"/>
              <a:buNone/>
              <a:defRPr sz="35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hewy"/>
              <a:buNone/>
              <a:defRPr sz="35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hewy"/>
              <a:buNone/>
              <a:defRPr sz="35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hewy"/>
              <a:buNone/>
              <a:defRPr sz="35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hewy"/>
              <a:buNone/>
              <a:defRPr sz="35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hewy"/>
              <a:buNone/>
              <a:defRPr sz="35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hewy"/>
              <a:buNone/>
              <a:defRPr sz="35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hewy"/>
              <a:buNone/>
              <a:defRPr sz="30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hewy"/>
              <a:buNone/>
              <a:defRPr sz="30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hewy"/>
              <a:buNone/>
              <a:defRPr sz="30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hewy"/>
              <a:buNone/>
              <a:defRPr sz="30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hewy"/>
              <a:buNone/>
              <a:defRPr sz="30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hewy"/>
              <a:buNone/>
              <a:defRPr sz="30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hewy"/>
              <a:buNone/>
              <a:defRPr sz="30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hewy"/>
              <a:buNone/>
              <a:defRPr sz="30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hewy"/>
              <a:buNone/>
              <a:defRPr sz="30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074400"/>
            <a:ext cx="7717500" cy="3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Ubuntu"/>
              <a:buChar char="●"/>
              <a:defRPr sz="160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Ubuntu"/>
              <a:buChar char="○"/>
              <a:defRPr sz="160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Ubuntu"/>
              <a:buChar char="■"/>
              <a:defRPr sz="160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Ubuntu"/>
              <a:buChar char="●"/>
              <a:defRPr sz="160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Ubuntu"/>
              <a:buChar char="○"/>
              <a:defRPr sz="160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Ubuntu"/>
              <a:buChar char="■"/>
              <a:defRPr sz="160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Ubuntu"/>
              <a:buChar char="●"/>
              <a:defRPr sz="160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Ubuntu"/>
              <a:buChar char="○"/>
              <a:defRPr sz="160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600"/>
              <a:buFont typeface="Ubuntu"/>
              <a:buChar char="■"/>
              <a:defRPr sz="160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ctrTitle"/>
          </p:nvPr>
        </p:nvSpPr>
        <p:spPr>
          <a:xfrm>
            <a:off x="1075511" y="1425900"/>
            <a:ext cx="6993000" cy="18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P2P Money Lending</a:t>
            </a:r>
            <a:br>
              <a:rPr lang="en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</a:br>
            <a:r>
              <a:rPr lang="en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using Blockchain</a:t>
            </a:r>
            <a:endParaRPr>
              <a:solidFill>
                <a:schemeClr val="dk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grpSp>
        <p:nvGrpSpPr>
          <p:cNvPr id="155" name="Google Shape;155;p26"/>
          <p:cNvGrpSpPr/>
          <p:nvPr/>
        </p:nvGrpSpPr>
        <p:grpSpPr>
          <a:xfrm>
            <a:off x="427818" y="3565308"/>
            <a:ext cx="1403183" cy="1212750"/>
            <a:chOff x="4405118" y="2875397"/>
            <a:chExt cx="2514214" cy="2172998"/>
          </a:xfrm>
        </p:grpSpPr>
        <p:grpSp>
          <p:nvGrpSpPr>
            <p:cNvPr id="156" name="Google Shape;156;p26"/>
            <p:cNvGrpSpPr/>
            <p:nvPr/>
          </p:nvGrpSpPr>
          <p:grpSpPr>
            <a:xfrm>
              <a:off x="4405118" y="2875397"/>
              <a:ext cx="2514214" cy="2172998"/>
              <a:chOff x="4405274" y="2988663"/>
              <a:chExt cx="2383367" cy="2059909"/>
            </a:xfrm>
          </p:grpSpPr>
          <p:sp>
            <p:nvSpPr>
              <p:cNvPr id="157" name="Google Shape;157;p26"/>
              <p:cNvSpPr/>
              <p:nvPr/>
            </p:nvSpPr>
            <p:spPr>
              <a:xfrm>
                <a:off x="4602201" y="3700668"/>
                <a:ext cx="1986367" cy="1044420"/>
              </a:xfrm>
              <a:custGeom>
                <a:avLst/>
                <a:gdLst/>
                <a:ahLst/>
                <a:cxnLst/>
                <a:rect l="l" t="t" r="r" b="b"/>
                <a:pathLst>
                  <a:path w="42064" h="22117" extrusionOk="0">
                    <a:moveTo>
                      <a:pt x="0" y="1"/>
                    </a:moveTo>
                    <a:lnTo>
                      <a:pt x="5638" y="22117"/>
                    </a:lnTo>
                    <a:lnTo>
                      <a:pt x="36460" y="22117"/>
                    </a:lnTo>
                    <a:lnTo>
                      <a:pt x="420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6"/>
              <p:cNvSpPr/>
              <p:nvPr/>
            </p:nvSpPr>
            <p:spPr>
              <a:xfrm>
                <a:off x="4405274" y="3432905"/>
                <a:ext cx="2383367" cy="315069"/>
              </a:xfrm>
              <a:custGeom>
                <a:avLst/>
                <a:gdLst/>
                <a:ahLst/>
                <a:cxnLst/>
                <a:rect l="l" t="t" r="r" b="b"/>
                <a:pathLst>
                  <a:path w="50471" h="6672" extrusionOk="0">
                    <a:moveTo>
                      <a:pt x="3336" y="0"/>
                    </a:moveTo>
                    <a:cubicBezTo>
                      <a:pt x="1502" y="0"/>
                      <a:pt x="1" y="1501"/>
                      <a:pt x="1" y="3336"/>
                    </a:cubicBezTo>
                    <a:cubicBezTo>
                      <a:pt x="1" y="5137"/>
                      <a:pt x="1502" y="6672"/>
                      <a:pt x="3336" y="6672"/>
                    </a:cubicBezTo>
                    <a:lnTo>
                      <a:pt x="47101" y="6672"/>
                    </a:lnTo>
                    <a:cubicBezTo>
                      <a:pt x="48969" y="6672"/>
                      <a:pt x="50403" y="5137"/>
                      <a:pt x="50470" y="3336"/>
                    </a:cubicBezTo>
                    <a:cubicBezTo>
                      <a:pt x="50470" y="1501"/>
                      <a:pt x="48969" y="0"/>
                      <a:pt x="471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6"/>
              <p:cNvSpPr/>
              <p:nvPr/>
            </p:nvSpPr>
            <p:spPr>
              <a:xfrm>
                <a:off x="5353593" y="3916484"/>
                <a:ext cx="485211" cy="483653"/>
              </a:xfrm>
              <a:custGeom>
                <a:avLst/>
                <a:gdLst/>
                <a:ahLst/>
                <a:cxnLst/>
                <a:rect l="l" t="t" r="r" b="b"/>
                <a:pathLst>
                  <a:path w="10275" h="10242" extrusionOk="0">
                    <a:moveTo>
                      <a:pt x="5138" y="1"/>
                    </a:moveTo>
                    <a:cubicBezTo>
                      <a:pt x="2302" y="1"/>
                      <a:pt x="1" y="2302"/>
                      <a:pt x="1" y="5138"/>
                    </a:cubicBezTo>
                    <a:cubicBezTo>
                      <a:pt x="1" y="7973"/>
                      <a:pt x="2302" y="10241"/>
                      <a:pt x="5138" y="10241"/>
                    </a:cubicBezTo>
                    <a:cubicBezTo>
                      <a:pt x="7973" y="10241"/>
                      <a:pt x="10275" y="7973"/>
                      <a:pt x="10275" y="5138"/>
                    </a:cubicBezTo>
                    <a:cubicBezTo>
                      <a:pt x="10275" y="2302"/>
                      <a:pt x="7973" y="1"/>
                      <a:pt x="51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6"/>
              <p:cNvSpPr/>
              <p:nvPr/>
            </p:nvSpPr>
            <p:spPr>
              <a:xfrm>
                <a:off x="4829021" y="4441668"/>
                <a:ext cx="693132" cy="606904"/>
              </a:xfrm>
              <a:custGeom>
                <a:avLst/>
                <a:gdLst/>
                <a:ahLst/>
                <a:cxnLst/>
                <a:rect l="l" t="t" r="r" b="b"/>
                <a:pathLst>
                  <a:path w="14678" h="12852" extrusionOk="0">
                    <a:moveTo>
                      <a:pt x="7341" y="0"/>
                    </a:moveTo>
                    <a:cubicBezTo>
                      <a:pt x="6278" y="0"/>
                      <a:pt x="5200" y="265"/>
                      <a:pt x="4204" y="822"/>
                    </a:cubicBezTo>
                    <a:cubicBezTo>
                      <a:pt x="1102" y="2556"/>
                      <a:pt x="1" y="6459"/>
                      <a:pt x="1735" y="9561"/>
                    </a:cubicBezTo>
                    <a:cubicBezTo>
                      <a:pt x="2913" y="11668"/>
                      <a:pt x="5090" y="12851"/>
                      <a:pt x="7338" y="12851"/>
                    </a:cubicBezTo>
                    <a:cubicBezTo>
                      <a:pt x="8401" y="12851"/>
                      <a:pt x="9479" y="12587"/>
                      <a:pt x="10475" y="12030"/>
                    </a:cubicBezTo>
                    <a:cubicBezTo>
                      <a:pt x="13577" y="10295"/>
                      <a:pt x="14678" y="6392"/>
                      <a:pt x="12943" y="3290"/>
                    </a:cubicBezTo>
                    <a:cubicBezTo>
                      <a:pt x="11766" y="1184"/>
                      <a:pt x="9588" y="0"/>
                      <a:pt x="7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6"/>
              <p:cNvSpPr/>
              <p:nvPr/>
            </p:nvSpPr>
            <p:spPr>
              <a:xfrm>
                <a:off x="4929846" y="4530167"/>
                <a:ext cx="489933" cy="429111"/>
              </a:xfrm>
              <a:custGeom>
                <a:avLst/>
                <a:gdLst/>
                <a:ahLst/>
                <a:cxnLst/>
                <a:rect l="l" t="t" r="r" b="b"/>
                <a:pathLst>
                  <a:path w="10375" h="9087" extrusionOk="0">
                    <a:moveTo>
                      <a:pt x="5189" y="1"/>
                    </a:moveTo>
                    <a:cubicBezTo>
                      <a:pt x="4437" y="1"/>
                      <a:pt x="3674" y="187"/>
                      <a:pt x="2969" y="582"/>
                    </a:cubicBezTo>
                    <a:cubicBezTo>
                      <a:pt x="801" y="1816"/>
                      <a:pt x="1" y="4585"/>
                      <a:pt x="1235" y="6753"/>
                    </a:cubicBezTo>
                    <a:cubicBezTo>
                      <a:pt x="2076" y="8253"/>
                      <a:pt x="3628" y="9087"/>
                      <a:pt x="5218" y="9087"/>
                    </a:cubicBezTo>
                    <a:cubicBezTo>
                      <a:pt x="5962" y="9087"/>
                      <a:pt x="6715" y="8904"/>
                      <a:pt x="7406" y="8521"/>
                    </a:cubicBezTo>
                    <a:cubicBezTo>
                      <a:pt x="9608" y="7287"/>
                      <a:pt x="10375" y="4518"/>
                      <a:pt x="9174" y="2317"/>
                    </a:cubicBezTo>
                    <a:cubicBezTo>
                      <a:pt x="8335" y="843"/>
                      <a:pt x="6786" y="1"/>
                      <a:pt x="518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6"/>
              <p:cNvSpPr/>
              <p:nvPr/>
            </p:nvSpPr>
            <p:spPr>
              <a:xfrm>
                <a:off x="5678120" y="4441668"/>
                <a:ext cx="691574" cy="606904"/>
              </a:xfrm>
              <a:custGeom>
                <a:avLst/>
                <a:gdLst/>
                <a:ahLst/>
                <a:cxnLst/>
                <a:rect l="l" t="t" r="r" b="b"/>
                <a:pathLst>
                  <a:path w="14645" h="12852" extrusionOk="0">
                    <a:moveTo>
                      <a:pt x="7314" y="0"/>
                    </a:moveTo>
                    <a:cubicBezTo>
                      <a:pt x="6248" y="0"/>
                      <a:pt x="5166" y="265"/>
                      <a:pt x="4170" y="822"/>
                    </a:cubicBezTo>
                    <a:cubicBezTo>
                      <a:pt x="1101" y="2556"/>
                      <a:pt x="0" y="6459"/>
                      <a:pt x="1735" y="9561"/>
                    </a:cubicBezTo>
                    <a:cubicBezTo>
                      <a:pt x="2890" y="11668"/>
                      <a:pt x="5075" y="12851"/>
                      <a:pt x="7330" y="12851"/>
                    </a:cubicBezTo>
                    <a:cubicBezTo>
                      <a:pt x="8397" y="12851"/>
                      <a:pt x="9479" y="12587"/>
                      <a:pt x="10474" y="12030"/>
                    </a:cubicBezTo>
                    <a:cubicBezTo>
                      <a:pt x="13543" y="10295"/>
                      <a:pt x="14644" y="6392"/>
                      <a:pt x="12910" y="3290"/>
                    </a:cubicBezTo>
                    <a:cubicBezTo>
                      <a:pt x="11754" y="1184"/>
                      <a:pt x="9569" y="0"/>
                      <a:pt x="73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6"/>
              <p:cNvSpPr/>
              <p:nvPr/>
            </p:nvSpPr>
            <p:spPr>
              <a:xfrm>
                <a:off x="5778945" y="4530167"/>
                <a:ext cx="489933" cy="429111"/>
              </a:xfrm>
              <a:custGeom>
                <a:avLst/>
                <a:gdLst/>
                <a:ahLst/>
                <a:cxnLst/>
                <a:rect l="l" t="t" r="r" b="b"/>
                <a:pathLst>
                  <a:path w="10375" h="9087" extrusionOk="0">
                    <a:moveTo>
                      <a:pt x="5187" y="1"/>
                    </a:moveTo>
                    <a:cubicBezTo>
                      <a:pt x="4436" y="1"/>
                      <a:pt x="3674" y="187"/>
                      <a:pt x="2969" y="582"/>
                    </a:cubicBezTo>
                    <a:cubicBezTo>
                      <a:pt x="767" y="1816"/>
                      <a:pt x="0" y="4585"/>
                      <a:pt x="1234" y="6753"/>
                    </a:cubicBezTo>
                    <a:cubicBezTo>
                      <a:pt x="2052" y="8253"/>
                      <a:pt x="3598" y="9087"/>
                      <a:pt x="5196" y="9087"/>
                    </a:cubicBezTo>
                    <a:cubicBezTo>
                      <a:pt x="5944" y="9087"/>
                      <a:pt x="6703" y="8904"/>
                      <a:pt x="7405" y="8521"/>
                    </a:cubicBezTo>
                    <a:cubicBezTo>
                      <a:pt x="9607" y="7287"/>
                      <a:pt x="10374" y="4518"/>
                      <a:pt x="9140" y="2317"/>
                    </a:cubicBezTo>
                    <a:cubicBezTo>
                      <a:pt x="8324" y="843"/>
                      <a:pt x="6782" y="1"/>
                      <a:pt x="51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6"/>
              <p:cNvSpPr/>
              <p:nvPr/>
            </p:nvSpPr>
            <p:spPr>
              <a:xfrm>
                <a:off x="4947177" y="3376188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1" y="0"/>
                    </a:moveTo>
                    <a:lnTo>
                      <a:pt x="1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6"/>
              <p:cNvSpPr/>
              <p:nvPr/>
            </p:nvSpPr>
            <p:spPr>
              <a:xfrm>
                <a:off x="4947177" y="3321030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1" y="1"/>
                    </a:moveTo>
                    <a:lnTo>
                      <a:pt x="1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6"/>
              <p:cNvSpPr/>
              <p:nvPr/>
            </p:nvSpPr>
            <p:spPr>
              <a:xfrm>
                <a:off x="4909398" y="3264313"/>
                <a:ext cx="228415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6"/>
              <p:cNvSpPr/>
              <p:nvPr/>
            </p:nvSpPr>
            <p:spPr>
              <a:xfrm>
                <a:off x="4641587" y="3376188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6"/>
              <p:cNvSpPr/>
              <p:nvPr/>
            </p:nvSpPr>
            <p:spPr>
              <a:xfrm>
                <a:off x="4720357" y="3321030"/>
                <a:ext cx="228415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6"/>
              <p:cNvSpPr/>
              <p:nvPr/>
            </p:nvSpPr>
            <p:spPr>
              <a:xfrm>
                <a:off x="4641587" y="3264313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6"/>
              <p:cNvSpPr/>
              <p:nvPr/>
            </p:nvSpPr>
            <p:spPr>
              <a:xfrm>
                <a:off x="5175603" y="3376188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6"/>
              <p:cNvSpPr/>
              <p:nvPr/>
            </p:nvSpPr>
            <p:spPr>
              <a:xfrm>
                <a:off x="5175603" y="3321030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6"/>
              <p:cNvSpPr/>
              <p:nvPr/>
            </p:nvSpPr>
            <p:spPr>
              <a:xfrm>
                <a:off x="5175603" y="3264313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6"/>
              <p:cNvSpPr/>
              <p:nvPr/>
            </p:nvSpPr>
            <p:spPr>
              <a:xfrm>
                <a:off x="5404028" y="3376188"/>
                <a:ext cx="228415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6"/>
              <p:cNvSpPr/>
              <p:nvPr/>
            </p:nvSpPr>
            <p:spPr>
              <a:xfrm>
                <a:off x="5404028" y="3321030"/>
                <a:ext cx="228415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6"/>
              <p:cNvSpPr/>
              <p:nvPr/>
            </p:nvSpPr>
            <p:spPr>
              <a:xfrm>
                <a:off x="5404028" y="3264313"/>
                <a:ext cx="228415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>
                <a:off x="5632407" y="3376188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1" y="0"/>
                    </a:moveTo>
                    <a:lnTo>
                      <a:pt x="1" y="1168"/>
                    </a:lnTo>
                    <a:lnTo>
                      <a:pt x="4838" y="1168"/>
                    </a:lnTo>
                    <a:lnTo>
                      <a:pt x="483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6"/>
              <p:cNvSpPr/>
              <p:nvPr/>
            </p:nvSpPr>
            <p:spPr>
              <a:xfrm>
                <a:off x="5632407" y="3321030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1" y="1"/>
                    </a:moveTo>
                    <a:lnTo>
                      <a:pt x="1" y="1168"/>
                    </a:lnTo>
                    <a:lnTo>
                      <a:pt x="4838" y="1168"/>
                    </a:lnTo>
                    <a:lnTo>
                      <a:pt x="483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6"/>
              <p:cNvSpPr/>
              <p:nvPr/>
            </p:nvSpPr>
            <p:spPr>
              <a:xfrm>
                <a:off x="5632407" y="3264313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1" y="1"/>
                    </a:moveTo>
                    <a:lnTo>
                      <a:pt x="1" y="1168"/>
                    </a:lnTo>
                    <a:lnTo>
                      <a:pt x="4838" y="1168"/>
                    </a:lnTo>
                    <a:lnTo>
                      <a:pt x="483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6"/>
              <p:cNvSpPr/>
              <p:nvPr/>
            </p:nvSpPr>
            <p:spPr>
              <a:xfrm>
                <a:off x="5151991" y="3209202"/>
                <a:ext cx="228415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6"/>
              <p:cNvSpPr/>
              <p:nvPr/>
            </p:nvSpPr>
            <p:spPr>
              <a:xfrm>
                <a:off x="5175603" y="3154044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6"/>
              <p:cNvSpPr/>
              <p:nvPr/>
            </p:nvSpPr>
            <p:spPr>
              <a:xfrm>
                <a:off x="5151991" y="3098933"/>
                <a:ext cx="228415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6"/>
              <p:cNvSpPr/>
              <p:nvPr/>
            </p:nvSpPr>
            <p:spPr>
              <a:xfrm>
                <a:off x="5404028" y="3209202"/>
                <a:ext cx="228415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6"/>
              <p:cNvSpPr/>
              <p:nvPr/>
            </p:nvSpPr>
            <p:spPr>
              <a:xfrm>
                <a:off x="5404028" y="3154044"/>
                <a:ext cx="228415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6"/>
              <p:cNvSpPr/>
              <p:nvPr/>
            </p:nvSpPr>
            <p:spPr>
              <a:xfrm>
                <a:off x="5404028" y="3098933"/>
                <a:ext cx="228415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6"/>
              <p:cNvSpPr/>
              <p:nvPr/>
            </p:nvSpPr>
            <p:spPr>
              <a:xfrm>
                <a:off x="5329980" y="3043774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6"/>
              <p:cNvSpPr/>
              <p:nvPr/>
            </p:nvSpPr>
            <p:spPr>
              <a:xfrm>
                <a:off x="5656066" y="3209202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6"/>
              <p:cNvSpPr/>
              <p:nvPr/>
            </p:nvSpPr>
            <p:spPr>
              <a:xfrm>
                <a:off x="5632407" y="3154044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1" y="1"/>
                    </a:moveTo>
                    <a:lnTo>
                      <a:pt x="1" y="1168"/>
                    </a:lnTo>
                    <a:lnTo>
                      <a:pt x="4838" y="1168"/>
                    </a:lnTo>
                    <a:lnTo>
                      <a:pt x="483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6"/>
              <p:cNvSpPr/>
              <p:nvPr/>
            </p:nvSpPr>
            <p:spPr>
              <a:xfrm>
                <a:off x="5656066" y="3098933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6"/>
              <p:cNvSpPr/>
              <p:nvPr/>
            </p:nvSpPr>
            <p:spPr>
              <a:xfrm>
                <a:off x="5659230" y="3043774"/>
                <a:ext cx="228415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6"/>
              <p:cNvSpPr/>
              <p:nvPr/>
            </p:nvSpPr>
            <p:spPr>
              <a:xfrm>
                <a:off x="5632407" y="2988663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1" y="0"/>
                    </a:moveTo>
                    <a:lnTo>
                      <a:pt x="1" y="1168"/>
                    </a:lnTo>
                    <a:lnTo>
                      <a:pt x="4838" y="1168"/>
                    </a:lnTo>
                    <a:lnTo>
                      <a:pt x="483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6"/>
              <p:cNvSpPr/>
              <p:nvPr/>
            </p:nvSpPr>
            <p:spPr>
              <a:xfrm>
                <a:off x="5859274" y="3376188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6"/>
              <p:cNvSpPr/>
              <p:nvPr/>
            </p:nvSpPr>
            <p:spPr>
              <a:xfrm>
                <a:off x="5859274" y="3321030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6"/>
              <p:cNvSpPr/>
              <p:nvPr/>
            </p:nvSpPr>
            <p:spPr>
              <a:xfrm>
                <a:off x="5859274" y="3264313"/>
                <a:ext cx="228462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6"/>
              <p:cNvSpPr/>
              <p:nvPr/>
            </p:nvSpPr>
            <p:spPr>
              <a:xfrm>
                <a:off x="6087700" y="3376188"/>
                <a:ext cx="228415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8" extrusionOk="0">
                    <a:moveTo>
                      <a:pt x="0" y="0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6"/>
              <p:cNvSpPr/>
              <p:nvPr/>
            </p:nvSpPr>
            <p:spPr>
              <a:xfrm>
                <a:off x="6122363" y="3321030"/>
                <a:ext cx="228415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6"/>
              <p:cNvSpPr/>
              <p:nvPr/>
            </p:nvSpPr>
            <p:spPr>
              <a:xfrm>
                <a:off x="6087700" y="3264313"/>
                <a:ext cx="228415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6"/>
              <p:cNvSpPr/>
              <p:nvPr/>
            </p:nvSpPr>
            <p:spPr>
              <a:xfrm>
                <a:off x="5934881" y="3209202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1" y="0"/>
                    </a:moveTo>
                    <a:lnTo>
                      <a:pt x="1" y="1168"/>
                    </a:lnTo>
                    <a:lnTo>
                      <a:pt x="4837" y="1168"/>
                    </a:lnTo>
                    <a:lnTo>
                      <a:pt x="4837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6"/>
              <p:cNvSpPr/>
              <p:nvPr/>
            </p:nvSpPr>
            <p:spPr>
              <a:xfrm>
                <a:off x="5972708" y="3154044"/>
                <a:ext cx="228415" cy="55203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4837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6"/>
              <p:cNvSpPr/>
              <p:nvPr/>
            </p:nvSpPr>
            <p:spPr>
              <a:xfrm>
                <a:off x="5919108" y="3098933"/>
                <a:ext cx="228462" cy="55156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1168" extrusionOk="0">
                    <a:moveTo>
                      <a:pt x="1" y="0"/>
                    </a:moveTo>
                    <a:lnTo>
                      <a:pt x="1" y="1168"/>
                    </a:lnTo>
                    <a:lnTo>
                      <a:pt x="4838" y="1168"/>
                    </a:lnTo>
                    <a:lnTo>
                      <a:pt x="483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0" name="Google Shape;200;p26"/>
            <p:cNvSpPr/>
            <p:nvPr/>
          </p:nvSpPr>
          <p:spPr>
            <a:xfrm>
              <a:off x="5539063" y="3958295"/>
              <a:ext cx="246355" cy="321857"/>
            </a:xfrm>
            <a:custGeom>
              <a:avLst/>
              <a:gdLst/>
              <a:ahLst/>
              <a:cxnLst/>
              <a:rect l="l" t="t" r="r" b="b"/>
              <a:pathLst>
                <a:path w="27821" h="36327" extrusionOk="0">
                  <a:moveTo>
                    <a:pt x="14311" y="9608"/>
                  </a:moveTo>
                  <a:cubicBezTo>
                    <a:pt x="16512" y="9608"/>
                    <a:pt x="17847" y="10142"/>
                    <a:pt x="18213" y="11276"/>
                  </a:cubicBezTo>
                  <a:cubicBezTo>
                    <a:pt x="18280" y="11543"/>
                    <a:pt x="18347" y="11776"/>
                    <a:pt x="18347" y="12076"/>
                  </a:cubicBezTo>
                  <a:cubicBezTo>
                    <a:pt x="18347" y="12977"/>
                    <a:pt x="18013" y="13644"/>
                    <a:pt x="17346" y="14111"/>
                  </a:cubicBezTo>
                  <a:cubicBezTo>
                    <a:pt x="16679" y="14578"/>
                    <a:pt x="15712" y="14778"/>
                    <a:pt x="14511" y="14778"/>
                  </a:cubicBezTo>
                  <a:lnTo>
                    <a:pt x="11909" y="14778"/>
                  </a:lnTo>
                  <a:lnTo>
                    <a:pt x="11909" y="9608"/>
                  </a:lnTo>
                  <a:close/>
                  <a:moveTo>
                    <a:pt x="14711" y="20449"/>
                  </a:moveTo>
                  <a:cubicBezTo>
                    <a:pt x="16079" y="20449"/>
                    <a:pt x="17146" y="20682"/>
                    <a:pt x="17847" y="21216"/>
                  </a:cubicBezTo>
                  <a:cubicBezTo>
                    <a:pt x="18547" y="21683"/>
                    <a:pt x="18914" y="22450"/>
                    <a:pt x="18914" y="23418"/>
                  </a:cubicBezTo>
                  <a:cubicBezTo>
                    <a:pt x="18914" y="25453"/>
                    <a:pt x="17580" y="26487"/>
                    <a:pt x="14878" y="26487"/>
                  </a:cubicBezTo>
                  <a:lnTo>
                    <a:pt x="11876" y="26487"/>
                  </a:lnTo>
                  <a:lnTo>
                    <a:pt x="11876" y="20449"/>
                  </a:lnTo>
                  <a:close/>
                  <a:moveTo>
                    <a:pt x="6639" y="1"/>
                  </a:moveTo>
                  <a:lnTo>
                    <a:pt x="6639" y="3704"/>
                  </a:lnTo>
                  <a:lnTo>
                    <a:pt x="0" y="3704"/>
                  </a:lnTo>
                  <a:lnTo>
                    <a:pt x="0" y="9174"/>
                  </a:lnTo>
                  <a:lnTo>
                    <a:pt x="3336" y="9174"/>
                  </a:lnTo>
                  <a:lnTo>
                    <a:pt x="3336" y="26954"/>
                  </a:lnTo>
                  <a:lnTo>
                    <a:pt x="0" y="26954"/>
                  </a:lnTo>
                  <a:lnTo>
                    <a:pt x="0" y="32458"/>
                  </a:lnTo>
                  <a:lnTo>
                    <a:pt x="6639" y="32458"/>
                  </a:lnTo>
                  <a:lnTo>
                    <a:pt x="6639" y="36327"/>
                  </a:lnTo>
                  <a:lnTo>
                    <a:pt x="9707" y="36327"/>
                  </a:lnTo>
                  <a:lnTo>
                    <a:pt x="9707" y="32458"/>
                  </a:lnTo>
                  <a:lnTo>
                    <a:pt x="12910" y="32458"/>
                  </a:lnTo>
                  <a:lnTo>
                    <a:pt x="12910" y="36327"/>
                  </a:lnTo>
                  <a:lnTo>
                    <a:pt x="15979" y="36327"/>
                  </a:lnTo>
                  <a:lnTo>
                    <a:pt x="15979" y="32458"/>
                  </a:lnTo>
                  <a:cubicBezTo>
                    <a:pt x="19581" y="32424"/>
                    <a:pt x="22416" y="31657"/>
                    <a:pt x="24551" y="30223"/>
                  </a:cubicBezTo>
                  <a:cubicBezTo>
                    <a:pt x="26720" y="28722"/>
                    <a:pt x="27820" y="26653"/>
                    <a:pt x="27820" y="24052"/>
                  </a:cubicBezTo>
                  <a:cubicBezTo>
                    <a:pt x="27754" y="22317"/>
                    <a:pt x="27287" y="20883"/>
                    <a:pt x="26419" y="19782"/>
                  </a:cubicBezTo>
                  <a:cubicBezTo>
                    <a:pt x="25552" y="18714"/>
                    <a:pt x="24084" y="17914"/>
                    <a:pt x="22150" y="17413"/>
                  </a:cubicBezTo>
                  <a:lnTo>
                    <a:pt x="22150" y="17213"/>
                  </a:lnTo>
                  <a:cubicBezTo>
                    <a:pt x="23651" y="16880"/>
                    <a:pt x="24852" y="16112"/>
                    <a:pt x="25752" y="14978"/>
                  </a:cubicBezTo>
                  <a:cubicBezTo>
                    <a:pt x="26686" y="13878"/>
                    <a:pt x="27153" y="12477"/>
                    <a:pt x="27153" y="10875"/>
                  </a:cubicBezTo>
                  <a:cubicBezTo>
                    <a:pt x="27153" y="8407"/>
                    <a:pt x="26086" y="6606"/>
                    <a:pt x="24018" y="5438"/>
                  </a:cubicBezTo>
                  <a:cubicBezTo>
                    <a:pt x="23817" y="5305"/>
                    <a:pt x="23551" y="5205"/>
                    <a:pt x="23350" y="5105"/>
                  </a:cubicBezTo>
                  <a:cubicBezTo>
                    <a:pt x="21549" y="4304"/>
                    <a:pt x="19081" y="3870"/>
                    <a:pt x="15979" y="3737"/>
                  </a:cubicBezTo>
                  <a:lnTo>
                    <a:pt x="15979" y="1"/>
                  </a:lnTo>
                  <a:lnTo>
                    <a:pt x="12910" y="1"/>
                  </a:lnTo>
                  <a:lnTo>
                    <a:pt x="12910" y="3737"/>
                  </a:lnTo>
                  <a:lnTo>
                    <a:pt x="9707" y="3737"/>
                  </a:lnTo>
                  <a:lnTo>
                    <a:pt x="97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26"/>
          <p:cNvGrpSpPr/>
          <p:nvPr/>
        </p:nvGrpSpPr>
        <p:grpSpPr>
          <a:xfrm>
            <a:off x="318425" y="445019"/>
            <a:ext cx="1297450" cy="477875"/>
            <a:chOff x="318425" y="357163"/>
            <a:chExt cx="1297450" cy="477875"/>
          </a:xfrm>
        </p:grpSpPr>
        <p:grpSp>
          <p:nvGrpSpPr>
            <p:cNvPr id="202" name="Google Shape;202;p26"/>
            <p:cNvGrpSpPr/>
            <p:nvPr/>
          </p:nvGrpSpPr>
          <p:grpSpPr>
            <a:xfrm rot="10800000" flipH="1">
              <a:off x="455850" y="467250"/>
              <a:ext cx="1160025" cy="257725"/>
              <a:chOff x="3464600" y="3479675"/>
              <a:chExt cx="1160025" cy="257725"/>
            </a:xfrm>
          </p:grpSpPr>
          <p:sp>
            <p:nvSpPr>
              <p:cNvPr id="203" name="Google Shape;203;p26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6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205;p26"/>
            <p:cNvGrpSpPr/>
            <p:nvPr/>
          </p:nvGrpSpPr>
          <p:grpSpPr>
            <a:xfrm>
              <a:off x="318425" y="357163"/>
              <a:ext cx="495375" cy="477875"/>
              <a:chOff x="3881575" y="2684100"/>
              <a:chExt cx="495375" cy="477875"/>
            </a:xfrm>
          </p:grpSpPr>
          <p:sp>
            <p:nvSpPr>
              <p:cNvPr id="206" name="Google Shape;206;p26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6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6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" name="Google Shape;209;p26"/>
          <p:cNvGrpSpPr/>
          <p:nvPr/>
        </p:nvGrpSpPr>
        <p:grpSpPr>
          <a:xfrm flipH="1">
            <a:off x="7999403" y="3316264"/>
            <a:ext cx="716780" cy="716104"/>
            <a:chOff x="889282" y="2874625"/>
            <a:chExt cx="1356253" cy="1355487"/>
          </a:xfrm>
        </p:grpSpPr>
        <p:sp>
          <p:nvSpPr>
            <p:cNvPr id="210" name="Google Shape;210;p26"/>
            <p:cNvSpPr/>
            <p:nvPr/>
          </p:nvSpPr>
          <p:spPr>
            <a:xfrm>
              <a:off x="889282" y="2874625"/>
              <a:ext cx="1356253" cy="1355487"/>
            </a:xfrm>
            <a:custGeom>
              <a:avLst/>
              <a:gdLst/>
              <a:ahLst/>
              <a:cxnLst/>
              <a:rect l="l" t="t" r="r" b="b"/>
              <a:pathLst>
                <a:path w="60211" h="60177" extrusionOk="0">
                  <a:moveTo>
                    <a:pt x="30056" y="0"/>
                  </a:moveTo>
                  <a:cubicBezTo>
                    <a:pt x="18347" y="0"/>
                    <a:pt x="8207" y="6672"/>
                    <a:pt x="3270" y="16479"/>
                  </a:cubicBezTo>
                  <a:cubicBezTo>
                    <a:pt x="1168" y="20548"/>
                    <a:pt x="1" y="25185"/>
                    <a:pt x="1" y="30089"/>
                  </a:cubicBezTo>
                  <a:cubicBezTo>
                    <a:pt x="1" y="32557"/>
                    <a:pt x="301" y="34925"/>
                    <a:pt x="868" y="37227"/>
                  </a:cubicBezTo>
                  <a:cubicBezTo>
                    <a:pt x="1335" y="39195"/>
                    <a:pt x="2036" y="41097"/>
                    <a:pt x="2869" y="42898"/>
                  </a:cubicBezTo>
                  <a:cubicBezTo>
                    <a:pt x="4104" y="45400"/>
                    <a:pt x="5638" y="47735"/>
                    <a:pt x="7439" y="49836"/>
                  </a:cubicBezTo>
                  <a:cubicBezTo>
                    <a:pt x="12943" y="56174"/>
                    <a:pt x="21049" y="60177"/>
                    <a:pt x="30122" y="60177"/>
                  </a:cubicBezTo>
                  <a:cubicBezTo>
                    <a:pt x="42164" y="60177"/>
                    <a:pt x="52538" y="53138"/>
                    <a:pt x="57342" y="42898"/>
                  </a:cubicBezTo>
                  <a:cubicBezTo>
                    <a:pt x="59176" y="39028"/>
                    <a:pt x="60210" y="34692"/>
                    <a:pt x="60210" y="30122"/>
                  </a:cubicBezTo>
                  <a:cubicBezTo>
                    <a:pt x="60210" y="26519"/>
                    <a:pt x="59577" y="23117"/>
                    <a:pt x="58376" y="19881"/>
                  </a:cubicBezTo>
                  <a:cubicBezTo>
                    <a:pt x="57909" y="18714"/>
                    <a:pt x="57475" y="17580"/>
                    <a:pt x="56875" y="16479"/>
                  </a:cubicBezTo>
                  <a:cubicBezTo>
                    <a:pt x="55707" y="14177"/>
                    <a:pt x="54306" y="12042"/>
                    <a:pt x="52572" y="10141"/>
                  </a:cubicBezTo>
                  <a:cubicBezTo>
                    <a:pt x="47068" y="3903"/>
                    <a:pt x="39029" y="0"/>
                    <a:pt x="300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992992" y="2979078"/>
              <a:ext cx="1149608" cy="1148865"/>
            </a:xfrm>
            <a:custGeom>
              <a:avLst/>
              <a:gdLst/>
              <a:ahLst/>
              <a:cxnLst/>
              <a:rect l="l" t="t" r="r" b="b"/>
              <a:pathLst>
                <a:path w="51037" h="51004" extrusionOk="0">
                  <a:moveTo>
                    <a:pt x="25518" y="0"/>
                  </a:moveTo>
                  <a:cubicBezTo>
                    <a:pt x="11408" y="0"/>
                    <a:pt x="0" y="11408"/>
                    <a:pt x="0" y="25518"/>
                  </a:cubicBezTo>
                  <a:cubicBezTo>
                    <a:pt x="0" y="28687"/>
                    <a:pt x="567" y="31756"/>
                    <a:pt x="1668" y="34558"/>
                  </a:cubicBezTo>
                  <a:cubicBezTo>
                    <a:pt x="3336" y="38895"/>
                    <a:pt x="6104" y="42697"/>
                    <a:pt x="9707" y="45533"/>
                  </a:cubicBezTo>
                  <a:cubicBezTo>
                    <a:pt x="10441" y="46100"/>
                    <a:pt x="11241" y="46700"/>
                    <a:pt x="12075" y="47201"/>
                  </a:cubicBezTo>
                  <a:cubicBezTo>
                    <a:pt x="14544" y="48735"/>
                    <a:pt x="17279" y="49802"/>
                    <a:pt x="20248" y="50436"/>
                  </a:cubicBezTo>
                  <a:cubicBezTo>
                    <a:pt x="20681" y="50536"/>
                    <a:pt x="21048" y="50603"/>
                    <a:pt x="21449" y="50636"/>
                  </a:cubicBezTo>
                  <a:cubicBezTo>
                    <a:pt x="22783" y="50870"/>
                    <a:pt x="24117" y="51003"/>
                    <a:pt x="25518" y="51003"/>
                  </a:cubicBezTo>
                  <a:cubicBezTo>
                    <a:pt x="39595" y="51003"/>
                    <a:pt x="51036" y="39562"/>
                    <a:pt x="51036" y="25485"/>
                  </a:cubicBezTo>
                  <a:cubicBezTo>
                    <a:pt x="51036" y="22583"/>
                    <a:pt x="50569" y="19848"/>
                    <a:pt x="49635" y="17346"/>
                  </a:cubicBezTo>
                  <a:cubicBezTo>
                    <a:pt x="48568" y="14110"/>
                    <a:pt x="46867" y="11208"/>
                    <a:pt x="44632" y="8706"/>
                  </a:cubicBezTo>
                  <a:cubicBezTo>
                    <a:pt x="44031" y="7939"/>
                    <a:pt x="43298" y="7272"/>
                    <a:pt x="42597" y="6605"/>
                  </a:cubicBezTo>
                  <a:cubicBezTo>
                    <a:pt x="39261" y="3569"/>
                    <a:pt x="35092" y="1401"/>
                    <a:pt x="30455" y="500"/>
                  </a:cubicBezTo>
                  <a:cubicBezTo>
                    <a:pt x="28854" y="167"/>
                    <a:pt x="27219" y="0"/>
                    <a:pt x="255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 flipH="1">
              <a:off x="1246192" y="3142865"/>
              <a:ext cx="626668" cy="818266"/>
            </a:xfrm>
            <a:custGeom>
              <a:avLst/>
              <a:gdLst/>
              <a:ahLst/>
              <a:cxnLst/>
              <a:rect l="l" t="t" r="r" b="b"/>
              <a:pathLst>
                <a:path w="27821" h="36327" extrusionOk="0">
                  <a:moveTo>
                    <a:pt x="14311" y="9608"/>
                  </a:moveTo>
                  <a:cubicBezTo>
                    <a:pt x="16512" y="9608"/>
                    <a:pt x="17847" y="10142"/>
                    <a:pt x="18213" y="11276"/>
                  </a:cubicBezTo>
                  <a:cubicBezTo>
                    <a:pt x="18280" y="11543"/>
                    <a:pt x="18347" y="11776"/>
                    <a:pt x="18347" y="12076"/>
                  </a:cubicBezTo>
                  <a:cubicBezTo>
                    <a:pt x="18347" y="12977"/>
                    <a:pt x="18013" y="13644"/>
                    <a:pt x="17346" y="14111"/>
                  </a:cubicBezTo>
                  <a:cubicBezTo>
                    <a:pt x="16679" y="14578"/>
                    <a:pt x="15712" y="14778"/>
                    <a:pt x="14511" y="14778"/>
                  </a:cubicBezTo>
                  <a:lnTo>
                    <a:pt x="11909" y="14778"/>
                  </a:lnTo>
                  <a:lnTo>
                    <a:pt x="11909" y="9608"/>
                  </a:lnTo>
                  <a:close/>
                  <a:moveTo>
                    <a:pt x="14711" y="20449"/>
                  </a:moveTo>
                  <a:cubicBezTo>
                    <a:pt x="16079" y="20449"/>
                    <a:pt x="17146" y="20682"/>
                    <a:pt x="17847" y="21216"/>
                  </a:cubicBezTo>
                  <a:cubicBezTo>
                    <a:pt x="18547" y="21683"/>
                    <a:pt x="18914" y="22450"/>
                    <a:pt x="18914" y="23418"/>
                  </a:cubicBezTo>
                  <a:cubicBezTo>
                    <a:pt x="18914" y="25453"/>
                    <a:pt x="17580" y="26487"/>
                    <a:pt x="14878" y="26487"/>
                  </a:cubicBezTo>
                  <a:lnTo>
                    <a:pt x="11876" y="26487"/>
                  </a:lnTo>
                  <a:lnTo>
                    <a:pt x="11876" y="20449"/>
                  </a:lnTo>
                  <a:close/>
                  <a:moveTo>
                    <a:pt x="6639" y="1"/>
                  </a:moveTo>
                  <a:lnTo>
                    <a:pt x="6639" y="3704"/>
                  </a:lnTo>
                  <a:lnTo>
                    <a:pt x="0" y="3704"/>
                  </a:lnTo>
                  <a:lnTo>
                    <a:pt x="0" y="9174"/>
                  </a:lnTo>
                  <a:lnTo>
                    <a:pt x="3336" y="9174"/>
                  </a:lnTo>
                  <a:lnTo>
                    <a:pt x="3336" y="26954"/>
                  </a:lnTo>
                  <a:lnTo>
                    <a:pt x="0" y="26954"/>
                  </a:lnTo>
                  <a:lnTo>
                    <a:pt x="0" y="32458"/>
                  </a:lnTo>
                  <a:lnTo>
                    <a:pt x="6639" y="32458"/>
                  </a:lnTo>
                  <a:lnTo>
                    <a:pt x="6639" y="36327"/>
                  </a:lnTo>
                  <a:lnTo>
                    <a:pt x="9707" y="36327"/>
                  </a:lnTo>
                  <a:lnTo>
                    <a:pt x="9707" y="32458"/>
                  </a:lnTo>
                  <a:lnTo>
                    <a:pt x="12910" y="32458"/>
                  </a:lnTo>
                  <a:lnTo>
                    <a:pt x="12910" y="36327"/>
                  </a:lnTo>
                  <a:lnTo>
                    <a:pt x="15979" y="36327"/>
                  </a:lnTo>
                  <a:lnTo>
                    <a:pt x="15979" y="32458"/>
                  </a:lnTo>
                  <a:cubicBezTo>
                    <a:pt x="19581" y="32424"/>
                    <a:pt x="22416" y="31657"/>
                    <a:pt x="24551" y="30223"/>
                  </a:cubicBezTo>
                  <a:cubicBezTo>
                    <a:pt x="26720" y="28722"/>
                    <a:pt x="27820" y="26653"/>
                    <a:pt x="27820" y="24052"/>
                  </a:cubicBezTo>
                  <a:cubicBezTo>
                    <a:pt x="27754" y="22317"/>
                    <a:pt x="27287" y="20883"/>
                    <a:pt x="26419" y="19782"/>
                  </a:cubicBezTo>
                  <a:cubicBezTo>
                    <a:pt x="25552" y="18714"/>
                    <a:pt x="24084" y="17914"/>
                    <a:pt x="22150" y="17413"/>
                  </a:cubicBezTo>
                  <a:lnTo>
                    <a:pt x="22150" y="17213"/>
                  </a:lnTo>
                  <a:cubicBezTo>
                    <a:pt x="23651" y="16880"/>
                    <a:pt x="24852" y="16112"/>
                    <a:pt x="25752" y="14978"/>
                  </a:cubicBezTo>
                  <a:cubicBezTo>
                    <a:pt x="26686" y="13878"/>
                    <a:pt x="27153" y="12477"/>
                    <a:pt x="27153" y="10875"/>
                  </a:cubicBezTo>
                  <a:cubicBezTo>
                    <a:pt x="27153" y="8407"/>
                    <a:pt x="26086" y="6606"/>
                    <a:pt x="24018" y="5438"/>
                  </a:cubicBezTo>
                  <a:cubicBezTo>
                    <a:pt x="23817" y="5305"/>
                    <a:pt x="23551" y="5205"/>
                    <a:pt x="23350" y="5105"/>
                  </a:cubicBezTo>
                  <a:cubicBezTo>
                    <a:pt x="21549" y="4304"/>
                    <a:pt x="19081" y="3870"/>
                    <a:pt x="15979" y="3737"/>
                  </a:cubicBezTo>
                  <a:lnTo>
                    <a:pt x="15979" y="1"/>
                  </a:lnTo>
                  <a:lnTo>
                    <a:pt x="12910" y="1"/>
                  </a:lnTo>
                  <a:lnTo>
                    <a:pt x="12910" y="3737"/>
                  </a:lnTo>
                  <a:lnTo>
                    <a:pt x="9707" y="3737"/>
                  </a:lnTo>
                  <a:lnTo>
                    <a:pt x="97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26"/>
          <p:cNvGrpSpPr/>
          <p:nvPr/>
        </p:nvGrpSpPr>
        <p:grpSpPr>
          <a:xfrm rot="990869" flipH="1">
            <a:off x="7720911" y="4105438"/>
            <a:ext cx="600218" cy="599749"/>
            <a:chOff x="889282" y="2874625"/>
            <a:chExt cx="1356253" cy="1355487"/>
          </a:xfrm>
        </p:grpSpPr>
        <p:sp>
          <p:nvSpPr>
            <p:cNvPr id="214" name="Google Shape;214;p26"/>
            <p:cNvSpPr/>
            <p:nvPr/>
          </p:nvSpPr>
          <p:spPr>
            <a:xfrm>
              <a:off x="889282" y="2874625"/>
              <a:ext cx="1356253" cy="1355487"/>
            </a:xfrm>
            <a:custGeom>
              <a:avLst/>
              <a:gdLst/>
              <a:ahLst/>
              <a:cxnLst/>
              <a:rect l="l" t="t" r="r" b="b"/>
              <a:pathLst>
                <a:path w="60211" h="60177" extrusionOk="0">
                  <a:moveTo>
                    <a:pt x="30056" y="0"/>
                  </a:moveTo>
                  <a:cubicBezTo>
                    <a:pt x="18347" y="0"/>
                    <a:pt x="8207" y="6672"/>
                    <a:pt x="3270" y="16479"/>
                  </a:cubicBezTo>
                  <a:cubicBezTo>
                    <a:pt x="1168" y="20548"/>
                    <a:pt x="1" y="25185"/>
                    <a:pt x="1" y="30089"/>
                  </a:cubicBezTo>
                  <a:cubicBezTo>
                    <a:pt x="1" y="32557"/>
                    <a:pt x="301" y="34925"/>
                    <a:pt x="868" y="37227"/>
                  </a:cubicBezTo>
                  <a:cubicBezTo>
                    <a:pt x="1335" y="39195"/>
                    <a:pt x="2036" y="41097"/>
                    <a:pt x="2869" y="42898"/>
                  </a:cubicBezTo>
                  <a:cubicBezTo>
                    <a:pt x="4104" y="45400"/>
                    <a:pt x="5638" y="47735"/>
                    <a:pt x="7439" y="49836"/>
                  </a:cubicBezTo>
                  <a:cubicBezTo>
                    <a:pt x="12943" y="56174"/>
                    <a:pt x="21049" y="60177"/>
                    <a:pt x="30122" y="60177"/>
                  </a:cubicBezTo>
                  <a:cubicBezTo>
                    <a:pt x="42164" y="60177"/>
                    <a:pt x="52538" y="53138"/>
                    <a:pt x="57342" y="42898"/>
                  </a:cubicBezTo>
                  <a:cubicBezTo>
                    <a:pt x="59176" y="39028"/>
                    <a:pt x="60210" y="34692"/>
                    <a:pt x="60210" y="30122"/>
                  </a:cubicBezTo>
                  <a:cubicBezTo>
                    <a:pt x="60210" y="26519"/>
                    <a:pt x="59577" y="23117"/>
                    <a:pt x="58376" y="19881"/>
                  </a:cubicBezTo>
                  <a:cubicBezTo>
                    <a:pt x="57909" y="18714"/>
                    <a:pt x="57475" y="17580"/>
                    <a:pt x="56875" y="16479"/>
                  </a:cubicBezTo>
                  <a:cubicBezTo>
                    <a:pt x="55707" y="14177"/>
                    <a:pt x="54306" y="12042"/>
                    <a:pt x="52572" y="10141"/>
                  </a:cubicBezTo>
                  <a:cubicBezTo>
                    <a:pt x="47068" y="3903"/>
                    <a:pt x="39029" y="0"/>
                    <a:pt x="300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992992" y="2979078"/>
              <a:ext cx="1149608" cy="1148865"/>
            </a:xfrm>
            <a:custGeom>
              <a:avLst/>
              <a:gdLst/>
              <a:ahLst/>
              <a:cxnLst/>
              <a:rect l="l" t="t" r="r" b="b"/>
              <a:pathLst>
                <a:path w="51037" h="51004" extrusionOk="0">
                  <a:moveTo>
                    <a:pt x="25518" y="0"/>
                  </a:moveTo>
                  <a:cubicBezTo>
                    <a:pt x="11408" y="0"/>
                    <a:pt x="0" y="11408"/>
                    <a:pt x="0" y="25518"/>
                  </a:cubicBezTo>
                  <a:cubicBezTo>
                    <a:pt x="0" y="28687"/>
                    <a:pt x="567" y="31756"/>
                    <a:pt x="1668" y="34558"/>
                  </a:cubicBezTo>
                  <a:cubicBezTo>
                    <a:pt x="3336" y="38895"/>
                    <a:pt x="6104" y="42697"/>
                    <a:pt x="9707" y="45533"/>
                  </a:cubicBezTo>
                  <a:cubicBezTo>
                    <a:pt x="10441" y="46100"/>
                    <a:pt x="11241" y="46700"/>
                    <a:pt x="12075" y="47201"/>
                  </a:cubicBezTo>
                  <a:cubicBezTo>
                    <a:pt x="14544" y="48735"/>
                    <a:pt x="17279" y="49802"/>
                    <a:pt x="20248" y="50436"/>
                  </a:cubicBezTo>
                  <a:cubicBezTo>
                    <a:pt x="20681" y="50536"/>
                    <a:pt x="21048" y="50603"/>
                    <a:pt x="21449" y="50636"/>
                  </a:cubicBezTo>
                  <a:cubicBezTo>
                    <a:pt x="22783" y="50870"/>
                    <a:pt x="24117" y="51003"/>
                    <a:pt x="25518" y="51003"/>
                  </a:cubicBezTo>
                  <a:cubicBezTo>
                    <a:pt x="39595" y="51003"/>
                    <a:pt x="51036" y="39562"/>
                    <a:pt x="51036" y="25485"/>
                  </a:cubicBezTo>
                  <a:cubicBezTo>
                    <a:pt x="51036" y="22583"/>
                    <a:pt x="50569" y="19848"/>
                    <a:pt x="49635" y="17346"/>
                  </a:cubicBezTo>
                  <a:cubicBezTo>
                    <a:pt x="48568" y="14110"/>
                    <a:pt x="46867" y="11208"/>
                    <a:pt x="44632" y="8706"/>
                  </a:cubicBezTo>
                  <a:cubicBezTo>
                    <a:pt x="44031" y="7939"/>
                    <a:pt x="43298" y="7272"/>
                    <a:pt x="42597" y="6605"/>
                  </a:cubicBezTo>
                  <a:cubicBezTo>
                    <a:pt x="39261" y="3569"/>
                    <a:pt x="35092" y="1401"/>
                    <a:pt x="30455" y="500"/>
                  </a:cubicBezTo>
                  <a:cubicBezTo>
                    <a:pt x="28854" y="167"/>
                    <a:pt x="27219" y="0"/>
                    <a:pt x="255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 flipH="1">
              <a:off x="1246192" y="3142865"/>
              <a:ext cx="626668" cy="818266"/>
            </a:xfrm>
            <a:custGeom>
              <a:avLst/>
              <a:gdLst/>
              <a:ahLst/>
              <a:cxnLst/>
              <a:rect l="l" t="t" r="r" b="b"/>
              <a:pathLst>
                <a:path w="27821" h="36327" extrusionOk="0">
                  <a:moveTo>
                    <a:pt x="14311" y="9608"/>
                  </a:moveTo>
                  <a:cubicBezTo>
                    <a:pt x="16512" y="9608"/>
                    <a:pt x="17847" y="10142"/>
                    <a:pt x="18213" y="11276"/>
                  </a:cubicBezTo>
                  <a:cubicBezTo>
                    <a:pt x="18280" y="11543"/>
                    <a:pt x="18347" y="11776"/>
                    <a:pt x="18347" y="12076"/>
                  </a:cubicBezTo>
                  <a:cubicBezTo>
                    <a:pt x="18347" y="12977"/>
                    <a:pt x="18013" y="13644"/>
                    <a:pt x="17346" y="14111"/>
                  </a:cubicBezTo>
                  <a:cubicBezTo>
                    <a:pt x="16679" y="14578"/>
                    <a:pt x="15712" y="14778"/>
                    <a:pt x="14511" y="14778"/>
                  </a:cubicBezTo>
                  <a:lnTo>
                    <a:pt x="11909" y="14778"/>
                  </a:lnTo>
                  <a:lnTo>
                    <a:pt x="11909" y="9608"/>
                  </a:lnTo>
                  <a:close/>
                  <a:moveTo>
                    <a:pt x="14711" y="20449"/>
                  </a:moveTo>
                  <a:cubicBezTo>
                    <a:pt x="16079" y="20449"/>
                    <a:pt x="17146" y="20682"/>
                    <a:pt x="17847" y="21216"/>
                  </a:cubicBezTo>
                  <a:cubicBezTo>
                    <a:pt x="18547" y="21683"/>
                    <a:pt x="18914" y="22450"/>
                    <a:pt x="18914" y="23418"/>
                  </a:cubicBezTo>
                  <a:cubicBezTo>
                    <a:pt x="18914" y="25453"/>
                    <a:pt x="17580" y="26487"/>
                    <a:pt x="14878" y="26487"/>
                  </a:cubicBezTo>
                  <a:lnTo>
                    <a:pt x="11876" y="26487"/>
                  </a:lnTo>
                  <a:lnTo>
                    <a:pt x="11876" y="20449"/>
                  </a:lnTo>
                  <a:close/>
                  <a:moveTo>
                    <a:pt x="6639" y="1"/>
                  </a:moveTo>
                  <a:lnTo>
                    <a:pt x="6639" y="3704"/>
                  </a:lnTo>
                  <a:lnTo>
                    <a:pt x="0" y="3704"/>
                  </a:lnTo>
                  <a:lnTo>
                    <a:pt x="0" y="9174"/>
                  </a:lnTo>
                  <a:lnTo>
                    <a:pt x="3336" y="9174"/>
                  </a:lnTo>
                  <a:lnTo>
                    <a:pt x="3336" y="26954"/>
                  </a:lnTo>
                  <a:lnTo>
                    <a:pt x="0" y="26954"/>
                  </a:lnTo>
                  <a:lnTo>
                    <a:pt x="0" y="32458"/>
                  </a:lnTo>
                  <a:lnTo>
                    <a:pt x="6639" y="32458"/>
                  </a:lnTo>
                  <a:lnTo>
                    <a:pt x="6639" y="36327"/>
                  </a:lnTo>
                  <a:lnTo>
                    <a:pt x="9707" y="36327"/>
                  </a:lnTo>
                  <a:lnTo>
                    <a:pt x="9707" y="32458"/>
                  </a:lnTo>
                  <a:lnTo>
                    <a:pt x="12910" y="32458"/>
                  </a:lnTo>
                  <a:lnTo>
                    <a:pt x="12910" y="36327"/>
                  </a:lnTo>
                  <a:lnTo>
                    <a:pt x="15979" y="36327"/>
                  </a:lnTo>
                  <a:lnTo>
                    <a:pt x="15979" y="32458"/>
                  </a:lnTo>
                  <a:cubicBezTo>
                    <a:pt x="19581" y="32424"/>
                    <a:pt x="22416" y="31657"/>
                    <a:pt x="24551" y="30223"/>
                  </a:cubicBezTo>
                  <a:cubicBezTo>
                    <a:pt x="26720" y="28722"/>
                    <a:pt x="27820" y="26653"/>
                    <a:pt x="27820" y="24052"/>
                  </a:cubicBezTo>
                  <a:cubicBezTo>
                    <a:pt x="27754" y="22317"/>
                    <a:pt x="27287" y="20883"/>
                    <a:pt x="26419" y="19782"/>
                  </a:cubicBezTo>
                  <a:cubicBezTo>
                    <a:pt x="25552" y="18714"/>
                    <a:pt x="24084" y="17914"/>
                    <a:pt x="22150" y="17413"/>
                  </a:cubicBezTo>
                  <a:lnTo>
                    <a:pt x="22150" y="17213"/>
                  </a:lnTo>
                  <a:cubicBezTo>
                    <a:pt x="23651" y="16880"/>
                    <a:pt x="24852" y="16112"/>
                    <a:pt x="25752" y="14978"/>
                  </a:cubicBezTo>
                  <a:cubicBezTo>
                    <a:pt x="26686" y="13878"/>
                    <a:pt x="27153" y="12477"/>
                    <a:pt x="27153" y="10875"/>
                  </a:cubicBezTo>
                  <a:cubicBezTo>
                    <a:pt x="27153" y="8407"/>
                    <a:pt x="26086" y="6606"/>
                    <a:pt x="24018" y="5438"/>
                  </a:cubicBezTo>
                  <a:cubicBezTo>
                    <a:pt x="23817" y="5305"/>
                    <a:pt x="23551" y="5205"/>
                    <a:pt x="23350" y="5105"/>
                  </a:cubicBezTo>
                  <a:cubicBezTo>
                    <a:pt x="21549" y="4304"/>
                    <a:pt x="19081" y="3870"/>
                    <a:pt x="15979" y="3737"/>
                  </a:cubicBezTo>
                  <a:lnTo>
                    <a:pt x="15979" y="1"/>
                  </a:lnTo>
                  <a:lnTo>
                    <a:pt x="12910" y="1"/>
                  </a:lnTo>
                  <a:lnTo>
                    <a:pt x="12910" y="3737"/>
                  </a:lnTo>
                  <a:lnTo>
                    <a:pt x="9707" y="3737"/>
                  </a:lnTo>
                  <a:lnTo>
                    <a:pt x="97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26"/>
          <p:cNvGrpSpPr/>
          <p:nvPr/>
        </p:nvGrpSpPr>
        <p:grpSpPr>
          <a:xfrm rot="-1190095" flipH="1">
            <a:off x="7315066" y="3552473"/>
            <a:ext cx="600361" cy="599639"/>
            <a:chOff x="889282" y="2874625"/>
            <a:chExt cx="1356253" cy="1355487"/>
          </a:xfrm>
        </p:grpSpPr>
        <p:sp>
          <p:nvSpPr>
            <p:cNvPr id="218" name="Google Shape;218;p26"/>
            <p:cNvSpPr/>
            <p:nvPr/>
          </p:nvSpPr>
          <p:spPr>
            <a:xfrm>
              <a:off x="889282" y="2874625"/>
              <a:ext cx="1356253" cy="1355487"/>
            </a:xfrm>
            <a:custGeom>
              <a:avLst/>
              <a:gdLst/>
              <a:ahLst/>
              <a:cxnLst/>
              <a:rect l="l" t="t" r="r" b="b"/>
              <a:pathLst>
                <a:path w="60211" h="60177" extrusionOk="0">
                  <a:moveTo>
                    <a:pt x="30056" y="0"/>
                  </a:moveTo>
                  <a:cubicBezTo>
                    <a:pt x="18347" y="0"/>
                    <a:pt x="8207" y="6672"/>
                    <a:pt x="3270" y="16479"/>
                  </a:cubicBezTo>
                  <a:cubicBezTo>
                    <a:pt x="1168" y="20548"/>
                    <a:pt x="1" y="25185"/>
                    <a:pt x="1" y="30089"/>
                  </a:cubicBezTo>
                  <a:cubicBezTo>
                    <a:pt x="1" y="32557"/>
                    <a:pt x="301" y="34925"/>
                    <a:pt x="868" y="37227"/>
                  </a:cubicBezTo>
                  <a:cubicBezTo>
                    <a:pt x="1335" y="39195"/>
                    <a:pt x="2036" y="41097"/>
                    <a:pt x="2869" y="42898"/>
                  </a:cubicBezTo>
                  <a:cubicBezTo>
                    <a:pt x="4104" y="45400"/>
                    <a:pt x="5638" y="47735"/>
                    <a:pt x="7439" y="49836"/>
                  </a:cubicBezTo>
                  <a:cubicBezTo>
                    <a:pt x="12943" y="56174"/>
                    <a:pt x="21049" y="60177"/>
                    <a:pt x="30122" y="60177"/>
                  </a:cubicBezTo>
                  <a:cubicBezTo>
                    <a:pt x="42164" y="60177"/>
                    <a:pt x="52538" y="53138"/>
                    <a:pt x="57342" y="42898"/>
                  </a:cubicBezTo>
                  <a:cubicBezTo>
                    <a:pt x="59176" y="39028"/>
                    <a:pt x="60210" y="34692"/>
                    <a:pt x="60210" y="30122"/>
                  </a:cubicBezTo>
                  <a:cubicBezTo>
                    <a:pt x="60210" y="26519"/>
                    <a:pt x="59577" y="23117"/>
                    <a:pt x="58376" y="19881"/>
                  </a:cubicBezTo>
                  <a:cubicBezTo>
                    <a:pt x="57909" y="18714"/>
                    <a:pt x="57475" y="17580"/>
                    <a:pt x="56875" y="16479"/>
                  </a:cubicBezTo>
                  <a:cubicBezTo>
                    <a:pt x="55707" y="14177"/>
                    <a:pt x="54306" y="12042"/>
                    <a:pt x="52572" y="10141"/>
                  </a:cubicBezTo>
                  <a:cubicBezTo>
                    <a:pt x="47068" y="3903"/>
                    <a:pt x="39029" y="0"/>
                    <a:pt x="300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992992" y="2979078"/>
              <a:ext cx="1149608" cy="1148865"/>
            </a:xfrm>
            <a:custGeom>
              <a:avLst/>
              <a:gdLst/>
              <a:ahLst/>
              <a:cxnLst/>
              <a:rect l="l" t="t" r="r" b="b"/>
              <a:pathLst>
                <a:path w="51037" h="51004" extrusionOk="0">
                  <a:moveTo>
                    <a:pt x="25518" y="0"/>
                  </a:moveTo>
                  <a:cubicBezTo>
                    <a:pt x="11408" y="0"/>
                    <a:pt x="0" y="11408"/>
                    <a:pt x="0" y="25518"/>
                  </a:cubicBezTo>
                  <a:cubicBezTo>
                    <a:pt x="0" y="28687"/>
                    <a:pt x="567" y="31756"/>
                    <a:pt x="1668" y="34558"/>
                  </a:cubicBezTo>
                  <a:cubicBezTo>
                    <a:pt x="3336" y="38895"/>
                    <a:pt x="6104" y="42697"/>
                    <a:pt x="9707" y="45533"/>
                  </a:cubicBezTo>
                  <a:cubicBezTo>
                    <a:pt x="10441" y="46100"/>
                    <a:pt x="11241" y="46700"/>
                    <a:pt x="12075" y="47201"/>
                  </a:cubicBezTo>
                  <a:cubicBezTo>
                    <a:pt x="14544" y="48735"/>
                    <a:pt x="17279" y="49802"/>
                    <a:pt x="20248" y="50436"/>
                  </a:cubicBezTo>
                  <a:cubicBezTo>
                    <a:pt x="20681" y="50536"/>
                    <a:pt x="21048" y="50603"/>
                    <a:pt x="21449" y="50636"/>
                  </a:cubicBezTo>
                  <a:cubicBezTo>
                    <a:pt x="22783" y="50870"/>
                    <a:pt x="24117" y="51003"/>
                    <a:pt x="25518" y="51003"/>
                  </a:cubicBezTo>
                  <a:cubicBezTo>
                    <a:pt x="39595" y="51003"/>
                    <a:pt x="51036" y="39562"/>
                    <a:pt x="51036" y="25485"/>
                  </a:cubicBezTo>
                  <a:cubicBezTo>
                    <a:pt x="51036" y="22583"/>
                    <a:pt x="50569" y="19848"/>
                    <a:pt x="49635" y="17346"/>
                  </a:cubicBezTo>
                  <a:cubicBezTo>
                    <a:pt x="48568" y="14110"/>
                    <a:pt x="46867" y="11208"/>
                    <a:pt x="44632" y="8706"/>
                  </a:cubicBezTo>
                  <a:cubicBezTo>
                    <a:pt x="44031" y="7939"/>
                    <a:pt x="43298" y="7272"/>
                    <a:pt x="42597" y="6605"/>
                  </a:cubicBezTo>
                  <a:cubicBezTo>
                    <a:pt x="39261" y="3569"/>
                    <a:pt x="35092" y="1401"/>
                    <a:pt x="30455" y="500"/>
                  </a:cubicBezTo>
                  <a:cubicBezTo>
                    <a:pt x="28854" y="167"/>
                    <a:pt x="27219" y="0"/>
                    <a:pt x="255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 flipH="1">
              <a:off x="1246192" y="3142865"/>
              <a:ext cx="626668" cy="818266"/>
            </a:xfrm>
            <a:custGeom>
              <a:avLst/>
              <a:gdLst/>
              <a:ahLst/>
              <a:cxnLst/>
              <a:rect l="l" t="t" r="r" b="b"/>
              <a:pathLst>
                <a:path w="27821" h="36327" extrusionOk="0">
                  <a:moveTo>
                    <a:pt x="14311" y="9608"/>
                  </a:moveTo>
                  <a:cubicBezTo>
                    <a:pt x="16512" y="9608"/>
                    <a:pt x="17847" y="10142"/>
                    <a:pt x="18213" y="11276"/>
                  </a:cubicBezTo>
                  <a:cubicBezTo>
                    <a:pt x="18280" y="11543"/>
                    <a:pt x="18347" y="11776"/>
                    <a:pt x="18347" y="12076"/>
                  </a:cubicBezTo>
                  <a:cubicBezTo>
                    <a:pt x="18347" y="12977"/>
                    <a:pt x="18013" y="13644"/>
                    <a:pt x="17346" y="14111"/>
                  </a:cubicBezTo>
                  <a:cubicBezTo>
                    <a:pt x="16679" y="14578"/>
                    <a:pt x="15712" y="14778"/>
                    <a:pt x="14511" y="14778"/>
                  </a:cubicBezTo>
                  <a:lnTo>
                    <a:pt x="11909" y="14778"/>
                  </a:lnTo>
                  <a:lnTo>
                    <a:pt x="11909" y="9608"/>
                  </a:lnTo>
                  <a:close/>
                  <a:moveTo>
                    <a:pt x="14711" y="20449"/>
                  </a:moveTo>
                  <a:cubicBezTo>
                    <a:pt x="16079" y="20449"/>
                    <a:pt x="17146" y="20682"/>
                    <a:pt x="17847" y="21216"/>
                  </a:cubicBezTo>
                  <a:cubicBezTo>
                    <a:pt x="18547" y="21683"/>
                    <a:pt x="18914" y="22450"/>
                    <a:pt x="18914" y="23418"/>
                  </a:cubicBezTo>
                  <a:cubicBezTo>
                    <a:pt x="18914" y="25453"/>
                    <a:pt x="17580" y="26487"/>
                    <a:pt x="14878" y="26487"/>
                  </a:cubicBezTo>
                  <a:lnTo>
                    <a:pt x="11876" y="26487"/>
                  </a:lnTo>
                  <a:lnTo>
                    <a:pt x="11876" y="20449"/>
                  </a:lnTo>
                  <a:close/>
                  <a:moveTo>
                    <a:pt x="6639" y="1"/>
                  </a:moveTo>
                  <a:lnTo>
                    <a:pt x="6639" y="3704"/>
                  </a:lnTo>
                  <a:lnTo>
                    <a:pt x="0" y="3704"/>
                  </a:lnTo>
                  <a:lnTo>
                    <a:pt x="0" y="9174"/>
                  </a:lnTo>
                  <a:lnTo>
                    <a:pt x="3336" y="9174"/>
                  </a:lnTo>
                  <a:lnTo>
                    <a:pt x="3336" y="26954"/>
                  </a:lnTo>
                  <a:lnTo>
                    <a:pt x="0" y="26954"/>
                  </a:lnTo>
                  <a:lnTo>
                    <a:pt x="0" y="32458"/>
                  </a:lnTo>
                  <a:lnTo>
                    <a:pt x="6639" y="32458"/>
                  </a:lnTo>
                  <a:lnTo>
                    <a:pt x="6639" y="36327"/>
                  </a:lnTo>
                  <a:lnTo>
                    <a:pt x="9707" y="36327"/>
                  </a:lnTo>
                  <a:lnTo>
                    <a:pt x="9707" y="32458"/>
                  </a:lnTo>
                  <a:lnTo>
                    <a:pt x="12910" y="32458"/>
                  </a:lnTo>
                  <a:lnTo>
                    <a:pt x="12910" y="36327"/>
                  </a:lnTo>
                  <a:lnTo>
                    <a:pt x="15979" y="36327"/>
                  </a:lnTo>
                  <a:lnTo>
                    <a:pt x="15979" y="32458"/>
                  </a:lnTo>
                  <a:cubicBezTo>
                    <a:pt x="19581" y="32424"/>
                    <a:pt x="22416" y="31657"/>
                    <a:pt x="24551" y="30223"/>
                  </a:cubicBezTo>
                  <a:cubicBezTo>
                    <a:pt x="26720" y="28722"/>
                    <a:pt x="27820" y="26653"/>
                    <a:pt x="27820" y="24052"/>
                  </a:cubicBezTo>
                  <a:cubicBezTo>
                    <a:pt x="27754" y="22317"/>
                    <a:pt x="27287" y="20883"/>
                    <a:pt x="26419" y="19782"/>
                  </a:cubicBezTo>
                  <a:cubicBezTo>
                    <a:pt x="25552" y="18714"/>
                    <a:pt x="24084" y="17914"/>
                    <a:pt x="22150" y="17413"/>
                  </a:cubicBezTo>
                  <a:lnTo>
                    <a:pt x="22150" y="17213"/>
                  </a:lnTo>
                  <a:cubicBezTo>
                    <a:pt x="23651" y="16880"/>
                    <a:pt x="24852" y="16112"/>
                    <a:pt x="25752" y="14978"/>
                  </a:cubicBezTo>
                  <a:cubicBezTo>
                    <a:pt x="26686" y="13878"/>
                    <a:pt x="27153" y="12477"/>
                    <a:pt x="27153" y="10875"/>
                  </a:cubicBezTo>
                  <a:cubicBezTo>
                    <a:pt x="27153" y="8407"/>
                    <a:pt x="26086" y="6606"/>
                    <a:pt x="24018" y="5438"/>
                  </a:cubicBezTo>
                  <a:cubicBezTo>
                    <a:pt x="23817" y="5305"/>
                    <a:pt x="23551" y="5205"/>
                    <a:pt x="23350" y="5105"/>
                  </a:cubicBezTo>
                  <a:cubicBezTo>
                    <a:pt x="21549" y="4304"/>
                    <a:pt x="19081" y="3870"/>
                    <a:pt x="15979" y="3737"/>
                  </a:cubicBezTo>
                  <a:lnTo>
                    <a:pt x="15979" y="1"/>
                  </a:lnTo>
                  <a:lnTo>
                    <a:pt x="12910" y="1"/>
                  </a:lnTo>
                  <a:lnTo>
                    <a:pt x="12910" y="3737"/>
                  </a:lnTo>
                  <a:lnTo>
                    <a:pt x="9707" y="3737"/>
                  </a:lnTo>
                  <a:lnTo>
                    <a:pt x="97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26"/>
          <p:cNvGrpSpPr/>
          <p:nvPr/>
        </p:nvGrpSpPr>
        <p:grpSpPr>
          <a:xfrm>
            <a:off x="7336353" y="2571745"/>
            <a:ext cx="639809" cy="656126"/>
            <a:chOff x="5773427" y="1017736"/>
            <a:chExt cx="480951" cy="493217"/>
          </a:xfrm>
        </p:grpSpPr>
        <p:sp>
          <p:nvSpPr>
            <p:cNvPr id="222" name="Google Shape;222;p26"/>
            <p:cNvSpPr/>
            <p:nvPr/>
          </p:nvSpPr>
          <p:spPr>
            <a:xfrm rot="798727">
              <a:off x="5802944" y="1042270"/>
              <a:ext cx="246378" cy="285136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 rot="798727">
              <a:off x="6079512" y="1314680"/>
              <a:ext cx="156157" cy="180723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26"/>
          <p:cNvGrpSpPr/>
          <p:nvPr/>
        </p:nvGrpSpPr>
        <p:grpSpPr>
          <a:xfrm flipH="1">
            <a:off x="1167856" y="2625367"/>
            <a:ext cx="639775" cy="548882"/>
            <a:chOff x="4971638" y="2191152"/>
            <a:chExt cx="542964" cy="465786"/>
          </a:xfrm>
        </p:grpSpPr>
        <p:sp>
          <p:nvSpPr>
            <p:cNvPr id="225" name="Google Shape;225;p26"/>
            <p:cNvSpPr/>
            <p:nvPr/>
          </p:nvSpPr>
          <p:spPr>
            <a:xfrm>
              <a:off x="4971638" y="21911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5358446" y="24762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26"/>
          <p:cNvGrpSpPr/>
          <p:nvPr/>
        </p:nvGrpSpPr>
        <p:grpSpPr>
          <a:xfrm>
            <a:off x="7545300" y="445019"/>
            <a:ext cx="1297450" cy="477875"/>
            <a:chOff x="7164300" y="445025"/>
            <a:chExt cx="1297450" cy="477875"/>
          </a:xfrm>
        </p:grpSpPr>
        <p:grpSp>
          <p:nvGrpSpPr>
            <p:cNvPr id="228" name="Google Shape;228;p26"/>
            <p:cNvGrpSpPr/>
            <p:nvPr/>
          </p:nvGrpSpPr>
          <p:grpSpPr>
            <a:xfrm flipH="1">
              <a:off x="7164300" y="555088"/>
              <a:ext cx="1160025" cy="257725"/>
              <a:chOff x="3464600" y="3479675"/>
              <a:chExt cx="1160025" cy="257725"/>
            </a:xfrm>
          </p:grpSpPr>
          <p:sp>
            <p:nvSpPr>
              <p:cNvPr id="229" name="Google Shape;229;p26"/>
              <p:cNvSpPr/>
              <p:nvPr/>
            </p:nvSpPr>
            <p:spPr>
              <a:xfrm>
                <a:off x="3464600" y="3479675"/>
                <a:ext cx="1021600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40864" h="7940" extrusionOk="0">
                    <a:moveTo>
                      <a:pt x="1" y="1"/>
                    </a:moveTo>
                    <a:lnTo>
                      <a:pt x="1" y="1602"/>
                    </a:lnTo>
                    <a:lnTo>
                      <a:pt x="15845" y="1602"/>
                    </a:lnTo>
                    <a:lnTo>
                      <a:pt x="26319" y="7940"/>
                    </a:lnTo>
                    <a:lnTo>
                      <a:pt x="40863" y="7940"/>
                    </a:lnTo>
                    <a:lnTo>
                      <a:pt x="40863" y="6339"/>
                    </a:lnTo>
                    <a:lnTo>
                      <a:pt x="26720" y="6339"/>
                    </a:lnTo>
                    <a:lnTo>
                      <a:pt x="16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6"/>
              <p:cNvSpPr/>
              <p:nvPr/>
            </p:nvSpPr>
            <p:spPr>
              <a:xfrm>
                <a:off x="4458650" y="3572250"/>
                <a:ext cx="16597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6606" extrusionOk="0">
                    <a:moveTo>
                      <a:pt x="3303" y="1602"/>
                    </a:moveTo>
                    <a:cubicBezTo>
                      <a:pt x="4270" y="1602"/>
                      <a:pt x="5004" y="2369"/>
                      <a:pt x="5004" y="3303"/>
                    </a:cubicBezTo>
                    <a:cubicBezTo>
                      <a:pt x="5004" y="4270"/>
                      <a:pt x="4270" y="5004"/>
                      <a:pt x="3303" y="5004"/>
                    </a:cubicBezTo>
                    <a:cubicBezTo>
                      <a:pt x="2335" y="5004"/>
                      <a:pt x="1602" y="4270"/>
                      <a:pt x="1602" y="3303"/>
                    </a:cubicBezTo>
                    <a:cubicBezTo>
                      <a:pt x="1602" y="2369"/>
                      <a:pt x="2335" y="1602"/>
                      <a:pt x="3303" y="1602"/>
                    </a:cubicBezTo>
                    <a:close/>
                    <a:moveTo>
                      <a:pt x="3303" y="0"/>
                    </a:moveTo>
                    <a:cubicBezTo>
                      <a:pt x="1501" y="0"/>
                      <a:pt x="0" y="1468"/>
                      <a:pt x="0" y="3303"/>
                    </a:cubicBezTo>
                    <a:cubicBezTo>
                      <a:pt x="0" y="5104"/>
                      <a:pt x="1468" y="6605"/>
                      <a:pt x="3303" y="6605"/>
                    </a:cubicBezTo>
                    <a:cubicBezTo>
                      <a:pt x="5137" y="6605"/>
                      <a:pt x="6638" y="5104"/>
                      <a:pt x="6605" y="3303"/>
                    </a:cubicBezTo>
                    <a:cubicBezTo>
                      <a:pt x="6605" y="1501"/>
                      <a:pt x="5137" y="0"/>
                      <a:pt x="3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" name="Google Shape;231;p26"/>
            <p:cNvGrpSpPr/>
            <p:nvPr/>
          </p:nvGrpSpPr>
          <p:grpSpPr>
            <a:xfrm rot="10800000">
              <a:off x="7966375" y="445025"/>
              <a:ext cx="495375" cy="477875"/>
              <a:chOff x="3881575" y="2684100"/>
              <a:chExt cx="495375" cy="477875"/>
            </a:xfrm>
          </p:grpSpPr>
          <p:sp>
            <p:nvSpPr>
              <p:cNvPr id="232" name="Google Shape;232;p26"/>
              <p:cNvSpPr/>
              <p:nvPr/>
            </p:nvSpPr>
            <p:spPr>
              <a:xfrm>
                <a:off x="4195125" y="2684100"/>
                <a:ext cx="181825" cy="16515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606" extrusionOk="0">
                    <a:moveTo>
                      <a:pt x="3636" y="1"/>
                    </a:moveTo>
                    <a:cubicBezTo>
                      <a:pt x="2769" y="1"/>
                      <a:pt x="1935" y="368"/>
                      <a:pt x="1301" y="968"/>
                    </a:cubicBezTo>
                    <a:cubicBezTo>
                      <a:pt x="1" y="2269"/>
                      <a:pt x="1" y="4371"/>
                      <a:pt x="1301" y="5638"/>
                    </a:cubicBezTo>
                    <a:cubicBezTo>
                      <a:pt x="1935" y="6272"/>
                      <a:pt x="2803" y="6606"/>
                      <a:pt x="3636" y="6606"/>
                    </a:cubicBezTo>
                    <a:cubicBezTo>
                      <a:pt x="4470" y="6606"/>
                      <a:pt x="5304" y="6272"/>
                      <a:pt x="5971" y="5638"/>
                    </a:cubicBezTo>
                    <a:cubicBezTo>
                      <a:pt x="7272" y="4371"/>
                      <a:pt x="7272" y="2269"/>
                      <a:pt x="5971" y="968"/>
                    </a:cubicBezTo>
                    <a:cubicBezTo>
                      <a:pt x="5338" y="368"/>
                      <a:pt x="4504" y="1"/>
                      <a:pt x="36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6"/>
              <p:cNvSpPr/>
              <p:nvPr/>
            </p:nvSpPr>
            <p:spPr>
              <a:xfrm>
                <a:off x="3881575" y="2997675"/>
                <a:ext cx="180975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6572" extrusionOk="0">
                    <a:moveTo>
                      <a:pt x="3636" y="0"/>
                    </a:moveTo>
                    <a:cubicBezTo>
                      <a:pt x="2736" y="0"/>
                      <a:pt x="1902" y="334"/>
                      <a:pt x="1301" y="934"/>
                    </a:cubicBezTo>
                    <a:cubicBezTo>
                      <a:pt x="0" y="2235"/>
                      <a:pt x="0" y="4337"/>
                      <a:pt x="1301" y="5604"/>
                    </a:cubicBezTo>
                    <a:cubicBezTo>
                      <a:pt x="1902" y="6238"/>
                      <a:pt x="2802" y="6572"/>
                      <a:pt x="3636" y="6572"/>
                    </a:cubicBezTo>
                    <a:cubicBezTo>
                      <a:pt x="4470" y="6572"/>
                      <a:pt x="5337" y="6271"/>
                      <a:pt x="5971" y="5604"/>
                    </a:cubicBezTo>
                    <a:cubicBezTo>
                      <a:pt x="7239" y="4337"/>
                      <a:pt x="7239" y="2235"/>
                      <a:pt x="5971" y="934"/>
                    </a:cubicBezTo>
                    <a:cubicBezTo>
                      <a:pt x="5337" y="334"/>
                      <a:pt x="4503" y="0"/>
                      <a:pt x="3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6"/>
              <p:cNvSpPr/>
              <p:nvPr/>
            </p:nvSpPr>
            <p:spPr>
              <a:xfrm>
                <a:off x="3990825" y="2783350"/>
                <a:ext cx="2727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10909" extrusionOk="0">
                    <a:moveTo>
                      <a:pt x="9774" y="0"/>
                    </a:moveTo>
                    <a:lnTo>
                      <a:pt x="0" y="9774"/>
                    </a:lnTo>
                    <a:lnTo>
                      <a:pt x="1134" y="10908"/>
                    </a:lnTo>
                    <a:lnTo>
                      <a:pt x="10908" y="1135"/>
                    </a:lnTo>
                    <a:lnTo>
                      <a:pt x="97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are application do?</a:t>
            </a:r>
            <a:endParaRPr/>
          </a:p>
        </p:txBody>
      </p:sp>
      <p:grpSp>
        <p:nvGrpSpPr>
          <p:cNvPr id="354" name="Google Shape;354;p30"/>
          <p:cNvGrpSpPr/>
          <p:nvPr/>
        </p:nvGrpSpPr>
        <p:grpSpPr>
          <a:xfrm rot="10800000">
            <a:off x="7887770" y="929709"/>
            <a:ext cx="542964" cy="465786"/>
            <a:chOff x="5863675" y="3789852"/>
            <a:chExt cx="542964" cy="465786"/>
          </a:xfrm>
        </p:grpSpPr>
        <p:sp>
          <p:nvSpPr>
            <p:cNvPr id="355" name="Google Shape;355;p30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30"/>
          <p:cNvGrpSpPr/>
          <p:nvPr/>
        </p:nvGrpSpPr>
        <p:grpSpPr>
          <a:xfrm>
            <a:off x="713245" y="929709"/>
            <a:ext cx="542964" cy="465786"/>
            <a:chOff x="5863675" y="3789852"/>
            <a:chExt cx="542964" cy="465786"/>
          </a:xfrm>
        </p:grpSpPr>
        <p:sp>
          <p:nvSpPr>
            <p:cNvPr id="358" name="Google Shape;358;p30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F4AFD0F-D153-E6A2-EF2E-A500E1D7D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1060" y="1387132"/>
            <a:ext cx="4881880" cy="321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55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33"/>
          <p:cNvGrpSpPr/>
          <p:nvPr/>
        </p:nvGrpSpPr>
        <p:grpSpPr>
          <a:xfrm>
            <a:off x="2666188" y="1835338"/>
            <a:ext cx="990000" cy="2555350"/>
            <a:chOff x="2666188" y="1835338"/>
            <a:chExt cx="990000" cy="2555350"/>
          </a:xfrm>
        </p:grpSpPr>
        <p:sp>
          <p:nvSpPr>
            <p:cNvPr id="446" name="Google Shape;446;p33"/>
            <p:cNvSpPr/>
            <p:nvPr/>
          </p:nvSpPr>
          <p:spPr>
            <a:xfrm>
              <a:off x="2666188" y="2618025"/>
              <a:ext cx="990000" cy="990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 txBox="1"/>
            <p:nvPr/>
          </p:nvSpPr>
          <p:spPr>
            <a:xfrm>
              <a:off x="2790700" y="1835338"/>
              <a:ext cx="741000" cy="45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2"/>
                  </a:solidFill>
                  <a:latin typeface="Chewy"/>
                  <a:ea typeface="Chewy"/>
                  <a:cs typeface="Chewy"/>
                  <a:sym typeface="Chewy"/>
                </a:rPr>
                <a:t>01</a:t>
              </a:r>
              <a:endParaRPr sz="3000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  <p:sp>
          <p:nvSpPr>
            <p:cNvPr id="448" name="Google Shape;448;p33"/>
            <p:cNvSpPr txBox="1"/>
            <p:nvPr/>
          </p:nvSpPr>
          <p:spPr>
            <a:xfrm>
              <a:off x="2790700" y="3936188"/>
              <a:ext cx="741000" cy="45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2"/>
                  </a:solidFill>
                  <a:latin typeface="Chewy"/>
                  <a:ea typeface="Chewy"/>
                  <a:cs typeface="Chewy"/>
                  <a:sym typeface="Chewy"/>
                </a:rPr>
                <a:t>A</a:t>
              </a:r>
              <a:endParaRPr sz="3000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</p:grpSp>
      <p:grpSp>
        <p:nvGrpSpPr>
          <p:cNvPr id="449" name="Google Shape;449;p33"/>
          <p:cNvGrpSpPr/>
          <p:nvPr/>
        </p:nvGrpSpPr>
        <p:grpSpPr>
          <a:xfrm>
            <a:off x="3503788" y="1835338"/>
            <a:ext cx="1326600" cy="2555350"/>
            <a:chOff x="3503788" y="1835338"/>
            <a:chExt cx="1326600" cy="2555350"/>
          </a:xfrm>
        </p:grpSpPr>
        <p:sp>
          <p:nvSpPr>
            <p:cNvPr id="450" name="Google Shape;450;p33"/>
            <p:cNvSpPr/>
            <p:nvPr/>
          </p:nvSpPr>
          <p:spPr>
            <a:xfrm>
              <a:off x="3503788" y="2449725"/>
              <a:ext cx="1326600" cy="1326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 txBox="1"/>
            <p:nvPr/>
          </p:nvSpPr>
          <p:spPr>
            <a:xfrm>
              <a:off x="3796588" y="1835338"/>
              <a:ext cx="741000" cy="45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1"/>
                  </a:solidFill>
                  <a:latin typeface="Chewy"/>
                  <a:ea typeface="Chewy"/>
                  <a:cs typeface="Chewy"/>
                  <a:sym typeface="Chewy"/>
                </a:rPr>
                <a:t>02</a:t>
              </a:r>
              <a:endParaRPr sz="30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  <p:sp>
          <p:nvSpPr>
            <p:cNvPr id="452" name="Google Shape;452;p33"/>
            <p:cNvSpPr txBox="1"/>
            <p:nvPr/>
          </p:nvSpPr>
          <p:spPr>
            <a:xfrm>
              <a:off x="3796588" y="3936188"/>
              <a:ext cx="741000" cy="45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1"/>
                  </a:solidFill>
                  <a:latin typeface="Chewy"/>
                  <a:ea typeface="Chewy"/>
                  <a:cs typeface="Chewy"/>
                  <a:sym typeface="Chewy"/>
                </a:rPr>
                <a:t>B</a:t>
              </a:r>
              <a:endParaRPr sz="30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</p:grpSp>
      <p:grpSp>
        <p:nvGrpSpPr>
          <p:cNvPr id="453" name="Google Shape;453;p33"/>
          <p:cNvGrpSpPr/>
          <p:nvPr/>
        </p:nvGrpSpPr>
        <p:grpSpPr>
          <a:xfrm>
            <a:off x="4677963" y="1835338"/>
            <a:ext cx="1093500" cy="2555350"/>
            <a:chOff x="4677963" y="1835338"/>
            <a:chExt cx="1093500" cy="2555350"/>
          </a:xfrm>
        </p:grpSpPr>
        <p:sp>
          <p:nvSpPr>
            <p:cNvPr id="454" name="Google Shape;454;p33"/>
            <p:cNvSpPr/>
            <p:nvPr/>
          </p:nvSpPr>
          <p:spPr>
            <a:xfrm>
              <a:off x="4677963" y="2566275"/>
              <a:ext cx="1093500" cy="109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 txBox="1"/>
            <p:nvPr/>
          </p:nvSpPr>
          <p:spPr>
            <a:xfrm>
              <a:off x="4854223" y="1835338"/>
              <a:ext cx="741000" cy="45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2"/>
                  </a:solidFill>
                  <a:latin typeface="Chewy"/>
                  <a:ea typeface="Chewy"/>
                  <a:cs typeface="Chewy"/>
                  <a:sym typeface="Chewy"/>
                </a:rPr>
                <a:t>03</a:t>
              </a:r>
              <a:endParaRPr sz="30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  <p:sp>
          <p:nvSpPr>
            <p:cNvPr id="456" name="Google Shape;456;p33"/>
            <p:cNvSpPr txBox="1"/>
            <p:nvPr/>
          </p:nvSpPr>
          <p:spPr>
            <a:xfrm>
              <a:off x="4854223" y="3936188"/>
              <a:ext cx="741000" cy="45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2"/>
                  </a:solidFill>
                  <a:latin typeface="Chewy"/>
                  <a:ea typeface="Chewy"/>
                  <a:cs typeface="Chewy"/>
                  <a:sym typeface="Chewy"/>
                </a:rPr>
                <a:t>C</a:t>
              </a:r>
              <a:endParaRPr sz="30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</p:grpSp>
      <p:grpSp>
        <p:nvGrpSpPr>
          <p:cNvPr id="457" name="Google Shape;457;p33"/>
          <p:cNvGrpSpPr/>
          <p:nvPr/>
        </p:nvGrpSpPr>
        <p:grpSpPr>
          <a:xfrm>
            <a:off x="5619013" y="1868230"/>
            <a:ext cx="865800" cy="2522459"/>
            <a:chOff x="5619013" y="1835338"/>
            <a:chExt cx="865800" cy="2555350"/>
          </a:xfrm>
        </p:grpSpPr>
        <p:sp>
          <p:nvSpPr>
            <p:cNvPr id="458" name="Google Shape;458;p33"/>
            <p:cNvSpPr/>
            <p:nvPr/>
          </p:nvSpPr>
          <p:spPr>
            <a:xfrm>
              <a:off x="5619013" y="2680125"/>
              <a:ext cx="865800" cy="865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 txBox="1"/>
            <p:nvPr/>
          </p:nvSpPr>
          <p:spPr>
            <a:xfrm>
              <a:off x="5681425" y="1835338"/>
              <a:ext cx="741000" cy="45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4"/>
                  </a:solidFill>
                  <a:latin typeface="Chewy"/>
                  <a:ea typeface="Chewy"/>
                  <a:cs typeface="Chewy"/>
                  <a:sym typeface="Chewy"/>
                </a:rPr>
                <a:t>04</a:t>
              </a:r>
              <a:endParaRPr sz="3000">
                <a:solidFill>
                  <a:schemeClr val="accent4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  <p:sp>
          <p:nvSpPr>
            <p:cNvPr id="460" name="Google Shape;460;p33"/>
            <p:cNvSpPr txBox="1"/>
            <p:nvPr/>
          </p:nvSpPr>
          <p:spPr>
            <a:xfrm>
              <a:off x="5681425" y="3936188"/>
              <a:ext cx="741000" cy="45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4"/>
                  </a:solidFill>
                  <a:latin typeface="Chewy"/>
                  <a:ea typeface="Chewy"/>
                  <a:cs typeface="Chewy"/>
                  <a:sym typeface="Chewy"/>
                </a:rPr>
                <a:t>D</a:t>
              </a:r>
              <a:endParaRPr sz="3000">
                <a:solidFill>
                  <a:schemeClr val="accent4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</p:grpSp>
      <p:sp>
        <p:nvSpPr>
          <p:cNvPr id="461" name="Google Shape;461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Technology Used</a:t>
            </a:r>
            <a:endParaRPr/>
          </a:p>
        </p:txBody>
      </p:sp>
      <p:grpSp>
        <p:nvGrpSpPr>
          <p:cNvPr id="462" name="Google Shape;462;p33"/>
          <p:cNvGrpSpPr/>
          <p:nvPr/>
        </p:nvGrpSpPr>
        <p:grpSpPr>
          <a:xfrm rot="10800000">
            <a:off x="7887770" y="929709"/>
            <a:ext cx="542964" cy="465786"/>
            <a:chOff x="5863675" y="3789852"/>
            <a:chExt cx="542964" cy="465786"/>
          </a:xfrm>
        </p:grpSpPr>
        <p:sp>
          <p:nvSpPr>
            <p:cNvPr id="463" name="Google Shape;463;p33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33"/>
          <p:cNvGrpSpPr/>
          <p:nvPr/>
        </p:nvGrpSpPr>
        <p:grpSpPr>
          <a:xfrm>
            <a:off x="713245" y="929709"/>
            <a:ext cx="542964" cy="465786"/>
            <a:chOff x="5863675" y="3789852"/>
            <a:chExt cx="542964" cy="465786"/>
          </a:xfrm>
        </p:grpSpPr>
        <p:sp>
          <p:nvSpPr>
            <p:cNvPr id="466" name="Google Shape;466;p33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33"/>
          <p:cNvGrpSpPr/>
          <p:nvPr/>
        </p:nvGrpSpPr>
        <p:grpSpPr>
          <a:xfrm>
            <a:off x="6793102" y="3272763"/>
            <a:ext cx="1637391" cy="1238688"/>
            <a:chOff x="6858075" y="3272763"/>
            <a:chExt cx="1572600" cy="1238688"/>
          </a:xfrm>
        </p:grpSpPr>
        <p:sp>
          <p:nvSpPr>
            <p:cNvPr id="482" name="Google Shape;482;p33"/>
            <p:cNvSpPr txBox="1"/>
            <p:nvPr/>
          </p:nvSpPr>
          <p:spPr>
            <a:xfrm>
              <a:off x="6858075" y="3272763"/>
              <a:ext cx="15726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Chewy"/>
                  <a:ea typeface="Chewy"/>
                  <a:cs typeface="Chewy"/>
                  <a:sym typeface="Chewy"/>
                </a:rPr>
                <a:t>Ganache</a:t>
              </a:r>
              <a:endParaRPr sz="2200">
                <a:solidFill>
                  <a:schemeClr val="accent4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  <p:sp>
          <p:nvSpPr>
            <p:cNvPr id="483" name="Google Shape;483;p33"/>
            <p:cNvSpPr txBox="1"/>
            <p:nvPr/>
          </p:nvSpPr>
          <p:spPr>
            <a:xfrm>
              <a:off x="6858075" y="3601850"/>
              <a:ext cx="1572600" cy="9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Ubuntu"/>
                  <a:ea typeface="Ubuntu"/>
                  <a:cs typeface="Ubuntu"/>
                  <a:sym typeface="Ubuntu"/>
                </a:rPr>
                <a:t>Local Ethereum test net</a:t>
              </a:r>
              <a:endParaRPr sz="160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484" name="Google Shape;484;p33"/>
          <p:cNvGrpSpPr/>
          <p:nvPr/>
        </p:nvGrpSpPr>
        <p:grpSpPr>
          <a:xfrm>
            <a:off x="713221" y="3272763"/>
            <a:ext cx="1637391" cy="1238688"/>
            <a:chOff x="713225" y="3272763"/>
            <a:chExt cx="1572600" cy="1238688"/>
          </a:xfrm>
        </p:grpSpPr>
        <p:sp>
          <p:nvSpPr>
            <p:cNvPr id="485" name="Google Shape;485;p33"/>
            <p:cNvSpPr txBox="1"/>
            <p:nvPr/>
          </p:nvSpPr>
          <p:spPr>
            <a:xfrm>
              <a:off x="713225" y="3272763"/>
              <a:ext cx="15726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Chewy"/>
                  <a:ea typeface="Chewy"/>
                  <a:cs typeface="Chewy"/>
                  <a:sym typeface="Chewy"/>
                </a:rPr>
                <a:t>Truffle</a:t>
              </a:r>
              <a:endPara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  <p:sp>
          <p:nvSpPr>
            <p:cNvPr id="486" name="Google Shape;486;p33"/>
            <p:cNvSpPr txBox="1"/>
            <p:nvPr/>
          </p:nvSpPr>
          <p:spPr>
            <a:xfrm>
              <a:off x="713225" y="3601850"/>
              <a:ext cx="1572600" cy="9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Ubuntu"/>
                  <a:ea typeface="Ubuntu"/>
                  <a:cs typeface="Ubuntu"/>
                  <a:sym typeface="Ubuntu"/>
                </a:rPr>
                <a:t>U</a:t>
              </a:r>
              <a:r>
                <a:rPr lang="en-US" sz="1600">
                  <a:solidFill>
                    <a:schemeClr val="accent6"/>
                  </a:solidFill>
                  <a:latin typeface="Ubuntu"/>
                  <a:ea typeface="Ubuntu"/>
                  <a:cs typeface="Ubuntu"/>
                  <a:sym typeface="Ubuntu"/>
                </a:rPr>
                <a:t>s</a:t>
              </a:r>
              <a:r>
                <a:rPr lang="en" sz="1600">
                  <a:solidFill>
                    <a:schemeClr val="accent6"/>
                  </a:solidFill>
                  <a:latin typeface="Ubuntu"/>
                  <a:ea typeface="Ubuntu"/>
                  <a:cs typeface="Ubuntu"/>
                  <a:sym typeface="Ubuntu"/>
                </a:rPr>
                <a:t>ed to build and deploy smart contracts</a:t>
              </a:r>
              <a:endParaRPr sz="160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487" name="Google Shape;487;p33"/>
          <p:cNvGrpSpPr/>
          <p:nvPr/>
        </p:nvGrpSpPr>
        <p:grpSpPr>
          <a:xfrm>
            <a:off x="6793101" y="1714600"/>
            <a:ext cx="1637392" cy="1238700"/>
            <a:chOff x="6858074" y="1714600"/>
            <a:chExt cx="1572601" cy="1238700"/>
          </a:xfrm>
        </p:grpSpPr>
        <p:sp>
          <p:nvSpPr>
            <p:cNvPr id="488" name="Google Shape;488;p33"/>
            <p:cNvSpPr txBox="1"/>
            <p:nvPr/>
          </p:nvSpPr>
          <p:spPr>
            <a:xfrm>
              <a:off x="6858075" y="1714600"/>
              <a:ext cx="15726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Chewy"/>
                  <a:ea typeface="Chewy"/>
                  <a:cs typeface="Chewy"/>
                  <a:sym typeface="Chewy"/>
                </a:rPr>
                <a:t>Node JS</a:t>
              </a:r>
              <a:endParaRPr sz="22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  <p:sp>
          <p:nvSpPr>
            <p:cNvPr id="489" name="Google Shape;489;p33"/>
            <p:cNvSpPr txBox="1"/>
            <p:nvPr/>
          </p:nvSpPr>
          <p:spPr>
            <a:xfrm>
              <a:off x="6858074" y="2043700"/>
              <a:ext cx="1572600" cy="9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Ubuntu"/>
                  <a:ea typeface="Ubuntu"/>
                  <a:cs typeface="Ubuntu"/>
                  <a:sym typeface="Ubuntu"/>
                </a:rPr>
                <a:t>Backend programming language</a:t>
              </a:r>
              <a:endParaRPr sz="160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490" name="Google Shape;490;p33"/>
          <p:cNvGrpSpPr/>
          <p:nvPr/>
        </p:nvGrpSpPr>
        <p:grpSpPr>
          <a:xfrm>
            <a:off x="713221" y="1714600"/>
            <a:ext cx="1637391" cy="1238700"/>
            <a:chOff x="713225" y="1714600"/>
            <a:chExt cx="1572600" cy="1238700"/>
          </a:xfrm>
        </p:grpSpPr>
        <p:sp>
          <p:nvSpPr>
            <p:cNvPr id="491" name="Google Shape;491;p33"/>
            <p:cNvSpPr txBox="1"/>
            <p:nvPr/>
          </p:nvSpPr>
          <p:spPr>
            <a:xfrm>
              <a:off x="713225" y="1714600"/>
              <a:ext cx="15726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err="1">
                  <a:solidFill>
                    <a:schemeClr val="dk2"/>
                  </a:solidFill>
                  <a:latin typeface="Chewy"/>
                  <a:ea typeface="Chewy"/>
                  <a:cs typeface="Chewy"/>
                  <a:sym typeface="Chewy"/>
                </a:rPr>
                <a:t>Metamask</a:t>
              </a:r>
              <a:endParaRPr sz="2200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  <p:sp>
          <p:nvSpPr>
            <p:cNvPr id="492" name="Google Shape;492;p33"/>
            <p:cNvSpPr txBox="1"/>
            <p:nvPr/>
          </p:nvSpPr>
          <p:spPr>
            <a:xfrm>
              <a:off x="713225" y="2043700"/>
              <a:ext cx="1572600" cy="9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Ubuntu"/>
                  <a:ea typeface="Ubuntu"/>
                  <a:cs typeface="Ubuntu"/>
                  <a:sym typeface="Ubuntu"/>
                </a:rPr>
                <a:t>A Crypto Wallet</a:t>
              </a:r>
              <a:endParaRPr sz="1600"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D9165FD-7929-AA17-ED44-1C53D6948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493" y="2825761"/>
            <a:ext cx="485595" cy="547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F4DF27-82A1-9A65-0899-2C412E26A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01539" y="2833622"/>
            <a:ext cx="531943" cy="531943"/>
          </a:xfrm>
          <a:prstGeom prst="rect">
            <a:avLst/>
          </a:prstGeom>
        </p:spPr>
      </p:pic>
      <p:pic>
        <p:nvPicPr>
          <p:cNvPr id="11" name="Picture 10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2E89C7A0-A132-CA55-7878-65667D907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6551" y="2898043"/>
            <a:ext cx="700912" cy="429952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5AF32E88-D2CE-D0F5-998F-6A4B631A64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226" y="2816093"/>
            <a:ext cx="569835" cy="5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08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our project do?</a:t>
            </a:r>
            <a:endParaRPr/>
          </a:p>
        </p:txBody>
      </p:sp>
      <p:grpSp>
        <p:nvGrpSpPr>
          <p:cNvPr id="354" name="Google Shape;354;p30"/>
          <p:cNvGrpSpPr/>
          <p:nvPr/>
        </p:nvGrpSpPr>
        <p:grpSpPr>
          <a:xfrm rot="10800000">
            <a:off x="7887770" y="929709"/>
            <a:ext cx="542964" cy="465786"/>
            <a:chOff x="5863675" y="3789852"/>
            <a:chExt cx="542964" cy="465786"/>
          </a:xfrm>
        </p:grpSpPr>
        <p:sp>
          <p:nvSpPr>
            <p:cNvPr id="355" name="Google Shape;355;p30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30"/>
          <p:cNvGrpSpPr/>
          <p:nvPr/>
        </p:nvGrpSpPr>
        <p:grpSpPr>
          <a:xfrm>
            <a:off x="713245" y="929709"/>
            <a:ext cx="542964" cy="465786"/>
            <a:chOff x="5863675" y="3789852"/>
            <a:chExt cx="542964" cy="465786"/>
          </a:xfrm>
        </p:grpSpPr>
        <p:sp>
          <p:nvSpPr>
            <p:cNvPr id="358" name="Google Shape;358;p30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309;p29">
            <a:extLst>
              <a:ext uri="{FF2B5EF4-FFF2-40B4-BE49-F238E27FC236}">
                <a16:creationId xmlns:a16="http://schemas.microsoft.com/office/drawing/2014/main" id="{8EC79462-2287-0D5B-1627-E2E734B6B873}"/>
              </a:ext>
            </a:extLst>
          </p:cNvPr>
          <p:cNvSpPr txBox="1"/>
          <p:nvPr/>
        </p:nvSpPr>
        <p:spPr>
          <a:xfrm>
            <a:off x="713250" y="1024600"/>
            <a:ext cx="77175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rPr>
              <a:t>Features!!</a:t>
            </a:r>
            <a:endParaRPr sz="2400" u="sng">
              <a:solidFill>
                <a:schemeClr val="dk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2ECE08-8938-04F6-8ECB-C6C0BC696B5F}"/>
              </a:ext>
            </a:extLst>
          </p:cNvPr>
          <p:cNvSpPr txBox="1"/>
          <p:nvPr/>
        </p:nvSpPr>
        <p:spPr>
          <a:xfrm>
            <a:off x="1516359" y="1877168"/>
            <a:ext cx="637141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System Font Regular"/>
              <a:buChar char="→"/>
            </a:pPr>
            <a:r>
              <a:rPr lang="en-US" sz="1600">
                <a:solidFill>
                  <a:schemeClr val="accent6"/>
                </a:solidFill>
                <a:latin typeface="Ubuntu"/>
              </a:rPr>
              <a:t>Ask for funding (borrow)</a:t>
            </a:r>
          </a:p>
          <a:p>
            <a:pPr marL="285750" indent="-285750" fontAlgn="base">
              <a:buFont typeface="System Font Regular"/>
              <a:buChar char="→"/>
            </a:pPr>
            <a:r>
              <a:rPr lang="en-US" sz="1600">
                <a:solidFill>
                  <a:schemeClr val="accent6"/>
                </a:solidFill>
                <a:latin typeface="Ubuntu"/>
              </a:rPr>
              <a:t>Provide details of the requested funding.</a:t>
            </a:r>
          </a:p>
          <a:p>
            <a:pPr marL="285750" indent="-285750" fontAlgn="base">
              <a:buFont typeface="System Font Regular"/>
              <a:buChar char="→"/>
            </a:pPr>
            <a:r>
              <a:rPr lang="en-US" sz="1600">
                <a:solidFill>
                  <a:schemeClr val="accent6"/>
                </a:solidFill>
                <a:latin typeface="Ubuntu"/>
              </a:rPr>
              <a:t>Withdrawal of funding after successfully reached goal of full funding.</a:t>
            </a:r>
          </a:p>
          <a:p>
            <a:pPr marL="285750" indent="-285750" fontAlgn="base">
              <a:buFont typeface="System Font Regular"/>
              <a:buChar char="→"/>
            </a:pPr>
            <a:r>
              <a:rPr lang="en-US" sz="1600">
                <a:solidFill>
                  <a:schemeClr val="accent6"/>
                </a:solidFill>
                <a:latin typeface="Ubuntu"/>
              </a:rPr>
              <a:t>Repayment installments functionality.</a:t>
            </a:r>
          </a:p>
          <a:p>
            <a:pPr marL="285750" indent="-285750" fontAlgn="base">
              <a:buFont typeface="System Font Regular"/>
              <a:buChar char="→"/>
            </a:pPr>
            <a:r>
              <a:rPr lang="en-US" sz="1600">
                <a:solidFill>
                  <a:schemeClr val="accent6"/>
                </a:solidFill>
                <a:latin typeface="Ubuntu"/>
              </a:rPr>
              <a:t>Invest in project/credit (lend)</a:t>
            </a:r>
          </a:p>
          <a:p>
            <a:pPr marL="285750" indent="-285750" fontAlgn="base">
              <a:buFont typeface="System Font Regular"/>
              <a:buChar char="→"/>
            </a:pPr>
            <a:r>
              <a:rPr lang="en-US" sz="1600">
                <a:solidFill>
                  <a:schemeClr val="accent6"/>
                </a:solidFill>
                <a:latin typeface="Ubuntu"/>
              </a:rPr>
              <a:t>Vote for revoke contract / refund investments.</a:t>
            </a:r>
          </a:p>
          <a:p>
            <a:pPr marL="285750" indent="-285750" fontAlgn="base">
              <a:buFont typeface="System Font Regular"/>
              <a:buChar char="→"/>
            </a:pPr>
            <a:r>
              <a:rPr lang="en-US" sz="1600">
                <a:solidFill>
                  <a:schemeClr val="accent6"/>
                </a:solidFill>
                <a:latin typeface="Ubuntu"/>
              </a:rPr>
              <a:t>Mark project as Fraud.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3"/>
          <p:cNvSpPr txBox="1"/>
          <p:nvPr/>
        </p:nvSpPr>
        <p:spPr>
          <a:xfrm>
            <a:off x="2008607" y="2433750"/>
            <a:ext cx="5126786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  <a:latin typeface="Chewy"/>
                <a:sym typeface="Chewy"/>
              </a:rPr>
              <a:t>Demo Time!</a:t>
            </a:r>
            <a:endParaRPr sz="6000">
              <a:solidFill>
                <a:schemeClr val="accent1"/>
              </a:solidFill>
              <a:latin typeface="Chewy"/>
              <a:sym typeface="Chewy"/>
            </a:endParaRPr>
          </a:p>
        </p:txBody>
      </p:sp>
      <p:grpSp>
        <p:nvGrpSpPr>
          <p:cNvPr id="938" name="Google Shape;938;p43"/>
          <p:cNvGrpSpPr/>
          <p:nvPr/>
        </p:nvGrpSpPr>
        <p:grpSpPr>
          <a:xfrm rot="10800000">
            <a:off x="7887770" y="929709"/>
            <a:ext cx="542964" cy="465786"/>
            <a:chOff x="5863675" y="3789852"/>
            <a:chExt cx="542964" cy="465786"/>
          </a:xfrm>
        </p:grpSpPr>
        <p:sp>
          <p:nvSpPr>
            <p:cNvPr id="939" name="Google Shape;939;p43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43"/>
          <p:cNvGrpSpPr/>
          <p:nvPr/>
        </p:nvGrpSpPr>
        <p:grpSpPr>
          <a:xfrm>
            <a:off x="713245" y="929709"/>
            <a:ext cx="542964" cy="465786"/>
            <a:chOff x="5863675" y="3789852"/>
            <a:chExt cx="542964" cy="465786"/>
          </a:xfrm>
        </p:grpSpPr>
        <p:sp>
          <p:nvSpPr>
            <p:cNvPr id="942" name="Google Shape;942;p43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6378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Application </a:t>
            </a:r>
            <a:endParaRPr/>
          </a:p>
        </p:txBody>
      </p:sp>
      <p:grpSp>
        <p:nvGrpSpPr>
          <p:cNvPr id="354" name="Google Shape;354;p30"/>
          <p:cNvGrpSpPr/>
          <p:nvPr/>
        </p:nvGrpSpPr>
        <p:grpSpPr>
          <a:xfrm rot="10800000">
            <a:off x="7887770" y="929709"/>
            <a:ext cx="542964" cy="465786"/>
            <a:chOff x="5863675" y="3789852"/>
            <a:chExt cx="542964" cy="465786"/>
          </a:xfrm>
        </p:grpSpPr>
        <p:sp>
          <p:nvSpPr>
            <p:cNvPr id="355" name="Google Shape;355;p30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30"/>
          <p:cNvGrpSpPr/>
          <p:nvPr/>
        </p:nvGrpSpPr>
        <p:grpSpPr>
          <a:xfrm>
            <a:off x="713245" y="929709"/>
            <a:ext cx="542964" cy="465786"/>
            <a:chOff x="5863675" y="3789852"/>
            <a:chExt cx="542964" cy="465786"/>
          </a:xfrm>
        </p:grpSpPr>
        <p:sp>
          <p:nvSpPr>
            <p:cNvPr id="358" name="Google Shape;358;p30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D2ECE08-8938-04F6-8ECB-C6C0BC696B5F}"/>
              </a:ext>
            </a:extLst>
          </p:cNvPr>
          <p:cNvSpPr txBox="1"/>
          <p:nvPr/>
        </p:nvSpPr>
        <p:spPr>
          <a:xfrm>
            <a:off x="959621" y="1973696"/>
            <a:ext cx="515114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1600">
                <a:solidFill>
                  <a:schemeClr val="accent6"/>
                </a:solidFill>
                <a:latin typeface="Ubuntu"/>
              </a:rPr>
              <a:t>Can be enhanced and used for the following purposes</a:t>
            </a:r>
          </a:p>
          <a:p>
            <a:pPr fontAlgn="base"/>
            <a:r>
              <a:rPr lang="en-US" sz="1600">
                <a:solidFill>
                  <a:schemeClr val="accent6"/>
                </a:solidFill>
                <a:latin typeface="Ubuntu"/>
              </a:rPr>
              <a:t> </a:t>
            </a:r>
          </a:p>
          <a:p>
            <a:pPr marL="285750" lvl="6" indent="-285750" fontAlgn="base">
              <a:buFont typeface="System Font Regular"/>
              <a:buChar char="→"/>
            </a:pPr>
            <a:r>
              <a:rPr lang="en-US" sz="1600">
                <a:solidFill>
                  <a:schemeClr val="accent6"/>
                </a:solidFill>
                <a:latin typeface="Ubuntu"/>
              </a:rPr>
              <a:t>Startup Idea Pitches and Investments</a:t>
            </a:r>
          </a:p>
          <a:p>
            <a:pPr marL="285750" lvl="6" indent="-285750" fontAlgn="base">
              <a:buFont typeface="System Font Regular"/>
              <a:buChar char="→"/>
            </a:pPr>
            <a:r>
              <a:rPr lang="en-US" sz="1600">
                <a:solidFill>
                  <a:schemeClr val="accent6"/>
                </a:solidFill>
                <a:latin typeface="Ubuntu"/>
              </a:rPr>
              <a:t>Loan Purposes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652430-66CE-E762-9A09-C40044732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7645" y="2194560"/>
            <a:ext cx="1783080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38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4" name="Google Shape;1194;p50"/>
          <p:cNvCxnSpPr>
            <a:stCxn id="1195" idx="0"/>
          </p:cNvCxnSpPr>
          <p:nvPr/>
        </p:nvCxnSpPr>
        <p:spPr>
          <a:xfrm rot="10800000">
            <a:off x="1677940" y="2636388"/>
            <a:ext cx="0" cy="356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6" name="Google Shape;1196;p50"/>
          <p:cNvCxnSpPr>
            <a:stCxn id="1197" idx="0"/>
          </p:cNvCxnSpPr>
          <p:nvPr/>
        </p:nvCxnSpPr>
        <p:spPr>
          <a:xfrm rot="10800000">
            <a:off x="3607315" y="2332488"/>
            <a:ext cx="0" cy="660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8" name="Google Shape;1198;p50"/>
          <p:cNvCxnSpPr>
            <a:stCxn id="1199" idx="0"/>
          </p:cNvCxnSpPr>
          <p:nvPr/>
        </p:nvCxnSpPr>
        <p:spPr>
          <a:xfrm rot="10800000">
            <a:off x="5536690" y="2636388"/>
            <a:ext cx="0" cy="356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50"/>
          <p:cNvCxnSpPr>
            <a:stCxn id="1201" idx="0"/>
          </p:cNvCxnSpPr>
          <p:nvPr/>
        </p:nvCxnSpPr>
        <p:spPr>
          <a:xfrm rot="10800000">
            <a:off x="7466065" y="2332488"/>
            <a:ext cx="0" cy="660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2" name="Google Shape;1202;p5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 and Enhancement</a:t>
            </a:r>
            <a:endParaRPr/>
          </a:p>
        </p:txBody>
      </p:sp>
      <p:sp>
        <p:nvSpPr>
          <p:cNvPr id="1204" name="Google Shape;1204;p50"/>
          <p:cNvSpPr/>
          <p:nvPr/>
        </p:nvSpPr>
        <p:spPr>
          <a:xfrm>
            <a:off x="5290169" y="2059400"/>
            <a:ext cx="493088" cy="636685"/>
          </a:xfrm>
          <a:custGeom>
            <a:avLst/>
            <a:gdLst/>
            <a:ahLst/>
            <a:cxnLst/>
            <a:rect l="l" t="t" r="r" b="b"/>
            <a:pathLst>
              <a:path w="13931" h="17988" extrusionOk="0">
                <a:moveTo>
                  <a:pt x="6965" y="0"/>
                </a:moveTo>
                <a:cubicBezTo>
                  <a:pt x="3119" y="0"/>
                  <a:pt x="1" y="3118"/>
                  <a:pt x="1" y="6966"/>
                </a:cubicBezTo>
                <a:cubicBezTo>
                  <a:pt x="1" y="9877"/>
                  <a:pt x="3991" y="15121"/>
                  <a:pt x="5931" y="17497"/>
                </a:cubicBezTo>
                <a:cubicBezTo>
                  <a:pt x="6198" y="17824"/>
                  <a:pt x="6582" y="17988"/>
                  <a:pt x="6965" y="17988"/>
                </a:cubicBezTo>
                <a:cubicBezTo>
                  <a:pt x="7348" y="17988"/>
                  <a:pt x="7732" y="17824"/>
                  <a:pt x="7999" y="17497"/>
                </a:cubicBezTo>
                <a:cubicBezTo>
                  <a:pt x="9938" y="15123"/>
                  <a:pt x="13931" y="9877"/>
                  <a:pt x="13931" y="6966"/>
                </a:cubicBezTo>
                <a:cubicBezTo>
                  <a:pt x="13931" y="3120"/>
                  <a:pt x="10811" y="0"/>
                  <a:pt x="69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rPr>
              <a:t>03</a:t>
            </a:r>
            <a:endParaRPr sz="1800">
              <a:solidFill>
                <a:schemeClr val="lt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205" name="Google Shape;1205;p50"/>
          <p:cNvSpPr/>
          <p:nvPr/>
        </p:nvSpPr>
        <p:spPr>
          <a:xfrm>
            <a:off x="1431375" y="2072496"/>
            <a:ext cx="493123" cy="636685"/>
          </a:xfrm>
          <a:custGeom>
            <a:avLst/>
            <a:gdLst/>
            <a:ahLst/>
            <a:cxnLst/>
            <a:rect l="l" t="t" r="r" b="b"/>
            <a:pathLst>
              <a:path w="13932" h="17988" extrusionOk="0">
                <a:moveTo>
                  <a:pt x="6965" y="0"/>
                </a:moveTo>
                <a:cubicBezTo>
                  <a:pt x="3119" y="0"/>
                  <a:pt x="1" y="3118"/>
                  <a:pt x="1" y="6966"/>
                </a:cubicBezTo>
                <a:cubicBezTo>
                  <a:pt x="1" y="9878"/>
                  <a:pt x="3993" y="15121"/>
                  <a:pt x="5933" y="17498"/>
                </a:cubicBezTo>
                <a:cubicBezTo>
                  <a:pt x="6199" y="17824"/>
                  <a:pt x="6583" y="17988"/>
                  <a:pt x="6966" y="17988"/>
                </a:cubicBezTo>
                <a:cubicBezTo>
                  <a:pt x="7349" y="17988"/>
                  <a:pt x="7733" y="17824"/>
                  <a:pt x="7999" y="17498"/>
                </a:cubicBezTo>
                <a:cubicBezTo>
                  <a:pt x="9939" y="15121"/>
                  <a:pt x="13931" y="9878"/>
                  <a:pt x="13931" y="6966"/>
                </a:cubicBezTo>
                <a:cubicBezTo>
                  <a:pt x="13931" y="3118"/>
                  <a:pt x="10813" y="0"/>
                  <a:pt x="69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rPr>
              <a:t>01</a:t>
            </a:r>
            <a:endParaRPr sz="1800">
              <a:solidFill>
                <a:schemeClr val="lt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206" name="Google Shape;1206;p50"/>
          <p:cNvSpPr/>
          <p:nvPr/>
        </p:nvSpPr>
        <p:spPr>
          <a:xfrm>
            <a:off x="3360790" y="1754150"/>
            <a:ext cx="493088" cy="636650"/>
          </a:xfrm>
          <a:custGeom>
            <a:avLst/>
            <a:gdLst/>
            <a:ahLst/>
            <a:cxnLst/>
            <a:rect l="l" t="t" r="r" b="b"/>
            <a:pathLst>
              <a:path w="13931" h="17987" extrusionOk="0">
                <a:moveTo>
                  <a:pt x="6965" y="1"/>
                </a:moveTo>
                <a:cubicBezTo>
                  <a:pt x="3119" y="1"/>
                  <a:pt x="1" y="3119"/>
                  <a:pt x="1" y="6965"/>
                </a:cubicBezTo>
                <a:cubicBezTo>
                  <a:pt x="1" y="9877"/>
                  <a:pt x="3993" y="15120"/>
                  <a:pt x="5933" y="17497"/>
                </a:cubicBezTo>
                <a:cubicBezTo>
                  <a:pt x="6199" y="17823"/>
                  <a:pt x="6582" y="17987"/>
                  <a:pt x="6965" y="17987"/>
                </a:cubicBezTo>
                <a:cubicBezTo>
                  <a:pt x="7348" y="17987"/>
                  <a:pt x="7732" y="17823"/>
                  <a:pt x="7999" y="17497"/>
                </a:cubicBezTo>
                <a:cubicBezTo>
                  <a:pt x="9939" y="15122"/>
                  <a:pt x="13931" y="9877"/>
                  <a:pt x="13931" y="6965"/>
                </a:cubicBezTo>
                <a:cubicBezTo>
                  <a:pt x="13931" y="3119"/>
                  <a:pt x="10811" y="1"/>
                  <a:pt x="6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rPr>
              <a:t>02</a:t>
            </a:r>
            <a:endParaRPr sz="1800">
              <a:solidFill>
                <a:schemeClr val="lt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207" name="Google Shape;1207;p50"/>
          <p:cNvSpPr/>
          <p:nvPr/>
        </p:nvSpPr>
        <p:spPr>
          <a:xfrm>
            <a:off x="7219547" y="1832515"/>
            <a:ext cx="493052" cy="636685"/>
          </a:xfrm>
          <a:custGeom>
            <a:avLst/>
            <a:gdLst/>
            <a:ahLst/>
            <a:cxnLst/>
            <a:rect l="l" t="t" r="r" b="b"/>
            <a:pathLst>
              <a:path w="13930" h="17988" extrusionOk="0">
                <a:moveTo>
                  <a:pt x="6965" y="0"/>
                </a:moveTo>
                <a:cubicBezTo>
                  <a:pt x="3118" y="0"/>
                  <a:pt x="0" y="3119"/>
                  <a:pt x="0" y="6966"/>
                </a:cubicBezTo>
                <a:cubicBezTo>
                  <a:pt x="0" y="9878"/>
                  <a:pt x="3991" y="15121"/>
                  <a:pt x="5931" y="17498"/>
                </a:cubicBezTo>
                <a:cubicBezTo>
                  <a:pt x="6198" y="17825"/>
                  <a:pt x="6581" y="17988"/>
                  <a:pt x="6965" y="17988"/>
                </a:cubicBezTo>
                <a:cubicBezTo>
                  <a:pt x="7348" y="17988"/>
                  <a:pt x="7731" y="17825"/>
                  <a:pt x="7999" y="17498"/>
                </a:cubicBezTo>
                <a:cubicBezTo>
                  <a:pt x="9937" y="15121"/>
                  <a:pt x="13929" y="9878"/>
                  <a:pt x="13929" y="6966"/>
                </a:cubicBezTo>
                <a:cubicBezTo>
                  <a:pt x="13929" y="3119"/>
                  <a:pt x="10811" y="0"/>
                  <a:pt x="69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rPr>
              <a:t>04</a:t>
            </a:r>
            <a:endParaRPr sz="1800">
              <a:solidFill>
                <a:schemeClr val="lt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209" name="Google Shape;1209;p50"/>
          <p:cNvSpPr txBox="1"/>
          <p:nvPr/>
        </p:nvSpPr>
        <p:spPr>
          <a:xfrm>
            <a:off x="6531625" y="3560596"/>
            <a:ext cx="19293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4"/>
                </a:solidFill>
                <a:latin typeface="Chewy"/>
                <a:ea typeface="Chewy"/>
                <a:cs typeface="Chewy"/>
                <a:sym typeface="Chewy"/>
              </a:rPr>
              <a:t>Minimize Gas Cost</a:t>
            </a:r>
            <a:endParaRPr sz="2200">
              <a:solidFill>
                <a:schemeClr val="accent4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212" name="Google Shape;1212;p50"/>
          <p:cNvSpPr txBox="1"/>
          <p:nvPr/>
        </p:nvSpPr>
        <p:spPr>
          <a:xfrm>
            <a:off x="2642647" y="3685076"/>
            <a:ext cx="19293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Create more investor protection</a:t>
            </a:r>
          </a:p>
        </p:txBody>
      </p:sp>
      <p:sp>
        <p:nvSpPr>
          <p:cNvPr id="1215" name="Google Shape;1215;p50"/>
          <p:cNvSpPr txBox="1"/>
          <p:nvPr/>
        </p:nvSpPr>
        <p:spPr>
          <a:xfrm>
            <a:off x="4526515" y="3683749"/>
            <a:ext cx="19293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rPr>
              <a:t>Protection against phishing</a:t>
            </a:r>
          </a:p>
        </p:txBody>
      </p:sp>
      <p:sp>
        <p:nvSpPr>
          <p:cNvPr id="1218" name="Google Shape;1218;p50"/>
          <p:cNvSpPr txBox="1"/>
          <p:nvPr/>
        </p:nvSpPr>
        <p:spPr>
          <a:xfrm>
            <a:off x="713218" y="3548860"/>
            <a:ext cx="19293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rPr>
              <a:t>Implement Trust Tokens</a:t>
            </a:r>
            <a:endParaRPr sz="2200">
              <a:solidFill>
                <a:schemeClr val="dk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195" name="Google Shape;1195;p50"/>
          <p:cNvSpPr/>
          <p:nvPr/>
        </p:nvSpPr>
        <p:spPr>
          <a:xfrm>
            <a:off x="1632490" y="2992488"/>
            <a:ext cx="90900" cy="909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0" name="Google Shape;1220;p50"/>
          <p:cNvCxnSpPr>
            <a:endCxn id="1197" idx="2"/>
          </p:cNvCxnSpPr>
          <p:nvPr/>
        </p:nvCxnSpPr>
        <p:spPr>
          <a:xfrm>
            <a:off x="1723465" y="3037938"/>
            <a:ext cx="18384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7" name="Google Shape;1197;p50"/>
          <p:cNvSpPr/>
          <p:nvPr/>
        </p:nvSpPr>
        <p:spPr>
          <a:xfrm>
            <a:off x="3561865" y="2992488"/>
            <a:ext cx="90900" cy="909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1" name="Google Shape;1221;p50"/>
          <p:cNvCxnSpPr>
            <a:stCxn id="1197" idx="6"/>
            <a:endCxn id="1199" idx="2"/>
          </p:cNvCxnSpPr>
          <p:nvPr/>
        </p:nvCxnSpPr>
        <p:spPr>
          <a:xfrm>
            <a:off x="3652765" y="3037938"/>
            <a:ext cx="18384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9" name="Google Shape;1199;p50"/>
          <p:cNvSpPr/>
          <p:nvPr/>
        </p:nvSpPr>
        <p:spPr>
          <a:xfrm>
            <a:off x="5491240" y="2992488"/>
            <a:ext cx="90900" cy="909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2" name="Google Shape;1222;p50"/>
          <p:cNvCxnSpPr>
            <a:stCxn id="1199" idx="6"/>
            <a:endCxn id="1201" idx="2"/>
          </p:cNvCxnSpPr>
          <p:nvPr/>
        </p:nvCxnSpPr>
        <p:spPr>
          <a:xfrm>
            <a:off x="5582140" y="3037938"/>
            <a:ext cx="18384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1" name="Google Shape;1201;p50"/>
          <p:cNvSpPr/>
          <p:nvPr/>
        </p:nvSpPr>
        <p:spPr>
          <a:xfrm>
            <a:off x="7420615" y="2992488"/>
            <a:ext cx="90900" cy="909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3" name="Google Shape;1223;p50"/>
          <p:cNvGrpSpPr/>
          <p:nvPr/>
        </p:nvGrpSpPr>
        <p:grpSpPr>
          <a:xfrm rot="10800000">
            <a:off x="7887770" y="929709"/>
            <a:ext cx="542964" cy="465786"/>
            <a:chOff x="5863675" y="3789852"/>
            <a:chExt cx="542964" cy="465786"/>
          </a:xfrm>
        </p:grpSpPr>
        <p:sp>
          <p:nvSpPr>
            <p:cNvPr id="1224" name="Google Shape;1224;p50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6" name="Google Shape;1226;p50"/>
          <p:cNvGrpSpPr/>
          <p:nvPr/>
        </p:nvGrpSpPr>
        <p:grpSpPr>
          <a:xfrm rot="10800000" flipH="1">
            <a:off x="713219" y="929828"/>
            <a:ext cx="542964" cy="465786"/>
            <a:chOff x="5863675" y="3789852"/>
            <a:chExt cx="542964" cy="465786"/>
          </a:xfrm>
        </p:grpSpPr>
        <p:sp>
          <p:nvSpPr>
            <p:cNvPr id="1227" name="Google Shape;1227;p50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61431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3"/>
          <p:cNvSpPr txBox="1"/>
          <p:nvPr/>
        </p:nvSpPr>
        <p:spPr>
          <a:xfrm>
            <a:off x="2008607" y="1671750"/>
            <a:ext cx="5126786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  <a:latin typeface="Chewy"/>
                <a:sym typeface="Chewy"/>
              </a:rPr>
              <a:t>Thank You!</a:t>
            </a:r>
            <a:endParaRPr sz="6000">
              <a:solidFill>
                <a:schemeClr val="accent1"/>
              </a:solidFill>
              <a:latin typeface="Chewy"/>
              <a:sym typeface="Chewy"/>
            </a:endParaRPr>
          </a:p>
        </p:txBody>
      </p:sp>
      <p:grpSp>
        <p:nvGrpSpPr>
          <p:cNvPr id="938" name="Google Shape;938;p43"/>
          <p:cNvGrpSpPr/>
          <p:nvPr/>
        </p:nvGrpSpPr>
        <p:grpSpPr>
          <a:xfrm rot="10800000">
            <a:off x="7887770" y="929709"/>
            <a:ext cx="542964" cy="465786"/>
            <a:chOff x="5863675" y="3789852"/>
            <a:chExt cx="542964" cy="465786"/>
          </a:xfrm>
        </p:grpSpPr>
        <p:sp>
          <p:nvSpPr>
            <p:cNvPr id="939" name="Google Shape;939;p43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43"/>
          <p:cNvGrpSpPr/>
          <p:nvPr/>
        </p:nvGrpSpPr>
        <p:grpSpPr>
          <a:xfrm>
            <a:off x="713245" y="929709"/>
            <a:ext cx="542964" cy="465786"/>
            <a:chOff x="5863675" y="3789852"/>
            <a:chExt cx="542964" cy="465786"/>
          </a:xfrm>
        </p:grpSpPr>
        <p:sp>
          <p:nvSpPr>
            <p:cNvPr id="942" name="Google Shape;942;p43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96;p28">
            <a:extLst>
              <a:ext uri="{FF2B5EF4-FFF2-40B4-BE49-F238E27FC236}">
                <a16:creationId xmlns:a16="http://schemas.microsoft.com/office/drawing/2014/main" id="{3326F941-F8AE-E04F-69F8-E4C5AD93C636}"/>
              </a:ext>
            </a:extLst>
          </p:cNvPr>
          <p:cNvSpPr txBox="1"/>
          <p:nvPr/>
        </p:nvSpPr>
        <p:spPr>
          <a:xfrm>
            <a:off x="5935513" y="2403270"/>
            <a:ext cx="3904513" cy="229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rPr>
              <a:t>Presented By: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>
              <a:solidFill>
                <a:schemeClr val="dk2"/>
              </a:solidFill>
              <a:latin typeface="Chewy"/>
              <a:ea typeface="Chewy"/>
              <a:cs typeface="Chewy"/>
              <a:sym typeface="Chew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rPr>
              <a:t>Ashish Simon Harrison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rPr>
              <a:t>Parth Manaktala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rPr>
              <a:t>Nikita </a:t>
            </a:r>
            <a:r>
              <a:rPr lang="en-US" sz="2400" err="1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rPr>
              <a:t>Katari</a:t>
            </a:r>
            <a:r>
              <a:rPr lang="en-US" sz="2400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rPr>
              <a:t>Aman Bajpayee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rPr>
              <a:t>Leandro de Almeida </a:t>
            </a:r>
            <a:endParaRPr lang="en" sz="2400">
              <a:solidFill>
                <a:schemeClr val="dk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0AF3023-F31C-0FB6-DA14-2F71CDF9E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245" y="2954655"/>
            <a:ext cx="1294560" cy="12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28"/>
          <p:cNvGrpSpPr/>
          <p:nvPr/>
        </p:nvGrpSpPr>
        <p:grpSpPr>
          <a:xfrm>
            <a:off x="4880387" y="3313750"/>
            <a:ext cx="3190780" cy="990000"/>
            <a:chOff x="4880388" y="3313750"/>
            <a:chExt cx="3190780" cy="990000"/>
          </a:xfrm>
        </p:grpSpPr>
        <p:sp>
          <p:nvSpPr>
            <p:cNvPr id="261" name="Google Shape;261;p28"/>
            <p:cNvSpPr/>
            <p:nvPr/>
          </p:nvSpPr>
          <p:spPr>
            <a:xfrm>
              <a:off x="4880388" y="3313750"/>
              <a:ext cx="990000" cy="990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 txBox="1"/>
            <p:nvPr/>
          </p:nvSpPr>
          <p:spPr>
            <a:xfrm>
              <a:off x="5956838" y="3651190"/>
              <a:ext cx="2114330" cy="3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hewy"/>
                  <a:ea typeface="Chewy"/>
                  <a:cs typeface="Chewy"/>
                  <a:sym typeface="Chewy"/>
                </a:rPr>
                <a:t>Interactive Portal for Everyone</a:t>
              </a:r>
              <a:endParaRPr sz="2200">
                <a:solidFill>
                  <a:schemeClr val="accent6">
                    <a:lumMod val="60000"/>
                    <a:lumOff val="40000"/>
                  </a:schemeClr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</p:grpSp>
      <p:grpSp>
        <p:nvGrpSpPr>
          <p:cNvPr id="264" name="Google Shape;264;p28"/>
          <p:cNvGrpSpPr/>
          <p:nvPr/>
        </p:nvGrpSpPr>
        <p:grpSpPr>
          <a:xfrm>
            <a:off x="1256210" y="3314606"/>
            <a:ext cx="3007378" cy="990000"/>
            <a:chOff x="1256210" y="3313750"/>
            <a:chExt cx="3007378" cy="990000"/>
          </a:xfrm>
        </p:grpSpPr>
        <p:sp>
          <p:nvSpPr>
            <p:cNvPr id="265" name="Google Shape;265;p28"/>
            <p:cNvSpPr/>
            <p:nvPr/>
          </p:nvSpPr>
          <p:spPr>
            <a:xfrm>
              <a:off x="3273588" y="3313750"/>
              <a:ext cx="990000" cy="990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 txBox="1"/>
            <p:nvPr/>
          </p:nvSpPr>
          <p:spPr>
            <a:xfrm>
              <a:off x="1256210" y="3668633"/>
              <a:ext cx="1741108" cy="3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Chewy"/>
                  <a:ea typeface="Chewy"/>
                  <a:cs typeface="Chewy"/>
                  <a:sym typeface="Chewy"/>
                </a:rPr>
                <a:t>Reduce Cost</a:t>
              </a:r>
              <a:endPara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</p:grpSp>
      <p:grpSp>
        <p:nvGrpSpPr>
          <p:cNvPr id="268" name="Google Shape;268;p28"/>
          <p:cNvGrpSpPr/>
          <p:nvPr/>
        </p:nvGrpSpPr>
        <p:grpSpPr>
          <a:xfrm>
            <a:off x="4880387" y="1755600"/>
            <a:ext cx="3007383" cy="990000"/>
            <a:chOff x="4880388" y="1755600"/>
            <a:chExt cx="3007383" cy="990000"/>
          </a:xfrm>
        </p:grpSpPr>
        <p:sp>
          <p:nvSpPr>
            <p:cNvPr id="269" name="Google Shape;269;p28"/>
            <p:cNvSpPr/>
            <p:nvPr/>
          </p:nvSpPr>
          <p:spPr>
            <a:xfrm>
              <a:off x="4880388" y="1755600"/>
              <a:ext cx="990000" cy="990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 txBox="1"/>
            <p:nvPr/>
          </p:nvSpPr>
          <p:spPr>
            <a:xfrm>
              <a:off x="6140235" y="2086050"/>
              <a:ext cx="1747536" cy="3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Chewy"/>
                  <a:ea typeface="Chewy"/>
                  <a:cs typeface="Chewy"/>
                  <a:sym typeface="Chewy"/>
                </a:rPr>
                <a:t>Clear and Transparent</a:t>
              </a:r>
              <a:endParaRPr sz="22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</p:grpSp>
      <p:grpSp>
        <p:nvGrpSpPr>
          <p:cNvPr id="272" name="Google Shape;272;p28"/>
          <p:cNvGrpSpPr/>
          <p:nvPr/>
        </p:nvGrpSpPr>
        <p:grpSpPr>
          <a:xfrm>
            <a:off x="1445136" y="1755600"/>
            <a:ext cx="2818452" cy="990000"/>
            <a:chOff x="1445136" y="1755600"/>
            <a:chExt cx="2818452" cy="990000"/>
          </a:xfrm>
        </p:grpSpPr>
        <p:sp>
          <p:nvSpPr>
            <p:cNvPr id="273" name="Google Shape;273;p28"/>
            <p:cNvSpPr/>
            <p:nvPr/>
          </p:nvSpPr>
          <p:spPr>
            <a:xfrm>
              <a:off x="3273588" y="1755600"/>
              <a:ext cx="990000" cy="990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 txBox="1"/>
            <p:nvPr/>
          </p:nvSpPr>
          <p:spPr>
            <a:xfrm>
              <a:off x="1445136" y="2113500"/>
              <a:ext cx="1552181" cy="3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hewy"/>
                  <a:ea typeface="Chewy"/>
                  <a:cs typeface="Chewy"/>
                  <a:sym typeface="Chewy"/>
                </a:rPr>
                <a:t>Remove Middle Men</a:t>
              </a:r>
              <a:endParaRPr sz="2200">
                <a:solidFill>
                  <a:schemeClr val="accent4">
                    <a:lumMod val="60000"/>
                    <a:lumOff val="40000"/>
                  </a:schemeClr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</p:grpSp>
      <p:cxnSp>
        <p:nvCxnSpPr>
          <p:cNvPr id="292" name="Google Shape;292;p28"/>
          <p:cNvCxnSpPr>
            <a:stCxn id="273" idx="6"/>
            <a:endCxn id="269" idx="2"/>
          </p:cNvCxnSpPr>
          <p:nvPr/>
        </p:nvCxnSpPr>
        <p:spPr>
          <a:xfrm>
            <a:off x="4263588" y="2250600"/>
            <a:ext cx="616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28"/>
          <p:cNvCxnSpPr>
            <a:stCxn id="269" idx="4"/>
            <a:endCxn id="261" idx="0"/>
          </p:cNvCxnSpPr>
          <p:nvPr/>
        </p:nvCxnSpPr>
        <p:spPr>
          <a:xfrm>
            <a:off x="5375388" y="2745600"/>
            <a:ext cx="0" cy="5682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28"/>
          <p:cNvCxnSpPr>
            <a:stCxn id="261" idx="2"/>
            <a:endCxn id="265" idx="6"/>
          </p:cNvCxnSpPr>
          <p:nvPr/>
        </p:nvCxnSpPr>
        <p:spPr>
          <a:xfrm flipH="1">
            <a:off x="4263588" y="3808750"/>
            <a:ext cx="616799" cy="856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28"/>
          <p:cNvCxnSpPr>
            <a:stCxn id="265" idx="0"/>
            <a:endCxn id="273" idx="4"/>
          </p:cNvCxnSpPr>
          <p:nvPr/>
        </p:nvCxnSpPr>
        <p:spPr>
          <a:xfrm flipV="1">
            <a:off x="3768588" y="2745600"/>
            <a:ext cx="0" cy="569006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6" name="Google Shape;296;p28"/>
          <p:cNvSpPr txBox="1"/>
          <p:nvPr/>
        </p:nvSpPr>
        <p:spPr>
          <a:xfrm>
            <a:off x="713234" y="763251"/>
            <a:ext cx="77175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rPr>
              <a:t>Purpose of the Project</a:t>
            </a:r>
            <a:endParaRPr sz="2400">
              <a:solidFill>
                <a:schemeClr val="dk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grpSp>
        <p:nvGrpSpPr>
          <p:cNvPr id="297" name="Google Shape;297;p28"/>
          <p:cNvGrpSpPr/>
          <p:nvPr/>
        </p:nvGrpSpPr>
        <p:grpSpPr>
          <a:xfrm rot="10800000">
            <a:off x="7887770" y="929709"/>
            <a:ext cx="542964" cy="465786"/>
            <a:chOff x="5863675" y="3789852"/>
            <a:chExt cx="542964" cy="465786"/>
          </a:xfrm>
        </p:grpSpPr>
        <p:sp>
          <p:nvSpPr>
            <p:cNvPr id="298" name="Google Shape;298;p28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8"/>
          <p:cNvGrpSpPr/>
          <p:nvPr/>
        </p:nvGrpSpPr>
        <p:grpSpPr>
          <a:xfrm>
            <a:off x="713245" y="929709"/>
            <a:ext cx="542964" cy="465786"/>
            <a:chOff x="5863675" y="3789852"/>
            <a:chExt cx="542964" cy="465786"/>
          </a:xfrm>
        </p:grpSpPr>
        <p:sp>
          <p:nvSpPr>
            <p:cNvPr id="301" name="Google Shape;301;p28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9F9F6271-7FD3-8D1F-79E7-C11B40D35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5388" y="2055075"/>
            <a:ext cx="406400" cy="406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08E4979-4E97-2A09-C2ED-500C80ABA0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84487" y="3524650"/>
            <a:ext cx="568199" cy="56819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363C10A-FEBC-0AD8-C21F-F553B27D4C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66998" y="1914949"/>
            <a:ext cx="616775" cy="61677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3D402FE-A27A-5CE2-2FF4-C55B4DDEE9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5270" y="3565028"/>
            <a:ext cx="500229" cy="500229"/>
          </a:xfrm>
          <a:prstGeom prst="rect">
            <a:avLst/>
          </a:prstGeom>
        </p:spPr>
      </p:pic>
      <p:sp>
        <p:nvSpPr>
          <p:cNvPr id="12" name="Google Shape;308;p29">
            <a:extLst>
              <a:ext uri="{FF2B5EF4-FFF2-40B4-BE49-F238E27FC236}">
                <a16:creationId xmlns:a16="http://schemas.microsoft.com/office/drawing/2014/main" id="{DBA9E60D-01CF-2328-9308-3369705910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34" y="301126"/>
            <a:ext cx="77175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P2P Money Lending using Blockchain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P2P Money Lending </a:t>
            </a:r>
            <a:r>
              <a:rPr lang="en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using Blockchain</a:t>
            </a:r>
            <a:endParaRPr/>
          </a:p>
        </p:txBody>
      </p:sp>
      <p:grpSp>
        <p:nvGrpSpPr>
          <p:cNvPr id="241" name="Google Shape;241;p27"/>
          <p:cNvGrpSpPr/>
          <p:nvPr/>
        </p:nvGrpSpPr>
        <p:grpSpPr>
          <a:xfrm rot="5400000" flipH="1">
            <a:off x="8187452" y="4360472"/>
            <a:ext cx="495375" cy="477875"/>
            <a:chOff x="3881575" y="2684100"/>
            <a:chExt cx="495375" cy="477875"/>
          </a:xfrm>
        </p:grpSpPr>
        <p:sp>
          <p:nvSpPr>
            <p:cNvPr id="242" name="Google Shape;242;p27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27"/>
          <p:cNvGrpSpPr/>
          <p:nvPr/>
        </p:nvGrpSpPr>
        <p:grpSpPr>
          <a:xfrm flipH="1">
            <a:off x="469902" y="4360472"/>
            <a:ext cx="495375" cy="477875"/>
            <a:chOff x="3881575" y="2684100"/>
            <a:chExt cx="495375" cy="477875"/>
          </a:xfrm>
        </p:grpSpPr>
        <p:sp>
          <p:nvSpPr>
            <p:cNvPr id="246" name="Google Shape;246;p27"/>
            <p:cNvSpPr/>
            <p:nvPr/>
          </p:nvSpPr>
          <p:spPr>
            <a:xfrm>
              <a:off x="4195125" y="2684100"/>
              <a:ext cx="181825" cy="165150"/>
            </a:xfrm>
            <a:custGeom>
              <a:avLst/>
              <a:gdLst/>
              <a:ahLst/>
              <a:cxnLst/>
              <a:rect l="l" t="t" r="r" b="b"/>
              <a:pathLst>
                <a:path w="7273" h="6606" extrusionOk="0">
                  <a:moveTo>
                    <a:pt x="3636" y="1"/>
                  </a:moveTo>
                  <a:cubicBezTo>
                    <a:pt x="2769" y="1"/>
                    <a:pt x="1935" y="368"/>
                    <a:pt x="1301" y="968"/>
                  </a:cubicBezTo>
                  <a:cubicBezTo>
                    <a:pt x="1" y="2269"/>
                    <a:pt x="1" y="4371"/>
                    <a:pt x="1301" y="5638"/>
                  </a:cubicBezTo>
                  <a:cubicBezTo>
                    <a:pt x="1935" y="6272"/>
                    <a:pt x="2803" y="6606"/>
                    <a:pt x="3636" y="6606"/>
                  </a:cubicBezTo>
                  <a:cubicBezTo>
                    <a:pt x="4470" y="6606"/>
                    <a:pt x="5304" y="6272"/>
                    <a:pt x="5971" y="5638"/>
                  </a:cubicBezTo>
                  <a:cubicBezTo>
                    <a:pt x="7272" y="4371"/>
                    <a:pt x="7272" y="2269"/>
                    <a:pt x="5971" y="968"/>
                  </a:cubicBezTo>
                  <a:cubicBezTo>
                    <a:pt x="5338" y="368"/>
                    <a:pt x="4504" y="1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3881575" y="2997675"/>
              <a:ext cx="180975" cy="164300"/>
            </a:xfrm>
            <a:custGeom>
              <a:avLst/>
              <a:gdLst/>
              <a:ahLst/>
              <a:cxnLst/>
              <a:rect l="l" t="t" r="r" b="b"/>
              <a:pathLst>
                <a:path w="7239" h="6572" extrusionOk="0">
                  <a:moveTo>
                    <a:pt x="3636" y="0"/>
                  </a:moveTo>
                  <a:cubicBezTo>
                    <a:pt x="2736" y="0"/>
                    <a:pt x="1902" y="334"/>
                    <a:pt x="1301" y="934"/>
                  </a:cubicBezTo>
                  <a:cubicBezTo>
                    <a:pt x="0" y="2235"/>
                    <a:pt x="0" y="4337"/>
                    <a:pt x="1301" y="5604"/>
                  </a:cubicBezTo>
                  <a:cubicBezTo>
                    <a:pt x="1902" y="6238"/>
                    <a:pt x="2802" y="6572"/>
                    <a:pt x="3636" y="6572"/>
                  </a:cubicBezTo>
                  <a:cubicBezTo>
                    <a:pt x="4470" y="6572"/>
                    <a:pt x="5337" y="6271"/>
                    <a:pt x="5971" y="5604"/>
                  </a:cubicBezTo>
                  <a:cubicBezTo>
                    <a:pt x="7239" y="4337"/>
                    <a:pt x="7239" y="2235"/>
                    <a:pt x="5971" y="934"/>
                  </a:cubicBezTo>
                  <a:cubicBezTo>
                    <a:pt x="5337" y="334"/>
                    <a:pt x="4503" y="0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3990825" y="2783350"/>
              <a:ext cx="272700" cy="272725"/>
            </a:xfrm>
            <a:custGeom>
              <a:avLst/>
              <a:gdLst/>
              <a:ahLst/>
              <a:cxnLst/>
              <a:rect l="l" t="t" r="r" b="b"/>
              <a:pathLst>
                <a:path w="10908" h="10909" extrusionOk="0">
                  <a:moveTo>
                    <a:pt x="9774" y="0"/>
                  </a:moveTo>
                  <a:lnTo>
                    <a:pt x="0" y="9774"/>
                  </a:lnTo>
                  <a:lnTo>
                    <a:pt x="1134" y="10908"/>
                  </a:lnTo>
                  <a:lnTo>
                    <a:pt x="10908" y="1135"/>
                  </a:lnTo>
                  <a:lnTo>
                    <a:pt x="97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27"/>
          <p:cNvGrpSpPr/>
          <p:nvPr/>
        </p:nvGrpSpPr>
        <p:grpSpPr>
          <a:xfrm rot="10800000">
            <a:off x="7887770" y="929709"/>
            <a:ext cx="542964" cy="465786"/>
            <a:chOff x="5863675" y="3789852"/>
            <a:chExt cx="542964" cy="465786"/>
          </a:xfrm>
        </p:grpSpPr>
        <p:sp>
          <p:nvSpPr>
            <p:cNvPr id="250" name="Google Shape;250;p27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27"/>
          <p:cNvGrpSpPr/>
          <p:nvPr/>
        </p:nvGrpSpPr>
        <p:grpSpPr>
          <a:xfrm rot="10800000" flipH="1">
            <a:off x="713219" y="929828"/>
            <a:ext cx="542964" cy="465786"/>
            <a:chOff x="5863675" y="3789852"/>
            <a:chExt cx="542964" cy="465786"/>
          </a:xfrm>
        </p:grpSpPr>
        <p:sp>
          <p:nvSpPr>
            <p:cNvPr id="253" name="Google Shape;253;p27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7"/>
          <p:cNvSpPr txBox="1"/>
          <p:nvPr/>
        </p:nvSpPr>
        <p:spPr>
          <a:xfrm>
            <a:off x="713250" y="1024600"/>
            <a:ext cx="77175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rPr>
              <a:t>What is Traditional P2P Money Lending?</a:t>
            </a:r>
            <a:endParaRPr sz="2400">
              <a:solidFill>
                <a:schemeClr val="dk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7B7A85A-A54E-7A67-3D15-27654350A1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t="17054"/>
          <a:stretch/>
        </p:blipFill>
        <p:spPr>
          <a:xfrm>
            <a:off x="772058" y="1798918"/>
            <a:ext cx="4948011" cy="25229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AB31B4-D09E-A0BE-FC01-512869C878D6}"/>
              </a:ext>
            </a:extLst>
          </p:cNvPr>
          <p:cNvSpPr txBox="1"/>
          <p:nvPr/>
        </p:nvSpPr>
        <p:spPr>
          <a:xfrm>
            <a:off x="5565354" y="1798798"/>
            <a:ext cx="26308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stem Font Regular"/>
              <a:buChar char="→"/>
            </a:pPr>
            <a:r>
              <a:rPr lang="en-AF" sz="1600">
                <a:solidFill>
                  <a:schemeClr val="accent6"/>
                </a:solidFill>
                <a:latin typeface="Ubuntu"/>
              </a:rPr>
              <a:t>Tradiitional way of money exhange</a:t>
            </a:r>
          </a:p>
          <a:p>
            <a:pPr marL="285750" indent="-285750">
              <a:buFont typeface="System Font Regular"/>
              <a:buChar char="→"/>
            </a:pPr>
            <a:endParaRPr lang="en-AF" sz="1600">
              <a:solidFill>
                <a:schemeClr val="accent6"/>
              </a:solidFill>
              <a:latin typeface="Ubuntu"/>
            </a:endParaRPr>
          </a:p>
          <a:p>
            <a:pPr marL="285750" lvl="1" indent="-285750">
              <a:buFont typeface="System Font Regular"/>
              <a:buChar char="→"/>
            </a:pPr>
            <a:r>
              <a:rPr lang="en-AF" sz="1600">
                <a:solidFill>
                  <a:schemeClr val="accent6"/>
                </a:solidFill>
                <a:latin typeface="Ubuntu"/>
              </a:rPr>
              <a:t>Borrower goes to the bank to ask for money</a:t>
            </a:r>
          </a:p>
          <a:p>
            <a:pPr marL="285750" lvl="1" indent="-285750">
              <a:buFont typeface="System Font Regular"/>
              <a:buChar char="→"/>
            </a:pPr>
            <a:endParaRPr lang="en-AF" sz="1600">
              <a:solidFill>
                <a:schemeClr val="accent6"/>
              </a:solidFill>
              <a:latin typeface="Ubuntu"/>
            </a:endParaRPr>
          </a:p>
          <a:p>
            <a:pPr marL="285750" lvl="1" indent="-285750">
              <a:buFont typeface="System Font Regular"/>
              <a:buChar char="→"/>
            </a:pPr>
            <a:r>
              <a:rPr lang="en-AF" sz="1600">
                <a:solidFill>
                  <a:schemeClr val="accent6"/>
                </a:solidFill>
                <a:latin typeface="Ubuntu"/>
              </a:rPr>
              <a:t>Sign the documents and get money.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P2P Money Lending using Blockchain</a:t>
            </a:r>
            <a:endParaRPr/>
          </a:p>
        </p:txBody>
      </p:sp>
      <p:sp>
        <p:nvSpPr>
          <p:cNvPr id="309" name="Google Shape;309;p29"/>
          <p:cNvSpPr txBox="1"/>
          <p:nvPr/>
        </p:nvSpPr>
        <p:spPr>
          <a:xfrm>
            <a:off x="713250" y="1024600"/>
            <a:ext cx="77175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rPr>
              <a:t>Problems with Traditional Model</a:t>
            </a:r>
            <a:endParaRPr sz="2400">
              <a:solidFill>
                <a:schemeClr val="dk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grpSp>
        <p:nvGrpSpPr>
          <p:cNvPr id="310" name="Google Shape;310;p29"/>
          <p:cNvGrpSpPr/>
          <p:nvPr/>
        </p:nvGrpSpPr>
        <p:grpSpPr>
          <a:xfrm rot="10800000">
            <a:off x="7887770" y="929709"/>
            <a:ext cx="542964" cy="465786"/>
            <a:chOff x="5863675" y="3789852"/>
            <a:chExt cx="542964" cy="465786"/>
          </a:xfrm>
        </p:grpSpPr>
        <p:sp>
          <p:nvSpPr>
            <p:cNvPr id="311" name="Google Shape;311;p29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29"/>
          <p:cNvGrpSpPr/>
          <p:nvPr/>
        </p:nvGrpSpPr>
        <p:grpSpPr>
          <a:xfrm rot="10800000" flipH="1">
            <a:off x="713219" y="929828"/>
            <a:ext cx="542964" cy="465786"/>
            <a:chOff x="5863675" y="3789852"/>
            <a:chExt cx="542964" cy="465786"/>
          </a:xfrm>
        </p:grpSpPr>
        <p:sp>
          <p:nvSpPr>
            <p:cNvPr id="314" name="Google Shape;314;p29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233;p51">
            <a:extLst>
              <a:ext uri="{FF2B5EF4-FFF2-40B4-BE49-F238E27FC236}">
                <a16:creationId xmlns:a16="http://schemas.microsoft.com/office/drawing/2014/main" id="{E61DBBB0-062D-EA93-029F-C69F3F0CC36B}"/>
              </a:ext>
            </a:extLst>
          </p:cNvPr>
          <p:cNvGrpSpPr/>
          <p:nvPr/>
        </p:nvGrpSpPr>
        <p:grpSpPr>
          <a:xfrm>
            <a:off x="6619155" y="1642891"/>
            <a:ext cx="1441625" cy="2149084"/>
            <a:chOff x="6619155" y="1642891"/>
            <a:chExt cx="1441625" cy="2149084"/>
          </a:xfrm>
        </p:grpSpPr>
        <p:sp>
          <p:nvSpPr>
            <p:cNvPr id="3" name="Google Shape;1234;p51">
              <a:extLst>
                <a:ext uri="{FF2B5EF4-FFF2-40B4-BE49-F238E27FC236}">
                  <a16:creationId xmlns:a16="http://schemas.microsoft.com/office/drawing/2014/main" id="{9BA5BD5A-B512-6DBA-B05A-F00FD59A3211}"/>
                </a:ext>
              </a:extLst>
            </p:cNvPr>
            <p:cNvSpPr/>
            <p:nvPr/>
          </p:nvSpPr>
          <p:spPr>
            <a:xfrm>
              <a:off x="6850700" y="1874391"/>
              <a:ext cx="978760" cy="978628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Chewy"/>
                  <a:ea typeface="Chewy"/>
                  <a:cs typeface="Chewy"/>
                  <a:sym typeface="Chewy"/>
                </a:rPr>
                <a:t>05</a:t>
              </a:r>
              <a:endParaRPr sz="30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  <p:grpSp>
          <p:nvGrpSpPr>
            <p:cNvPr id="4" name="Google Shape;1235;p51">
              <a:extLst>
                <a:ext uri="{FF2B5EF4-FFF2-40B4-BE49-F238E27FC236}">
                  <a16:creationId xmlns:a16="http://schemas.microsoft.com/office/drawing/2014/main" id="{E65DDA13-467B-BEDC-7134-DAA0F1C8D0EE}"/>
                </a:ext>
              </a:extLst>
            </p:cNvPr>
            <p:cNvGrpSpPr/>
            <p:nvPr/>
          </p:nvGrpSpPr>
          <p:grpSpPr>
            <a:xfrm>
              <a:off x="6619155" y="1642891"/>
              <a:ext cx="1441625" cy="1754240"/>
              <a:chOff x="5753407" y="1867899"/>
              <a:chExt cx="1256756" cy="1529283"/>
            </a:xfrm>
          </p:grpSpPr>
          <p:sp>
            <p:nvSpPr>
              <p:cNvPr id="7" name="Google Shape;1236;p51">
                <a:extLst>
                  <a:ext uri="{FF2B5EF4-FFF2-40B4-BE49-F238E27FC236}">
                    <a16:creationId xmlns:a16="http://schemas.microsoft.com/office/drawing/2014/main" id="{95D65A62-48DC-2D6C-D41D-907B9FBDE64D}"/>
                  </a:ext>
                </a:extLst>
              </p:cNvPr>
              <p:cNvSpPr/>
              <p:nvPr/>
            </p:nvSpPr>
            <p:spPr>
              <a:xfrm>
                <a:off x="5753407" y="1867899"/>
                <a:ext cx="1256756" cy="1467973"/>
              </a:xfrm>
              <a:custGeom>
                <a:avLst/>
                <a:gdLst/>
                <a:ahLst/>
                <a:cxnLst/>
                <a:rect l="l" t="t" r="r" b="b"/>
                <a:pathLst>
                  <a:path w="43626" h="50958" extrusionOk="0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5" y="42750"/>
                    </a:cubicBezTo>
                    <a:lnTo>
                      <a:pt x="20935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237;p51">
                <a:extLst>
                  <a:ext uri="{FF2B5EF4-FFF2-40B4-BE49-F238E27FC236}">
                    <a16:creationId xmlns:a16="http://schemas.microsoft.com/office/drawing/2014/main" id="{2A68F6A9-2F9A-5A20-C46D-914F9B3DD945}"/>
                  </a:ext>
                </a:extLst>
              </p:cNvPr>
              <p:cNvSpPr/>
              <p:nvPr/>
            </p:nvSpPr>
            <p:spPr>
              <a:xfrm>
                <a:off x="6209267" y="3197488"/>
                <a:ext cx="346698" cy="199694"/>
              </a:xfrm>
              <a:custGeom>
                <a:avLst/>
                <a:gdLst/>
                <a:ahLst/>
                <a:cxnLst/>
                <a:rect l="l" t="t" r="r" b="b"/>
                <a:pathLst>
                  <a:path w="12035" h="6932" extrusionOk="0">
                    <a:moveTo>
                      <a:pt x="11087" y="1"/>
                    </a:moveTo>
                    <a:cubicBezTo>
                      <a:pt x="10861" y="1"/>
                      <a:pt x="10636" y="87"/>
                      <a:pt x="10465" y="260"/>
                    </a:cubicBezTo>
                    <a:lnTo>
                      <a:pt x="6866" y="3859"/>
                    </a:lnTo>
                    <a:lnTo>
                      <a:pt x="5979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6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3" y="1306"/>
                      <a:pt x="350" y="1636"/>
                    </a:cubicBezTo>
                    <a:lnTo>
                      <a:pt x="5389" y="6675"/>
                    </a:lnTo>
                    <a:cubicBezTo>
                      <a:pt x="5559" y="6846"/>
                      <a:pt x="5784" y="6931"/>
                      <a:pt x="6009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6" y="1250"/>
                      <a:pt x="12034" y="668"/>
                      <a:pt x="11712" y="260"/>
                    </a:cubicBezTo>
                    <a:cubicBezTo>
                      <a:pt x="11539" y="87"/>
                      <a:pt x="11313" y="1"/>
                      <a:pt x="110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1238;p51">
              <a:extLst>
                <a:ext uri="{FF2B5EF4-FFF2-40B4-BE49-F238E27FC236}">
                  <a16:creationId xmlns:a16="http://schemas.microsoft.com/office/drawing/2014/main" id="{060002D3-00F1-8EDB-768B-1F57A1685AFC}"/>
                </a:ext>
              </a:extLst>
            </p:cNvPr>
            <p:cNvSpPr txBox="1"/>
            <p:nvPr/>
          </p:nvSpPr>
          <p:spPr>
            <a:xfrm>
              <a:off x="6646340" y="3462875"/>
              <a:ext cx="13875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Chewy"/>
                  <a:ea typeface="Chewy"/>
                  <a:cs typeface="Chewy"/>
                  <a:sym typeface="Chewy"/>
                </a:rPr>
                <a:t>Expensive</a:t>
              </a:r>
              <a:endParaRPr sz="2200">
                <a:solidFill>
                  <a:schemeClr val="accent4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</p:grpSp>
      <p:grpSp>
        <p:nvGrpSpPr>
          <p:cNvPr id="9" name="Google Shape;1240;p51">
            <a:extLst>
              <a:ext uri="{FF2B5EF4-FFF2-40B4-BE49-F238E27FC236}">
                <a16:creationId xmlns:a16="http://schemas.microsoft.com/office/drawing/2014/main" id="{BFC2388D-08DA-D88D-7741-ACD6A3F97E98}"/>
              </a:ext>
            </a:extLst>
          </p:cNvPr>
          <p:cNvGrpSpPr/>
          <p:nvPr/>
        </p:nvGrpSpPr>
        <p:grpSpPr>
          <a:xfrm>
            <a:off x="5235230" y="1642891"/>
            <a:ext cx="1441625" cy="2292526"/>
            <a:chOff x="5235230" y="1642891"/>
            <a:chExt cx="1441625" cy="2292526"/>
          </a:xfrm>
        </p:grpSpPr>
        <p:sp>
          <p:nvSpPr>
            <p:cNvPr id="10" name="Google Shape;1241;p51">
              <a:extLst>
                <a:ext uri="{FF2B5EF4-FFF2-40B4-BE49-F238E27FC236}">
                  <a16:creationId xmlns:a16="http://schemas.microsoft.com/office/drawing/2014/main" id="{96E4C2FC-DC10-9B17-AEDF-E6A82F5835FF}"/>
                </a:ext>
              </a:extLst>
            </p:cNvPr>
            <p:cNvSpPr/>
            <p:nvPr/>
          </p:nvSpPr>
          <p:spPr>
            <a:xfrm>
              <a:off x="5466775" y="1874391"/>
              <a:ext cx="978760" cy="978628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Chewy"/>
                  <a:ea typeface="Chewy"/>
                  <a:cs typeface="Chewy"/>
                  <a:sym typeface="Chewy"/>
                </a:rPr>
                <a:t>04</a:t>
              </a:r>
              <a:endParaRPr sz="30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  <p:grpSp>
          <p:nvGrpSpPr>
            <p:cNvPr id="11" name="Google Shape;1242;p51">
              <a:extLst>
                <a:ext uri="{FF2B5EF4-FFF2-40B4-BE49-F238E27FC236}">
                  <a16:creationId xmlns:a16="http://schemas.microsoft.com/office/drawing/2014/main" id="{4FBBD401-6685-C498-962A-A3FA8F9E174D}"/>
                </a:ext>
              </a:extLst>
            </p:cNvPr>
            <p:cNvGrpSpPr/>
            <p:nvPr/>
          </p:nvGrpSpPr>
          <p:grpSpPr>
            <a:xfrm>
              <a:off x="5235230" y="1642891"/>
              <a:ext cx="1441625" cy="1754240"/>
              <a:chOff x="5753407" y="1867899"/>
              <a:chExt cx="1256756" cy="1529283"/>
            </a:xfrm>
          </p:grpSpPr>
          <p:sp>
            <p:nvSpPr>
              <p:cNvPr id="14" name="Google Shape;1243;p51">
                <a:extLst>
                  <a:ext uri="{FF2B5EF4-FFF2-40B4-BE49-F238E27FC236}">
                    <a16:creationId xmlns:a16="http://schemas.microsoft.com/office/drawing/2014/main" id="{B19775BC-C228-C464-ADB5-4C04F328D74A}"/>
                  </a:ext>
                </a:extLst>
              </p:cNvPr>
              <p:cNvSpPr/>
              <p:nvPr/>
            </p:nvSpPr>
            <p:spPr>
              <a:xfrm>
                <a:off x="5753407" y="1867899"/>
                <a:ext cx="1256756" cy="1467973"/>
              </a:xfrm>
              <a:custGeom>
                <a:avLst/>
                <a:gdLst/>
                <a:ahLst/>
                <a:cxnLst/>
                <a:rect l="l" t="t" r="r" b="b"/>
                <a:pathLst>
                  <a:path w="43626" h="50958" extrusionOk="0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5" y="42750"/>
                    </a:cubicBezTo>
                    <a:lnTo>
                      <a:pt x="20935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244;p51">
                <a:extLst>
                  <a:ext uri="{FF2B5EF4-FFF2-40B4-BE49-F238E27FC236}">
                    <a16:creationId xmlns:a16="http://schemas.microsoft.com/office/drawing/2014/main" id="{61B25BF0-03B6-10E1-3FE0-9A609CE13813}"/>
                  </a:ext>
                </a:extLst>
              </p:cNvPr>
              <p:cNvSpPr/>
              <p:nvPr/>
            </p:nvSpPr>
            <p:spPr>
              <a:xfrm>
                <a:off x="6209267" y="3197488"/>
                <a:ext cx="346698" cy="199694"/>
              </a:xfrm>
              <a:custGeom>
                <a:avLst/>
                <a:gdLst/>
                <a:ahLst/>
                <a:cxnLst/>
                <a:rect l="l" t="t" r="r" b="b"/>
                <a:pathLst>
                  <a:path w="12035" h="6932" extrusionOk="0">
                    <a:moveTo>
                      <a:pt x="11087" y="1"/>
                    </a:moveTo>
                    <a:cubicBezTo>
                      <a:pt x="10861" y="1"/>
                      <a:pt x="10636" y="87"/>
                      <a:pt x="10465" y="260"/>
                    </a:cubicBezTo>
                    <a:lnTo>
                      <a:pt x="6866" y="3859"/>
                    </a:lnTo>
                    <a:lnTo>
                      <a:pt x="5979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6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3" y="1306"/>
                      <a:pt x="350" y="1636"/>
                    </a:cubicBezTo>
                    <a:lnTo>
                      <a:pt x="5389" y="6675"/>
                    </a:lnTo>
                    <a:cubicBezTo>
                      <a:pt x="5559" y="6846"/>
                      <a:pt x="5784" y="6931"/>
                      <a:pt x="6009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6" y="1250"/>
                      <a:pt x="12034" y="668"/>
                      <a:pt x="11712" y="260"/>
                    </a:cubicBezTo>
                    <a:cubicBezTo>
                      <a:pt x="11539" y="87"/>
                      <a:pt x="11313" y="1"/>
                      <a:pt x="110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Google Shape;1245;p51">
              <a:extLst>
                <a:ext uri="{FF2B5EF4-FFF2-40B4-BE49-F238E27FC236}">
                  <a16:creationId xmlns:a16="http://schemas.microsoft.com/office/drawing/2014/main" id="{9CD4CAB1-4093-CFD4-5766-B92BD20D6105}"/>
                </a:ext>
              </a:extLst>
            </p:cNvPr>
            <p:cNvSpPr txBox="1"/>
            <p:nvPr/>
          </p:nvSpPr>
          <p:spPr>
            <a:xfrm>
              <a:off x="5262415" y="3606317"/>
              <a:ext cx="13875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Chewy"/>
                  <a:ea typeface="Chewy"/>
                  <a:cs typeface="Chewy"/>
                  <a:sym typeface="Chewy"/>
                </a:rPr>
                <a:t>Hidden Cost</a:t>
              </a:r>
              <a:endPara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</p:grpSp>
      <p:grpSp>
        <p:nvGrpSpPr>
          <p:cNvPr id="16" name="Google Shape;1247;p51">
            <a:extLst>
              <a:ext uri="{FF2B5EF4-FFF2-40B4-BE49-F238E27FC236}">
                <a16:creationId xmlns:a16="http://schemas.microsoft.com/office/drawing/2014/main" id="{27CF7A3B-316D-975A-E611-66D9F4BE6586}"/>
              </a:ext>
            </a:extLst>
          </p:cNvPr>
          <p:cNvGrpSpPr/>
          <p:nvPr/>
        </p:nvGrpSpPr>
        <p:grpSpPr>
          <a:xfrm>
            <a:off x="3851161" y="1642891"/>
            <a:ext cx="1441790" cy="2459860"/>
            <a:chOff x="3851161" y="1642891"/>
            <a:chExt cx="1441790" cy="2459860"/>
          </a:xfrm>
        </p:grpSpPr>
        <p:sp>
          <p:nvSpPr>
            <p:cNvPr id="17" name="Google Shape;1248;p51">
              <a:extLst>
                <a:ext uri="{FF2B5EF4-FFF2-40B4-BE49-F238E27FC236}">
                  <a16:creationId xmlns:a16="http://schemas.microsoft.com/office/drawing/2014/main" id="{2BD6BC8B-F0F2-E97D-D09D-214ECFD6A6B4}"/>
                </a:ext>
              </a:extLst>
            </p:cNvPr>
            <p:cNvSpPr/>
            <p:nvPr/>
          </p:nvSpPr>
          <p:spPr>
            <a:xfrm>
              <a:off x="4082803" y="1874391"/>
              <a:ext cx="978628" cy="978628"/>
            </a:xfrm>
            <a:custGeom>
              <a:avLst/>
              <a:gdLst/>
              <a:ahLst/>
              <a:cxnLst/>
              <a:rect l="l" t="t" r="r" b="b"/>
              <a:pathLst>
                <a:path w="29615" h="29615" extrusionOk="0">
                  <a:moveTo>
                    <a:pt x="14810" y="1"/>
                  </a:moveTo>
                  <a:cubicBezTo>
                    <a:pt x="6631" y="1"/>
                    <a:pt x="1" y="6631"/>
                    <a:pt x="1" y="14809"/>
                  </a:cubicBezTo>
                  <a:cubicBezTo>
                    <a:pt x="1" y="22988"/>
                    <a:pt x="6631" y="29615"/>
                    <a:pt x="14810" y="29615"/>
                  </a:cubicBezTo>
                  <a:cubicBezTo>
                    <a:pt x="22988" y="29615"/>
                    <a:pt x="29615" y="22988"/>
                    <a:pt x="29615" y="14809"/>
                  </a:cubicBezTo>
                  <a:cubicBezTo>
                    <a:pt x="29615" y="6631"/>
                    <a:pt x="22988" y="1"/>
                    <a:pt x="148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Chewy"/>
                  <a:ea typeface="Chewy"/>
                  <a:cs typeface="Chewy"/>
                  <a:sym typeface="Chewy"/>
                </a:rPr>
                <a:t>03</a:t>
              </a:r>
              <a:endParaRPr sz="30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  <p:grpSp>
          <p:nvGrpSpPr>
            <p:cNvPr id="18" name="Google Shape;1249;p51">
              <a:extLst>
                <a:ext uri="{FF2B5EF4-FFF2-40B4-BE49-F238E27FC236}">
                  <a16:creationId xmlns:a16="http://schemas.microsoft.com/office/drawing/2014/main" id="{386AFF9D-70BA-AEEB-F8A7-E51C91C86DED}"/>
                </a:ext>
              </a:extLst>
            </p:cNvPr>
            <p:cNvGrpSpPr/>
            <p:nvPr/>
          </p:nvGrpSpPr>
          <p:grpSpPr>
            <a:xfrm>
              <a:off x="3851161" y="1642891"/>
              <a:ext cx="1441790" cy="1754240"/>
              <a:chOff x="4546826" y="1867899"/>
              <a:chExt cx="1256900" cy="1529283"/>
            </a:xfrm>
          </p:grpSpPr>
          <p:sp>
            <p:nvSpPr>
              <p:cNvPr id="21" name="Google Shape;1250;p51">
                <a:extLst>
                  <a:ext uri="{FF2B5EF4-FFF2-40B4-BE49-F238E27FC236}">
                    <a16:creationId xmlns:a16="http://schemas.microsoft.com/office/drawing/2014/main" id="{2793979A-4482-F853-604E-074C742BEF90}"/>
                  </a:ext>
                </a:extLst>
              </p:cNvPr>
              <p:cNvSpPr/>
              <p:nvPr/>
            </p:nvSpPr>
            <p:spPr>
              <a:xfrm>
                <a:off x="4546826" y="1867899"/>
                <a:ext cx="1256900" cy="1467973"/>
              </a:xfrm>
              <a:custGeom>
                <a:avLst/>
                <a:gdLst/>
                <a:ahLst/>
                <a:cxnLst/>
                <a:rect l="l" t="t" r="r" b="b"/>
                <a:pathLst>
                  <a:path w="43631" h="50958" extrusionOk="0">
                    <a:moveTo>
                      <a:pt x="21816" y="0"/>
                    </a:moveTo>
                    <a:cubicBezTo>
                      <a:pt x="9786" y="0"/>
                      <a:pt x="1" y="9788"/>
                      <a:pt x="1" y="21814"/>
                    </a:cubicBezTo>
                    <a:cubicBezTo>
                      <a:pt x="12" y="22289"/>
                      <a:pt x="402" y="22672"/>
                      <a:pt x="880" y="22672"/>
                    </a:cubicBezTo>
                    <a:cubicBezTo>
                      <a:pt x="1355" y="22672"/>
                      <a:pt x="1745" y="22289"/>
                      <a:pt x="1756" y="21814"/>
                    </a:cubicBezTo>
                    <a:cubicBezTo>
                      <a:pt x="1756" y="10757"/>
                      <a:pt x="10754" y="1755"/>
                      <a:pt x="21812" y="1755"/>
                    </a:cubicBezTo>
                    <a:cubicBezTo>
                      <a:pt x="32869" y="1755"/>
                      <a:pt x="41871" y="10753"/>
                      <a:pt x="41871" y="21814"/>
                    </a:cubicBezTo>
                    <a:cubicBezTo>
                      <a:pt x="41871" y="32872"/>
                      <a:pt x="32873" y="41870"/>
                      <a:pt x="21816" y="41870"/>
                    </a:cubicBezTo>
                    <a:cubicBezTo>
                      <a:pt x="21329" y="41870"/>
                      <a:pt x="20936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7" y="43147"/>
                      <a:pt x="43630" y="33547"/>
                      <a:pt x="43627" y="21814"/>
                    </a:cubicBezTo>
                    <a:cubicBezTo>
                      <a:pt x="43627" y="9785"/>
                      <a:pt x="33842" y="0"/>
                      <a:pt x="218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251;p51">
                <a:extLst>
                  <a:ext uri="{FF2B5EF4-FFF2-40B4-BE49-F238E27FC236}">
                    <a16:creationId xmlns:a16="http://schemas.microsoft.com/office/drawing/2014/main" id="{1882AC3A-5A56-CADA-D3A2-56544D441098}"/>
                  </a:ext>
                </a:extLst>
              </p:cNvPr>
              <p:cNvSpPr/>
              <p:nvPr/>
            </p:nvSpPr>
            <p:spPr>
              <a:xfrm>
                <a:off x="5002715" y="3197488"/>
                <a:ext cx="346785" cy="199694"/>
              </a:xfrm>
              <a:custGeom>
                <a:avLst/>
                <a:gdLst/>
                <a:ahLst/>
                <a:cxnLst/>
                <a:rect l="l" t="t" r="r" b="b"/>
                <a:pathLst>
                  <a:path w="12038" h="6932" extrusionOk="0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7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8" y="6675"/>
                    </a:lnTo>
                    <a:cubicBezTo>
                      <a:pt x="5561" y="6846"/>
                      <a:pt x="5785" y="6931"/>
                      <a:pt x="6010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252;p51">
              <a:extLst>
                <a:ext uri="{FF2B5EF4-FFF2-40B4-BE49-F238E27FC236}">
                  <a16:creationId xmlns:a16="http://schemas.microsoft.com/office/drawing/2014/main" id="{D0B1E4D6-B7B6-BFAC-F55C-308D4DD1B8AB}"/>
                </a:ext>
              </a:extLst>
            </p:cNvPr>
            <p:cNvSpPr txBox="1"/>
            <p:nvPr/>
          </p:nvSpPr>
          <p:spPr>
            <a:xfrm>
              <a:off x="3878347" y="3773651"/>
              <a:ext cx="13875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accent1"/>
                  </a:solidFill>
                  <a:latin typeface="Chewy"/>
                  <a:ea typeface="Chewy"/>
                  <a:cs typeface="Chewy"/>
                  <a:sym typeface="Chewy"/>
                </a:rPr>
                <a:t>Single Point of Failure</a:t>
              </a:r>
            </a:p>
          </p:txBody>
        </p:sp>
      </p:grpSp>
      <p:grpSp>
        <p:nvGrpSpPr>
          <p:cNvPr id="23" name="Google Shape;1254;p51">
            <a:extLst>
              <a:ext uri="{FF2B5EF4-FFF2-40B4-BE49-F238E27FC236}">
                <a16:creationId xmlns:a16="http://schemas.microsoft.com/office/drawing/2014/main" id="{97AFEBAB-A2DA-F279-568B-D33AB2682D0F}"/>
              </a:ext>
            </a:extLst>
          </p:cNvPr>
          <p:cNvGrpSpPr/>
          <p:nvPr/>
        </p:nvGrpSpPr>
        <p:grpSpPr>
          <a:xfrm>
            <a:off x="2467257" y="1642891"/>
            <a:ext cx="1441625" cy="2465836"/>
            <a:chOff x="2467257" y="1642891"/>
            <a:chExt cx="1441625" cy="2465836"/>
          </a:xfrm>
        </p:grpSpPr>
        <p:sp>
          <p:nvSpPr>
            <p:cNvPr id="24" name="Google Shape;1255;p51">
              <a:extLst>
                <a:ext uri="{FF2B5EF4-FFF2-40B4-BE49-F238E27FC236}">
                  <a16:creationId xmlns:a16="http://schemas.microsoft.com/office/drawing/2014/main" id="{B8DA8CE6-5894-F996-41E3-CC436741350E}"/>
                </a:ext>
              </a:extLst>
            </p:cNvPr>
            <p:cNvSpPr/>
            <p:nvPr/>
          </p:nvSpPr>
          <p:spPr>
            <a:xfrm>
              <a:off x="2698732" y="1874391"/>
              <a:ext cx="978760" cy="978628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Chewy"/>
                  <a:ea typeface="Chewy"/>
                  <a:cs typeface="Chewy"/>
                  <a:sym typeface="Chewy"/>
                </a:rPr>
                <a:t>02</a:t>
              </a:r>
              <a:endParaRPr sz="30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  <p:grpSp>
          <p:nvGrpSpPr>
            <p:cNvPr id="25" name="Google Shape;1256;p51">
              <a:extLst>
                <a:ext uri="{FF2B5EF4-FFF2-40B4-BE49-F238E27FC236}">
                  <a16:creationId xmlns:a16="http://schemas.microsoft.com/office/drawing/2014/main" id="{D9746429-A3D7-75B6-CAAB-629A8316EB66}"/>
                </a:ext>
              </a:extLst>
            </p:cNvPr>
            <p:cNvGrpSpPr/>
            <p:nvPr/>
          </p:nvGrpSpPr>
          <p:grpSpPr>
            <a:xfrm>
              <a:off x="2467257" y="1642891"/>
              <a:ext cx="1441625" cy="1754240"/>
              <a:chOff x="3340389" y="1867899"/>
              <a:chExt cx="1256756" cy="1529283"/>
            </a:xfrm>
          </p:grpSpPr>
          <p:sp>
            <p:nvSpPr>
              <p:cNvPr id="28" name="Google Shape;1257;p51">
                <a:extLst>
                  <a:ext uri="{FF2B5EF4-FFF2-40B4-BE49-F238E27FC236}">
                    <a16:creationId xmlns:a16="http://schemas.microsoft.com/office/drawing/2014/main" id="{E1681207-D456-23E2-47F3-16B0649E02F9}"/>
                  </a:ext>
                </a:extLst>
              </p:cNvPr>
              <p:cNvSpPr/>
              <p:nvPr/>
            </p:nvSpPr>
            <p:spPr>
              <a:xfrm>
                <a:off x="3340389" y="1867899"/>
                <a:ext cx="1256756" cy="1467973"/>
              </a:xfrm>
              <a:custGeom>
                <a:avLst/>
                <a:gdLst/>
                <a:ahLst/>
                <a:cxnLst/>
                <a:rect l="l" t="t" r="r" b="b"/>
                <a:pathLst>
                  <a:path w="43626" h="50958" extrusionOk="0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258;p51">
                <a:extLst>
                  <a:ext uri="{FF2B5EF4-FFF2-40B4-BE49-F238E27FC236}">
                    <a16:creationId xmlns:a16="http://schemas.microsoft.com/office/drawing/2014/main" id="{01C6C2E0-29FC-826B-4B9A-C6666C1B3FFA}"/>
                  </a:ext>
                </a:extLst>
              </p:cNvPr>
              <p:cNvSpPr/>
              <p:nvPr/>
            </p:nvSpPr>
            <p:spPr>
              <a:xfrm>
                <a:off x="3796278" y="3197488"/>
                <a:ext cx="346669" cy="199694"/>
              </a:xfrm>
              <a:custGeom>
                <a:avLst/>
                <a:gdLst/>
                <a:ahLst/>
                <a:cxnLst/>
                <a:rect l="l" t="t" r="r" b="b"/>
                <a:pathLst>
                  <a:path w="12034" h="6932" extrusionOk="0">
                    <a:moveTo>
                      <a:pt x="11086" y="1"/>
                    </a:moveTo>
                    <a:cubicBezTo>
                      <a:pt x="10860" y="1"/>
                      <a:pt x="10635" y="87"/>
                      <a:pt x="10464" y="260"/>
                    </a:cubicBezTo>
                    <a:lnTo>
                      <a:pt x="6865" y="3859"/>
                    </a:lnTo>
                    <a:lnTo>
                      <a:pt x="5978" y="4742"/>
                    </a:lnTo>
                    <a:lnTo>
                      <a:pt x="5110" y="3874"/>
                    </a:lnTo>
                    <a:lnTo>
                      <a:pt x="1495" y="260"/>
                    </a:lnTo>
                    <a:cubicBezTo>
                      <a:pt x="1341" y="153"/>
                      <a:pt x="1165" y="102"/>
                      <a:pt x="989" y="102"/>
                    </a:cubicBezTo>
                    <a:cubicBezTo>
                      <a:pt x="730" y="102"/>
                      <a:pt x="474" y="214"/>
                      <a:pt x="297" y="427"/>
                    </a:cubicBezTo>
                    <a:cubicBezTo>
                      <a:pt x="0" y="783"/>
                      <a:pt x="22" y="1306"/>
                      <a:pt x="349" y="1636"/>
                    </a:cubicBezTo>
                    <a:lnTo>
                      <a:pt x="5388" y="6675"/>
                    </a:lnTo>
                    <a:cubicBezTo>
                      <a:pt x="5559" y="6846"/>
                      <a:pt x="5783" y="6931"/>
                      <a:pt x="6008" y="6931"/>
                    </a:cubicBezTo>
                    <a:cubicBezTo>
                      <a:pt x="6233" y="6931"/>
                      <a:pt x="6458" y="6846"/>
                      <a:pt x="6631" y="6675"/>
                    </a:cubicBezTo>
                    <a:lnTo>
                      <a:pt x="11666" y="1636"/>
                    </a:lnTo>
                    <a:cubicBezTo>
                      <a:pt x="12015" y="1250"/>
                      <a:pt x="12034" y="668"/>
                      <a:pt x="11711" y="260"/>
                    </a:cubicBezTo>
                    <a:cubicBezTo>
                      <a:pt x="11538" y="87"/>
                      <a:pt x="11312" y="1"/>
                      <a:pt x="110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1259;p51">
              <a:extLst>
                <a:ext uri="{FF2B5EF4-FFF2-40B4-BE49-F238E27FC236}">
                  <a16:creationId xmlns:a16="http://schemas.microsoft.com/office/drawing/2014/main" id="{613C5B23-704E-B48E-F7EA-0AD7D1778647}"/>
                </a:ext>
              </a:extLst>
            </p:cNvPr>
            <p:cNvSpPr txBox="1"/>
            <p:nvPr/>
          </p:nvSpPr>
          <p:spPr>
            <a:xfrm>
              <a:off x="2494370" y="3779627"/>
              <a:ext cx="13875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2"/>
                  </a:solidFill>
                  <a:latin typeface="Chewy"/>
                  <a:ea typeface="Chewy"/>
                  <a:cs typeface="Chewy"/>
                  <a:sym typeface="Chewy"/>
                </a:rPr>
                <a:t>Limited Follow Up Mechanism</a:t>
              </a:r>
              <a:endParaRPr sz="2200">
                <a:solidFill>
                  <a:schemeClr val="lt2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</p:grpSp>
      <p:grpSp>
        <p:nvGrpSpPr>
          <p:cNvPr id="30" name="Google Shape;1269;p51">
            <a:extLst>
              <a:ext uri="{FF2B5EF4-FFF2-40B4-BE49-F238E27FC236}">
                <a16:creationId xmlns:a16="http://schemas.microsoft.com/office/drawing/2014/main" id="{DF5E6E8F-3D16-C615-665E-81E8DD924ACB}"/>
              </a:ext>
            </a:extLst>
          </p:cNvPr>
          <p:cNvGrpSpPr/>
          <p:nvPr/>
        </p:nvGrpSpPr>
        <p:grpSpPr>
          <a:xfrm>
            <a:off x="1079757" y="1642891"/>
            <a:ext cx="1445220" cy="2459866"/>
            <a:chOff x="1079757" y="1642891"/>
            <a:chExt cx="1445220" cy="2459866"/>
          </a:xfrm>
        </p:grpSpPr>
        <p:grpSp>
          <p:nvGrpSpPr>
            <p:cNvPr id="31" name="Google Shape;1270;p51">
              <a:extLst>
                <a:ext uri="{FF2B5EF4-FFF2-40B4-BE49-F238E27FC236}">
                  <a16:creationId xmlns:a16="http://schemas.microsoft.com/office/drawing/2014/main" id="{2E0BCF7B-6B03-DCA6-859E-3E537E01C81C}"/>
                </a:ext>
              </a:extLst>
            </p:cNvPr>
            <p:cNvGrpSpPr/>
            <p:nvPr/>
          </p:nvGrpSpPr>
          <p:grpSpPr>
            <a:xfrm>
              <a:off x="1083220" y="1642891"/>
              <a:ext cx="1441757" cy="1754240"/>
              <a:chOff x="2133837" y="1867899"/>
              <a:chExt cx="1256871" cy="1529283"/>
            </a:xfrm>
          </p:grpSpPr>
          <p:sp>
            <p:nvSpPr>
              <p:cNvPr id="36" name="Google Shape;1271;p51">
                <a:extLst>
                  <a:ext uri="{FF2B5EF4-FFF2-40B4-BE49-F238E27FC236}">
                    <a16:creationId xmlns:a16="http://schemas.microsoft.com/office/drawing/2014/main" id="{922A9973-824E-2CC5-D8A7-A27C0512C2B4}"/>
                  </a:ext>
                </a:extLst>
              </p:cNvPr>
              <p:cNvSpPr/>
              <p:nvPr/>
            </p:nvSpPr>
            <p:spPr>
              <a:xfrm>
                <a:off x="2133837" y="1867899"/>
                <a:ext cx="1256871" cy="1467973"/>
              </a:xfrm>
              <a:custGeom>
                <a:avLst/>
                <a:gdLst/>
                <a:ahLst/>
                <a:cxnLst/>
                <a:rect l="l" t="t" r="r" b="b"/>
                <a:pathLst>
                  <a:path w="43630" h="50958" extrusionOk="0">
                    <a:moveTo>
                      <a:pt x="21815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11" y="22289"/>
                      <a:pt x="401" y="22672"/>
                      <a:pt x="879" y="22672"/>
                    </a:cubicBezTo>
                    <a:cubicBezTo>
                      <a:pt x="1354" y="22672"/>
                      <a:pt x="1744" y="22289"/>
                      <a:pt x="1755" y="21814"/>
                    </a:cubicBezTo>
                    <a:cubicBezTo>
                      <a:pt x="1755" y="10757"/>
                      <a:pt x="10753" y="1755"/>
                      <a:pt x="21811" y="1755"/>
                    </a:cubicBezTo>
                    <a:cubicBezTo>
                      <a:pt x="32869" y="1755"/>
                      <a:pt x="41870" y="10753"/>
                      <a:pt x="41870" y="21814"/>
                    </a:cubicBezTo>
                    <a:cubicBezTo>
                      <a:pt x="41870" y="32872"/>
                      <a:pt x="32872" y="41870"/>
                      <a:pt x="21815" y="41870"/>
                    </a:cubicBezTo>
                    <a:cubicBezTo>
                      <a:pt x="21329" y="41870"/>
                      <a:pt x="20935" y="42263"/>
                      <a:pt x="20935" y="42750"/>
                    </a:cubicBezTo>
                    <a:lnTo>
                      <a:pt x="20935" y="50957"/>
                    </a:lnTo>
                    <a:lnTo>
                      <a:pt x="22694" y="50942"/>
                    </a:lnTo>
                    <a:lnTo>
                      <a:pt x="22694" y="43610"/>
                    </a:lnTo>
                    <a:cubicBezTo>
                      <a:pt x="34316" y="43147"/>
                      <a:pt x="43629" y="33547"/>
                      <a:pt x="43626" y="21814"/>
                    </a:cubicBezTo>
                    <a:cubicBezTo>
                      <a:pt x="43626" y="9785"/>
                      <a:pt x="33841" y="0"/>
                      <a:pt x="218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272;p51">
                <a:extLst>
                  <a:ext uri="{FF2B5EF4-FFF2-40B4-BE49-F238E27FC236}">
                    <a16:creationId xmlns:a16="http://schemas.microsoft.com/office/drawing/2014/main" id="{79CE377F-CAC2-AE91-5D60-2256B5CEBB6B}"/>
                  </a:ext>
                </a:extLst>
              </p:cNvPr>
              <p:cNvSpPr/>
              <p:nvPr/>
            </p:nvSpPr>
            <p:spPr>
              <a:xfrm>
                <a:off x="2589697" y="3197488"/>
                <a:ext cx="346785" cy="199694"/>
              </a:xfrm>
              <a:custGeom>
                <a:avLst/>
                <a:gdLst/>
                <a:ahLst/>
                <a:cxnLst/>
                <a:rect l="l" t="t" r="r" b="b"/>
                <a:pathLst>
                  <a:path w="12038" h="6932" extrusionOk="0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9" y="6675"/>
                    </a:lnTo>
                    <a:cubicBezTo>
                      <a:pt x="5561" y="6846"/>
                      <a:pt x="5786" y="6931"/>
                      <a:pt x="6010" y="6931"/>
                    </a:cubicBezTo>
                    <a:cubicBezTo>
                      <a:pt x="6235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1273;p51">
              <a:extLst>
                <a:ext uri="{FF2B5EF4-FFF2-40B4-BE49-F238E27FC236}">
                  <a16:creationId xmlns:a16="http://schemas.microsoft.com/office/drawing/2014/main" id="{E15AF308-51FC-0559-E2E0-2BA28F76ABC6}"/>
                </a:ext>
              </a:extLst>
            </p:cNvPr>
            <p:cNvGrpSpPr/>
            <p:nvPr/>
          </p:nvGrpSpPr>
          <p:grpSpPr>
            <a:xfrm>
              <a:off x="1079757" y="1874391"/>
              <a:ext cx="1387500" cy="2228366"/>
              <a:chOff x="1079757" y="1874391"/>
              <a:chExt cx="1387500" cy="2228366"/>
            </a:xfrm>
          </p:grpSpPr>
          <p:sp>
            <p:nvSpPr>
              <p:cNvPr id="33" name="Google Shape;1274;p51">
                <a:extLst>
                  <a:ext uri="{FF2B5EF4-FFF2-40B4-BE49-F238E27FC236}">
                    <a16:creationId xmlns:a16="http://schemas.microsoft.com/office/drawing/2014/main" id="{A98D035C-D43E-3412-D3C5-0AE5A6B742EE}"/>
                  </a:ext>
                </a:extLst>
              </p:cNvPr>
              <p:cNvSpPr/>
              <p:nvPr/>
            </p:nvSpPr>
            <p:spPr>
              <a:xfrm>
                <a:off x="1314759" y="1874391"/>
                <a:ext cx="978628" cy="978628"/>
              </a:xfrm>
              <a:custGeom>
                <a:avLst/>
                <a:gdLst/>
                <a:ahLst/>
                <a:cxnLst/>
                <a:rect l="l" t="t" r="r" b="b"/>
                <a:pathLst>
                  <a:path w="29615" h="29615" extrusionOk="0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chemeClr val="lt1"/>
                    </a:solidFill>
                    <a:latin typeface="Chewy"/>
                    <a:ea typeface="Chewy"/>
                    <a:cs typeface="Chewy"/>
                    <a:sym typeface="Chewy"/>
                  </a:rPr>
                  <a:t>01</a:t>
                </a:r>
                <a:endParaRPr sz="3000">
                  <a:solidFill>
                    <a:schemeClr val="lt1"/>
                  </a:solidFill>
                  <a:latin typeface="Chewy"/>
                  <a:ea typeface="Chewy"/>
                  <a:cs typeface="Chewy"/>
                  <a:sym typeface="Chewy"/>
                </a:endParaRPr>
              </a:p>
            </p:txBody>
          </p:sp>
          <p:sp>
            <p:nvSpPr>
              <p:cNvPr id="34" name="Google Shape;1275;p51">
                <a:extLst>
                  <a:ext uri="{FF2B5EF4-FFF2-40B4-BE49-F238E27FC236}">
                    <a16:creationId xmlns:a16="http://schemas.microsoft.com/office/drawing/2014/main" id="{116060BA-4F15-A337-68DF-546206E45C75}"/>
                  </a:ext>
                </a:extLst>
              </p:cNvPr>
              <p:cNvSpPr txBox="1"/>
              <p:nvPr/>
            </p:nvSpPr>
            <p:spPr>
              <a:xfrm>
                <a:off x="1079757" y="3773657"/>
                <a:ext cx="1387500" cy="32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dk2"/>
                    </a:solidFill>
                    <a:latin typeface="Chewy"/>
                    <a:ea typeface="Chewy"/>
                    <a:cs typeface="Chewy"/>
                    <a:sym typeface="Chewy"/>
                  </a:rPr>
                  <a:t>High Chance of Fraud</a:t>
                </a:r>
                <a:endParaRPr sz="2200">
                  <a:solidFill>
                    <a:schemeClr val="dk2"/>
                  </a:solidFill>
                  <a:latin typeface="Chewy"/>
                  <a:ea typeface="Chewy"/>
                  <a:cs typeface="Chewy"/>
                  <a:sym typeface="Chewy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11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3"/>
          <p:cNvSpPr txBox="1"/>
          <p:nvPr/>
        </p:nvSpPr>
        <p:spPr>
          <a:xfrm>
            <a:off x="2008607" y="2433750"/>
            <a:ext cx="5126786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accent1"/>
                </a:solidFill>
                <a:latin typeface="Chewy"/>
                <a:sym typeface="Chewy"/>
              </a:rPr>
              <a:t>Solution?</a:t>
            </a:r>
          </a:p>
        </p:txBody>
      </p:sp>
      <p:grpSp>
        <p:nvGrpSpPr>
          <p:cNvPr id="938" name="Google Shape;938;p43"/>
          <p:cNvGrpSpPr/>
          <p:nvPr/>
        </p:nvGrpSpPr>
        <p:grpSpPr>
          <a:xfrm rot="10800000">
            <a:off x="7887770" y="929709"/>
            <a:ext cx="542964" cy="465786"/>
            <a:chOff x="5863675" y="3789852"/>
            <a:chExt cx="542964" cy="465786"/>
          </a:xfrm>
        </p:grpSpPr>
        <p:sp>
          <p:nvSpPr>
            <p:cNvPr id="939" name="Google Shape;939;p43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43"/>
          <p:cNvGrpSpPr/>
          <p:nvPr/>
        </p:nvGrpSpPr>
        <p:grpSpPr>
          <a:xfrm>
            <a:off x="713245" y="929709"/>
            <a:ext cx="542964" cy="465786"/>
            <a:chOff x="5863675" y="3789852"/>
            <a:chExt cx="542964" cy="465786"/>
          </a:xfrm>
        </p:grpSpPr>
        <p:sp>
          <p:nvSpPr>
            <p:cNvPr id="942" name="Google Shape;942;p43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7283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Use Web3 and Blockchain!</a:t>
            </a:r>
            <a:endParaRPr/>
          </a:p>
        </p:txBody>
      </p:sp>
      <p:sp>
        <p:nvSpPr>
          <p:cNvPr id="309" name="Google Shape;309;p29"/>
          <p:cNvSpPr txBox="1"/>
          <p:nvPr/>
        </p:nvSpPr>
        <p:spPr>
          <a:xfrm>
            <a:off x="713250" y="1024600"/>
            <a:ext cx="77175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rPr>
              <a:t>So! What is Web3?</a:t>
            </a:r>
            <a:endParaRPr sz="2400">
              <a:solidFill>
                <a:schemeClr val="dk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grpSp>
        <p:nvGrpSpPr>
          <p:cNvPr id="310" name="Google Shape;310;p29"/>
          <p:cNvGrpSpPr/>
          <p:nvPr/>
        </p:nvGrpSpPr>
        <p:grpSpPr>
          <a:xfrm rot="10800000">
            <a:off x="7887770" y="929709"/>
            <a:ext cx="542964" cy="465786"/>
            <a:chOff x="5863675" y="3789852"/>
            <a:chExt cx="542964" cy="465786"/>
          </a:xfrm>
        </p:grpSpPr>
        <p:sp>
          <p:nvSpPr>
            <p:cNvPr id="311" name="Google Shape;311;p29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29"/>
          <p:cNvGrpSpPr/>
          <p:nvPr/>
        </p:nvGrpSpPr>
        <p:grpSpPr>
          <a:xfrm rot="10800000" flipH="1">
            <a:off x="713219" y="929828"/>
            <a:ext cx="542964" cy="465786"/>
            <a:chOff x="5863675" y="3789852"/>
            <a:chExt cx="542964" cy="465786"/>
          </a:xfrm>
        </p:grpSpPr>
        <p:sp>
          <p:nvSpPr>
            <p:cNvPr id="314" name="Google Shape;314;p29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71EE98-4E85-70B7-D40E-CA4805626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06" y="1705336"/>
            <a:ext cx="5058501" cy="289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/>
          <p:nvPr/>
        </p:nvSpPr>
        <p:spPr>
          <a:xfrm>
            <a:off x="713218" y="744069"/>
            <a:ext cx="77175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rPr>
              <a:t>How do we leverage Blockchain and Web3?</a:t>
            </a:r>
            <a:endParaRPr sz="2400">
              <a:solidFill>
                <a:schemeClr val="dk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grpSp>
        <p:nvGrpSpPr>
          <p:cNvPr id="310" name="Google Shape;310;p29"/>
          <p:cNvGrpSpPr/>
          <p:nvPr/>
        </p:nvGrpSpPr>
        <p:grpSpPr>
          <a:xfrm rot="10800000">
            <a:off x="7887770" y="929709"/>
            <a:ext cx="542964" cy="465786"/>
            <a:chOff x="5863675" y="3789852"/>
            <a:chExt cx="542964" cy="465786"/>
          </a:xfrm>
        </p:grpSpPr>
        <p:sp>
          <p:nvSpPr>
            <p:cNvPr id="311" name="Google Shape;311;p29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29"/>
          <p:cNvGrpSpPr/>
          <p:nvPr/>
        </p:nvGrpSpPr>
        <p:grpSpPr>
          <a:xfrm rot="10800000" flipH="1">
            <a:off x="713219" y="929828"/>
            <a:ext cx="542964" cy="465786"/>
            <a:chOff x="5863675" y="3789852"/>
            <a:chExt cx="542964" cy="465786"/>
          </a:xfrm>
        </p:grpSpPr>
        <p:sp>
          <p:nvSpPr>
            <p:cNvPr id="314" name="Google Shape;314;p29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95DE6A2-B8EC-8082-36D1-D9E9315C3FA9}"/>
              </a:ext>
            </a:extLst>
          </p:cNvPr>
          <p:cNvSpPr txBox="1"/>
          <p:nvPr/>
        </p:nvSpPr>
        <p:spPr>
          <a:xfrm>
            <a:off x="1100026" y="1618077"/>
            <a:ext cx="709617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stem Font Regular"/>
              <a:buChar char="→"/>
            </a:pPr>
            <a:r>
              <a:rPr lang="en-US" sz="1600">
                <a:solidFill>
                  <a:schemeClr val="accent6"/>
                </a:solidFill>
                <a:latin typeface="Ubuntu"/>
              </a:rPr>
              <a:t>A decentralized, smart contract-based platform for p2p-lending on the Ethereum Blockchain can play the role of a bank in the process of lending money to one or more beneficiaries. </a:t>
            </a:r>
          </a:p>
          <a:p>
            <a:pPr marL="285750" indent="-285750">
              <a:buFont typeface="System Font Regular"/>
              <a:buChar char="→"/>
            </a:pPr>
            <a:endParaRPr lang="en-US" sz="1600">
              <a:solidFill>
                <a:schemeClr val="accent6"/>
              </a:solidFill>
              <a:latin typeface="Ubuntu"/>
            </a:endParaRPr>
          </a:p>
          <a:p>
            <a:pPr marL="285750" indent="-285750">
              <a:buFont typeface="System Font Regular"/>
              <a:buChar char="→"/>
            </a:pPr>
            <a:r>
              <a:rPr lang="en-US" sz="1600">
                <a:solidFill>
                  <a:schemeClr val="accent6"/>
                </a:solidFill>
                <a:latin typeface="Ubuntu"/>
              </a:rPr>
              <a:t>The open ecosystem of the p2p-lending platform has the potential to offer cheaper lending contracts than traditional centralized institutions, while also enabling people all over the world to profit from a fair and transparent portfolio of products.</a:t>
            </a:r>
          </a:p>
          <a:p>
            <a:br>
              <a:rPr lang="en-US"/>
            </a:br>
            <a:br>
              <a:rPr lang="en-US"/>
            </a:br>
            <a:endParaRPr lang="en-AF"/>
          </a:p>
        </p:txBody>
      </p:sp>
    </p:spTree>
    <p:extLst>
      <p:ext uri="{BB962C8B-B14F-4D97-AF65-F5344CB8AC3E}">
        <p14:creationId xmlns:p14="http://schemas.microsoft.com/office/powerpoint/2010/main" val="328194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use web3?</a:t>
            </a:r>
            <a:endParaRPr/>
          </a:p>
        </p:txBody>
      </p:sp>
      <p:grpSp>
        <p:nvGrpSpPr>
          <p:cNvPr id="955" name="Google Shape;955;p44"/>
          <p:cNvGrpSpPr/>
          <p:nvPr/>
        </p:nvGrpSpPr>
        <p:grpSpPr>
          <a:xfrm rot="10800000">
            <a:off x="7887770" y="929709"/>
            <a:ext cx="542964" cy="465786"/>
            <a:chOff x="5863675" y="3789852"/>
            <a:chExt cx="542964" cy="465786"/>
          </a:xfrm>
        </p:grpSpPr>
        <p:sp>
          <p:nvSpPr>
            <p:cNvPr id="956" name="Google Shape;956;p44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4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44"/>
          <p:cNvGrpSpPr/>
          <p:nvPr/>
        </p:nvGrpSpPr>
        <p:grpSpPr>
          <a:xfrm rot="10800000" flipH="1">
            <a:off x="713219" y="929828"/>
            <a:ext cx="542964" cy="465786"/>
            <a:chOff x="5863675" y="3789852"/>
            <a:chExt cx="542964" cy="465786"/>
          </a:xfrm>
        </p:grpSpPr>
        <p:sp>
          <p:nvSpPr>
            <p:cNvPr id="959" name="Google Shape;959;p44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4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44"/>
          <p:cNvSpPr txBox="1"/>
          <p:nvPr/>
        </p:nvSpPr>
        <p:spPr>
          <a:xfrm>
            <a:off x="2635994" y="1282704"/>
            <a:ext cx="392206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rPr>
              <a:t>Ethereum Blockchain Network</a:t>
            </a:r>
            <a:endParaRPr sz="2200">
              <a:solidFill>
                <a:schemeClr val="dk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grpSp>
        <p:nvGrpSpPr>
          <p:cNvPr id="962" name="Google Shape;962;p44"/>
          <p:cNvGrpSpPr/>
          <p:nvPr/>
        </p:nvGrpSpPr>
        <p:grpSpPr>
          <a:xfrm>
            <a:off x="713259" y="3313591"/>
            <a:ext cx="2689200" cy="932700"/>
            <a:chOff x="713259" y="3679350"/>
            <a:chExt cx="2689200" cy="932700"/>
          </a:xfrm>
        </p:grpSpPr>
        <p:sp>
          <p:nvSpPr>
            <p:cNvPr id="963" name="Google Shape;963;p44"/>
            <p:cNvSpPr txBox="1"/>
            <p:nvPr/>
          </p:nvSpPr>
          <p:spPr>
            <a:xfrm>
              <a:off x="713259" y="3679350"/>
              <a:ext cx="26892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Chewy"/>
                  <a:ea typeface="Chewy"/>
                  <a:cs typeface="Chewy"/>
                  <a:sym typeface="Chewy"/>
                </a:rPr>
                <a:t>Meta mask</a:t>
              </a:r>
              <a:endParaRPr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  <p:sp>
          <p:nvSpPr>
            <p:cNvPr id="964" name="Google Shape;964;p44"/>
            <p:cNvSpPr txBox="1"/>
            <p:nvPr/>
          </p:nvSpPr>
          <p:spPr>
            <a:xfrm>
              <a:off x="713259" y="4008450"/>
              <a:ext cx="2689200" cy="6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Ubuntu"/>
                  <a:ea typeface="Ubuntu"/>
                  <a:cs typeface="Ubuntu"/>
                  <a:sym typeface="Ubuntu"/>
                </a:rPr>
                <a:t>We use meta mask for user management and for transactions</a:t>
              </a:r>
              <a:endParaRPr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966" name="Google Shape;966;p44"/>
          <p:cNvSpPr txBox="1"/>
          <p:nvPr/>
        </p:nvSpPr>
        <p:spPr>
          <a:xfrm>
            <a:off x="5530543" y="3319897"/>
            <a:ext cx="2900198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rPr>
              <a:t>Credit</a:t>
            </a:r>
            <a:endParaRPr sz="2200">
              <a:solidFill>
                <a:schemeClr val="accent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969" name="Google Shape;969;p44"/>
          <p:cNvSpPr txBox="1"/>
          <p:nvPr/>
        </p:nvSpPr>
        <p:spPr>
          <a:xfrm>
            <a:off x="1782000" y="2076324"/>
            <a:ext cx="2689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Web3 Wallets</a:t>
            </a:r>
            <a:endParaRPr sz="2200">
              <a:solidFill>
                <a:schemeClr val="accent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972" name="Google Shape;972;p44"/>
          <p:cNvSpPr txBox="1"/>
          <p:nvPr/>
        </p:nvSpPr>
        <p:spPr>
          <a:xfrm>
            <a:off x="4672754" y="2092660"/>
            <a:ext cx="2689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Smart Contracts</a:t>
            </a:r>
            <a:endParaRPr sz="2200">
              <a:solidFill>
                <a:schemeClr val="accent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cxnSp>
        <p:nvCxnSpPr>
          <p:cNvPr id="974" name="Google Shape;974;p44"/>
          <p:cNvCxnSpPr>
            <a:cxnSpLocks/>
          </p:cNvCxnSpPr>
          <p:nvPr/>
        </p:nvCxnSpPr>
        <p:spPr>
          <a:xfrm rot="5400000">
            <a:off x="3613941" y="1108283"/>
            <a:ext cx="445602" cy="1470424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75" name="Google Shape;975;p44"/>
          <p:cNvCxnSpPr>
            <a:cxnSpLocks/>
          </p:cNvCxnSpPr>
          <p:nvPr/>
        </p:nvCxnSpPr>
        <p:spPr>
          <a:xfrm rot="-5400000" flipH="1">
            <a:off x="5102354" y="1123546"/>
            <a:ext cx="384600" cy="1445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76" name="Google Shape;976;p44"/>
          <p:cNvCxnSpPr>
            <a:cxnSpLocks/>
            <a:stCxn id="969" idx="2"/>
          </p:cNvCxnSpPr>
          <p:nvPr/>
        </p:nvCxnSpPr>
        <p:spPr>
          <a:xfrm rot="5400000">
            <a:off x="2138147" y="2325137"/>
            <a:ext cx="908167" cy="106874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77" name="Google Shape;977;p44"/>
          <p:cNvCxnSpPr>
            <a:cxnSpLocks/>
            <a:stCxn id="972" idx="2"/>
          </p:cNvCxnSpPr>
          <p:nvPr/>
        </p:nvCxnSpPr>
        <p:spPr>
          <a:xfrm rot="16200000" flipH="1">
            <a:off x="6049930" y="2389184"/>
            <a:ext cx="898137" cy="96328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" name="Google Shape;974;p44">
            <a:extLst>
              <a:ext uri="{FF2B5EF4-FFF2-40B4-BE49-F238E27FC236}">
                <a16:creationId xmlns:a16="http://schemas.microsoft.com/office/drawing/2014/main" id="{47020A19-A8ED-29BC-4EE5-DE9009948BB7}"/>
              </a:ext>
            </a:extLst>
          </p:cNvPr>
          <p:cNvCxnSpPr>
            <a:cxnSpLocks/>
          </p:cNvCxnSpPr>
          <p:nvPr/>
        </p:nvCxnSpPr>
        <p:spPr>
          <a:xfrm rot="5400000">
            <a:off x="5089136" y="2415356"/>
            <a:ext cx="947038" cy="909399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" name="Google Shape;966;p44">
            <a:extLst>
              <a:ext uri="{FF2B5EF4-FFF2-40B4-BE49-F238E27FC236}">
                <a16:creationId xmlns:a16="http://schemas.microsoft.com/office/drawing/2014/main" id="{3C336864-E5C8-343A-C461-7FB5CCBEBE7C}"/>
              </a:ext>
            </a:extLst>
          </p:cNvPr>
          <p:cNvSpPr txBox="1"/>
          <p:nvPr/>
        </p:nvSpPr>
        <p:spPr>
          <a:xfrm>
            <a:off x="3657856" y="3368798"/>
            <a:ext cx="2900198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rPr>
              <a:t>Debit</a:t>
            </a:r>
            <a:endParaRPr sz="2200">
              <a:solidFill>
                <a:schemeClr val="accent2"/>
              </a:solidFill>
              <a:latin typeface="Chewy"/>
              <a:ea typeface="Chewy"/>
              <a:cs typeface="Chewy"/>
              <a:sym typeface="Chew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We leverage Smart Contracts</a:t>
            </a:r>
            <a:r>
              <a:rPr lang="en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 for Transactions</a:t>
            </a:r>
            <a:endParaRPr/>
          </a:p>
        </p:txBody>
      </p:sp>
      <p:sp>
        <p:nvSpPr>
          <p:cNvPr id="309" name="Google Shape;309;p29"/>
          <p:cNvSpPr txBox="1"/>
          <p:nvPr/>
        </p:nvSpPr>
        <p:spPr>
          <a:xfrm>
            <a:off x="713250" y="1024600"/>
            <a:ext cx="77175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rPr>
              <a:t>What are Smart Contracts?</a:t>
            </a:r>
            <a:endParaRPr sz="2400">
              <a:solidFill>
                <a:schemeClr val="dk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grpSp>
        <p:nvGrpSpPr>
          <p:cNvPr id="310" name="Google Shape;310;p29"/>
          <p:cNvGrpSpPr/>
          <p:nvPr/>
        </p:nvGrpSpPr>
        <p:grpSpPr>
          <a:xfrm rot="10800000">
            <a:off x="7887770" y="929709"/>
            <a:ext cx="542964" cy="465786"/>
            <a:chOff x="5863675" y="3789852"/>
            <a:chExt cx="542964" cy="465786"/>
          </a:xfrm>
        </p:grpSpPr>
        <p:sp>
          <p:nvSpPr>
            <p:cNvPr id="311" name="Google Shape;311;p29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29"/>
          <p:cNvGrpSpPr/>
          <p:nvPr/>
        </p:nvGrpSpPr>
        <p:grpSpPr>
          <a:xfrm rot="10800000" flipH="1">
            <a:off x="713219" y="929828"/>
            <a:ext cx="542964" cy="465786"/>
            <a:chOff x="5863675" y="3789852"/>
            <a:chExt cx="542964" cy="465786"/>
          </a:xfrm>
        </p:grpSpPr>
        <p:sp>
          <p:nvSpPr>
            <p:cNvPr id="314" name="Google Shape;314;p29"/>
            <p:cNvSpPr/>
            <p:nvPr/>
          </p:nvSpPr>
          <p:spPr>
            <a:xfrm>
              <a:off x="5863675" y="3789852"/>
              <a:ext cx="246376" cy="285134"/>
            </a:xfrm>
            <a:custGeom>
              <a:avLst/>
              <a:gdLst/>
              <a:ahLst/>
              <a:cxnLst/>
              <a:rect l="l" t="t" r="r" b="b"/>
              <a:pathLst>
                <a:path w="6128" h="7092" extrusionOk="0">
                  <a:moveTo>
                    <a:pt x="2717" y="1"/>
                  </a:moveTo>
                  <a:cubicBezTo>
                    <a:pt x="2679" y="1"/>
                    <a:pt x="2638" y="7"/>
                    <a:pt x="2596" y="20"/>
                  </a:cubicBezTo>
                  <a:cubicBezTo>
                    <a:pt x="2167" y="152"/>
                    <a:pt x="2528" y="1263"/>
                    <a:pt x="1886" y="2413"/>
                  </a:cubicBezTo>
                  <a:cubicBezTo>
                    <a:pt x="1247" y="3562"/>
                    <a:pt x="1" y="3646"/>
                    <a:pt x="54" y="4082"/>
                  </a:cubicBezTo>
                  <a:cubicBezTo>
                    <a:pt x="109" y="4521"/>
                    <a:pt x="1859" y="4082"/>
                    <a:pt x="2406" y="5014"/>
                  </a:cubicBezTo>
                  <a:cubicBezTo>
                    <a:pt x="2938" y="5923"/>
                    <a:pt x="3005" y="7092"/>
                    <a:pt x="3364" y="7092"/>
                  </a:cubicBezTo>
                  <a:cubicBezTo>
                    <a:pt x="3373" y="7092"/>
                    <a:pt x="3381" y="7091"/>
                    <a:pt x="3390" y="7090"/>
                  </a:cubicBezTo>
                  <a:cubicBezTo>
                    <a:pt x="3772" y="7036"/>
                    <a:pt x="3552" y="4903"/>
                    <a:pt x="4427" y="4356"/>
                  </a:cubicBezTo>
                  <a:cubicBezTo>
                    <a:pt x="5303" y="3812"/>
                    <a:pt x="6127" y="3886"/>
                    <a:pt x="6070" y="3366"/>
                  </a:cubicBezTo>
                  <a:cubicBezTo>
                    <a:pt x="6015" y="2845"/>
                    <a:pt x="4306" y="2825"/>
                    <a:pt x="3870" y="2169"/>
                  </a:cubicBezTo>
                  <a:cubicBezTo>
                    <a:pt x="3457" y="1549"/>
                    <a:pt x="3322" y="1"/>
                    <a:pt x="2717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6250483" y="4074917"/>
              <a:ext cx="156156" cy="180721"/>
            </a:xfrm>
            <a:custGeom>
              <a:avLst/>
              <a:gdLst/>
              <a:ahLst/>
              <a:cxnLst/>
              <a:rect l="l" t="t" r="r" b="b"/>
              <a:pathLst>
                <a:path w="3884" h="4495" extrusionOk="0">
                  <a:moveTo>
                    <a:pt x="1723" y="1"/>
                  </a:moveTo>
                  <a:cubicBezTo>
                    <a:pt x="1699" y="1"/>
                    <a:pt x="1673" y="4"/>
                    <a:pt x="1647" y="13"/>
                  </a:cubicBezTo>
                  <a:cubicBezTo>
                    <a:pt x="1373" y="97"/>
                    <a:pt x="1603" y="800"/>
                    <a:pt x="1197" y="1530"/>
                  </a:cubicBezTo>
                  <a:cubicBezTo>
                    <a:pt x="792" y="2257"/>
                    <a:pt x="1" y="2311"/>
                    <a:pt x="35" y="2588"/>
                  </a:cubicBezTo>
                  <a:cubicBezTo>
                    <a:pt x="72" y="2865"/>
                    <a:pt x="1180" y="2588"/>
                    <a:pt x="1525" y="3176"/>
                  </a:cubicBezTo>
                  <a:cubicBezTo>
                    <a:pt x="1865" y="3754"/>
                    <a:pt x="1905" y="4495"/>
                    <a:pt x="2135" y="4495"/>
                  </a:cubicBezTo>
                  <a:cubicBezTo>
                    <a:pt x="2140" y="4495"/>
                    <a:pt x="2145" y="4494"/>
                    <a:pt x="2150" y="4494"/>
                  </a:cubicBezTo>
                  <a:cubicBezTo>
                    <a:pt x="2394" y="4460"/>
                    <a:pt x="2255" y="3108"/>
                    <a:pt x="2809" y="2760"/>
                  </a:cubicBezTo>
                  <a:cubicBezTo>
                    <a:pt x="3364" y="2416"/>
                    <a:pt x="3883" y="2463"/>
                    <a:pt x="3850" y="2135"/>
                  </a:cubicBezTo>
                  <a:cubicBezTo>
                    <a:pt x="3816" y="1804"/>
                    <a:pt x="2732" y="1790"/>
                    <a:pt x="2454" y="1374"/>
                  </a:cubicBezTo>
                  <a:cubicBezTo>
                    <a:pt x="2193" y="984"/>
                    <a:pt x="2109" y="1"/>
                    <a:pt x="1723" y="1"/>
                  </a:cubicBezTo>
                  <a:close/>
                </a:path>
              </a:pathLst>
            </a:custGeom>
            <a:solidFill>
              <a:srgbClr val="FBB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BA61D937-2A73-AF8F-CC43-FA85F4829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22" y="1395495"/>
            <a:ext cx="5859755" cy="335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93619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urrency Today Infographics by Slidesgo">
  <a:themeElements>
    <a:clrScheme name="Simple Light">
      <a:dk1>
        <a:srgbClr val="F1E8DC"/>
      </a:dk1>
      <a:lt1>
        <a:srgbClr val="FFFFFF"/>
      </a:lt1>
      <a:dk2>
        <a:srgbClr val="FBBF60"/>
      </a:dk2>
      <a:lt2>
        <a:srgbClr val="D7A350"/>
      </a:lt2>
      <a:accent1>
        <a:srgbClr val="39B0D1"/>
      </a:accent1>
      <a:accent2>
        <a:srgbClr val="66B888"/>
      </a:accent2>
      <a:accent3>
        <a:srgbClr val="4B8E67"/>
      </a:accent3>
      <a:accent4>
        <a:srgbClr val="FE98B0"/>
      </a:accent4>
      <a:accent5>
        <a:srgbClr val="383838"/>
      </a:accent5>
      <a:accent6>
        <a:srgbClr val="383838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Macintosh PowerPoint</Application>
  <PresentationFormat>On-screen Show (16:9)</PresentationFormat>
  <Paragraphs>94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Chewy</vt:lpstr>
      <vt:lpstr>Bebas Neue</vt:lpstr>
      <vt:lpstr>System Font Regular</vt:lpstr>
      <vt:lpstr>Ubuntu</vt:lpstr>
      <vt:lpstr>Josefin Slab SemiBold</vt:lpstr>
      <vt:lpstr>Cryptocurrency Today Infographics by Slidesgo</vt:lpstr>
      <vt:lpstr>P2P Money Lending using Blockchain</vt:lpstr>
      <vt:lpstr>P2P Money Lending using Blockchain</vt:lpstr>
      <vt:lpstr>P2P Money Lending using Blockchain</vt:lpstr>
      <vt:lpstr>P2P Money Lending using Blockchain</vt:lpstr>
      <vt:lpstr>PowerPoint Presentation</vt:lpstr>
      <vt:lpstr>Use Web3 and Blockchain!</vt:lpstr>
      <vt:lpstr>PowerPoint Presentation</vt:lpstr>
      <vt:lpstr>How do we use web3?</vt:lpstr>
      <vt:lpstr>We leverage Smart Contracts for Transactions</vt:lpstr>
      <vt:lpstr>What does are application do?</vt:lpstr>
      <vt:lpstr>Tools and Technology Used</vt:lpstr>
      <vt:lpstr>What does our project do?</vt:lpstr>
      <vt:lpstr>PowerPoint Presentation</vt:lpstr>
      <vt:lpstr>Real World Application </vt:lpstr>
      <vt:lpstr>Future Scope and Enhancement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Money Lending using Blockchain</dc:title>
  <cp:lastModifiedBy>Parth Manaktala</cp:lastModifiedBy>
  <cp:revision>2</cp:revision>
  <dcterms:modified xsi:type="dcterms:W3CDTF">2022-12-14T00:23:20Z</dcterms:modified>
</cp:coreProperties>
</file>