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7" r:id="rId5"/>
    <p:sldId id="268" r:id="rId6"/>
    <p:sldId id="259" r:id="rId7"/>
    <p:sldId id="260" r:id="rId8"/>
    <p:sldId id="262" r:id="rId9"/>
    <p:sldId id="263" r:id="rId10"/>
    <p:sldId id="261" r:id="rId11"/>
    <p:sldId id="264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05:48:33.5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73,'0'2,"0"-1,1 0,0 1,-1-1,1 0,0 0,-1 0,1 0,0 0,0 0,0 0,0 0,0 0,0 0,0 0,0 0,2 0,22 14,-24-15,121 74,-31-17,-81-53,-1 0,1 0,0-1,0-1,0 1,0-2,0 1,0-1,12-1,-6 0,0 2,26 5,17 6,-26-5,60 20,-74-22,0-2,-1 0,1-1,0 0,1-2,-1 0,21-2,-14 0,1 1,50 8,-41-2,55 2,-33-5,23 10,-52-8,46 3,419-7,-237-3,-247 3,30-1,0-1,51-9,421-81,-461 81,-10 2,70-5,330 12,-216 2,346-1,-519-2,0-3,63-15,40-4,-114 21,-16 2,38-8,-4-4,-22 3,1 3,55-5,11 0,-6 1,212 7,-176 6,-117-4,0 1,32-9,-28 6,31-4,-17 7,0 2,0 1,48 9,101 31,-88-18,12-4,178 10,-255-27,72 8,45 3,378-15,-490-1,1-2,-1-1,40-12,102-29,-134 36,80-14,-88 16,-27 5,1 1,-1 0,18-1,21 4,1 3,72 15,-59-9,94 11,281 0,604-23,-1009 0,-1-1,1-2,50-13,10-3,-38 16,0 1,-1 3,98 11,-84-5,476 15,1-21,-184-1,-219 3,158-3,-167-11,38-1,726 14,-391 1,128-53,-132 3,-367 43,274-14,-390 18,3 1,1 0,-1-2,22-6,-30 6,0 0,0 2,0-1,0 2,1-1,-1 2,24 3,5 5,43 14,-50-13,163 43,1-8,3-9,408 19,246-56,-327-2,58-12,-240-17,324-18,-187 25,-178 13,-208 1,8 0,612 6,-393 8,25-3,-342-1,-1 2,1-1,0 1,8 2,1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05:48:42.5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1 161,'49'-1,"57"-9,-71 6,1198-112,-860 99,505 42,217 108,-369-20,-92-22,-281-44,-145-4,-126-24,-78-17,0-1,1 0,-1 0,0-1,0 1,1-1,-1 0,0 0,1 0,-1-1,0 1,0-1,1 0,-1 0,0-1,0 1,0-1,0 0,-1 0,1 0,0 0,-1-1,1 0,3-3,13-11,1 1,1 0,1 2,0 1,1 0,1 2,49-16,228-77,-282 95,1 2,0 0,1 1,-1 1,1 1,34-1,289 4,-156 3,1001-2,-1106-4,0-4,88-20,-83 11,135-7,-207 24,50-2,79-11,-116 10,0 2,0 1,53 7,-54-4,103 11,191 11,801-27,-1097 0,0-1,-1-2,1 0,-1-2,30-12,19-4,10-3,-57 16,1 1,0 1,1 2,-1 1,33-2,229 9,-287-2,-1 0,1 0,0 0,0 0,0 1,0 0,0 0,0 0,0 0,-1 0,1 1,-1 0,1 0,-1 0,1 0,-1 0,0 1,0-1,0 1,-1 0,1 0,0 0,-1 0,0 0,0 1,2 3,19 33,-14-23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05:48:49.0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3,'29'1,"0"1,0 2,31 7,82 28,-81-21,78 14,-104-27,28 5,67 2,500-11,-307-2,1627 1,-1921-3,-1 0,1-2,-1-1,-1-1,1-1,29-14,-26 10,0 1,0 2,1 1,42-5,-2 9,-27 3,56-11,-40 5,2 2,108 5,-67 2,-44-2,46-1,192 23,-184-6,0-5,131-4,445-9,-389 3,-276-2,1-2,32-7,-30 5,46-4,-33 10,-28 0,0-1,0 0,1-1,19-4,-16-1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05:50:49.0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28,'261'-14,"14"0,65 15,-331-1,1 1,-1-1,1 2,-1-1,1 2,-1-1,0 1,0 0,13 8,-9-2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9T05:51:05.2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1 268,'25'2,"0"2,1 0,48 15,-15-3,-7-4,122 24,-133-29,0-3,56 0,400-7,-310 3,-13-13,-14 0,273 14,-413-3,1 0,-1-1,0-2,34-10,6-3,6 3,150-41,-184 49,1 1,0 2,-1 1,1 1,48 5,-14-2,998 0,-1041-3,-1 0,31-7,-27 4,33-2,-24 5,-6 1,58-8,-37 1,1 3,-1 2,55 4,51-3,-56-10,12-1,336 10,-232 5,-148-3,-27-1,0 2,0 2,53 10,-52-5,1-1,47 0,90-7,-64-1,-20-1,109-17,90-30,-210 34,50-15,-95 20,0 1,0 2,1 2,62 0,341 8,-285-2,-151 0,0 0,0 1,0 0,1 1,-1-1,0 2,-1-1,1 2,0-1,-1 1,0 0,0 1,0-1,7 7,2 0,-1 0,2-2,-1 0,1-1,1-1,34 9,-22-7,39 18,-53-19,0-2,0 0,1-2,0 1,0-2,27 2,113-6,-69-1,361 2,-423 1,0 2,29 6,-27-4,44 3,466-7,-258-2,-235 0,-1 3,76 13,-68-8,1-2,0-2,59-6,-17 1,826 2,-603 17,-211-8,236 35,-280-36,0-3,110-6,-63-1,341 2,-403-3,0-2,73-16,23-4,-66 14,-38 4,66-2,236 11,-318-4,-1 0,26-6,-19 2,31-1,533-20,-400 14,125-3,1157 17,-1446 1,58 10,-14-1,278 55,-76-11,-127-35,269 2,892-24,-837 2,-341-1,-1-5,180-32,-279 31,192-33,-159 32,95-1,394 12,-357-21,-139 10,3 1,175-14,702 20,-429 3,214-2,-677-3,0-2,88-21,-58 10,-26 5,-25 5,1 1,0 1,31-1,786 5,-369 1,-450-2,0-1,33-8,-30 4,48-2,446 7,-251 3,-245-3,0 1,1 2,-1 1,38 9,-47-7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961F-699B-45A7-8E42-B5C9D223B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0F3E6-783A-43A9-8A6A-D6799C028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A5FA0-3FB9-4D05-ADAA-7152A5B3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FCA5-D7F9-42F2-9DC0-EEAC4534D1C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E51BC-2408-4A77-A751-CBDF68F94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AD0C4-92E5-4430-9A63-85B54FED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55A-C57E-452D-8657-AC9F10C1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0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9C86-4893-4C59-B63A-49994926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F10FC-BDB1-4B02-B414-28DC716E4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BEE8E-115D-4400-BA01-CE680E99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FCA5-D7F9-42F2-9DC0-EEAC4534D1C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9B95E-6E7F-4FEF-801C-BC423D81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F2F65-B182-4674-9E05-3CD4E684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55A-C57E-452D-8657-AC9F10C1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38E3B-F0FD-4A85-9D88-F7E2AA31C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7E424-D8D3-4D8C-8627-606C497C6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A628A-85CA-4F1D-9964-2A3E8BE3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FCA5-D7F9-42F2-9DC0-EEAC4534D1C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52AC6-63CE-4BE1-AAB8-6F2C7E97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D7EB9-36DA-4DCF-8128-792FF563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55A-C57E-452D-8657-AC9F10C1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8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2C8B-A78B-402A-A706-4D04F528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EEA86-78C6-47F5-AD3F-967AF2956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7119A-4EA5-4334-B96B-BFCF1352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FCA5-D7F9-42F2-9DC0-EEAC4534D1C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712B1-953D-46EA-B264-C8D0DC50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B611B-5A5F-4CF9-AF29-7E11894D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55A-C57E-452D-8657-AC9F10C1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4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7601-E807-48FE-8FD3-FF213309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53A17-C4E5-4B8B-9F17-A511F4C54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5E1F2-79E0-4280-A428-06C8A533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FCA5-D7F9-42F2-9DC0-EEAC4534D1C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6503-AA38-4862-AA92-B7CDA2BD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6DF8C-9688-4A37-92F7-EBD9D75C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55A-C57E-452D-8657-AC9F10C1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8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D92A-F21A-4976-8EA4-77219BDF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70B7-4FF1-42A3-B945-23EBA5BE5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51A36-64E8-4A5B-B072-58AAACDB2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B301C-6A01-453E-A710-C4DD6BBD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FCA5-D7F9-42F2-9DC0-EEAC4534D1C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05E4E-63D8-42CD-81F4-5A805970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88FDD-E71D-472E-9BDA-FCC23181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55A-C57E-452D-8657-AC9F10C1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4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7225-6436-4C05-9BEB-5BC37A00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E1242-ED1E-486B-940E-1BA8F4CE3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2FF2E-FE3E-4426-8592-0BFA8ECD4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75AD3-EFE5-470B-8F12-C00018A5E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FF8A9-E969-4BF5-A02D-86529C4B1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B06EF-F0E2-4DF4-AE12-B1404667D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FCA5-D7F9-42F2-9DC0-EEAC4534D1C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FABF3-B3A7-4F00-93C2-131CC541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4D2E1-E0A2-445B-A796-BE5AC7B5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55A-C57E-452D-8657-AC9F10C1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6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53A4-2697-48D8-B401-5F963376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A8842D-9072-4F55-B63A-C9B4BFAF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FCA5-D7F9-42F2-9DC0-EEAC4534D1C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D5D4A-C381-4B2A-8389-5A68211A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89AB0-A17F-47FA-99BE-0214ACEF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55A-C57E-452D-8657-AC9F10C1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9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2F157-99AA-4F94-B553-DDB7B534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FCA5-D7F9-42F2-9DC0-EEAC4534D1C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09451-B076-4111-ABC6-141E7164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2FAD1-4398-41D0-A185-FD8E5EA5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55A-C57E-452D-8657-AC9F10C1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3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819F-3BFF-4934-8B6A-590F91A5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D825E-15B2-4169-BBD0-8ED3BDD72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7E9AE-91EF-4740-81DB-3441A7B49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2CA89-F184-4CE9-B2D0-C0E15F2E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FCA5-D7F9-42F2-9DC0-EEAC4534D1C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FFEA7-6F8B-4094-B2FE-981E20FD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1A1AD-EE67-403D-B096-A547AC3E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55A-C57E-452D-8657-AC9F10C1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4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0EDF9-A284-47EE-A393-BD611120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247042-728F-42F4-BC80-85660F192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25752-CEF0-461C-A96B-1EA83BF4A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33E31-592C-43EE-B40B-B99FA388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FCA5-D7F9-42F2-9DC0-EEAC4534D1C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047AA-2496-47F4-8364-206CBAC5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BE93E-0809-45FD-A9A8-1B954319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55A-C57E-452D-8657-AC9F10C1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3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32593-CC1F-47B7-B0B4-8E21BDD3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22A14-D480-4E39-AB59-9CCA5BCE8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91E61-6602-41F9-8D3B-95083B03C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8FCA5-D7F9-42F2-9DC0-EEAC4534D1C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E4790-EB49-4933-B8BC-A1E7DCED0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6B0EF-CAB9-45E5-BB36-6A4548CE8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8F55A-C57E-452D-8657-AC9F10C1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1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hyperlink" Target="http://doors.stanford.edu/~sr/universities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95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.png"/><Relationship Id="rId3" Type="http://schemas.openxmlformats.org/officeDocument/2006/relationships/hyperlink" Target="https://docs.google.com/document/d/13ANy7FHYovh_2JL3gVrVvzXScDh5ol5l5XS2Nlp4DN4/edit" TargetMode="External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2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98HqeztqhCHbCbcLeuOmoynnA3Z68cVxixU5vvMuUaM/edit#gid=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cs-410/gradedLti/026Fl/mp2-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8BB3EA-1002-47C8-A56D-45133318F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Improving a System – ExpertSystem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EA4FF-40BF-4DD4-A5EF-F99ECC7A4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CS410 Course Project, Fall 2020</a:t>
            </a:r>
          </a:p>
          <a:p>
            <a:r>
              <a:rPr lang="en-US" dirty="0">
                <a:solidFill>
                  <a:schemeClr val="tx2"/>
                </a:solidFill>
              </a:rPr>
              <a:t>pmanden2@illinois.edu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939A53BB-4A56-4B6B-BB25-FD24E4416C2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3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23"/>
    </mc:Choice>
    <mc:Fallback xmlns="">
      <p:transition spd="slow" advTm="142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B0DD-1F5E-43BB-9840-F01F62E4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-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307CC-BC49-4729-BB42-E26ED4CBF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scraper.py : Scrapes all universities listed at</a:t>
            </a:r>
          </a:p>
          <a:p>
            <a:pPr lvl="1"/>
            <a:r>
              <a:rPr lang="en-US" dirty="0">
                <a:hlinkClick r:id="rId4"/>
              </a:rPr>
              <a:t>http://doors.stanford.edu/~sr/universities.html</a:t>
            </a:r>
            <a:endParaRPr lang="en-US" dirty="0"/>
          </a:p>
          <a:p>
            <a:pPr lvl="1"/>
            <a:r>
              <a:rPr lang="en-US" dirty="0"/>
              <a:t>1,088 universities available</a:t>
            </a:r>
          </a:p>
          <a:p>
            <a:pPr lvl="1"/>
            <a:r>
              <a:rPr lang="en-US" dirty="0"/>
              <a:t>Identify 10 links from the home page of each university</a:t>
            </a:r>
          </a:p>
          <a:p>
            <a:pPr lvl="1"/>
            <a:r>
              <a:rPr lang="en-US" dirty="0"/>
              <a:t>Removes all links with key words that identify directory pages, such as ‘directory’, etc.</a:t>
            </a:r>
          </a:p>
          <a:p>
            <a:pPr lvl="1"/>
            <a:r>
              <a:rPr lang="en-US" dirty="0"/>
              <a:t>Removes all links with key words that identify faculty pages, such as ‘faculty’ etc.</a:t>
            </a:r>
          </a:p>
          <a:p>
            <a:pPr lvl="1"/>
            <a:r>
              <a:rPr lang="en-US" dirty="0"/>
              <a:t>Generates a list that is used as negative samples for both classifiers</a:t>
            </a:r>
          </a:p>
          <a:p>
            <a:r>
              <a:rPr lang="en-US" dirty="0"/>
              <a:t>Run – python scraper.py</a:t>
            </a:r>
          </a:p>
          <a:p>
            <a:pPr lvl="1"/>
            <a:r>
              <a:rPr lang="en-US" dirty="0"/>
              <a:t>Will take 3-4 hours to run. (Change ‘</a:t>
            </a:r>
            <a:r>
              <a:rPr lang="en-US" dirty="0" err="1"/>
              <a:t>no_universities_to_scrape</a:t>
            </a:r>
            <a:r>
              <a:rPr lang="en-US" dirty="0"/>
              <a:t>’ line 137 to test on limited number of universities)</a:t>
            </a:r>
          </a:p>
          <a:p>
            <a:pPr lvl="1"/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30D9766C-AA3B-41D8-9451-45533B231AA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2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462"/>
    </mc:Choice>
    <mc:Fallback xmlns="">
      <p:transition spd="slow" advTm="684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130D-E90B-4BFC-B857-79A8C0DE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– UI, Data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27B92-1038-41CC-B0BF-B1B83E755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ExpertSearch</a:t>
            </a:r>
            <a:r>
              <a:rPr lang="en-US" dirty="0"/>
              <a:t> app UI was modified to test URLs</a:t>
            </a:r>
          </a:p>
          <a:p>
            <a:pPr lvl="1"/>
            <a:r>
              <a:rPr lang="en-US" dirty="0"/>
              <a:t>UI changes are only for testing &amp; and not relevant to improving the system!</a:t>
            </a:r>
          </a:p>
          <a:p>
            <a:r>
              <a:rPr lang="en-US" dirty="0"/>
              <a:t>templates/index.html</a:t>
            </a:r>
          </a:p>
          <a:p>
            <a:pPr lvl="1"/>
            <a:r>
              <a:rPr lang="en-US" dirty="0"/>
              <a:t>Modified to support a new pull down menu</a:t>
            </a:r>
          </a:p>
          <a:p>
            <a:r>
              <a:rPr lang="en-US" dirty="0"/>
              <a:t>static/index.js</a:t>
            </a:r>
          </a:p>
          <a:p>
            <a:pPr lvl="1"/>
            <a:r>
              <a:rPr lang="en-US" dirty="0"/>
              <a:t>Java script code changes to interface with backend</a:t>
            </a:r>
          </a:p>
          <a:p>
            <a:r>
              <a:rPr lang="en-US" dirty="0"/>
              <a:t>Data files</a:t>
            </a:r>
          </a:p>
          <a:p>
            <a:pPr lvl="1"/>
            <a:r>
              <a:rPr lang="en-US" dirty="0"/>
              <a:t>directory_positives.txt (Directory positive samples)</a:t>
            </a:r>
          </a:p>
          <a:p>
            <a:pPr lvl="1"/>
            <a:r>
              <a:rPr lang="en-US" dirty="0"/>
              <a:t>directory_negatives.txt (Directory negative samples)</a:t>
            </a:r>
          </a:p>
          <a:p>
            <a:pPr lvl="1"/>
            <a:r>
              <a:rPr lang="en-US" dirty="0"/>
              <a:t>faculty_positives.txt (Faculty positive samples)</a:t>
            </a:r>
          </a:p>
          <a:p>
            <a:pPr lvl="1"/>
            <a:r>
              <a:rPr lang="en-US" dirty="0"/>
              <a:t>faculty_negatives.txt (Faculty negative samples)</a:t>
            </a:r>
          </a:p>
        </p:txBody>
      </p:sp>
    </p:spTree>
    <p:extLst>
      <p:ext uri="{BB962C8B-B14F-4D97-AF65-F5344CB8AC3E}">
        <p14:creationId xmlns:p14="http://schemas.microsoft.com/office/powerpoint/2010/main" val="270363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3"/>
    </mc:Choice>
    <mc:Fallback xmlns="">
      <p:transition spd="slow" advTm="688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E5F9-FC77-4218-9533-B9D18827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9772-B52D-4A00-8322-746E6C8F3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</a:t>
            </a:r>
            <a:r>
              <a:rPr lang="en-US" dirty="0" err="1"/>
              <a:t>ExpertSearch</a:t>
            </a:r>
            <a:r>
              <a:rPr lang="en-US" dirty="0"/>
              <a:t> App run</a:t>
            </a:r>
          </a:p>
          <a:p>
            <a:pPr lvl="1"/>
            <a:r>
              <a:rPr lang="en-US" dirty="0"/>
              <a:t>python server.py</a:t>
            </a:r>
          </a:p>
          <a:p>
            <a:pPr lvl="1"/>
            <a:r>
              <a:rPr lang="en-US" dirty="0"/>
              <a:t>Open a browser and point to </a:t>
            </a:r>
            <a:r>
              <a:rPr lang="en-US" dirty="0">
                <a:hlinkClick r:id="rId2"/>
              </a:rPr>
              <a:t>http://localhost:8095/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Demo! – </a:t>
            </a:r>
            <a:r>
              <a:rPr lang="en-US"/>
              <a:t>Play ProjectDemo.mp4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9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F670F3-E87E-4041-A0A8-5594D19F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70" y="1419224"/>
            <a:ext cx="10957650" cy="4798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F52E31-BE73-4131-B1DE-D20742B7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5"/>
            <a:ext cx="10515600" cy="1026795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  <a:br>
              <a:rPr lang="en-US" dirty="0"/>
            </a:br>
            <a:r>
              <a:rPr lang="en-US" sz="2000" i="1" dirty="0"/>
              <a:t>From  </a:t>
            </a:r>
            <a:r>
              <a:rPr lang="en-US" sz="2000" i="1" dirty="0">
                <a:hlinkClick r:id="rId3"/>
              </a:rPr>
              <a:t>Improving a System – </a:t>
            </a:r>
            <a:r>
              <a:rPr lang="en-US" sz="2000" i="1" dirty="0" err="1">
                <a:hlinkClick r:id="rId3"/>
              </a:rPr>
              <a:t>ExpertSystem</a:t>
            </a:r>
            <a:r>
              <a:rPr lang="en-US" sz="2000" i="1" dirty="0">
                <a:hlinkClick r:id="rId3"/>
              </a:rPr>
              <a:t> Search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D35DD-77D2-490C-840A-E87FD28ED646}"/>
              </a:ext>
            </a:extLst>
          </p:cNvPr>
          <p:cNvSpPr txBox="1"/>
          <p:nvPr/>
        </p:nvSpPr>
        <p:spPr>
          <a:xfrm>
            <a:off x="447675" y="1227455"/>
            <a:ext cx="50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C99E0-6F4C-4508-B451-7614CF17FC59}"/>
              </a:ext>
            </a:extLst>
          </p:cNvPr>
          <p:cNvSpPr txBox="1"/>
          <p:nvPr/>
        </p:nvSpPr>
        <p:spPr>
          <a:xfrm>
            <a:off x="408940" y="4109720"/>
            <a:ext cx="50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115A099-ADA2-4C8D-AF62-10151B8CF610}"/>
                  </a:ext>
                </a:extLst>
              </p14:cNvPr>
              <p14:cNvContentPartPr/>
              <p14:nvPr/>
            </p14:nvContentPartPr>
            <p14:xfrm>
              <a:off x="2857035" y="2173305"/>
              <a:ext cx="8244720" cy="141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115A099-ADA2-4C8D-AF62-10151B8CF6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3395" y="2065305"/>
                <a:ext cx="835236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8E25D49-E90A-4304-BD7F-B870A514D972}"/>
                  </a:ext>
                </a:extLst>
              </p14:cNvPr>
              <p14:cNvContentPartPr/>
              <p14:nvPr/>
            </p14:nvContentPartPr>
            <p14:xfrm>
              <a:off x="7295835" y="4704105"/>
              <a:ext cx="4302720" cy="176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8E25D49-E90A-4304-BD7F-B870A514D9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42195" y="4596105"/>
                <a:ext cx="441036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BF2161C-FC11-4ECC-9723-E5B3C5C2F777}"/>
                  </a:ext>
                </a:extLst>
              </p14:cNvPr>
              <p14:cNvContentPartPr/>
              <p14:nvPr/>
            </p14:nvContentPartPr>
            <p14:xfrm>
              <a:off x="1694955" y="5075265"/>
              <a:ext cx="2500560" cy="50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BF2161C-FC11-4ECC-9723-E5B3C5C2F7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41315" y="4967625"/>
                <a:ext cx="26082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040E5DB-F6F1-420C-B66C-9AC55844E0DF}"/>
                  </a:ext>
                </a:extLst>
              </p14:cNvPr>
              <p14:cNvContentPartPr/>
              <p14:nvPr/>
            </p14:nvContentPartPr>
            <p14:xfrm>
              <a:off x="11191755" y="2237745"/>
              <a:ext cx="358560" cy="13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040E5DB-F6F1-420C-B66C-9AC55844E0D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37755" y="2129745"/>
                <a:ext cx="4662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B2EC185-24C2-4096-BB3A-3F88314429D8}"/>
                  </a:ext>
                </a:extLst>
              </p14:cNvPr>
              <p14:cNvContentPartPr/>
              <p14:nvPr/>
            </p14:nvContentPartPr>
            <p14:xfrm>
              <a:off x="1714395" y="2494065"/>
              <a:ext cx="9964440" cy="135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B2EC185-24C2-4096-BB3A-3F88314429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60755" y="2386425"/>
                <a:ext cx="10072080" cy="35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879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03"/>
    </mc:Choice>
    <mc:Fallback xmlns="">
      <p:transition spd="slow" advTm="6010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10011C-A19E-45CD-9D01-7C86154D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9AA265-AFCE-48EC-95BA-D18DF9436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Given a URL classify it as directory vs non-directory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Given a URL classify it as faculty or non-faculty page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[This project was done by myself </a:t>
            </a:r>
            <a:r>
              <a:rPr lang="en-US"/>
              <a:t>as a one </a:t>
            </a:r>
            <a:r>
              <a:rPr lang="en-US" dirty="0"/>
              <a:t>person team]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1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00"/>
    </mc:Choice>
    <mc:Fallback xmlns="">
      <p:transition spd="slow" advTm="126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8CC2-34A3-43F7-B80E-5264A279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5"/>
            <a:ext cx="10515600" cy="1325563"/>
          </a:xfrm>
        </p:spPr>
        <p:txBody>
          <a:bodyPr/>
          <a:lstStyle/>
          <a:p>
            <a:r>
              <a:rPr lang="en-US" dirty="0"/>
              <a:t>Naïve Bayes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E436E-15DD-41F7-9E6A-B080EB1CD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8" y="1212532"/>
            <a:ext cx="9996488" cy="3475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0296E4-B26C-40EC-8207-0E594952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7" y="4731385"/>
            <a:ext cx="9996488" cy="17301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F37B2A-04B2-4C7B-9929-6A64E5245AFB}"/>
              </a:ext>
            </a:extLst>
          </p:cNvPr>
          <p:cNvSpPr txBox="1"/>
          <p:nvPr/>
        </p:nvSpPr>
        <p:spPr>
          <a:xfrm>
            <a:off x="1943100" y="6467475"/>
            <a:ext cx="925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Credit - https://sebastianraschka.com/Articles/2014_naive_bayes_1.html</a:t>
            </a:r>
          </a:p>
        </p:txBody>
      </p:sp>
    </p:spTree>
    <p:extLst>
      <p:ext uri="{BB962C8B-B14F-4D97-AF65-F5344CB8AC3E}">
        <p14:creationId xmlns:p14="http://schemas.microsoft.com/office/powerpoint/2010/main" val="389622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65"/>
    </mc:Choice>
    <mc:Fallback xmlns="">
      <p:transition spd="slow" advTm="3156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15D7-9EC0-48C6-90C4-5DD9CA71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representation – Bag of words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AB7840-69D0-486C-B936-035EE3186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690689"/>
            <a:ext cx="12027946" cy="46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951"/>
    </mc:Choice>
    <mc:Fallback xmlns="">
      <p:transition spd="slow" advTm="5295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C18E-46E5-4BC9-A494-E5D43667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988D-0F75-48E0-BDAE-305D520ED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 Classifiers built</a:t>
            </a:r>
          </a:p>
          <a:p>
            <a:pPr lvl="1"/>
            <a:r>
              <a:rPr lang="en-US" dirty="0"/>
              <a:t>Directory link classifier</a:t>
            </a:r>
          </a:p>
          <a:p>
            <a:pPr lvl="1"/>
            <a:r>
              <a:rPr lang="en-US" dirty="0"/>
              <a:t>Faculty link classifier</a:t>
            </a:r>
          </a:p>
          <a:p>
            <a:r>
              <a:rPr lang="en-US" dirty="0"/>
              <a:t>Directory link classifier Training data</a:t>
            </a:r>
          </a:p>
          <a:p>
            <a:pPr lvl="1"/>
            <a:r>
              <a:rPr lang="en-US" dirty="0"/>
              <a:t>Positive Samples collected from </a:t>
            </a:r>
            <a:r>
              <a:rPr lang="en-US" dirty="0">
                <a:hlinkClick r:id="rId2"/>
              </a:rPr>
              <a:t>MP2.1</a:t>
            </a:r>
            <a:r>
              <a:rPr lang="en-US" dirty="0"/>
              <a:t> signup spreadsheet (as suggested)</a:t>
            </a:r>
            <a:endParaRPr lang="en-US" sz="1200" dirty="0"/>
          </a:p>
          <a:p>
            <a:pPr lvl="2"/>
            <a:r>
              <a:rPr lang="en-US" dirty="0"/>
              <a:t>900 Samples are available (in file ‘directory-positives.txt’ in source code)</a:t>
            </a:r>
          </a:p>
          <a:p>
            <a:pPr lvl="1"/>
            <a:r>
              <a:rPr lang="en-US" dirty="0"/>
              <a:t>Negative Samples</a:t>
            </a:r>
          </a:p>
          <a:p>
            <a:pPr lvl="2"/>
            <a:r>
              <a:rPr lang="en-US" dirty="0"/>
              <a:t>A scraper utility was written to collect links from university webpages, which excluded all links with keywords such as ‘directory’, ‘staff’ etc. to ensure negative samples</a:t>
            </a:r>
          </a:p>
          <a:p>
            <a:pPr lvl="2"/>
            <a:r>
              <a:rPr lang="en-US" dirty="0"/>
              <a:t>6592 samples are available (in file ‘directory-negatives.txt’ in source code)</a:t>
            </a:r>
          </a:p>
        </p:txBody>
      </p:sp>
    </p:spTree>
    <p:extLst>
      <p:ext uri="{BB962C8B-B14F-4D97-AF65-F5344CB8AC3E}">
        <p14:creationId xmlns:p14="http://schemas.microsoft.com/office/powerpoint/2010/main" val="8911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705"/>
    </mc:Choice>
    <mc:Fallback xmlns="">
      <p:transition spd="slow" advTm="7670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6C69-A043-4684-9FCE-97BD3791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8E112-B6F8-4FC9-B1EE-23A447679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Faculty link classifier Training data</a:t>
            </a:r>
          </a:p>
          <a:p>
            <a:pPr lvl="1"/>
            <a:r>
              <a:rPr lang="en-US" dirty="0"/>
              <a:t>Positive samples</a:t>
            </a:r>
          </a:p>
          <a:p>
            <a:pPr lvl="2"/>
            <a:r>
              <a:rPr lang="en-US" dirty="0"/>
              <a:t>Faculty pages from </a:t>
            </a:r>
            <a:r>
              <a:rPr lang="en-US" dirty="0">
                <a:hlinkClick r:id="rId2"/>
              </a:rPr>
              <a:t>MP2.3</a:t>
            </a:r>
            <a:r>
              <a:rPr lang="en-US" dirty="0"/>
              <a:t> data on Coursera was used as suggested</a:t>
            </a:r>
          </a:p>
          <a:p>
            <a:pPr lvl="2"/>
            <a:r>
              <a:rPr lang="en-US" dirty="0"/>
              <a:t>16492 samples are available (in file ‘faculty-pages-positives.txt’)</a:t>
            </a:r>
          </a:p>
          <a:p>
            <a:pPr lvl="1"/>
            <a:r>
              <a:rPr lang="en-US" dirty="0"/>
              <a:t>Negative samples</a:t>
            </a:r>
          </a:p>
          <a:p>
            <a:pPr lvl="2"/>
            <a:r>
              <a:rPr lang="en-US" dirty="0"/>
              <a:t>The same scraper was used to generate links from university websites. Links with keywords such as ‘faculty’, ‘staff’ are removed to ensure negative links</a:t>
            </a:r>
          </a:p>
          <a:p>
            <a:pPr lvl="2"/>
            <a:r>
              <a:rPr lang="en-US" dirty="0"/>
              <a:t>6592 samples available (in file ‘faculty-pages-negatives.txt’)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12"/>
    </mc:Choice>
    <mc:Fallback xmlns="">
      <p:transition spd="slow" advTm="5541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8EC6-F70B-4737-9FD1-201E36E2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– (Core file)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4688E-51B2-4517-90EF-A4DB8B551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Classifier.py</a:t>
            </a:r>
          </a:p>
          <a:p>
            <a:pPr lvl="1"/>
            <a:r>
              <a:rPr lang="en-US" dirty="0"/>
              <a:t>Implements Naïve Bayes Classifier in ‘class </a:t>
            </a:r>
            <a:r>
              <a:rPr lang="en-US" dirty="0" err="1"/>
              <a:t>naive_bayes_classifier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Input</a:t>
            </a:r>
          </a:p>
          <a:p>
            <a:pPr lvl="2"/>
            <a:r>
              <a:rPr lang="en-US" dirty="0"/>
              <a:t>Name of file that contains positive samples</a:t>
            </a:r>
          </a:p>
          <a:p>
            <a:pPr lvl="2"/>
            <a:r>
              <a:rPr lang="en-US" dirty="0"/>
              <a:t>Name of file that contains negative samples</a:t>
            </a:r>
          </a:p>
          <a:p>
            <a:pPr lvl="2"/>
            <a:r>
              <a:rPr lang="en-US" dirty="0"/>
              <a:t>Number of samples to be used for training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initialize_classifier</a:t>
            </a:r>
            <a:r>
              <a:rPr lang="en-US" dirty="0"/>
              <a:t>’ method</a:t>
            </a:r>
          </a:p>
          <a:p>
            <a:pPr lvl="2"/>
            <a:r>
              <a:rPr lang="en-US" dirty="0"/>
              <a:t>Loads the samples from the specified files</a:t>
            </a:r>
          </a:p>
          <a:p>
            <a:pPr lvl="2"/>
            <a:r>
              <a:rPr lang="en-US" dirty="0"/>
              <a:t>Calculates and saves term document matrix, term frequency, no of terms, total counts for each terms for both positive and negative samples</a:t>
            </a:r>
          </a:p>
          <a:p>
            <a:pPr lvl="1"/>
            <a:r>
              <a:rPr lang="en-US" dirty="0"/>
              <a:t>‘classify’ method</a:t>
            </a:r>
          </a:p>
          <a:p>
            <a:pPr lvl="2"/>
            <a:r>
              <a:rPr lang="en-US" dirty="0"/>
              <a:t>Accepts a </a:t>
            </a:r>
            <a:r>
              <a:rPr lang="en-US" dirty="0" err="1"/>
              <a:t>url</a:t>
            </a:r>
            <a:endParaRPr lang="en-US" dirty="0"/>
          </a:p>
          <a:p>
            <a:pPr lvl="2"/>
            <a:r>
              <a:rPr lang="en-US" dirty="0"/>
              <a:t>Calculates probability of the words in </a:t>
            </a:r>
            <a:r>
              <a:rPr lang="en-US" dirty="0" err="1"/>
              <a:t>url</a:t>
            </a:r>
            <a:r>
              <a:rPr lang="en-US" dirty="0"/>
              <a:t> with </a:t>
            </a:r>
            <a:r>
              <a:rPr lang="en-US" dirty="0" err="1"/>
              <a:t>laplace</a:t>
            </a:r>
            <a:r>
              <a:rPr lang="en-US" dirty="0"/>
              <a:t> smoothing for both positive and negative classes</a:t>
            </a:r>
          </a:p>
          <a:p>
            <a:pPr lvl="2"/>
            <a:r>
              <a:rPr lang="en-US" dirty="0"/>
              <a:t>Returns True if the positive class probability is &gt; negative class probability</a:t>
            </a:r>
          </a:p>
          <a:p>
            <a:r>
              <a:rPr lang="en-US" dirty="0"/>
              <a:t>It can be run to test the code independently</a:t>
            </a:r>
          </a:p>
          <a:p>
            <a:pPr lvl="1"/>
            <a:r>
              <a:rPr lang="en-US" dirty="0"/>
              <a:t>To test, Run – ‘python classify.py’, tests model accuracy and shows results</a:t>
            </a:r>
          </a:p>
          <a:p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3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351"/>
    </mc:Choice>
    <mc:Fallback xmlns="">
      <p:transition spd="slow" advTm="8035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EF01-9184-4EA2-A52E-B4AEE935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F5701-5979-41C4-952C-6C25872F3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Directory Classifier (with 800 samples, 100 test data)</a:t>
            </a:r>
          </a:p>
          <a:p>
            <a:pPr lvl="1"/>
            <a:r>
              <a:rPr lang="en-US" dirty="0"/>
              <a:t>Precision 	0.96</a:t>
            </a:r>
          </a:p>
          <a:p>
            <a:pPr lvl="1"/>
            <a:r>
              <a:rPr lang="en-US" dirty="0"/>
              <a:t>Recall    		0.94</a:t>
            </a:r>
          </a:p>
          <a:p>
            <a:pPr lvl="1"/>
            <a:r>
              <a:rPr lang="en-US" dirty="0"/>
              <a:t>F1 score  	0.94</a:t>
            </a:r>
          </a:p>
          <a:p>
            <a:r>
              <a:rPr lang="en-US" dirty="0"/>
              <a:t>Faculty Classifier (with 6000 samples, 300 test data)</a:t>
            </a:r>
          </a:p>
          <a:p>
            <a:pPr lvl="1"/>
            <a:r>
              <a:rPr lang="en-US" dirty="0"/>
              <a:t>Precision 	0.99%</a:t>
            </a:r>
          </a:p>
          <a:p>
            <a:pPr lvl="1"/>
            <a:r>
              <a:rPr lang="en-US" dirty="0"/>
              <a:t>Recall    		0.98</a:t>
            </a:r>
          </a:p>
          <a:p>
            <a:pPr lvl="1"/>
            <a:r>
              <a:rPr lang="en-US" dirty="0"/>
              <a:t>F1 score  	0.99</a:t>
            </a:r>
          </a:p>
        </p:txBody>
      </p:sp>
    </p:spTree>
    <p:extLst>
      <p:ext uri="{BB962C8B-B14F-4D97-AF65-F5344CB8AC3E}">
        <p14:creationId xmlns:p14="http://schemas.microsoft.com/office/powerpoint/2010/main" val="68447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17"/>
    </mc:Choice>
    <mc:Fallback xmlns="">
      <p:transition spd="slow" advTm="3521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699</Words>
  <Application>Microsoft Office PowerPoint</Application>
  <PresentationFormat>Widescreen</PresentationFormat>
  <Paragraphs>89</Paragraphs>
  <Slides>12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Improving a System – ExpertSystem Search</vt:lpstr>
      <vt:lpstr>Objectives From  Improving a System – ExpertSystem Search</vt:lpstr>
      <vt:lpstr>Objectives</vt:lpstr>
      <vt:lpstr>Naïve Bayes classifier</vt:lpstr>
      <vt:lpstr>Text representation – Bag of words</vt:lpstr>
      <vt:lpstr>Implementation</vt:lpstr>
      <vt:lpstr>Implementation</vt:lpstr>
      <vt:lpstr>Source code – (Core file)</vt:lpstr>
      <vt:lpstr>Model Accuracy</vt:lpstr>
      <vt:lpstr>Source Code - Utilities</vt:lpstr>
      <vt:lpstr>Source Code – UI, Data files </vt:lpstr>
      <vt:lpstr>Running the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a System – ExpertSystem Search</dc:title>
  <dc:creator>Manden, Prakash Babu</dc:creator>
  <cp:lastModifiedBy>Manden, Prakash Babu</cp:lastModifiedBy>
  <cp:revision>87</cp:revision>
  <dcterms:created xsi:type="dcterms:W3CDTF">2020-12-08T03:56:28Z</dcterms:created>
  <dcterms:modified xsi:type="dcterms:W3CDTF">2020-12-12T04:09:52Z</dcterms:modified>
</cp:coreProperties>
</file>