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sldIdLst>
    <p:sldId id="278" r:id="rId5"/>
    <p:sldId id="279" r:id="rId6"/>
    <p:sldId id="280" r:id="rId7"/>
    <p:sldId id="281" r:id="rId8"/>
    <p:sldId id="284" r:id="rId9"/>
    <p:sldId id="285"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modules/generated/sklearn.cluster.AffinityPropagation.html#sklearn.cluster.AffinityPropag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cikit-learn.org/stable/modules/clustering.html#spectral-clusterin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eb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3200" dirty="0"/>
              <a:t>Machin learning clustering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Manikandan P</a:t>
            </a:r>
          </a:p>
          <a:p>
            <a:endParaRPr lang="en-US" dirty="0"/>
          </a:p>
        </p:txBody>
      </p:sp>
      <p:pic>
        <p:nvPicPr>
          <p:cNvPr id="7" name="Picture 6">
            <a:extLst>
              <a:ext uri="{FF2B5EF4-FFF2-40B4-BE49-F238E27FC236}">
                <a16:creationId xmlns:a16="http://schemas.microsoft.com/office/drawing/2014/main" id="{E7AB4E6B-8026-E901-5642-2A3FE22D2FA9}"/>
              </a:ext>
            </a:extLst>
          </p:cNvPr>
          <p:cNvPicPr>
            <a:picLocks noChangeAspect="1"/>
          </p:cNvPicPr>
          <p:nvPr/>
        </p:nvPicPr>
        <p:blipFill>
          <a:blip r:embed="rId2"/>
          <a:stretch>
            <a:fillRect/>
          </a:stretch>
        </p:blipFill>
        <p:spPr>
          <a:xfrm>
            <a:off x="3908613" y="125507"/>
            <a:ext cx="4455458" cy="1721582"/>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1312477-D8F7-F77D-4AFF-99772CEA7CCA}"/>
              </a:ext>
            </a:extLst>
          </p:cNvPr>
          <p:cNvSpPr>
            <a:spLocks noGrp="1" noChangeArrowheads="1"/>
          </p:cNvSpPr>
          <p:nvPr>
            <p:ph type="title"/>
          </p:nvPr>
        </p:nvSpPr>
        <p:spPr bwMode="auto">
          <a:xfrm>
            <a:off x="154910" y="245640"/>
            <a:ext cx="22745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2878A2"/>
                </a:solidFill>
                <a:effectLst/>
                <a:latin typeface="SFMono-Regular"/>
                <a:hlinkClick r:id="rId2" tooltip="sklearn.cluster.AffinityPropagation"/>
              </a:rPr>
              <a:t>Affinity Propagation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B543BFFF-7C19-B286-BB6D-B8CFF44DE08E}"/>
              </a:ext>
            </a:extLst>
          </p:cNvPr>
          <p:cNvSpPr>
            <a:spLocks noGrp="1"/>
          </p:cNvSpPr>
          <p:nvPr>
            <p:ph idx="1"/>
          </p:nvPr>
        </p:nvSpPr>
        <p:spPr>
          <a:xfrm>
            <a:off x="280415" y="879078"/>
            <a:ext cx="7043750" cy="5620334"/>
          </a:xfrm>
        </p:spPr>
        <p:txBody>
          <a:bodyPr/>
          <a:lstStyle/>
          <a:p>
            <a:pPr marL="342900" lvl="0" indent="-342900">
              <a:lnSpc>
                <a:spcPct val="107000"/>
              </a:lnSpc>
              <a:buFont typeface="Times New Roman" panose="02020603050405020304" pitchFamily="18" charset="0"/>
              <a:buAutoNum type="arabicPeriod"/>
            </a:pP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creates clusters by sending messages between pairs of samples until convergence.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AutoNum type="arabicPeriod"/>
            </a:pP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A dataset is then described using a small number of exemplars, which are identified as those most representative of other samples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AutoNum type="arabicPeriod"/>
            </a:pP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The messages sent between pairs represent the suitability for one sample to be the exemplar of the other, which is updated in response to the values from other pairs.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12529"/>
                </a:solidFill>
                <a:effectLst/>
                <a:latin typeface="Segoe UI" panose="020B0502040204020203" pitchFamily="34" charset="0"/>
                <a:ea typeface="Calibri" panose="020F0502020204030204" pitchFamily="34" charset="0"/>
              </a:rPr>
              <a:t>4.This updating happens iteratively until convergence, at which    point the final exemplars are chosen, and hence the final clustering is given</a:t>
            </a: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Key Points:</a:t>
            </a: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1.Affinitypropagation picks number of clusters based on input data.</a:t>
            </a: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The main drawback of Affinity Propagation is its complexity. N-number of samples and T- number of iterations until convergence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B0B18FCD-32C3-9464-9367-27F697E07319}"/>
              </a:ext>
            </a:extLst>
          </p:cNvPr>
          <p:cNvPicPr>
            <a:picLocks noChangeAspect="1"/>
          </p:cNvPicPr>
          <p:nvPr/>
        </p:nvPicPr>
        <p:blipFill>
          <a:blip r:embed="rId3"/>
          <a:stretch>
            <a:fillRect/>
          </a:stretch>
        </p:blipFill>
        <p:spPr>
          <a:xfrm>
            <a:off x="7324165" y="1234435"/>
            <a:ext cx="4455460" cy="4389129"/>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IN" sz="2000" kern="1800" dirty="0">
                <a:solidFill>
                  <a:schemeClr val="accent2">
                    <a:lumMod val="75000"/>
                  </a:schemeClr>
                </a:solidFill>
                <a:effectLst/>
                <a:latin typeface="Segoe UI" panose="020B0502040204020203" pitchFamily="34" charset="0"/>
                <a:ea typeface="Times New Roman" panose="02020603050405020304" pitchFamily="18" charset="0"/>
                <a:cs typeface="Times New Roman" panose="02020603050405020304" pitchFamily="18" charset="0"/>
              </a:rPr>
              <a:t>Spectral clustering</a:t>
            </a:r>
            <a:endParaRPr lang="en-IN" sz="2000"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Content Placeholder 4">
            <a:extLst>
              <a:ext uri="{FF2B5EF4-FFF2-40B4-BE49-F238E27FC236}">
                <a16:creationId xmlns:a16="http://schemas.microsoft.com/office/drawing/2014/main" id="{B2C13431-9453-CBEC-9CE8-CF82396C5EB7}"/>
              </a:ext>
            </a:extLst>
          </p:cNvPr>
          <p:cNvSpPr>
            <a:spLocks noGrp="1"/>
          </p:cNvSpPr>
          <p:nvPr>
            <p:ph idx="1"/>
          </p:nvPr>
        </p:nvSpPr>
        <p:spPr>
          <a:xfrm>
            <a:off x="3803186" y="735942"/>
            <a:ext cx="8129734" cy="5915869"/>
          </a:xfrm>
        </p:spPr>
        <p:txBody>
          <a:bodyPr/>
          <a:lstStyle/>
          <a:p>
            <a:pPr marL="342900" lvl="0"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 image with connected circles is generated and spectral clustering is used to separate the circles.</a:t>
            </a:r>
          </a:p>
          <a:p>
            <a:pPr marL="342900" lvl="0" indent="-342900">
              <a:lnSpc>
                <a:spcPct val="107000"/>
              </a:lnSpc>
              <a:buFont typeface="+mj-lt"/>
              <a:buAutoNum type="arabicPeriod"/>
            </a:pP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the </a:t>
            </a:r>
            <a:r>
              <a:rPr lang="en-IN" sz="1800" u="none" strike="noStrike" kern="100" dirty="0">
                <a:solidFill>
                  <a:srgbClr val="2878A2"/>
                </a:solidFill>
                <a:effectLst/>
                <a:latin typeface="Segoe UI" panose="020B0502040204020203" pitchFamily="34" charset="0"/>
                <a:ea typeface="Calibri" panose="020F0502020204030204" pitchFamily="34" charset="0"/>
                <a:cs typeface="Times New Roman" panose="02020603050405020304" pitchFamily="18" charset="0"/>
                <a:hlinkClick r:id="rId2"/>
              </a:rPr>
              <a:t>Spectral clustering</a:t>
            </a: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approach solves the problem know as ‘normalized graph cuts.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the image is seen as a graph of connected voxels, and the spectral clustering algorithm amounts to choosing graph cuts defining regions while minimizing the ratio of the gradient along the cut, and the volume of the region.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As the algorithm tries to balance the volume ( balance the region sizes), if we take circles with different sizes, the segmentation fails.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In addition, as there is no useful information in the intensity of the image, or its gradient, we choose to perform the spectral clustering on a graph that is only weakly informed by the gradient.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kern="1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This is close to performing a Voronoi partition of the graph.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Spectral clustering is particularly effective when dealing with non-convex or irregularly shaped clusters. By working in a transformed space defined by the eigenvectors, spectral clustering can capture complex structures in the data.</a:t>
            </a:r>
          </a:p>
          <a:p>
            <a:endParaRPr lang="en-IN" dirty="0"/>
          </a:p>
        </p:txBody>
      </p:sp>
      <p:pic>
        <p:nvPicPr>
          <p:cNvPr id="3" name="Picture 2">
            <a:extLst>
              <a:ext uri="{FF2B5EF4-FFF2-40B4-BE49-F238E27FC236}">
                <a16:creationId xmlns:a16="http://schemas.microsoft.com/office/drawing/2014/main" id="{70C1C8FA-61C5-1C2F-C0AC-246B4428A09A}"/>
              </a:ext>
            </a:extLst>
          </p:cNvPr>
          <p:cNvPicPr>
            <a:picLocks noChangeAspect="1"/>
          </p:cNvPicPr>
          <p:nvPr/>
        </p:nvPicPr>
        <p:blipFill>
          <a:blip r:embed="rId3"/>
          <a:stretch>
            <a:fillRect/>
          </a:stretch>
        </p:blipFill>
        <p:spPr>
          <a:xfrm>
            <a:off x="125506" y="179294"/>
            <a:ext cx="3541058" cy="6589059"/>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5506" y="208520"/>
            <a:ext cx="2339788" cy="535551"/>
          </a:xfrm>
        </p:spPr>
        <p:txBody>
          <a:bodyPr/>
          <a:lstStyle/>
          <a:p>
            <a:r>
              <a:rPr lang="en-IN" sz="2800" b="0" i="0" dirty="0">
                <a:solidFill>
                  <a:srgbClr val="212529"/>
                </a:solidFill>
                <a:effectLst/>
                <a:latin typeface="-apple-system"/>
              </a:rPr>
              <a:t>Mean Shift</a:t>
            </a:r>
            <a:br>
              <a:rPr lang="en-IN" b="0" i="0" dirty="0">
                <a:solidFill>
                  <a:srgbClr val="212529"/>
                </a:solidFill>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4DD1B578-F234-0129-A7A2-D59B3F01F12F}"/>
              </a:ext>
            </a:extLst>
          </p:cNvPr>
          <p:cNvSpPr>
            <a:spLocks noGrp="1"/>
          </p:cNvSpPr>
          <p:nvPr>
            <p:ph type="body" idx="1"/>
          </p:nvPr>
        </p:nvSpPr>
        <p:spPr>
          <a:xfrm>
            <a:off x="206188" y="899339"/>
            <a:ext cx="7360024" cy="5815225"/>
          </a:xfrm>
        </p:spPr>
        <p:txBody>
          <a:bodyPr/>
          <a:lstStyle/>
          <a:p>
            <a:pPr marL="342900" indent="-342900" algn="just">
              <a:buAutoNum type="arabicPeriod"/>
            </a:pPr>
            <a:r>
              <a:rPr lang="en-US" sz="1400" b="0" i="0" dirty="0">
                <a:solidFill>
                  <a:srgbClr val="212529"/>
                </a:solidFill>
                <a:effectLst/>
                <a:latin typeface="-apple-system"/>
              </a:rPr>
              <a:t>Mean shift clustering using a flat kernel.</a:t>
            </a:r>
          </a:p>
          <a:p>
            <a:pPr marL="342900" indent="-342900" algn="just">
              <a:buAutoNum type="arabicPeriod"/>
            </a:pPr>
            <a:endParaRPr lang="en-US" sz="1400" b="0" i="0" dirty="0">
              <a:solidFill>
                <a:srgbClr val="212529"/>
              </a:solidFill>
              <a:effectLst/>
              <a:latin typeface="-apple-system"/>
            </a:endParaRPr>
          </a:p>
          <a:p>
            <a:pPr marL="342900" indent="-342900" algn="just">
              <a:buAutoNum type="arabicPeriod"/>
            </a:pPr>
            <a:r>
              <a:rPr lang="en-US" sz="1400" b="0" i="0" dirty="0">
                <a:solidFill>
                  <a:srgbClr val="212529"/>
                </a:solidFill>
                <a:effectLst/>
                <a:latin typeface="-apple-system"/>
              </a:rPr>
              <a:t>Mean shift clustering aims to discover “blobs” in a smooth density of samples.</a:t>
            </a:r>
          </a:p>
          <a:p>
            <a:pPr marL="342900" indent="-342900" algn="just">
              <a:buAutoNum type="arabicPeriod"/>
            </a:pPr>
            <a:endParaRPr lang="en-US" sz="1400" b="0" i="0" dirty="0">
              <a:solidFill>
                <a:srgbClr val="212529"/>
              </a:solidFill>
              <a:effectLst/>
              <a:latin typeface="-apple-system"/>
            </a:endParaRPr>
          </a:p>
          <a:p>
            <a:pPr marL="342900" indent="-342900" algn="just">
              <a:buFont typeface="+mj-lt"/>
              <a:buAutoNum type="arabicPeriod"/>
            </a:pPr>
            <a:r>
              <a:rPr lang="en-US" sz="1400" b="0" i="0" dirty="0">
                <a:solidFill>
                  <a:srgbClr val="212529"/>
                </a:solidFill>
                <a:effectLst/>
                <a:latin typeface="-apple-system"/>
              </a:rPr>
              <a:t>It is a centroid-based algorithm, which works by updating candidates for centroids to be the mean of the points within a given region</a:t>
            </a:r>
          </a:p>
          <a:p>
            <a:pPr marL="342900" indent="-342900" algn="just">
              <a:buFont typeface="+mj-lt"/>
              <a:buAutoNum type="arabicPeriod"/>
            </a:pPr>
            <a:r>
              <a:rPr lang="en-US" sz="1400" b="0" i="0" dirty="0">
                <a:solidFill>
                  <a:srgbClr val="212529"/>
                </a:solidFill>
                <a:effectLst/>
                <a:latin typeface="-apple-system"/>
              </a:rPr>
              <a:t>These candidates are then filtered in a post-processing stage to eliminate near-duplicates to form the final set of centroids.</a:t>
            </a:r>
          </a:p>
          <a:p>
            <a:pPr marL="342900" indent="-342900" algn="just">
              <a:buFont typeface="+mj-lt"/>
              <a:buAutoNum type="arabicPeriod"/>
            </a:pPr>
            <a:r>
              <a:rPr lang="en-US" sz="1400" b="0" i="0" dirty="0">
                <a:solidFill>
                  <a:srgbClr val="212529"/>
                </a:solidFill>
                <a:effectLst/>
                <a:latin typeface="-apple-system"/>
              </a:rPr>
              <a:t>Seeding is performed using a binning technique for scalability.</a:t>
            </a:r>
            <a:endParaRPr lang="en-IN" sz="1400" dirty="0"/>
          </a:p>
        </p:txBody>
      </p:sp>
      <p:pic>
        <p:nvPicPr>
          <p:cNvPr id="7" name="Picture 6">
            <a:extLst>
              <a:ext uri="{FF2B5EF4-FFF2-40B4-BE49-F238E27FC236}">
                <a16:creationId xmlns:a16="http://schemas.microsoft.com/office/drawing/2014/main" id="{84417A28-736D-3C5B-26C8-7ABFFF0F059E}"/>
              </a:ext>
            </a:extLst>
          </p:cNvPr>
          <p:cNvPicPr>
            <a:picLocks noChangeAspect="1"/>
          </p:cNvPicPr>
          <p:nvPr/>
        </p:nvPicPr>
        <p:blipFill>
          <a:blip r:embed="rId2"/>
          <a:stretch>
            <a:fillRect/>
          </a:stretch>
        </p:blipFill>
        <p:spPr>
          <a:xfrm>
            <a:off x="5228204" y="2516388"/>
            <a:ext cx="5852172" cy="3947165"/>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00D003CE-79E9-FAF9-B123-781589C0991B}"/>
              </a:ext>
            </a:extLst>
          </p:cNvPr>
          <p:cNvSpPr>
            <a:spLocks noGrp="1"/>
          </p:cNvSpPr>
          <p:nvPr>
            <p:ph sz="half" idx="1"/>
          </p:nvPr>
        </p:nvSpPr>
        <p:spPr>
          <a:xfrm>
            <a:off x="343315" y="1115568"/>
            <a:ext cx="10680192" cy="2834640"/>
          </a:xfrm>
        </p:spPr>
        <p:txBody>
          <a:bodyPr/>
          <a:lstStyle/>
          <a:p>
            <a:r>
              <a:rPr lang="en-US" dirty="0"/>
              <a:t>Density-based: DBSCAN clusters data points based on their density in the surrounding area.</a:t>
            </a:r>
          </a:p>
          <a:p>
            <a:r>
              <a:rPr lang="en-US" dirty="0"/>
              <a:t>Spatial: DBSCAN considers the spatial relationships between data points.</a:t>
            </a:r>
          </a:p>
          <a:p>
            <a:r>
              <a:rPr lang="en-US" dirty="0"/>
              <a:t>Noise detection: DBSCAN can identify noise points that do not belong to any cluster.</a:t>
            </a:r>
          </a:p>
          <a:p>
            <a:r>
              <a:rPr lang="en-US" dirty="0"/>
              <a:t>Parameters: DBSCAN has two main parameters: eps (maximum distance between two points to be considered neighbors) and </a:t>
            </a:r>
            <a:r>
              <a:rPr lang="en-US" dirty="0" err="1"/>
              <a:t>min_samples</a:t>
            </a:r>
            <a:r>
              <a:rPr lang="en-US" dirty="0"/>
              <a:t> (minimum number of neighbors required for a point to be considered a core point).</a:t>
            </a:r>
          </a:p>
          <a:p>
            <a:r>
              <a:rPr lang="en-US" dirty="0"/>
              <a:t>Scalability: DBSCAN can be computationally expensive for large datasets.</a:t>
            </a:r>
            <a:endParaRPr lang="en-IN" dirty="0"/>
          </a:p>
        </p:txBody>
      </p:sp>
      <p:sp>
        <p:nvSpPr>
          <p:cNvPr id="9" name="Title 8">
            <a:extLst>
              <a:ext uri="{FF2B5EF4-FFF2-40B4-BE49-F238E27FC236}">
                <a16:creationId xmlns:a16="http://schemas.microsoft.com/office/drawing/2014/main" id="{7B30600D-8A76-6C1D-B825-2DED8DE8C881}"/>
              </a:ext>
            </a:extLst>
          </p:cNvPr>
          <p:cNvSpPr>
            <a:spLocks noGrp="1"/>
          </p:cNvSpPr>
          <p:nvPr>
            <p:ph type="title"/>
          </p:nvPr>
        </p:nvSpPr>
        <p:spPr>
          <a:xfrm>
            <a:off x="343315" y="347472"/>
            <a:ext cx="10671048" cy="768096"/>
          </a:xfrm>
        </p:spPr>
        <p:txBody>
          <a:bodyPr/>
          <a:lstStyle/>
          <a:p>
            <a:r>
              <a:rPr lang="en-US" sz="2000" dirty="0"/>
              <a:t>DBSCAN</a:t>
            </a:r>
            <a:r>
              <a:rPr lang="en-US" dirty="0"/>
              <a:t> </a:t>
            </a:r>
            <a:r>
              <a:rPr lang="en-US" sz="2000" dirty="0"/>
              <a:t>clustering</a:t>
            </a:r>
            <a:endParaRPr lang="en-IN" sz="2000" dirty="0"/>
          </a:p>
        </p:txBody>
      </p:sp>
      <p:pic>
        <p:nvPicPr>
          <p:cNvPr id="13" name="Picture 12">
            <a:extLst>
              <a:ext uri="{FF2B5EF4-FFF2-40B4-BE49-F238E27FC236}">
                <a16:creationId xmlns:a16="http://schemas.microsoft.com/office/drawing/2014/main" id="{89E11CE7-7429-2FB2-2336-41E9547360CF}"/>
              </a:ext>
            </a:extLst>
          </p:cNvPr>
          <p:cNvPicPr>
            <a:picLocks noChangeAspect="1"/>
          </p:cNvPicPr>
          <p:nvPr/>
        </p:nvPicPr>
        <p:blipFill>
          <a:blip r:embed="rId2"/>
          <a:stretch>
            <a:fillRect/>
          </a:stretch>
        </p:blipFill>
        <p:spPr>
          <a:xfrm>
            <a:off x="424872" y="3327400"/>
            <a:ext cx="4572000" cy="3429000"/>
          </a:xfrm>
          <a:prstGeom prst="rect">
            <a:avLst/>
          </a:prstGeom>
        </p:spPr>
      </p:pic>
      <p:pic>
        <p:nvPicPr>
          <p:cNvPr id="15" name="Picture 14">
            <a:extLst>
              <a:ext uri="{FF2B5EF4-FFF2-40B4-BE49-F238E27FC236}">
                <a16:creationId xmlns:a16="http://schemas.microsoft.com/office/drawing/2014/main" id="{C7A28CF8-8D99-5C58-C528-5C9D615835D5}"/>
              </a:ext>
            </a:extLst>
          </p:cNvPr>
          <p:cNvPicPr>
            <a:picLocks noChangeAspect="1"/>
          </p:cNvPicPr>
          <p:nvPr/>
        </p:nvPicPr>
        <p:blipFill>
          <a:blip r:embed="rId3"/>
          <a:stretch>
            <a:fillRect/>
          </a:stretch>
        </p:blipFill>
        <p:spPr>
          <a:xfrm>
            <a:off x="5200072" y="3950208"/>
            <a:ext cx="6567055" cy="229381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166254" y="224028"/>
            <a:ext cx="3356310" cy="521208"/>
          </a:xfrm>
        </p:spPr>
        <p:txBody>
          <a:bodyPr/>
          <a:lstStyle/>
          <a:p>
            <a:r>
              <a:rPr lang="en-US" sz="2000" dirty="0"/>
              <a:t>OPTICS Clustering</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9" name="TextBox 38">
            <a:extLst>
              <a:ext uri="{FF2B5EF4-FFF2-40B4-BE49-F238E27FC236}">
                <a16:creationId xmlns:a16="http://schemas.microsoft.com/office/drawing/2014/main" id="{67B35515-4DAC-1AEC-71AA-345A19465025}"/>
              </a:ext>
            </a:extLst>
          </p:cNvPr>
          <p:cNvSpPr txBox="1"/>
          <p:nvPr/>
        </p:nvSpPr>
        <p:spPr>
          <a:xfrm>
            <a:off x="665714" y="647843"/>
            <a:ext cx="5886552"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OPTICS can identify clusters with varying densities, while DBSCAN requires a fixed density threshold.</a:t>
            </a:r>
          </a:p>
          <a:p>
            <a:pPr marL="285750" indent="-285750">
              <a:buFont typeface="Arial" panose="020B0604020202020204" pitchFamily="34" charset="0"/>
              <a:buChar char="•"/>
            </a:pPr>
            <a:r>
              <a:rPr lang="en-US" sz="1600" dirty="0"/>
              <a:t>Automatic cluster extraction: OPTICS automatically extracts clusters based on the reachability plot, eliminating the need to manually specify density parameters.</a:t>
            </a:r>
          </a:p>
          <a:p>
            <a:pPr marL="285750" indent="-285750">
              <a:buFont typeface="Arial" panose="020B0604020202020204" pitchFamily="34" charset="0"/>
              <a:buChar char="•"/>
            </a:pPr>
            <a:r>
              <a:rPr lang="en-US" sz="1600" dirty="0"/>
              <a:t>Noise detection: OPTICS can still identify noise points, similar to DBSCAN.</a:t>
            </a:r>
            <a:endParaRPr lang="en-IN" sz="1600" dirty="0"/>
          </a:p>
        </p:txBody>
      </p:sp>
      <p:pic>
        <p:nvPicPr>
          <p:cNvPr id="41" name="Picture 40">
            <a:extLst>
              <a:ext uri="{FF2B5EF4-FFF2-40B4-BE49-F238E27FC236}">
                <a16:creationId xmlns:a16="http://schemas.microsoft.com/office/drawing/2014/main" id="{8E84509E-DE83-5C61-113B-256FC6FE2494}"/>
              </a:ext>
            </a:extLst>
          </p:cNvPr>
          <p:cNvPicPr>
            <a:picLocks noChangeAspect="1"/>
          </p:cNvPicPr>
          <p:nvPr/>
        </p:nvPicPr>
        <p:blipFill>
          <a:blip r:embed="rId2"/>
          <a:stretch>
            <a:fillRect/>
          </a:stretch>
        </p:blipFill>
        <p:spPr>
          <a:xfrm>
            <a:off x="691088" y="2599765"/>
            <a:ext cx="6097873" cy="4179726"/>
          </a:xfrm>
          <a:prstGeom prst="rect">
            <a:avLst/>
          </a:prstGeom>
        </p:spPr>
      </p:pic>
      <p:sp>
        <p:nvSpPr>
          <p:cNvPr id="42" name="TextBox 41">
            <a:extLst>
              <a:ext uri="{FF2B5EF4-FFF2-40B4-BE49-F238E27FC236}">
                <a16:creationId xmlns:a16="http://schemas.microsoft.com/office/drawing/2014/main" id="{E4E1F823-C9C3-E1A9-E6DE-8652F835E592}"/>
              </a:ext>
            </a:extLst>
          </p:cNvPr>
          <p:cNvSpPr txBox="1"/>
          <p:nvPr/>
        </p:nvSpPr>
        <p:spPr>
          <a:xfrm>
            <a:off x="6645526" y="224028"/>
            <a:ext cx="5380220"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Based on reachability: OPTICS calculates the reachability distance for each data point, which measures the density around that point.</a:t>
            </a:r>
          </a:p>
          <a:p>
            <a:pPr marL="285750" indent="-285750">
              <a:buFont typeface="Arial" panose="020B0604020202020204" pitchFamily="34" charset="0"/>
              <a:buChar char="•"/>
            </a:pPr>
            <a:r>
              <a:rPr lang="en-US" sz="1600" dirty="0"/>
              <a:t>Reachability plot: OPTICS generates a reachability plot that can be used to visually identify clusters and noise.</a:t>
            </a:r>
          </a:p>
          <a:p>
            <a:pPr marL="285750" indent="-285750">
              <a:buFont typeface="Arial" panose="020B0604020202020204" pitchFamily="34" charset="0"/>
              <a:buChar char="•"/>
            </a:pPr>
            <a:r>
              <a:rPr lang="en-US" sz="1600" dirty="0"/>
              <a:t>Cluster extraction methods: OPTICS provides various methods for extracting clusters, including the Xi-steep method and DBSCAN-like extraction.</a:t>
            </a:r>
          </a:p>
          <a:p>
            <a:pPr marL="285750" indent="-285750">
              <a:buFont typeface="Arial" panose="020B0604020202020204" pitchFamily="34" charset="0"/>
              <a:buChar char="•"/>
            </a:pPr>
            <a:r>
              <a:rPr lang="en-US" sz="1600" dirty="0"/>
              <a:t>Parameters: OPTICS has several parameters, including </a:t>
            </a:r>
            <a:r>
              <a:rPr lang="en-US" sz="1600" dirty="0" err="1"/>
              <a:t>min_samples</a:t>
            </a:r>
            <a:r>
              <a:rPr lang="en-US" sz="1600" dirty="0"/>
              <a:t>, </a:t>
            </a:r>
            <a:r>
              <a:rPr lang="en-US" sz="1600" dirty="0" err="1"/>
              <a:t>max_eps</a:t>
            </a:r>
            <a:r>
              <a:rPr lang="en-US" sz="1600" dirty="0"/>
              <a:t>, and xi, which control the clustering behavior.</a:t>
            </a:r>
          </a:p>
          <a:p>
            <a:pPr marL="285750" indent="-285750">
              <a:buFont typeface="Arial" panose="020B0604020202020204" pitchFamily="34" charset="0"/>
              <a:buChar char="•"/>
            </a:pPr>
            <a:r>
              <a:rPr lang="en-US" sz="1600" dirty="0"/>
              <a:t>Scalability: OPTICS can be computationally expensive for large datasets, but it is generally faster than DBSCAN for variable density clustering.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Compare OPTICS and DBSCAN: Consider reviewing both algorithms' documentations and comparing their strengths and weaknesses before choosing which method is best suited for your specific data analysis task.</a:t>
            </a:r>
          </a:p>
          <a:p>
            <a:pPr marL="285750" indent="-285750">
              <a:buFont typeface="Arial" panose="020B0604020202020204" pitchFamily="34" charset="0"/>
              <a:buChar char="•"/>
            </a:pPr>
            <a:r>
              <a:rPr lang="en-US" sz="1600" dirty="0"/>
              <a:t>Visualize the reachability plot: This can be a helpful tool for understanding the clusters and noise in your data.</a:t>
            </a:r>
          </a:p>
          <a:p>
            <a:pPr marL="285750" indent="-285750">
              <a:buFont typeface="Arial" panose="020B0604020202020204" pitchFamily="34" charset="0"/>
              <a:buChar char="•"/>
            </a:pPr>
            <a:r>
              <a:rPr lang="en-US" sz="1600" dirty="0"/>
              <a:t>Experiment with different parameters: The performance of OPTICS can be sensitive to the choice of parameters. Experiment with different values to find the best results for your specific data</a:t>
            </a:r>
            <a:endParaRPr lang="en-IN" sz="1600" dirty="0"/>
          </a:p>
        </p:txBody>
      </p:sp>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972133"/>
          </a:xfrm>
        </p:spPr>
        <p:txBody>
          <a:bodyPr/>
          <a:lstStyle/>
          <a:p>
            <a:r>
              <a:rPr lang="en-US" dirty="0"/>
              <a:t>Manikandan p</a:t>
            </a:r>
          </a:p>
          <a:p>
            <a:r>
              <a:rPr lang="en-US" dirty="0"/>
              <a:t>manipm799339@gmail.com</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{7723D547-612B-451C-BC9A-0BB9BD869E8F}tf78438558_win32</Template>
  <TotalTime>73</TotalTime>
  <Words>756</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-apple-system</vt:lpstr>
      <vt:lpstr>Arial</vt:lpstr>
      <vt:lpstr>Arial Black</vt:lpstr>
      <vt:lpstr>Calibri</vt:lpstr>
      <vt:lpstr>Sabon Next LT</vt:lpstr>
      <vt:lpstr>Segoe UI</vt:lpstr>
      <vt:lpstr>SFMono-Regular</vt:lpstr>
      <vt:lpstr>Times New Roman</vt:lpstr>
      <vt:lpstr>Office Theme</vt:lpstr>
      <vt:lpstr>Machin learning clustering </vt:lpstr>
      <vt:lpstr>Affinity Propagation </vt:lpstr>
      <vt:lpstr>PowerPoint Presentation</vt:lpstr>
      <vt:lpstr>Mean Shift </vt:lpstr>
      <vt:lpstr>DBSCAN clustering</vt:lpstr>
      <vt:lpstr>OPTICS Clustering</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 learning clustering</dc:title>
  <dc:subject/>
  <dc:creator>manikandan p</dc:creator>
  <cp:lastModifiedBy>manikandan p</cp:lastModifiedBy>
  <cp:revision>4</cp:revision>
  <dcterms:created xsi:type="dcterms:W3CDTF">2023-12-09T16:25:08Z</dcterms:created>
  <dcterms:modified xsi:type="dcterms:W3CDTF">2023-12-10T07:11:35Z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