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82193b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82193b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a82193b1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a82193b1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a82193b1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a82193b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a82193b1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a82193b1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a82193b1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a82193b1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a82193b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a82193b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82193b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82193b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82193b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82193b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a82193b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a82193b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a82193b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a82193b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a82193b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a82193b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a82193b1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a82193b1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a82193b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a82193b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pmanish790@yahoo.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shivamb/vehicle-claim-fraud-dete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37500"/>
              </a:lnSpc>
              <a:spcBef>
                <a:spcPts val="0"/>
              </a:spcBef>
              <a:spcAft>
                <a:spcPts val="0"/>
              </a:spcAft>
              <a:buClr>
                <a:schemeClr val="dk1"/>
              </a:buClr>
              <a:buSzPts val="1100"/>
              <a:buFont typeface="Arial"/>
              <a:buNone/>
            </a:pPr>
            <a:r>
              <a:rPr b="1" lang="en" sz="1200">
                <a:solidFill>
                  <a:srgbClr val="800000"/>
                </a:solidFill>
                <a:highlight>
                  <a:srgbClr val="FFFFFF"/>
                </a:highlight>
                <a:latin typeface="Courier New"/>
                <a:ea typeface="Courier New"/>
                <a:cs typeface="Courier New"/>
                <a:sym typeface="Courier New"/>
              </a:rPr>
              <a:t> </a:t>
            </a:r>
            <a:r>
              <a:rPr b="1" lang="en" sz="1300">
                <a:highlight>
                  <a:srgbClr val="FFFFFF"/>
                </a:highlight>
                <a:latin typeface="Courier New"/>
                <a:ea typeface="Courier New"/>
                <a:cs typeface="Courier New"/>
                <a:sym typeface="Courier New"/>
              </a:rPr>
              <a:t>Manish Patel</a:t>
            </a:r>
            <a:endParaRPr b="1" sz="1300">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a:t>Auto Insurance Fraud Detection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37500"/>
              </a:lnSpc>
              <a:spcBef>
                <a:spcPts val="0"/>
              </a:spcBef>
              <a:spcAft>
                <a:spcPts val="0"/>
              </a:spcAft>
              <a:buClr>
                <a:schemeClr val="dk1"/>
              </a:buClr>
              <a:buSzPct val="68403"/>
              <a:buFont typeface="Arial"/>
              <a:buNone/>
            </a:pPr>
            <a:r>
              <a:rPr b="1" lang="en" sz="1608">
                <a:solidFill>
                  <a:schemeClr val="dk1"/>
                </a:solidFill>
                <a:highlight>
                  <a:srgbClr val="FFFFFF"/>
                </a:highlight>
                <a:latin typeface="Courier New"/>
                <a:ea typeface="Courier New"/>
                <a:cs typeface="Courier New"/>
                <a:sym typeface="Courier New"/>
              </a:rPr>
              <a:t>Data Science Intensive Capstone Project, August 2023 Cohort</a:t>
            </a:r>
            <a:endParaRPr b="1" sz="1608">
              <a:solidFill>
                <a:schemeClr val="dk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None/>
            </a:pPr>
            <a:r>
              <a:rPr b="1" lang="en" sz="2100">
                <a:solidFill>
                  <a:schemeClr val="dk1"/>
                </a:solidFill>
              </a:rPr>
              <a:t>Modeling Overview </a:t>
            </a:r>
            <a:endParaRPr b="1" sz="2100">
              <a:solidFill>
                <a:schemeClr val="dk1"/>
              </a:solidFill>
            </a:endParaRPr>
          </a:p>
          <a:p>
            <a:pPr indent="0" lvl="0" marL="0" rtl="0" algn="ctr">
              <a:lnSpc>
                <a:spcPct val="100000"/>
              </a:lnSpc>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0"/>
              </a:spcBef>
              <a:spcAft>
                <a:spcPts val="0"/>
              </a:spcAft>
              <a:buNone/>
            </a:pPr>
            <a:r>
              <a:rPr lang="en" sz="1806">
                <a:solidFill>
                  <a:schemeClr val="dk1"/>
                </a:solidFill>
              </a:rPr>
              <a:t>Type :   </a:t>
            </a:r>
            <a:r>
              <a:rPr lang="en" sz="1806">
                <a:solidFill>
                  <a:schemeClr val="dk1"/>
                </a:solidFill>
              </a:rPr>
              <a:t>Supervised</a:t>
            </a:r>
            <a:r>
              <a:rPr lang="en" sz="1806">
                <a:solidFill>
                  <a:schemeClr val="dk1"/>
                </a:solidFill>
              </a:rPr>
              <a:t> Learning</a:t>
            </a:r>
            <a:endParaRPr sz="1806">
              <a:solidFill>
                <a:schemeClr val="dk1"/>
              </a:solidFill>
            </a:endParaRPr>
          </a:p>
          <a:p>
            <a:pPr indent="0" lvl="0" marL="0" rtl="0" algn="l">
              <a:spcBef>
                <a:spcPts val="0"/>
              </a:spcBef>
              <a:spcAft>
                <a:spcPts val="0"/>
              </a:spcAft>
              <a:buClr>
                <a:schemeClr val="dk1"/>
              </a:buClr>
              <a:buSzPct val="60877"/>
              <a:buFont typeface="Arial"/>
              <a:buNone/>
            </a:pPr>
            <a:r>
              <a:t/>
            </a:r>
            <a:endParaRPr sz="1806">
              <a:solidFill>
                <a:schemeClr val="dk1"/>
              </a:solidFill>
            </a:endParaRPr>
          </a:p>
          <a:p>
            <a:pPr indent="0" lvl="0" marL="0" rtl="0" algn="l">
              <a:lnSpc>
                <a:spcPct val="115000"/>
              </a:lnSpc>
              <a:spcBef>
                <a:spcPts val="0"/>
              </a:spcBef>
              <a:spcAft>
                <a:spcPts val="0"/>
              </a:spcAft>
              <a:buNone/>
            </a:pPr>
            <a:r>
              <a:rPr lang="en" sz="1806">
                <a:solidFill>
                  <a:schemeClr val="dk1"/>
                </a:solidFill>
              </a:rPr>
              <a:t>Binary classification:   1 for cancelled and 0 for non-cancelled flights.</a:t>
            </a:r>
            <a:endParaRPr sz="1806">
              <a:solidFill>
                <a:schemeClr val="dk1"/>
              </a:solidFill>
            </a:endParaRPr>
          </a:p>
          <a:p>
            <a:pPr indent="0" lvl="0" marL="0" rtl="0" algn="l">
              <a:lnSpc>
                <a:spcPct val="115000"/>
              </a:lnSpc>
              <a:spcBef>
                <a:spcPts val="0"/>
              </a:spcBef>
              <a:spcAft>
                <a:spcPts val="0"/>
              </a:spcAft>
              <a:buClr>
                <a:schemeClr val="dk1"/>
              </a:buClr>
              <a:buSzPct val="60877"/>
              <a:buFont typeface="Arial"/>
              <a:buNone/>
            </a:pPr>
            <a:r>
              <a:t/>
            </a:r>
            <a:endParaRPr sz="1806">
              <a:solidFill>
                <a:schemeClr val="dk1"/>
              </a:solidFill>
            </a:endParaRPr>
          </a:p>
          <a:p>
            <a:pPr indent="0" lvl="0" marL="0" rtl="0" algn="l">
              <a:lnSpc>
                <a:spcPct val="115000"/>
              </a:lnSpc>
              <a:spcBef>
                <a:spcPts val="0"/>
              </a:spcBef>
              <a:spcAft>
                <a:spcPts val="0"/>
              </a:spcAft>
              <a:buNone/>
            </a:pPr>
            <a:r>
              <a:rPr lang="en" sz="1806">
                <a:solidFill>
                  <a:schemeClr val="dk1"/>
                </a:solidFill>
              </a:rPr>
              <a:t>Highly imbalanced data:   6% data tagged with class 1.</a:t>
            </a:r>
            <a:r>
              <a:rPr lang="en" sz="1929">
                <a:solidFill>
                  <a:schemeClr val="dk1"/>
                </a:solidFill>
              </a:rPr>
              <a:t>[Needs special attention]</a:t>
            </a:r>
            <a:endParaRPr sz="1929">
              <a:solidFill>
                <a:schemeClr val="dk1"/>
              </a:solidFill>
            </a:endParaRPr>
          </a:p>
          <a:p>
            <a:pPr indent="0" lvl="0" marL="0" rtl="0" algn="l">
              <a:lnSpc>
                <a:spcPct val="115000"/>
              </a:lnSpc>
              <a:spcBef>
                <a:spcPts val="0"/>
              </a:spcBef>
              <a:spcAft>
                <a:spcPts val="0"/>
              </a:spcAft>
              <a:buClr>
                <a:schemeClr val="dk1"/>
              </a:buClr>
              <a:buSzPct val="60877"/>
              <a:buFont typeface="Arial"/>
              <a:buNone/>
            </a:pPr>
            <a:r>
              <a:t/>
            </a:r>
            <a:endParaRPr sz="1806">
              <a:solidFill>
                <a:schemeClr val="dk1"/>
              </a:solidFill>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ct val="60877"/>
              <a:buFont typeface="Arial"/>
              <a:buNone/>
            </a:pPr>
            <a:r>
              <a:rPr lang="en" sz="1806">
                <a:solidFill>
                  <a:schemeClr val="dk1"/>
                </a:solidFill>
              </a:rPr>
              <a:t>Tools:   </a:t>
            </a:r>
            <a:r>
              <a:rPr lang="en" sz="1806">
                <a:solidFill>
                  <a:schemeClr val="dk1"/>
                </a:solidFill>
              </a:rPr>
              <a:t>Python’s</a:t>
            </a:r>
            <a:r>
              <a:rPr lang="en" sz="1806">
                <a:solidFill>
                  <a:schemeClr val="dk1"/>
                </a:solidFill>
              </a:rPr>
              <a:t> scikit learn and imblearn.</a:t>
            </a:r>
            <a:endParaRPr sz="30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best of each classifier </a:t>
            </a:r>
            <a:endParaRPr/>
          </a:p>
        </p:txBody>
      </p:sp>
      <p:sp>
        <p:nvSpPr>
          <p:cNvPr id="121" name="Google Shape;121;p2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20000"/>
              </a:lnSpc>
              <a:spcBef>
                <a:spcPts val="0"/>
              </a:spcBef>
              <a:spcAft>
                <a:spcPts val="0"/>
              </a:spcAft>
              <a:buNone/>
            </a:pPr>
            <a:r>
              <a:rPr lang="en" sz="2000">
                <a:solidFill>
                  <a:schemeClr val="dk1"/>
                </a:solidFill>
              </a:rPr>
              <a:t>Data </a:t>
            </a:r>
            <a:r>
              <a:rPr lang="en" sz="2000">
                <a:solidFill>
                  <a:schemeClr val="dk1"/>
                </a:solidFill>
              </a:rPr>
              <a:t>preprocessing,</a:t>
            </a:r>
            <a:r>
              <a:rPr lang="en" sz="2000">
                <a:solidFill>
                  <a:schemeClr val="dk1"/>
                </a:solidFill>
              </a:rPr>
              <a:t> preparation and selection</a:t>
            </a:r>
            <a:endParaRPr sz="2000">
              <a:solidFill>
                <a:schemeClr val="dk1"/>
              </a:solidFill>
            </a:endParaRPr>
          </a:p>
          <a:p>
            <a:pPr indent="0" lvl="0" marL="0" rtl="0" algn="l">
              <a:lnSpc>
                <a:spcPct val="120000"/>
              </a:lnSpc>
              <a:spcBef>
                <a:spcPts val="0"/>
              </a:spcBef>
              <a:spcAft>
                <a:spcPts val="0"/>
              </a:spcAft>
              <a:buClr>
                <a:schemeClr val="dk1"/>
              </a:buClr>
              <a:buSzPct val="55000"/>
              <a:buFont typeface="Arial"/>
              <a:buNone/>
            </a:pPr>
            <a:r>
              <a:t/>
            </a:r>
            <a:endParaRPr sz="2000">
              <a:solidFill>
                <a:schemeClr val="dk1"/>
              </a:solidFill>
            </a:endParaRPr>
          </a:p>
          <a:p>
            <a:pPr indent="-334327" lvl="0" marL="457200" rtl="0" algn="l">
              <a:spcBef>
                <a:spcPts val="0"/>
              </a:spcBef>
              <a:spcAft>
                <a:spcPts val="0"/>
              </a:spcAft>
              <a:buClr>
                <a:schemeClr val="dk1"/>
              </a:buClr>
              <a:buSzPct val="163636"/>
              <a:buChar char="➔"/>
            </a:pPr>
            <a:r>
              <a:rPr lang="en">
                <a:solidFill>
                  <a:schemeClr val="dk1"/>
                </a:solidFill>
              </a:rPr>
              <a:t>One-hot-encoding of all categorical variables.</a:t>
            </a:r>
            <a:r>
              <a:rPr lang="en" sz="1100">
                <a:solidFill>
                  <a:schemeClr val="dk1"/>
                </a:solidFill>
              </a:rPr>
              <a:t> </a:t>
            </a:r>
            <a:endParaRPr sz="1100">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Standard scaling of all numerical variables.</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Select 13 essential components that will make it truly remarkable.</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Resampling to take care of imbalanced problem.</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Split the data into training (80%) and test (25%) datasets.</a:t>
            </a:r>
            <a:endParaRPr>
              <a:solidFill>
                <a:schemeClr val="dk1"/>
              </a:solidFill>
            </a:endParaRPr>
          </a:p>
          <a:p>
            <a:pPr indent="444500" lvl="0" marL="12700" rtl="0" algn="l">
              <a:lnSpc>
                <a:spcPct val="115000"/>
              </a:lnSpc>
              <a:spcBef>
                <a:spcPts val="0"/>
              </a:spcBef>
              <a:spcAft>
                <a:spcPts val="0"/>
              </a:spcAft>
              <a:buClr>
                <a:schemeClr val="dk1"/>
              </a:buClr>
              <a:buSzPct val="61111"/>
              <a:buFont typeface="Arial"/>
              <a:buNone/>
            </a:pPr>
            <a:r>
              <a:t/>
            </a:r>
            <a:endParaRPr>
              <a:solidFill>
                <a:schemeClr val="dk1"/>
              </a:solidFill>
            </a:endParaRPr>
          </a:p>
          <a:p>
            <a:pPr indent="457200" lvl="0" marL="0" rtl="0" algn="l">
              <a:lnSpc>
                <a:spcPct val="115000"/>
              </a:lnSpc>
              <a:spcBef>
                <a:spcPts val="0"/>
              </a:spcBef>
              <a:spcAft>
                <a:spcPts val="0"/>
              </a:spcAft>
              <a:buNone/>
            </a:pPr>
            <a:r>
              <a:t/>
            </a:r>
            <a:endParaRPr>
              <a:solidFill>
                <a:schemeClr val="dk1"/>
              </a:solidFill>
            </a:endParaRPr>
          </a:p>
          <a:p>
            <a:pPr indent="0" lvl="0" marL="457200" rtl="0" algn="l">
              <a:lnSpc>
                <a:spcPct val="120000"/>
              </a:lnSpc>
              <a:spcBef>
                <a:spcPts val="1200"/>
              </a:spcBef>
              <a:spcAft>
                <a:spcPts val="0"/>
              </a:spcAft>
              <a:buNone/>
            </a:pPr>
            <a:r>
              <a:t/>
            </a:r>
            <a:endParaRPr sz="2200">
              <a:solidFill>
                <a:schemeClr val="dk1"/>
              </a:solidFill>
            </a:endParaRPr>
          </a:p>
          <a:p>
            <a:pPr indent="0" lvl="0" marL="0" rtl="0" algn="l">
              <a:lnSpc>
                <a:spcPct val="120000"/>
              </a:lnSpc>
              <a:spcBef>
                <a:spcPts val="0"/>
              </a:spcBef>
              <a:spcAft>
                <a:spcPts val="0"/>
              </a:spcAft>
              <a:buClr>
                <a:schemeClr val="dk1"/>
              </a:buClr>
              <a:buSzPct val="50000"/>
              <a:buFont typeface="Arial"/>
              <a:buNone/>
            </a:pPr>
            <a:r>
              <a:rPr lang="en" sz="2200">
                <a:solidFill>
                  <a:schemeClr val="dk1"/>
                </a:solidFill>
              </a:rPr>
              <a:t>	</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omparing the best of each classifier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en" sz="1300">
                <a:solidFill>
                  <a:srgbClr val="0F0F0F"/>
                </a:solidFill>
              </a:rPr>
              <a:t>Model Selection</a:t>
            </a:r>
            <a:endParaRPr sz="1300">
              <a:solidFill>
                <a:srgbClr val="0F0F0F"/>
              </a:solidFill>
              <a:highlight>
                <a:srgbClr val="FFFFFF"/>
              </a:highlight>
            </a:endParaRPr>
          </a:p>
          <a:p>
            <a:pPr indent="0" lvl="0" marL="0" rtl="0" algn="l">
              <a:lnSpc>
                <a:spcPct val="150000"/>
              </a:lnSpc>
              <a:spcBef>
                <a:spcPts val="1200"/>
              </a:spcBef>
              <a:spcAft>
                <a:spcPts val="0"/>
              </a:spcAft>
              <a:buNone/>
            </a:pPr>
            <a:r>
              <a:rPr lang="en" sz="1300">
                <a:solidFill>
                  <a:srgbClr val="0F0F0F"/>
                </a:solidFill>
                <a:highlight>
                  <a:srgbClr val="FFFFFF"/>
                </a:highlight>
                <a:latin typeface="Courier New"/>
                <a:ea typeface="Courier New"/>
                <a:cs typeface="Courier New"/>
                <a:sym typeface="Courier New"/>
              </a:rPr>
              <a:t>o</a:t>
            </a:r>
            <a:r>
              <a:rPr lang="en" sz="700">
                <a:solidFill>
                  <a:srgbClr val="0F0F0F"/>
                </a:solidFill>
                <a:highlight>
                  <a:srgbClr val="FFFFFF"/>
                </a:highlight>
                <a:latin typeface="Times New Roman"/>
                <a:ea typeface="Times New Roman"/>
                <a:cs typeface="Times New Roman"/>
                <a:sym typeface="Times New Roman"/>
              </a:rPr>
              <a:t>   </a:t>
            </a:r>
            <a:r>
              <a:rPr lang="en" sz="1300">
                <a:solidFill>
                  <a:srgbClr val="0F0F0F"/>
                </a:solidFill>
                <a:highlight>
                  <a:srgbClr val="FFFFFF"/>
                </a:highlight>
              </a:rPr>
              <a:t>Extra trees classifier(ETC)</a:t>
            </a:r>
            <a:endParaRPr sz="1300">
              <a:solidFill>
                <a:srgbClr val="0F0F0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300">
                <a:solidFill>
                  <a:srgbClr val="0F0F0F"/>
                </a:solidFill>
                <a:highlight>
                  <a:srgbClr val="FFFFFF"/>
                </a:highlight>
                <a:latin typeface="Courier New"/>
                <a:ea typeface="Courier New"/>
                <a:cs typeface="Courier New"/>
                <a:sym typeface="Courier New"/>
              </a:rPr>
              <a:t>o</a:t>
            </a:r>
            <a:r>
              <a:rPr lang="en" sz="700">
                <a:solidFill>
                  <a:srgbClr val="0F0F0F"/>
                </a:solidFill>
                <a:highlight>
                  <a:srgbClr val="FFFFFF"/>
                </a:highlight>
                <a:latin typeface="Times New Roman"/>
                <a:ea typeface="Times New Roman"/>
                <a:cs typeface="Times New Roman"/>
                <a:sym typeface="Times New Roman"/>
              </a:rPr>
              <a:t>   </a:t>
            </a:r>
            <a:r>
              <a:rPr lang="en" sz="1300">
                <a:solidFill>
                  <a:srgbClr val="0F0F0F"/>
                </a:solidFill>
                <a:highlight>
                  <a:srgbClr val="FFFFFF"/>
                </a:highlight>
              </a:rPr>
              <a:t>RandomForest (RF)</a:t>
            </a:r>
            <a:endParaRPr sz="1300">
              <a:solidFill>
                <a:srgbClr val="0F0F0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300">
                <a:solidFill>
                  <a:srgbClr val="0F0F0F"/>
                </a:solidFill>
                <a:highlight>
                  <a:srgbClr val="FFFFFF"/>
                </a:highlight>
                <a:latin typeface="Courier New"/>
                <a:ea typeface="Courier New"/>
                <a:cs typeface="Courier New"/>
                <a:sym typeface="Courier New"/>
              </a:rPr>
              <a:t>o</a:t>
            </a:r>
            <a:r>
              <a:rPr lang="en" sz="700">
                <a:solidFill>
                  <a:srgbClr val="0F0F0F"/>
                </a:solidFill>
                <a:highlight>
                  <a:srgbClr val="FFFFFF"/>
                </a:highlight>
                <a:latin typeface="Times New Roman"/>
                <a:ea typeface="Times New Roman"/>
                <a:cs typeface="Times New Roman"/>
                <a:sym typeface="Times New Roman"/>
              </a:rPr>
              <a:t>   </a:t>
            </a:r>
            <a:r>
              <a:rPr lang="en" sz="1300">
                <a:solidFill>
                  <a:srgbClr val="0F0F0F"/>
                </a:solidFill>
                <a:highlight>
                  <a:srgbClr val="FFFFFF"/>
                </a:highlight>
              </a:rPr>
              <a:t>k-nearest neighbors (KNN)</a:t>
            </a:r>
            <a:endParaRPr sz="1300">
              <a:solidFill>
                <a:srgbClr val="0F0F0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300">
                <a:solidFill>
                  <a:srgbClr val="0F0F0F"/>
                </a:solidFill>
                <a:highlight>
                  <a:srgbClr val="FFFFFF"/>
                </a:highlight>
                <a:latin typeface="Courier New"/>
                <a:ea typeface="Courier New"/>
                <a:cs typeface="Courier New"/>
                <a:sym typeface="Courier New"/>
              </a:rPr>
              <a:t>o</a:t>
            </a:r>
            <a:r>
              <a:rPr lang="en" sz="700">
                <a:solidFill>
                  <a:srgbClr val="0F0F0F"/>
                </a:solidFill>
                <a:highlight>
                  <a:srgbClr val="FFFFFF"/>
                </a:highlight>
                <a:latin typeface="Times New Roman"/>
                <a:ea typeface="Times New Roman"/>
                <a:cs typeface="Times New Roman"/>
                <a:sym typeface="Times New Roman"/>
              </a:rPr>
              <a:t>   </a:t>
            </a:r>
            <a:r>
              <a:rPr lang="en" sz="1300">
                <a:solidFill>
                  <a:srgbClr val="0F0F0F"/>
                </a:solidFill>
                <a:highlight>
                  <a:srgbClr val="FFFFFF"/>
                </a:highlight>
              </a:rPr>
              <a:t>support vector machine (SVM) </a:t>
            </a:r>
            <a:endParaRPr sz="1300">
              <a:solidFill>
                <a:srgbClr val="0F0F0F"/>
              </a:solidFill>
              <a:highlight>
                <a:srgbClr val="FFFFFF"/>
              </a:highlight>
            </a:endParaRPr>
          </a:p>
          <a:p>
            <a:pPr indent="0" lvl="0" marL="0" rtl="0" algn="l">
              <a:spcBef>
                <a:spcPts val="1200"/>
              </a:spcBef>
              <a:spcAft>
                <a:spcPts val="1200"/>
              </a:spcAft>
              <a:buNone/>
            </a:pPr>
            <a:r>
              <a:t/>
            </a:r>
            <a:endParaRPr/>
          </a:p>
        </p:txBody>
      </p:sp>
      <p:pic>
        <p:nvPicPr>
          <p:cNvPr id="128" name="Google Shape;128;p24"/>
          <p:cNvPicPr preferRelativeResize="0"/>
          <p:nvPr/>
        </p:nvPicPr>
        <p:blipFill rotWithShape="1">
          <a:blip r:embed="rId3">
            <a:alphaModFix/>
          </a:blip>
          <a:srcRect b="0" l="9469" r="0" t="0"/>
          <a:stretch/>
        </p:blipFill>
        <p:spPr>
          <a:xfrm>
            <a:off x="3260450" y="1329400"/>
            <a:ext cx="3396800" cy="201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a:t>
            </a:r>
            <a:endParaRPr/>
          </a:p>
        </p:txBody>
      </p:sp>
      <p:sp>
        <p:nvSpPr>
          <p:cNvPr id="134" name="Google Shape;134;p25"/>
          <p:cNvSpPr txBox="1"/>
          <p:nvPr>
            <p:ph idx="1" type="body"/>
          </p:nvPr>
        </p:nvSpPr>
        <p:spPr>
          <a:xfrm>
            <a:off x="311700" y="929075"/>
            <a:ext cx="8520600" cy="40071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None/>
            </a:pPr>
            <a:r>
              <a:rPr lang="en" sz="1300">
                <a:solidFill>
                  <a:srgbClr val="0F0F0F"/>
                </a:solidFill>
              </a:rPr>
              <a:t>Pick the set of hyper parameters and the model that provide highest Accuracy and Precision</a:t>
            </a:r>
            <a:endParaRPr sz="1300">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0"/>
              </a:spcAft>
              <a:buNone/>
            </a:pPr>
            <a:r>
              <a:t/>
            </a:r>
            <a:endParaRPr>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0"/>
              </a:spcAft>
              <a:buNone/>
            </a:pPr>
            <a:r>
              <a:t/>
            </a:r>
            <a:endParaRPr sz="1300">
              <a:solidFill>
                <a:srgbClr val="0F0F0F"/>
              </a:solidFill>
            </a:endParaRPr>
          </a:p>
          <a:p>
            <a:pPr indent="0" lvl="0" marL="0" rtl="0" algn="just">
              <a:lnSpc>
                <a:spcPct val="115000"/>
              </a:lnSpc>
              <a:spcBef>
                <a:spcPts val="1200"/>
              </a:spcBef>
              <a:spcAft>
                <a:spcPts val="1200"/>
              </a:spcAft>
              <a:buNone/>
            </a:pPr>
            <a:r>
              <a:rPr lang="en" sz="1300">
                <a:solidFill>
                  <a:srgbClr val="0F0F0F"/>
                </a:solidFill>
              </a:rPr>
              <a:t>The </a:t>
            </a:r>
            <a:r>
              <a:rPr b="1" lang="en" sz="1300">
                <a:solidFill>
                  <a:srgbClr val="0F0F0F"/>
                </a:solidFill>
              </a:rPr>
              <a:t>Extra Trees Classifier</a:t>
            </a:r>
            <a:r>
              <a:rPr lang="en" sz="1300">
                <a:solidFill>
                  <a:srgbClr val="0F0F0F"/>
                </a:solidFill>
              </a:rPr>
              <a:t> not only achieved the highest accuracy score compared to its counterparts but also demonstrated exceptional performance in recall. Recall, or the true positive rate, is particularly crucial in the context of fraud detection as it measures the model’s ability to correctly identify all actual fraud cases. A higher recall indicates fewer false negatives, meaning fewer instances of fraud go undetected.</a:t>
            </a:r>
            <a:endParaRPr/>
          </a:p>
        </p:txBody>
      </p:sp>
      <p:pic>
        <p:nvPicPr>
          <p:cNvPr id="135" name="Google Shape;135;p25"/>
          <p:cNvPicPr preferRelativeResize="0"/>
          <p:nvPr/>
        </p:nvPicPr>
        <p:blipFill rotWithShape="1">
          <a:blip r:embed="rId3">
            <a:alphaModFix/>
          </a:blip>
          <a:srcRect b="-2163" l="0" r="0" t="70346"/>
          <a:stretch/>
        </p:blipFill>
        <p:spPr>
          <a:xfrm>
            <a:off x="962950" y="1438150"/>
            <a:ext cx="2880499" cy="2274524"/>
          </a:xfrm>
          <a:prstGeom prst="rect">
            <a:avLst/>
          </a:prstGeom>
          <a:noFill/>
          <a:ln>
            <a:noFill/>
          </a:ln>
        </p:spPr>
      </p:pic>
      <p:pic>
        <p:nvPicPr>
          <p:cNvPr id="136" name="Google Shape;136;p25"/>
          <p:cNvPicPr preferRelativeResize="0"/>
          <p:nvPr/>
        </p:nvPicPr>
        <p:blipFill>
          <a:blip r:embed="rId4">
            <a:alphaModFix/>
          </a:blip>
          <a:stretch>
            <a:fillRect/>
          </a:stretch>
        </p:blipFill>
        <p:spPr>
          <a:xfrm>
            <a:off x="3884525" y="2148596"/>
            <a:ext cx="3670425" cy="122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3000"/>
          </a:p>
          <a:p>
            <a:pPr indent="457200" lvl="0" marL="2743200" rtl="0" algn="l">
              <a:spcBef>
                <a:spcPts val="1200"/>
              </a:spcBef>
              <a:spcAft>
                <a:spcPts val="0"/>
              </a:spcAft>
              <a:buNone/>
            </a:pPr>
            <a:r>
              <a:rPr b="1" lang="en" sz="3000"/>
              <a:t>Thank you</a:t>
            </a:r>
            <a:endParaRPr b="1" sz="3000"/>
          </a:p>
          <a:p>
            <a:pPr indent="457200" lvl="0" marL="2743200" rtl="0" algn="l">
              <a:spcBef>
                <a:spcPts val="1200"/>
              </a:spcBef>
              <a:spcAft>
                <a:spcPts val="0"/>
              </a:spcAft>
              <a:buNone/>
            </a:pPr>
            <a:r>
              <a:t/>
            </a:r>
            <a:endParaRPr b="1" sz="3000"/>
          </a:p>
          <a:p>
            <a:pPr indent="457200" lvl="0" marL="2743200" rtl="0" algn="l">
              <a:spcBef>
                <a:spcPts val="1200"/>
              </a:spcBef>
              <a:spcAft>
                <a:spcPts val="0"/>
              </a:spcAft>
              <a:buNone/>
            </a:pPr>
            <a:r>
              <a:t/>
            </a:r>
            <a:endParaRPr b="1" sz="3000"/>
          </a:p>
          <a:p>
            <a:pPr indent="0" lvl="0" marL="0" rtl="0" algn="l">
              <a:spcBef>
                <a:spcPts val="1200"/>
              </a:spcBef>
              <a:spcAft>
                <a:spcPts val="0"/>
              </a:spcAft>
              <a:buNone/>
            </a:pPr>
            <a:r>
              <a:rPr lang="en" sz="1213"/>
              <a:t>Manish</a:t>
            </a:r>
            <a:endParaRPr sz="1213"/>
          </a:p>
          <a:p>
            <a:pPr indent="0" lvl="0" marL="0" rtl="0" algn="l">
              <a:spcBef>
                <a:spcPts val="1200"/>
              </a:spcBef>
              <a:spcAft>
                <a:spcPts val="0"/>
              </a:spcAft>
              <a:buNone/>
            </a:pPr>
            <a:r>
              <a:rPr lang="en" sz="1213"/>
              <a:t>Email:-</a:t>
            </a:r>
            <a:r>
              <a:rPr lang="en" sz="1213" u="sng">
                <a:solidFill>
                  <a:schemeClr val="hlink"/>
                </a:solidFill>
                <a:hlinkClick r:id="rId3"/>
              </a:rPr>
              <a:t>pmanish790@yahoo.in</a:t>
            </a:r>
            <a:endParaRPr sz="1213"/>
          </a:p>
          <a:p>
            <a:pPr indent="457200" lvl="0" marL="2743200" rtl="0" algn="l">
              <a:spcBef>
                <a:spcPts val="1200"/>
              </a:spcBef>
              <a:spcAft>
                <a:spcPts val="1200"/>
              </a:spcAft>
              <a:buNone/>
            </a:pPr>
            <a:r>
              <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t/>
            </a:r>
            <a:endParaRPr sz="5007">
              <a:solidFill>
                <a:schemeClr val="dk1"/>
              </a:solidFill>
              <a:latin typeface="Microsoft Yahei"/>
              <a:ea typeface="Microsoft Yahei"/>
              <a:cs typeface="Microsoft Yahei"/>
              <a:sym typeface="Microsoft Yahei"/>
            </a:endParaRPr>
          </a:p>
          <a:p>
            <a:pPr indent="-308097" lvl="0" marL="457200" rtl="0" algn="l">
              <a:lnSpc>
                <a:spcPct val="115000"/>
              </a:lnSpc>
              <a:spcBef>
                <a:spcPts val="1200"/>
              </a:spcBef>
              <a:spcAft>
                <a:spcPts val="0"/>
              </a:spcAft>
              <a:buClr>
                <a:schemeClr val="dk1"/>
              </a:buClr>
              <a:buSzPct val="100000"/>
              <a:buFont typeface="Microsoft Yahei"/>
              <a:buChar char="●"/>
            </a:pPr>
            <a:r>
              <a:rPr lang="en" sz="5007">
                <a:solidFill>
                  <a:schemeClr val="dk1"/>
                </a:solidFill>
                <a:latin typeface="Microsoft Yahei"/>
                <a:ea typeface="Microsoft Yahei"/>
                <a:cs typeface="Microsoft Yahei"/>
                <a:sym typeface="Microsoft Yahei"/>
              </a:rPr>
              <a:t>We are analyzing a database from an American insurance company to address vehicle insurance fraud. This type of fraud typically involves fraudulent claims that overstate property damage or personal injuries resulting from vehicular accidents. Our primary goal is to develop a reliable method for distinguishing between fraudulent and logical insurance claims. </a:t>
            </a:r>
            <a:endParaRPr sz="5007">
              <a:solidFill>
                <a:schemeClr val="dk1"/>
              </a:solidFill>
              <a:latin typeface="Microsoft Yahei"/>
              <a:ea typeface="Microsoft Yahei"/>
              <a:cs typeface="Microsoft Yahei"/>
              <a:sym typeface="Microsoft Yahei"/>
            </a:endParaRPr>
          </a:p>
          <a:p>
            <a:pPr indent="0" lvl="0" marL="457200" rtl="0" algn="l">
              <a:lnSpc>
                <a:spcPct val="115000"/>
              </a:lnSpc>
              <a:spcBef>
                <a:spcPts val="1200"/>
              </a:spcBef>
              <a:spcAft>
                <a:spcPts val="0"/>
              </a:spcAft>
              <a:buNone/>
            </a:pPr>
            <a:r>
              <a:t/>
            </a:r>
            <a:endParaRPr sz="5007">
              <a:solidFill>
                <a:schemeClr val="dk1"/>
              </a:solidFill>
              <a:latin typeface="Microsoft Yahei"/>
              <a:ea typeface="Microsoft Yahei"/>
              <a:cs typeface="Microsoft Yahei"/>
              <a:sym typeface="Microsoft Yahei"/>
            </a:endParaRPr>
          </a:p>
          <a:p>
            <a:pPr indent="-308097" lvl="0" marL="457200" marR="190500" rtl="0" algn="l">
              <a:lnSpc>
                <a:spcPct val="115000"/>
              </a:lnSpc>
              <a:spcBef>
                <a:spcPts val="1200"/>
              </a:spcBef>
              <a:spcAft>
                <a:spcPts val="0"/>
              </a:spcAft>
              <a:buClr>
                <a:schemeClr val="dk1"/>
              </a:buClr>
              <a:buSzPct val="100000"/>
              <a:buFont typeface="Microsoft Yahei"/>
              <a:buChar char="●"/>
            </a:pPr>
            <a:r>
              <a:rPr lang="en" sz="5007">
                <a:solidFill>
                  <a:schemeClr val="dk1"/>
                </a:solidFill>
                <a:latin typeface="Microsoft Yahei"/>
                <a:ea typeface="Microsoft Yahei"/>
                <a:cs typeface="Microsoft Yahei"/>
                <a:sym typeface="Microsoft Yahei"/>
              </a:rPr>
              <a:t>Auto insurance fraud poses a significant challenge within the industry, necessitating robust detection and prevention measures to uphold integrity and ensure equitable treatment for all policyholders. In 2020, it was estimated that approximately 8,898 vehicles in the United States. These fraudulent activities, including various car insurance scams, inflict substantial financial harm on insurers, with annual losses estimated at around $29 billion. This not only undermines the financial stability of insurance companies but also inflates premiums for honest customers, highlighting the critical need for effective countermeasures.</a:t>
            </a:r>
            <a:endParaRPr b="1" sz="5007">
              <a:solidFill>
                <a:srgbClr val="252528"/>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sz="1050">
              <a:solidFill>
                <a:schemeClr val="dk1"/>
              </a:solidFill>
              <a:latin typeface="Microsoft Yahei"/>
              <a:ea typeface="Microsoft Yahei"/>
              <a:cs typeface="Microsoft Yahei"/>
              <a:sym typeface="Microsoft Yahei"/>
            </a:endParaRPr>
          </a:p>
          <a:p>
            <a:pPr indent="0" lvl="0" marL="0" rtl="0" algn="l">
              <a:lnSpc>
                <a:spcPct val="100000"/>
              </a:lnSpc>
              <a:spcBef>
                <a:spcPts val="1200"/>
              </a:spcBef>
              <a:spcAft>
                <a:spcPts val="1200"/>
              </a:spcAft>
              <a:buNone/>
            </a:pPr>
            <a:r>
              <a:t/>
            </a:r>
            <a:endParaRPr sz="1050">
              <a:solidFill>
                <a:schemeClr val="dk1"/>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Information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en"/>
              <a:t>Data </a:t>
            </a:r>
            <a:r>
              <a:rPr lang="en"/>
              <a:t>acquisition</a:t>
            </a:r>
            <a:r>
              <a:rPr lang="en"/>
              <a:t> </a:t>
            </a:r>
            <a:r>
              <a:rPr lang="en"/>
              <a:t> </a:t>
            </a:r>
            <a:r>
              <a:rPr lang="en" u="sng">
                <a:solidFill>
                  <a:schemeClr val="hlink"/>
                </a:solidFill>
                <a:hlinkClick r:id="rId3"/>
              </a:rPr>
              <a:t>https://www.kaggle.com/datasets/shivamb/vehicle-claim-fraud-detection</a:t>
            </a:r>
            <a:endParaRPr/>
          </a:p>
          <a:p>
            <a:pPr indent="0" lvl="0" marL="0" rtl="0" algn="ctr">
              <a:spcBef>
                <a:spcPts val="1200"/>
              </a:spcBef>
              <a:spcAft>
                <a:spcPts val="0"/>
              </a:spcAft>
              <a:buNone/>
            </a:pPr>
            <a:r>
              <a:rPr lang="en"/>
              <a:t>No of Records : 15420</a:t>
            </a:r>
            <a:endParaRPr/>
          </a:p>
          <a:p>
            <a:pPr indent="0" lvl="0" marL="0" rtl="0" algn="ctr">
              <a:spcBef>
                <a:spcPts val="1200"/>
              </a:spcBef>
              <a:spcAft>
                <a:spcPts val="0"/>
              </a:spcAft>
              <a:buNone/>
            </a:pPr>
            <a:r>
              <a:rPr lang="en"/>
              <a:t>No of fields : 33</a:t>
            </a:r>
            <a:endParaRPr/>
          </a:p>
          <a:p>
            <a:pPr indent="0" lvl="0" marL="0" rtl="0" algn="ctr">
              <a:spcBef>
                <a:spcPts val="1200"/>
              </a:spcBef>
              <a:spcAft>
                <a:spcPts val="0"/>
              </a:spcAft>
              <a:buNone/>
            </a:pPr>
            <a:r>
              <a:rPr lang="en"/>
              <a:t>Data Acquired for the Period : 1994-1996</a:t>
            </a:r>
            <a:endParaRPr/>
          </a:p>
          <a:p>
            <a:pPr indent="0" lvl="0" marL="0" rtl="0" algn="ct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7500"/>
              </a:lnSpc>
              <a:spcBef>
                <a:spcPts val="0"/>
              </a:spcBef>
              <a:spcAft>
                <a:spcPts val="0"/>
              </a:spcAft>
              <a:buClr>
                <a:schemeClr val="dk1"/>
              </a:buClr>
              <a:buSzPct val="91666"/>
              <a:buFont typeface="Arial"/>
              <a:buNone/>
            </a:pPr>
            <a:r>
              <a:rPr lang="en"/>
              <a:t>Distributions Of Feature Values</a:t>
            </a:r>
            <a:endParaRPr b="1" sz="120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949875"/>
            <a:ext cx="8520600" cy="399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rotWithShape="1">
          <a:blip r:embed="rId3">
            <a:alphaModFix/>
          </a:blip>
          <a:srcRect b="6232" l="5580" r="39112" t="17854"/>
          <a:stretch/>
        </p:blipFill>
        <p:spPr>
          <a:xfrm>
            <a:off x="1960800" y="1043900"/>
            <a:ext cx="5057251" cy="390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Fraud found in dataset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050">
                <a:solidFill>
                  <a:srgbClr val="1C1C1C"/>
                </a:solidFill>
                <a:highlight>
                  <a:srgbClr val="FFFFFF"/>
                </a:highlight>
              </a:rPr>
              <a:t>A total of 15420 records were found. Out of those, 883 cases of fraud were detected.</a:t>
            </a:r>
            <a:endParaRPr/>
          </a:p>
        </p:txBody>
      </p:sp>
      <p:pic>
        <p:nvPicPr>
          <p:cNvPr id="81" name="Google Shape;81;p17"/>
          <p:cNvPicPr preferRelativeResize="0"/>
          <p:nvPr/>
        </p:nvPicPr>
        <p:blipFill rotWithShape="1">
          <a:blip r:embed="rId3">
            <a:alphaModFix/>
          </a:blip>
          <a:srcRect b="16286" l="5751" r="59436" t="35544"/>
          <a:stretch/>
        </p:blipFill>
        <p:spPr>
          <a:xfrm>
            <a:off x="2795475" y="1349775"/>
            <a:ext cx="3553051" cy="268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plot </a:t>
            </a:r>
            <a:endParaRPr/>
          </a:p>
        </p:txBody>
      </p:sp>
      <p:sp>
        <p:nvSpPr>
          <p:cNvPr id="87" name="Google Shape;87;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0" lvl="0" marL="304800" marR="4170928" rtl="0" algn="just">
              <a:lnSpc>
                <a:spcPct val="150000"/>
              </a:lnSpc>
              <a:spcBef>
                <a:spcPts val="1200"/>
              </a:spcBef>
              <a:spcAft>
                <a:spcPts val="0"/>
              </a:spcAft>
              <a:buClr>
                <a:schemeClr val="dk1"/>
              </a:buClr>
              <a:buSzPts val="275"/>
              <a:buFont typeface="Arial"/>
              <a:buNone/>
            </a:pPr>
            <a:r>
              <a:rPr lang="en" sz="5007">
                <a:solidFill>
                  <a:schemeClr val="dk1"/>
                </a:solidFill>
                <a:latin typeface="Microsoft Yahei"/>
                <a:ea typeface="Microsoft Yahei"/>
                <a:cs typeface="Microsoft Yahei"/>
                <a:sym typeface="Microsoft Yahei"/>
              </a:rPr>
              <a:t>-  The WitnessPresent graph indicates that in most claims, witnesses were not present.</a:t>
            </a:r>
            <a:endParaRPr sz="5007">
              <a:solidFill>
                <a:schemeClr val="dk1"/>
              </a:solidFill>
              <a:latin typeface="Microsoft Yahei"/>
              <a:ea typeface="Microsoft Yahei"/>
              <a:cs typeface="Microsoft Yahei"/>
              <a:sym typeface="Microsoft Yahei"/>
            </a:endParaRPr>
          </a:p>
          <a:p>
            <a:pPr indent="0" lvl="0" marL="304800" marR="4170928" rtl="0" algn="just">
              <a:lnSpc>
                <a:spcPct val="150000"/>
              </a:lnSpc>
              <a:spcBef>
                <a:spcPts val="1200"/>
              </a:spcBef>
              <a:spcAft>
                <a:spcPts val="0"/>
              </a:spcAft>
              <a:buClr>
                <a:schemeClr val="dk1"/>
              </a:buClr>
              <a:buSzPts val="275"/>
              <a:buFont typeface="Arial"/>
              <a:buNone/>
            </a:pPr>
            <a:r>
              <a:rPr lang="en" sz="5007">
                <a:solidFill>
                  <a:schemeClr val="dk1"/>
                </a:solidFill>
                <a:latin typeface="Microsoft Yahei"/>
                <a:ea typeface="Microsoft Yahei"/>
                <a:cs typeface="Microsoft Yahei"/>
                <a:sym typeface="Microsoft Yahei"/>
              </a:rPr>
              <a:t>- In the VehicleCategory plot, it is evident that sedan is the category with the highest number of fraudulent claims.</a:t>
            </a:r>
            <a:endParaRPr sz="5007">
              <a:solidFill>
                <a:schemeClr val="dk1"/>
              </a:solidFill>
              <a:latin typeface="Microsoft Yahei"/>
              <a:ea typeface="Microsoft Yahei"/>
              <a:cs typeface="Microsoft Yahei"/>
              <a:sym typeface="Microsoft Yahei"/>
            </a:endParaRPr>
          </a:p>
          <a:p>
            <a:pPr indent="0" lvl="0" marL="304800" marR="4170928" rtl="0" algn="just">
              <a:lnSpc>
                <a:spcPct val="150000"/>
              </a:lnSpc>
              <a:spcBef>
                <a:spcPts val="1200"/>
              </a:spcBef>
              <a:spcAft>
                <a:spcPts val="0"/>
              </a:spcAft>
              <a:buClr>
                <a:schemeClr val="dk1"/>
              </a:buClr>
              <a:buSzPts val="275"/>
              <a:buFont typeface="Arial"/>
              <a:buNone/>
            </a:pPr>
            <a:r>
              <a:rPr lang="en" sz="5007">
                <a:solidFill>
                  <a:schemeClr val="dk1"/>
                </a:solidFill>
                <a:latin typeface="Microsoft Yahei"/>
                <a:ea typeface="Microsoft Yahei"/>
                <a:cs typeface="Microsoft Yahei"/>
                <a:sym typeface="Microsoft Yahei"/>
              </a:rPr>
              <a:t>-  Regarding Sex, the graph shows that men make up the majority of the claimants and that men who make false claims are more common.</a:t>
            </a:r>
            <a:endParaRPr sz="5007">
              <a:solidFill>
                <a:schemeClr val="dk1"/>
              </a:solidFill>
              <a:latin typeface="Microsoft Yahei"/>
              <a:ea typeface="Microsoft Yahei"/>
              <a:cs typeface="Microsoft Yahei"/>
              <a:sym typeface="Microsoft Yahei"/>
            </a:endParaRPr>
          </a:p>
          <a:p>
            <a:pPr indent="0" lvl="0" marL="304800" marR="4170928" rtl="0" algn="just">
              <a:lnSpc>
                <a:spcPct val="150000"/>
              </a:lnSpc>
              <a:spcBef>
                <a:spcPts val="1200"/>
              </a:spcBef>
              <a:spcAft>
                <a:spcPts val="0"/>
              </a:spcAft>
              <a:buClr>
                <a:schemeClr val="dk1"/>
              </a:buClr>
              <a:buSzPts val="275"/>
              <a:buFont typeface="Arial"/>
              <a:buNone/>
            </a:pPr>
            <a:r>
              <a:rPr lang="en" sz="5007">
                <a:solidFill>
                  <a:schemeClr val="dk1"/>
                </a:solidFill>
                <a:latin typeface="Microsoft Yahei"/>
                <a:ea typeface="Microsoft Yahei"/>
                <a:cs typeface="Microsoft Yahei"/>
                <a:sym typeface="Microsoft Yahei"/>
              </a:rPr>
              <a:t>-  Lastly, among 19 car brands, it is observed that only 5 of them have more claims while the others have negligible claim</a:t>
            </a:r>
            <a:r>
              <a:rPr lang="en" sz="1050">
                <a:solidFill>
                  <a:srgbClr val="1C1C1C"/>
                </a:solidFill>
                <a:highlight>
                  <a:srgbClr val="FFFFFF"/>
                </a:highlight>
              </a:rPr>
              <a:t>s.</a:t>
            </a:r>
            <a:endParaRPr sz="1050">
              <a:solidFill>
                <a:srgbClr val="1C1C1C"/>
              </a:solidFill>
              <a:highlight>
                <a:srgbClr val="FFFFFF"/>
              </a:highlight>
            </a:endParaRPr>
          </a:p>
          <a:p>
            <a:pPr indent="0" lvl="0" marL="0" marR="4170928"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4733650" y="1122575"/>
            <a:ext cx="4098649" cy="3341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1606">
                <a:latin typeface="Microsoft Yahei"/>
                <a:ea typeface="Microsoft Yahei"/>
                <a:cs typeface="Microsoft Yahei"/>
                <a:sym typeface="Microsoft Yahei"/>
              </a:rPr>
              <a:t>Effectively showcases how each feature holds a unique and valuable contribution.</a:t>
            </a:r>
            <a:endParaRPr sz="2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2381899" y="1152475"/>
            <a:ext cx="4175224" cy="358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6">
                <a:latin typeface="Microsoft Yahei"/>
                <a:ea typeface="Microsoft Yahei"/>
                <a:cs typeface="Microsoft Yahei"/>
                <a:sym typeface="Microsoft Yahei"/>
              </a:rPr>
              <a:t>A</a:t>
            </a:r>
            <a:r>
              <a:rPr lang="en" sz="1606">
                <a:latin typeface="Microsoft Yahei"/>
                <a:ea typeface="Microsoft Yahei"/>
                <a:cs typeface="Microsoft Yahei"/>
                <a:sym typeface="Microsoft Yahei"/>
              </a:rPr>
              <a:t> heatmap to identify correlated features and minimize redundancy in our data selection process.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2500950" y="1263025"/>
            <a:ext cx="3946101" cy="3618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eature reduction (PCA)</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300">
                <a:solidFill>
                  <a:srgbClr val="0F0F0F"/>
                </a:solidFill>
              </a:rPr>
              <a:t>First thirteen components seem to account for over 95% of the variance.</a:t>
            </a:r>
            <a:endParaRPr/>
          </a:p>
        </p:txBody>
      </p:sp>
      <p:pic>
        <p:nvPicPr>
          <p:cNvPr id="109" name="Google Shape;109;p21"/>
          <p:cNvPicPr preferRelativeResize="0"/>
          <p:nvPr/>
        </p:nvPicPr>
        <p:blipFill>
          <a:blip r:embed="rId3">
            <a:alphaModFix/>
          </a:blip>
          <a:stretch>
            <a:fillRect/>
          </a:stretch>
        </p:blipFill>
        <p:spPr>
          <a:xfrm>
            <a:off x="2281250" y="1152475"/>
            <a:ext cx="4156951" cy="292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