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79" r:id="rId6"/>
    <p:sldId id="274" r:id="rId7"/>
    <p:sldId id="259" r:id="rId8"/>
    <p:sldId id="260" r:id="rId9"/>
    <p:sldId id="28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58"/>
  </p:normalViewPr>
  <p:slideViewPr>
    <p:cSldViewPr snapToGrid="0">
      <p:cViewPr varScale="1">
        <p:scale>
          <a:sx n="124" d="100"/>
          <a:sy n="124" d="100"/>
        </p:scale>
        <p:origin x="10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4385a428b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2" name="Google Shape;62;g74385a428b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f6b59f67e31cb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f6b59f67e31cb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340899c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340899c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340899c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340899c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340899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340899c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340899c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340899c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340899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340899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340899c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340899c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340899c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340899c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340899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340899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340899c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340899c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340899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340899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67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340899c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340899c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340899c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340899c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340899c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340899c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340899c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340899c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2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340899c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340899c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829339" y="781841"/>
            <a:ext cx="7676700" cy="1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829339" y="2276490"/>
            <a:ext cx="7676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 i="0">
                <a:solidFill>
                  <a:schemeClr val="lt1"/>
                </a:solidFill>
              </a:defRPr>
            </a:lvl1pPr>
            <a:lvl2pPr lvl="1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829339" y="3032210"/>
            <a:ext cx="76767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0"/>
            <a:ext cx="9144000" cy="38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0" y="3819525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0515" y="4140994"/>
            <a:ext cx="2475309" cy="7881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erriweather Sans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7.png"/><Relationship Id="rId7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8.png"/><Relationship Id="rId7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slide" Target="slid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2.png"/><Relationship Id="rId7" Type="http://schemas.openxmlformats.org/officeDocument/2006/relationships/slide" Target="slide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408050" y="610800"/>
            <a:ext cx="85905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Redlining and the Community Reinvestment Act in Los Angeles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08050" y="2019725"/>
            <a:ext cx="70644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800" dirty="0"/>
              <a:t>By Peter Mannino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1961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Disadvantage continues to cluster in the core of Los Angeles</a:t>
            </a:r>
            <a:endParaRPr sz="2600" b="1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21EA20-216C-FB4A-8207-0FA81192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668" y="900045"/>
            <a:ext cx="4437041" cy="392880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C910923-425B-B643-9D6C-27F8CFD6CC37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86C9BCD-6503-EC48-B581-7108E6FAA51B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E13641-34D4-1C45-B16F-B82BAE76CFB4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E06015-99F2-3A46-8820-117AB6DDDBF7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F2A011-93A4-4142-B810-BD584800AFB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4E88FC-894D-3C48-B974-0B5B4072FEA7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07AF49-39EB-2C4B-9855-96327253820B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1779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Redlining and Homeownership OLS Regression</a:t>
            </a:r>
            <a:endParaRPr sz="2600" b="1" u="sng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125;p23">
                <a:extLst>
                  <a:ext uri="{FF2B5EF4-FFF2-40B4-BE49-F238E27FC236}">
                    <a16:creationId xmlns:a16="http://schemas.microsoft.com/office/drawing/2014/main" id="{31E90610-CE66-CD4D-9078-74FF4A7393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100" y="97610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To determine if there is still a relationship between redlining and homeownership after controlling for race/ethnicity and income, I run the following regression: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sz="400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𝐻𝑜𝑚𝑒𝑜𝑤𝑛𝑒𝑟𝑠h𝑖𝑝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𝑀𝑒𝑑𝑖𝑎𝑛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𝐼𝑛𝑐𝑜𝑚𝑒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𝑃𝑒𝑟𝑐𝑒𝑛𝑡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𝐵𝑙𝑎𝑐𝑘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𝑃𝑒𝑟𝑐𝑒𝑛𝑡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𝐻𝑖𝑠𝑝𝑎𝑛𝑖𝑐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𝑃𝑒𝑟𝑐𝑒𝑛𝑡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𝑂𝑡h𝑒𝑟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Google Shape;125;p23">
                <a:extLst>
                  <a:ext uri="{FF2B5EF4-FFF2-40B4-BE49-F238E27FC236}">
                    <a16:creationId xmlns:a16="http://schemas.microsoft.com/office/drawing/2014/main" id="{31E90610-CE66-CD4D-9078-74FF4A739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0" y="97610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8B5E8-E3B8-8048-9301-50142BED9C13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AB5E2F-CF9A-7649-8C76-EC13ACE0C740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75E8BB-AC7C-6C4D-81CA-AA7C4A687BBD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9C773D7-37B2-B544-A24E-1A24C38CC91E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ACC704-6B0E-544D-BE49-B9996CCC96AA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AC94DA-2F38-4E48-BC37-614F7AC7DB0A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EB0D3D-5734-9142-91E3-581C09727F15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1368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After controlling for income and race/ethnicity, redlining is associate with lower homeownership</a:t>
            </a:r>
            <a:endParaRPr sz="2600" b="1" u="sng"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2161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Controlling for income and race/ethnicity, Redlining is associated with 15 percentage points lower homeownership rates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9106FA-B2FD-4444-9E72-60EDE885E5DA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256E5F-91A1-E143-BC4B-180F99015175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CE2E12E-3D3F-3E42-83DE-701157BBCDC4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8E6FDE-B9B1-3249-BCA6-5DE5F1CF03B2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8F0EAB3-0588-3049-9129-08938FC7FAF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72DEB1A-0EBB-3F48-B7D5-C5F50B8F39C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A9816-6903-AD48-BBD8-1CD662584D70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79AB19B-A001-4740-BB3A-F063AC6A5D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3818" y="1998438"/>
            <a:ext cx="4838768" cy="27393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17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The Community Reinvestment Act was intended to address racial lending and homeownership disparities</a:t>
            </a:r>
            <a:endParaRPr sz="26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733DC-51CD-044A-BE40-F69B7FFC9EE7}"/>
              </a:ext>
            </a:extLst>
          </p:cNvPr>
          <p:cNvSpPr txBox="1"/>
          <p:nvPr/>
        </p:nvSpPr>
        <p:spPr>
          <a:xfrm>
            <a:off x="462337" y="1684962"/>
            <a:ext cx="8054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1968 Civil Rights Act officially outlawed discrimination in housing and lending and ended government sanctioned mortgage discrimination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1977, Congress passed the Community Reinvestment Act, which requires federal regulators to encourage banks to make loans in low and moderate income neighborhoods.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19595-BEEF-A144-A610-3960D0AC3C81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9E51DC-73F6-0448-BA08-C04EED4EA03C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AD3163-F90D-0643-9913-9D23524B0381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FE6426-B4DF-6A4C-96CB-29FF9E65402A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80BDB9-9A65-E642-BAAE-FE70BE25F042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B07D83-903F-6F47-8182-6CDB98F332E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50CBFA-834F-4A4A-A7B3-C75A614A20E8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676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Use a Regression Discontinuity design to assess whether the CRA increases lending</a:t>
            </a:r>
            <a:endParaRPr sz="26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Google Shape;139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00418"/>
                <a:ext cx="8520600" cy="37154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4450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n-US" sz="1600" dirty="0">
                    <a:solidFill>
                      <a:schemeClr val="dk1"/>
                    </a:solidFill>
                  </a:rPr>
                  <a:t>The program is designed so that any tract that has Median Family Income below 120% of the Area Median Family Income is CRA eligible. Banks can meet their CRA requirements by lending in these areas.</a:t>
                </a:r>
              </a:p>
              <a:p>
                <a:pPr marL="44450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n-US" sz="1600" dirty="0">
                    <a:solidFill>
                      <a:schemeClr val="dk1"/>
                    </a:solidFill>
                  </a:rPr>
                  <a:t>Therefore, if the CRA is working, we would expect to see an increase in lending to tracts just below the 120% threshold compared to those just above it</a:t>
                </a:r>
              </a:p>
              <a:p>
                <a:pPr marL="44450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n-US" sz="1600" dirty="0">
                    <a:solidFill>
                      <a:schemeClr val="dk1"/>
                    </a:solidFill>
                  </a:rPr>
                  <a:t>Regression Model:</a:t>
                </a:r>
              </a:p>
              <a:p>
                <a:pPr marL="101600" indent="0">
                  <a:spcBef>
                    <a:spcPts val="1600"/>
                  </a:spcBef>
                  <a:buClr>
                    <a:srgbClr val="000000"/>
                  </a:buClr>
                  <a:buSzPts val="200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𝑀𝑜𝑟𝑡𝑔𝑎𝑔𝑒𝑠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𝑂𝑟𝑖𝑔𝑖𝑛𝑎𝑡𝑒𝑑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 </a:t>
                </a:r>
              </a:p>
              <a:p>
                <a:pPr marL="387350" indent="-285750">
                  <a:spcBef>
                    <a:spcPts val="1600"/>
                  </a:spcBef>
                  <a:buClr>
                    <a:srgbClr val="000000"/>
                  </a:buClr>
                  <a:buSzPts val="2000"/>
                </a:pPr>
                <a:r>
                  <a:rPr lang="el-GR" dirty="0">
                    <a:solidFill>
                      <a:schemeClr val="dk1"/>
                    </a:solidFill>
                  </a:rPr>
                  <a:t>β1</a:t>
                </a:r>
                <a:r>
                  <a:rPr lang="en-US" baseline="-25000" dirty="0">
                    <a:solidFill>
                      <a:schemeClr val="dk1"/>
                    </a:solidFill>
                  </a:rPr>
                  <a:t> </a:t>
                </a:r>
                <a:r>
                  <a:rPr lang="en-US" dirty="0">
                    <a:solidFill>
                      <a:schemeClr val="dk1"/>
                    </a:solidFill>
                  </a:rPr>
                  <a:t>is the variable of interest. We want it to be positive.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39" name="Google Shape;139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00418"/>
                <a:ext cx="8520600" cy="3715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079D384-E72A-F043-992E-0A5470EDEE66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F44275-A964-8344-B31F-90C77F1C87F7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2D470D-6967-7E4D-AE61-448D54646EB9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54C17D-EC85-DE4E-AEF8-7C01BCCB6A79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0B1A14-05E0-F042-966C-CFE17135AB59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81366C-305F-774F-B0C1-DC8E216B88B9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005A01-AA37-F549-BBA0-274554F45B5C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The CRA does not increase lending in eligible tracts in Los Angeles</a:t>
            </a:r>
            <a:endParaRPr sz="26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48C06-C56F-0449-9433-083C559CD4F4}"/>
              </a:ext>
            </a:extLst>
          </p:cNvPr>
          <p:cNvSpPr txBox="1"/>
          <p:nvPr/>
        </p:nvSpPr>
        <p:spPr>
          <a:xfrm>
            <a:off x="770562" y="1397288"/>
            <a:ext cx="705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dk1"/>
                </a:solidFill>
              </a:rPr>
              <a:t>β1</a:t>
            </a:r>
            <a:r>
              <a:rPr lang="en-US" sz="1800" dirty="0"/>
              <a:t> is the variable of interest and it is small and very statistically insignificant.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B16824-A8BD-DE4B-A127-B25FD3D2F2D4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9388CC-1E3D-4E46-9926-86F93CDBD9DC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FD946A6-3098-014E-B1EE-462C5AA90AD0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D45BF8A-4B8F-484E-923E-5D5219F5CB4D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B8AF6B-4DE4-0746-9926-81F7B04E282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04D425-64CB-A54B-A54E-B5EA9C309EC1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F432EB-096B-FD45-BFBE-205365BC4E8C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FF29D5F-919D-D54B-AC73-6DB3BE7FB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3148" y="2063128"/>
            <a:ext cx="5677705" cy="2683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600" b="1" u="sng" dirty="0"/>
              <a:t>The CRA does not increase lending in eligible tracts in Los Angeles</a:t>
            </a:r>
            <a:endParaRPr sz="26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9B489-E371-E642-9E42-88B25B97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90" y="1592497"/>
            <a:ext cx="4787087" cy="3035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98CC3-0660-7A41-8D23-CDE21D80CC7D}"/>
              </a:ext>
            </a:extLst>
          </p:cNvPr>
          <p:cNvSpPr txBox="1"/>
          <p:nvPr/>
        </p:nvSpPr>
        <p:spPr>
          <a:xfrm>
            <a:off x="4255992" y="1223165"/>
            <a:ext cx="39530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Regression Discontinuity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2FADB-E5E5-8943-9412-B0753EC3E1F5}"/>
              </a:ext>
            </a:extLst>
          </p:cNvPr>
          <p:cNvSpPr txBox="1"/>
          <p:nvPr/>
        </p:nvSpPr>
        <p:spPr>
          <a:xfrm>
            <a:off x="311700" y="1428110"/>
            <a:ext cx="3284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CRA had a positive impact on lending, we would have expected to see a sudden break downward at the vertical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Instead we see a smooth transition across the threshold, indicating that the CRA had no effect.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D2C9A6-2AE3-4948-8CF5-EDAAE5FD9C49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B7BC7E-9B19-4548-9354-6F1DB5174938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9282A3F-6D12-264B-993F-E08A3B4FD42B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809298-54E6-9345-97E2-CEFB4D205975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87FA1C-8B09-374D-8FDE-8C0EB026B520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ADA762F-8B4B-3C4C-B7EC-41689F855FB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F9C7C3-45DB-D64E-B4B9-05E81056844B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Conclusions</a:t>
            </a:r>
            <a:endParaRPr b="1" u="sng" dirty="0"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29511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Places that were redlined had more minority residents than places that were not. 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Those areas became more heavily minority over time, but the higher graded areas also became more minority, just more </a:t>
            </a:r>
            <a:r>
              <a:rPr lang="en-US" sz="2000" dirty="0" err="1"/>
              <a:t>slowely</a:t>
            </a:r>
            <a:r>
              <a:rPr lang="en-US" sz="2000" dirty="0"/>
              <a:t>.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 C and D graded areas still have lower incomes and a higher share of minority residents today.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They are also associated with lower homeownership rates.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 Community Reinvestment Act is supposed to increase lending to low-income neighborhoods, but there is no evidence that it works in Los Angeles.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99B80D-DB7C-3F4A-9C5C-94F88B818023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D2C29D-4D00-2D40-9D03-5537563DC6AA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E3454A-DF56-2E4A-97FC-E136C9FFFD3D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494B8B-124E-1F4A-808B-E0BC8F657179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219568-F950-134A-9E8D-996F2D3FFD43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D1EAF6-2966-F34C-A539-4EBB80E7ABB3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445E6C-EC8F-BF44-80E4-E475BEFAFD65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292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Table of Contents</a:t>
            </a:r>
            <a:endParaRPr sz="2600"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82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Redlining In Historical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Present Day Descriptions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Redlining and Homeownership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</a:rPr>
              <a:t>The Community Reinvestment Act (CRA)</a:t>
            </a:r>
            <a:endParaRPr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Redlining Was Government Sanctioned Lending Discrimination</a:t>
            </a:r>
            <a:endParaRPr sz="2600" b="1" u="sng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45042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In the 1930’s the Home Owners Loan Corporation (HOLC) surveyed metropolitan regions around the country and graded the credit worthiness of neighborhoods within each region (Richmond 2019).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 neighborhoods that were largely African American were given the lowest score - the neighborhoods were colored red on maps (Richmond 2019).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These scores were used as justification by the HOLC and later the Federal Housing Administration for refusing to lend to predominantly African American neighborhoods (Richmond 2019).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Limited their ability to build wealth and kept them trapped in these poor neighborhoods. 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45D692-943E-EC4D-BC22-BFBE4A14EEF1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6A8B9B6-DCC3-694A-B7B3-9307BEBBB09E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B12958-15CF-924F-965D-738F09EE1628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648D88E-4C45-D74A-8E2D-F6011026A6E2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937C8E-A7F4-4E4B-A782-F73C628834F3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E3CBEA-892D-E64B-BF53-4A3EC2CAF96D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CE0C1B-54E7-114E-B4C9-BF751A838446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189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Policy Context and Research Question</a:t>
            </a:r>
            <a:endParaRPr sz="2600"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9469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00"/>
                </a:solidFill>
              </a:rPr>
              <a:t>Context</a:t>
            </a:r>
            <a:endParaRPr sz="22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Today, there is extreme inequality in the incomes of communities across LA with the fashion district zip code averaging just $12,000 per year while the Bel Air zip code averages over $185,000 (Census Bureau 2019).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00"/>
                </a:solidFill>
              </a:rPr>
              <a:t>Question</a:t>
            </a:r>
            <a:endParaRPr sz="22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How did the historical redlining of neighborhoods in LA contribute to the </a:t>
            </a:r>
            <a:r>
              <a:rPr lang="en-US" dirty="0">
                <a:solidFill>
                  <a:srgbClr val="000000"/>
                </a:solidFill>
              </a:rPr>
              <a:t>differences in home ownership today?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" dirty="0">
                <a:solidFill>
                  <a:srgbClr val="000000"/>
                </a:solidFill>
              </a:rPr>
              <a:t>as the Community Reinvestment Act helped address historical disparities by incentivizing banks to lend in low income neighborhoods?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CA97E1-1BCA-7941-B313-9EFC39FBEE5E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2467F5-75B8-0641-ACD9-5AEE25331A7F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E77F38-15BC-064F-B2E0-4B87194FBCE1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28E344E-23FE-3E48-87B0-1B21A5515E58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3323D67-9814-F44F-9DD3-27A168756C3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5B81226-0850-D240-8005-0B4DA22E1D5C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E1BBD9-55BF-E747-84D6-2790C3B31525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47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Data and Sources</a:t>
            </a:r>
            <a:endParaRPr b="1" u="sng"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Decennial Census from NHGIS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Five Year American Communities Survey 2014-2018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Mapping Inequality Project at University of Richmond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County of LA GIS Dataset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Community Reinvestment Act Data from </a:t>
            </a:r>
            <a:r>
              <a:rPr lang="en" dirty="0" err="1">
                <a:solidFill>
                  <a:srgbClr val="000000"/>
                </a:solidFill>
              </a:rPr>
              <a:t>PolicyMap</a:t>
            </a:r>
            <a:r>
              <a:rPr lang="en" dirty="0">
                <a:solidFill>
                  <a:srgbClr val="000000"/>
                </a:solidFill>
              </a:rPr>
              <a:t> Database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F6B63A-77E7-7E42-B84F-3DFEEA590ED5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A231C4B-7487-C944-A706-4EBCF9899651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5DA93C-91F4-2B4C-9769-C58E749C5009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DA2962-C2A7-994D-9C5D-F01DFF47D79E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8DABA9-326E-0949-9002-6AFFFBA86FC1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37B34C-C4E5-7D47-A6A2-E6827A8DB53C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E01903-0F7D-3442-94EC-38AC9CF32C8C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Redlined locations were concentrated in the core of Los Angeles</a:t>
            </a:r>
            <a:endParaRPr sz="2600" b="1" u="sng" dirty="0"/>
          </a:p>
        </p:txBody>
      </p:sp>
      <p:pic>
        <p:nvPicPr>
          <p:cNvPr id="86" name="Google Shape;86;p1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14" y="1638300"/>
            <a:ext cx="4892081" cy="28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112C89-23F0-DA40-9259-9BF2F3422DD2}"/>
              </a:ext>
            </a:extLst>
          </p:cNvPr>
          <p:cNvSpPr txBox="1"/>
          <p:nvPr/>
        </p:nvSpPr>
        <p:spPr>
          <a:xfrm>
            <a:off x="349322" y="1212352"/>
            <a:ext cx="489204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Historical Redlining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B820F-685A-644C-BE87-AB513A278660}"/>
              </a:ext>
            </a:extLst>
          </p:cNvPr>
          <p:cNvSpPr txBox="1"/>
          <p:nvPr/>
        </p:nvSpPr>
        <p:spPr>
          <a:xfrm>
            <a:off x="5405745" y="1240267"/>
            <a:ext cx="316382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Digitized Redlined Areas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A2C9B-1691-234F-8CBF-712563515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254" y="1471916"/>
            <a:ext cx="3162715" cy="327202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8E11E-5C60-434E-81C2-7BC69A5D73CE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4FCDC79-625B-724D-A2AC-3E9B1CAB3C55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126F2F9-5A7D-FE4F-A585-01391B0FEDB7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ABEFCD-A616-D841-ABEC-3FEEA8A8E722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D6AE64-4C17-9442-AB35-CB1EDEC5895A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6568F-6154-144F-AA37-F3EBF5FE81AB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8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E6B30C-4CE4-C44E-AE92-331795AFABF0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17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Non-white populations were forced to cluster in the redlined zones</a:t>
            </a:r>
            <a:endParaRPr sz="26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E5B3C-A32B-1C4B-8EE1-EA9B7C07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15" y="1451426"/>
            <a:ext cx="5798081" cy="34202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65251D-F379-2246-A4EF-92C9E4C93F1D}"/>
              </a:ext>
            </a:extLst>
          </p:cNvPr>
          <p:cNvSpPr txBox="1"/>
          <p:nvPr/>
        </p:nvSpPr>
        <p:spPr>
          <a:xfrm>
            <a:off x="1800475" y="1046296"/>
            <a:ext cx="489204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Non-white Population Share 1940-1980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9DEEF5-775F-3E4C-9F91-327D29F8433B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1F9B21E-5966-5E46-8702-BCD5D9EAEA27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68A6E9C-8485-3344-93AD-CF890D77A249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9F0224-28B5-7441-8C2B-BCC6CF5939DB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6AB1EC1-F21B-C64B-B1C4-2E1B11A7CD7E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91DA7FB-302F-A34D-97AF-E029B64947A6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2B024D-0B9C-A246-90AF-BD796A498B2B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17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All areas have become more non-white over the 20</a:t>
            </a:r>
            <a:r>
              <a:rPr lang="en" sz="2600" b="1" u="sng" baseline="30000" dirty="0"/>
              <a:t>th</a:t>
            </a:r>
            <a:r>
              <a:rPr lang="en" sz="2600" b="1" u="sng" dirty="0"/>
              <a:t> century</a:t>
            </a:r>
            <a:endParaRPr sz="26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B8805-9F21-6444-9A27-9DBD313B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92" y="2339780"/>
            <a:ext cx="8025673" cy="2465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AC8292-9CEE-AB48-81FA-D6F1F469B0E4}"/>
              </a:ext>
            </a:extLst>
          </p:cNvPr>
          <p:cNvSpPr txBox="1"/>
          <p:nvPr/>
        </p:nvSpPr>
        <p:spPr>
          <a:xfrm>
            <a:off x="598392" y="1962354"/>
            <a:ext cx="39530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Non-white Share by Redlining Grade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F6D85-F32E-A042-AD1B-863EBBC20225}"/>
              </a:ext>
            </a:extLst>
          </p:cNvPr>
          <p:cNvSpPr txBox="1"/>
          <p:nvPr/>
        </p:nvSpPr>
        <p:spPr>
          <a:xfrm>
            <a:off x="4778268" y="1960644"/>
            <a:ext cx="39530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u="sng" dirty="0"/>
              <a:t>Black Share by Redlining Grade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4302C-0C65-FF43-8FF1-1C80D80D255C}"/>
              </a:ext>
            </a:extLst>
          </p:cNvPr>
          <p:cNvSpPr txBox="1"/>
          <p:nvPr/>
        </p:nvSpPr>
        <p:spPr>
          <a:xfrm>
            <a:off x="464830" y="1140434"/>
            <a:ext cx="7911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graded areas were more non-white and black at the beginning of the period, but C graded areas quickly caught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graded areas are still substantially whiter than other areas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2C05F4-7353-384D-A80A-652B615AC964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603FA0B-4527-C649-A79D-2A468C6C7A1F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720B8-73BF-4E4D-A3EA-AEA00394701D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CD874A6-C54B-2B4B-B668-A0082142FE9F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04F8F9-FAD8-7D47-BFF6-57A5A160C788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C973C0-6B42-C04B-8FD3-268CAEC0FBAF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7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A2C47A-3B77-EB47-9246-72A61F086D51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72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0" y="-10274"/>
            <a:ext cx="9144000" cy="5143500"/>
          </a:xfrm>
          <a:prstGeom prst="rect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1984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Across all indicators, C and D graded areas are more disadvantaged today</a:t>
            </a:r>
            <a:endParaRPr sz="2600" b="1" u="s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FCA9EC-2E9A-4949-80DE-6AAE4A670B4D}"/>
              </a:ext>
            </a:extLst>
          </p:cNvPr>
          <p:cNvGrpSpPr/>
          <p:nvPr/>
        </p:nvGrpSpPr>
        <p:grpSpPr>
          <a:xfrm>
            <a:off x="597908" y="4892541"/>
            <a:ext cx="8015125" cy="231587"/>
            <a:chOff x="597908" y="4892541"/>
            <a:chExt cx="8015125" cy="2315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61B3268-064E-AE49-9F93-34BD7B84EA0D}"/>
                </a:ext>
              </a:extLst>
            </p:cNvPr>
            <p:cNvGrpSpPr/>
            <p:nvPr/>
          </p:nvGrpSpPr>
          <p:grpSpPr>
            <a:xfrm>
              <a:off x="597908" y="4894218"/>
              <a:ext cx="6414073" cy="229910"/>
              <a:chOff x="423250" y="4610988"/>
              <a:chExt cx="6414073" cy="44802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9CF7D7E-24D8-FC4A-9A6B-825FDB52E8B2}"/>
                  </a:ext>
                </a:extLst>
              </p:cNvPr>
              <p:cNvSpPr/>
              <p:nvPr/>
            </p:nvSpPr>
            <p:spPr>
              <a:xfrm>
                <a:off x="423250" y="4610988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Introduction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0D5CEF-2946-9246-B2FC-78388FBEFF0E}"/>
                  </a:ext>
                </a:extLst>
              </p:cNvPr>
              <p:cNvSpPr/>
              <p:nvPr/>
            </p:nvSpPr>
            <p:spPr>
              <a:xfrm>
                <a:off x="2023262" y="4613541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Historical View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53DEC33-3EEA-F048-BDC7-A9A5E1CFD242}"/>
                  </a:ext>
                </a:extLst>
              </p:cNvPr>
              <p:cNvSpPr/>
              <p:nvPr/>
            </p:nvSpPr>
            <p:spPr>
              <a:xfrm>
                <a:off x="5248842" y="4611056"/>
                <a:ext cx="1588481" cy="4454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hlinkClick r:id="rId5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Homeownership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4BC3205-A85B-004D-90E5-670D23F2147C}"/>
                  </a:ext>
                </a:extLst>
              </p:cNvPr>
              <p:cNvSpPr/>
              <p:nvPr/>
            </p:nvSpPr>
            <p:spPr>
              <a:xfrm>
                <a:off x="3639070" y="4610990"/>
                <a:ext cx="1588481" cy="441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Descriptions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A7CAFE-2B06-A242-B626-95DE68253B97}"/>
                </a:ext>
              </a:extLst>
            </p:cNvPr>
            <p:cNvSpPr/>
            <p:nvPr/>
          </p:nvSpPr>
          <p:spPr>
            <a:xfrm>
              <a:off x="7024552" y="4892541"/>
              <a:ext cx="15884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CRA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92C69B1-0176-8F42-8F16-0A3401AA2A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2824" y="1277546"/>
            <a:ext cx="5198351" cy="3513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ullet Master">
  <a:themeElements>
    <a:clrScheme name="Schaeffer Color">
      <a:dk1>
        <a:srgbClr val="000000"/>
      </a:dk1>
      <a:lt1>
        <a:srgbClr val="FFFFFF"/>
      </a:lt1>
      <a:dk2>
        <a:srgbClr val="850002"/>
      </a:dk2>
      <a:lt2>
        <a:srgbClr val="757575"/>
      </a:lt2>
      <a:accent1>
        <a:srgbClr val="FEC309"/>
      </a:accent1>
      <a:accent2>
        <a:srgbClr val="5B693B"/>
      </a:accent2>
      <a:accent3>
        <a:srgbClr val="F28528"/>
      </a:accent3>
      <a:accent4>
        <a:srgbClr val="DD3231"/>
      </a:accent4>
      <a:accent5>
        <a:srgbClr val="DD9320"/>
      </a:accent5>
      <a:accent6>
        <a:srgbClr val="957242"/>
      </a:accent6>
      <a:hlink>
        <a:srgbClr val="246486"/>
      </a:hlink>
      <a:folHlink>
        <a:srgbClr val="C5B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885</Words>
  <Application>Microsoft Macintosh PowerPoint</Application>
  <PresentationFormat>On-screen Show (16:9)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Courier New</vt:lpstr>
      <vt:lpstr>Georgia</vt:lpstr>
      <vt:lpstr>Merriweather Sans</vt:lpstr>
      <vt:lpstr>Simple Light</vt:lpstr>
      <vt:lpstr>1_Bullet Master</vt:lpstr>
      <vt:lpstr>Redlining and the Community Reinvestment Act in Los Angeles</vt:lpstr>
      <vt:lpstr>Table of Contents</vt:lpstr>
      <vt:lpstr>Redlining Was Government Sanctioned Lending Discrimination</vt:lpstr>
      <vt:lpstr>Policy Context and Research Question</vt:lpstr>
      <vt:lpstr>Data and Sources</vt:lpstr>
      <vt:lpstr>Redlined locations were concentrated in the core of Los Angeles</vt:lpstr>
      <vt:lpstr>Non-white populations were forced to cluster in the redlined zones</vt:lpstr>
      <vt:lpstr>All areas have become more non-white over the 20th century</vt:lpstr>
      <vt:lpstr>Across all indicators, C and D graded areas are more disadvantaged today</vt:lpstr>
      <vt:lpstr>Disadvantage continues to cluster in the core of Los Angeles</vt:lpstr>
      <vt:lpstr>Redlining and Homeownership OLS Regression</vt:lpstr>
      <vt:lpstr>After controlling for income and race/ethnicity, redlining is associate with lower homeownership</vt:lpstr>
      <vt:lpstr>The Community Reinvestment Act was intended to address racial lending and homeownership disparities</vt:lpstr>
      <vt:lpstr>Use a Regression Discontinuity design to assess whether the CRA increases lending</vt:lpstr>
      <vt:lpstr>The CRA does not increase lending in eligible tracts in Los Angeles</vt:lpstr>
      <vt:lpstr>The CRA does not increase lending in eligible tracts in Los Angeles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Redlining History on Present-Day Income in the City of Los Angeles</dc:title>
  <cp:lastModifiedBy>Peter Mannino</cp:lastModifiedBy>
  <cp:revision>26</cp:revision>
  <dcterms:modified xsi:type="dcterms:W3CDTF">2021-05-18T10:02:22Z</dcterms:modified>
</cp:coreProperties>
</file>