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900" r:id="rId1"/>
  </p:sldMasterIdLst>
  <p:sldIdLst>
    <p:sldId id="256" r:id="rId2"/>
    <p:sldId id="257" r:id="rId3"/>
    <p:sldId id="259" r:id="rId4"/>
    <p:sldId id="260" r:id="rId5"/>
    <p:sldId id="262" r:id="rId6"/>
    <p:sldId id="263" r:id="rId7"/>
    <p:sldId id="261" r:id="rId8"/>
    <p:sldId id="264" r:id="rId9"/>
    <p:sldId id="265" r:id="rId10"/>
    <p:sldId id="266" r:id="rId11"/>
    <p:sldId id="267" r:id="rId12"/>
    <p:sldId id="283" r:id="rId13"/>
    <p:sldId id="284" r:id="rId14"/>
    <p:sldId id="285" r:id="rId15"/>
    <p:sldId id="269" r:id="rId16"/>
    <p:sldId id="270" r:id="rId17"/>
    <p:sldId id="271" r:id="rId18"/>
    <p:sldId id="272" r:id="rId19"/>
    <p:sldId id="273" r:id="rId20"/>
    <p:sldId id="274" r:id="rId21"/>
    <p:sldId id="292" r:id="rId22"/>
    <p:sldId id="290" r:id="rId23"/>
    <p:sldId id="291" r:id="rId24"/>
    <p:sldId id="282" r:id="rId25"/>
    <p:sldId id="286" r:id="rId26"/>
    <p:sldId id="287" r:id="rId27"/>
    <p:sldId id="288" r:id="rId28"/>
    <p:sldId id="289" r:id="rId29"/>
    <p:sldId id="275" r:id="rId30"/>
    <p:sldId id="276" r:id="rId31"/>
    <p:sldId id="277" r:id="rId32"/>
    <p:sldId id="278" r:id="rId33"/>
    <p:sldId id="279" r:id="rId34"/>
    <p:sldId id="28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p:scale>
          <a:sx n="105" d="100"/>
          <a:sy n="105" d="100"/>
        </p:scale>
        <p:origin x="-132" y="828"/>
      </p:cViewPr>
      <p:guideLst>
        <p:guide orient="horz" pos="2160"/>
        <p:guide pos="2880"/>
      </p:guideLst>
    </p:cSldViewPr>
  </p:slideViewPr>
  <p:outlineViewPr>
    <p:cViewPr>
      <p:scale>
        <a:sx n="33" d="100"/>
        <a:sy n="33" d="100"/>
      </p:scale>
      <p:origin x="42" y="1258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12/2/2015</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04800"/>
            <a:ext cx="6172200" cy="6019800"/>
          </a:xfrm>
        </p:spPr>
        <p:txBody>
          <a:bodyPr>
            <a:normAutofit/>
          </a:bodyPr>
          <a:lstStyle/>
          <a:p>
            <a:pPr algn="ctr"/>
            <a:r>
              <a:rPr lang="en-US" sz="2700" dirty="0" smtClean="0">
                <a:solidFill>
                  <a:schemeClr val="tx1"/>
                </a:solidFill>
                <a:latin typeface="Andalus" pitchFamily="18" charset="-78"/>
                <a:cs typeface="Andalus" pitchFamily="18" charset="-78"/>
              </a:rPr>
              <a:t>PROJECT</a:t>
            </a:r>
            <a:br>
              <a:rPr lang="en-US" sz="2700" dirty="0" smtClean="0">
                <a:solidFill>
                  <a:schemeClr val="tx1"/>
                </a:solidFill>
                <a:latin typeface="Andalus" pitchFamily="18" charset="-78"/>
                <a:cs typeface="Andalus" pitchFamily="18" charset="-78"/>
              </a:rPr>
            </a:br>
            <a:r>
              <a:rPr lang="en-US" sz="2700" dirty="0" smtClean="0">
                <a:solidFill>
                  <a:schemeClr val="tx1"/>
                </a:solidFill>
                <a:latin typeface="Andalus" pitchFamily="18" charset="-78"/>
                <a:cs typeface="Andalus" pitchFamily="18" charset="-78"/>
              </a:rPr>
              <a:t> </a:t>
            </a:r>
            <a:br>
              <a:rPr lang="en-US" sz="2700" dirty="0" smtClean="0">
                <a:solidFill>
                  <a:schemeClr val="tx1"/>
                </a:solidFill>
                <a:latin typeface="Andalus" pitchFamily="18" charset="-78"/>
                <a:cs typeface="Andalus" pitchFamily="18" charset="-78"/>
              </a:rPr>
            </a:br>
            <a:r>
              <a:rPr lang="en-US" sz="2700" dirty="0" smtClean="0">
                <a:solidFill>
                  <a:schemeClr val="tx1"/>
                </a:solidFill>
                <a:latin typeface="Andalus" pitchFamily="18" charset="-78"/>
                <a:cs typeface="Andalus" pitchFamily="18" charset="-78"/>
              </a:rPr>
              <a:t>On</a:t>
            </a:r>
            <a:r>
              <a:rPr lang="en-US" sz="2700" dirty="0" smtClean="0">
                <a:latin typeface="Andalus" pitchFamily="18" charset="-78"/>
                <a:cs typeface="Andalus" pitchFamily="18" charset="-78"/>
              </a:rPr>
              <a:t/>
            </a:r>
            <a:br>
              <a:rPr lang="en-US" sz="2700" dirty="0" smtClean="0">
                <a:latin typeface="Andalus" pitchFamily="18" charset="-78"/>
                <a:cs typeface="Andalus" pitchFamily="18" charset="-78"/>
              </a:rPr>
            </a:br>
            <a:r>
              <a:rPr lang="en-US" sz="2700" dirty="0" smtClean="0">
                <a:latin typeface="Andalus" pitchFamily="18" charset="-78"/>
                <a:cs typeface="Andalus" pitchFamily="18" charset="-78"/>
              </a:rPr>
              <a:t> </a:t>
            </a:r>
            <a:br>
              <a:rPr lang="en-US" sz="2700" dirty="0" smtClean="0">
                <a:latin typeface="Andalus" pitchFamily="18" charset="-78"/>
                <a:cs typeface="Andalus" pitchFamily="18" charset="-78"/>
              </a:rPr>
            </a:br>
            <a:r>
              <a:rPr lang="en-US" sz="4000" dirty="0" smtClean="0">
                <a:solidFill>
                  <a:srgbClr val="FFC000"/>
                </a:solidFill>
                <a:latin typeface="Andalus" pitchFamily="18" charset="-78"/>
                <a:cs typeface="Andalus" pitchFamily="18" charset="-78"/>
              </a:rPr>
              <a:t>Course Registration System</a:t>
            </a:r>
            <a:br>
              <a:rPr lang="en-US" sz="4000" dirty="0" smtClean="0">
                <a:solidFill>
                  <a:srgbClr val="FFC000"/>
                </a:solidFill>
                <a:latin typeface="Andalus" pitchFamily="18" charset="-78"/>
                <a:cs typeface="Andalus" pitchFamily="18" charset="-78"/>
              </a:rPr>
            </a:br>
            <a:r>
              <a:rPr lang="en-US" sz="4000" dirty="0" smtClean="0">
                <a:solidFill>
                  <a:srgbClr val="FFC000"/>
                </a:solidFill>
                <a:latin typeface="Andalus" pitchFamily="18" charset="-78"/>
                <a:cs typeface="Andalus" pitchFamily="18" charset="-78"/>
              </a:rPr>
              <a:t> </a:t>
            </a:r>
            <a:r>
              <a:rPr lang="en-US" sz="2700" dirty="0" smtClean="0">
                <a:latin typeface="Andalus" pitchFamily="18" charset="-78"/>
                <a:cs typeface="Andalus" pitchFamily="18" charset="-78"/>
              </a:rPr>
              <a:t/>
            </a:r>
            <a:br>
              <a:rPr lang="en-US" sz="2700" dirty="0" smtClean="0">
                <a:latin typeface="Andalus" pitchFamily="18" charset="-78"/>
                <a:cs typeface="Andalus" pitchFamily="18" charset="-78"/>
              </a:rPr>
            </a:br>
            <a:r>
              <a:rPr lang="en-US" sz="2000" dirty="0" smtClean="0">
                <a:solidFill>
                  <a:schemeClr val="tx1"/>
                </a:solidFill>
                <a:latin typeface="Andalus" pitchFamily="18" charset="-78"/>
                <a:cs typeface="Andalus" pitchFamily="18" charset="-78"/>
              </a:rPr>
              <a:t>Submitted </a:t>
            </a:r>
            <a:br>
              <a:rPr lang="en-US" sz="2000" dirty="0" smtClean="0">
                <a:solidFill>
                  <a:schemeClr val="tx1"/>
                </a:solidFill>
                <a:latin typeface="Andalus" pitchFamily="18" charset="-78"/>
                <a:cs typeface="Andalus" pitchFamily="18" charset="-78"/>
              </a:rPr>
            </a:br>
            <a:r>
              <a:rPr lang="en-US" sz="2000" dirty="0" smtClean="0">
                <a:solidFill>
                  <a:schemeClr val="tx1"/>
                </a:solidFill>
                <a:latin typeface="Andalus" pitchFamily="18" charset="-78"/>
                <a:cs typeface="Andalus" pitchFamily="18" charset="-78"/>
              </a:rPr>
              <a:t>By</a:t>
            </a:r>
            <a:br>
              <a:rPr lang="en-US" sz="2000" dirty="0" smtClean="0">
                <a:solidFill>
                  <a:schemeClr val="tx1"/>
                </a:solidFill>
                <a:latin typeface="Andalus" pitchFamily="18" charset="-78"/>
                <a:cs typeface="Andalus" pitchFamily="18" charset="-78"/>
              </a:rPr>
            </a:br>
            <a:r>
              <a:rPr lang="en-US" sz="2000" dirty="0" smtClean="0">
                <a:solidFill>
                  <a:schemeClr val="tx1"/>
                </a:solidFill>
                <a:latin typeface="Andalus" pitchFamily="18" charset="-78"/>
                <a:cs typeface="Andalus" pitchFamily="18" charset="-78"/>
              </a:rPr>
              <a:t> </a:t>
            </a:r>
            <a:br>
              <a:rPr lang="en-US" sz="2000" dirty="0" smtClean="0">
                <a:solidFill>
                  <a:schemeClr val="tx1"/>
                </a:solidFill>
                <a:latin typeface="Andalus" pitchFamily="18" charset="-78"/>
                <a:cs typeface="Andalus" pitchFamily="18" charset="-78"/>
              </a:rPr>
            </a:br>
            <a:r>
              <a:rPr lang="en-US" sz="2000" dirty="0" smtClean="0">
                <a:solidFill>
                  <a:schemeClr val="tx1"/>
                </a:solidFill>
                <a:latin typeface="Andalus" pitchFamily="18" charset="-78"/>
                <a:cs typeface="Andalus" pitchFamily="18" charset="-78"/>
              </a:rPr>
              <a:t>  </a:t>
            </a:r>
            <a:r>
              <a:rPr lang="en-US" sz="2000" i="1" dirty="0" smtClean="0">
                <a:solidFill>
                  <a:schemeClr val="tx1"/>
                </a:solidFill>
                <a:latin typeface="Andalus" pitchFamily="18" charset="-78"/>
                <a:cs typeface="Andalus" pitchFamily="18" charset="-78"/>
              </a:rPr>
              <a:t>Manoj Kumar Potlapalli         [700635028]</a:t>
            </a:r>
            <a:br>
              <a:rPr lang="en-US" sz="2000" i="1" dirty="0" smtClean="0">
                <a:solidFill>
                  <a:schemeClr val="tx1"/>
                </a:solidFill>
                <a:latin typeface="Andalus" pitchFamily="18" charset="-78"/>
                <a:cs typeface="Andalus" pitchFamily="18" charset="-78"/>
              </a:rPr>
            </a:br>
            <a:r>
              <a:rPr lang="en-US" sz="2000" i="1" dirty="0" smtClean="0">
                <a:solidFill>
                  <a:schemeClr val="tx1"/>
                </a:solidFill>
                <a:latin typeface="Andalus" pitchFamily="18" charset="-78"/>
                <a:cs typeface="Andalus" pitchFamily="18" charset="-78"/>
              </a:rPr>
              <a:t>   Sandeep Reddy Aredla           [700635578]</a:t>
            </a:r>
            <a:br>
              <a:rPr lang="en-US" sz="2000" i="1" dirty="0" smtClean="0">
                <a:solidFill>
                  <a:schemeClr val="tx1"/>
                </a:solidFill>
                <a:latin typeface="Andalus" pitchFamily="18" charset="-78"/>
                <a:cs typeface="Andalus" pitchFamily="18" charset="-78"/>
              </a:rPr>
            </a:br>
            <a:r>
              <a:rPr lang="en-US" sz="2000" i="1" dirty="0" smtClean="0">
                <a:solidFill>
                  <a:schemeClr val="tx1"/>
                </a:solidFill>
                <a:latin typeface="Andalus" pitchFamily="18" charset="-78"/>
                <a:cs typeface="Andalus" pitchFamily="18" charset="-78"/>
              </a:rPr>
              <a:t>  Ravali Gujja                              [700641004]</a:t>
            </a:r>
            <a:br>
              <a:rPr lang="en-US" sz="2000" i="1" dirty="0" smtClean="0">
                <a:solidFill>
                  <a:schemeClr val="tx1"/>
                </a:solidFill>
                <a:latin typeface="Andalus" pitchFamily="18" charset="-78"/>
                <a:cs typeface="Andalus" pitchFamily="18" charset="-78"/>
              </a:rPr>
            </a:br>
            <a:r>
              <a:rPr lang="en-US" sz="2000" i="1" dirty="0" smtClean="0">
                <a:solidFill>
                  <a:schemeClr val="tx1"/>
                </a:solidFill>
                <a:latin typeface="Andalus" pitchFamily="18" charset="-78"/>
                <a:cs typeface="Andalus" pitchFamily="18" charset="-78"/>
              </a:rPr>
              <a:t> Himabindu Chittimalla          [700641264]</a:t>
            </a:r>
            <a:br>
              <a:rPr lang="en-US" sz="2000" i="1" dirty="0" smtClean="0">
                <a:solidFill>
                  <a:schemeClr val="tx1"/>
                </a:solidFill>
                <a:latin typeface="Andalus" pitchFamily="18" charset="-78"/>
                <a:cs typeface="Andalus" pitchFamily="18" charset="-78"/>
              </a:rPr>
            </a:br>
            <a:endParaRPr lang="en-US" sz="2000" i="1" dirty="0">
              <a:solidFill>
                <a:schemeClr val="tx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ndalus" pitchFamily="18" charset="-78"/>
                <a:cs typeface="Andalus" pitchFamily="18" charset="-78"/>
              </a:rPr>
              <a:t>System</a:t>
            </a:r>
            <a:r>
              <a:rPr lang="en-US" dirty="0" smtClean="0"/>
              <a:t> features</a:t>
            </a:r>
            <a:endParaRPr lang="en-US" dirty="0"/>
          </a:p>
        </p:txBody>
      </p:sp>
      <p:sp>
        <p:nvSpPr>
          <p:cNvPr id="3" name="Content Placeholder 2"/>
          <p:cNvSpPr>
            <a:spLocks noGrp="1"/>
          </p:cNvSpPr>
          <p:nvPr>
            <p:ph idx="1"/>
          </p:nvPr>
        </p:nvSpPr>
        <p:spPr/>
        <p:txBody>
          <a:bodyPr>
            <a:normAutofit/>
          </a:bodyPr>
          <a:lstStyle/>
          <a:p>
            <a:pPr>
              <a:buNone/>
            </a:pPr>
            <a:endParaRPr lang="en-US" sz="2200" b="1" dirty="0" smtClean="0">
              <a:latin typeface="Andalus" pitchFamily="18" charset="-78"/>
              <a:cs typeface="Andalus" pitchFamily="18" charset="-78"/>
            </a:endParaRPr>
          </a:p>
          <a:p>
            <a:r>
              <a:rPr lang="en-US" sz="2200" dirty="0" smtClean="0">
                <a:latin typeface="Andalus" pitchFamily="18" charset="-78"/>
                <a:cs typeface="Andalus" pitchFamily="18" charset="-78"/>
              </a:rPr>
              <a:t>The major functionalities of this project will be as follows:</a:t>
            </a:r>
          </a:p>
          <a:p>
            <a:pPr lvl="0"/>
            <a:r>
              <a:rPr lang="en-IN" sz="2200" dirty="0" smtClean="0">
                <a:latin typeface="Andalus" pitchFamily="18" charset="-78"/>
                <a:cs typeface="Andalus" pitchFamily="18" charset="-78"/>
              </a:rPr>
              <a:t>Drop down List </a:t>
            </a:r>
            <a:endParaRPr lang="en-US" sz="2200" dirty="0" smtClean="0">
              <a:latin typeface="Andalus" pitchFamily="18" charset="-78"/>
              <a:cs typeface="Andalus" pitchFamily="18" charset="-78"/>
            </a:endParaRPr>
          </a:p>
          <a:p>
            <a:pPr lvl="0"/>
            <a:r>
              <a:rPr lang="en-IN" sz="2200" dirty="0" smtClean="0">
                <a:latin typeface="Andalus" pitchFamily="18" charset="-78"/>
                <a:cs typeface="Andalus" pitchFamily="18" charset="-78"/>
              </a:rPr>
              <a:t>Quick Registration</a:t>
            </a:r>
            <a:endParaRPr lang="en-US" sz="2200" dirty="0" smtClean="0">
              <a:latin typeface="Andalus" pitchFamily="18" charset="-78"/>
              <a:cs typeface="Andalus" pitchFamily="18" charset="-78"/>
            </a:endParaRPr>
          </a:p>
          <a:p>
            <a:pPr lvl="0"/>
            <a:r>
              <a:rPr lang="en-IN" sz="2200" dirty="0" smtClean="0">
                <a:latin typeface="Andalus" pitchFamily="18" charset="-78"/>
                <a:cs typeface="Andalus" pitchFamily="18" charset="-78"/>
              </a:rPr>
              <a:t>Confirmation Email</a:t>
            </a:r>
            <a:endParaRPr lang="en-US" sz="2200" dirty="0" smtClean="0">
              <a:latin typeface="Andalus" pitchFamily="18" charset="-78"/>
              <a:cs typeface="Andalus" pitchFamily="18" charset="-78"/>
            </a:endParaRPr>
          </a:p>
          <a:p>
            <a:pPr lvl="0"/>
            <a:r>
              <a:rPr lang="en-IN" sz="2200" dirty="0" smtClean="0">
                <a:latin typeface="Andalus" pitchFamily="18" charset="-78"/>
                <a:cs typeface="Andalus" pitchFamily="18" charset="-78"/>
              </a:rPr>
              <a:t>User Query</a:t>
            </a:r>
            <a:endParaRPr lang="en-US" sz="2200" dirty="0" smtClean="0">
              <a:latin typeface="Andalus" pitchFamily="18" charset="-78"/>
              <a:cs typeface="Andalus" pitchFamily="18" charset="-78"/>
            </a:endParaRPr>
          </a:p>
          <a:p>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Autofit/>
          </a:bodyPr>
          <a:lstStyle/>
          <a:p>
            <a:pPr>
              <a:buNone/>
            </a:pPr>
            <a:r>
              <a:rPr lang="en-US" sz="2200" b="1" dirty="0" smtClean="0">
                <a:latin typeface="Andalus" pitchFamily="18" charset="-78"/>
                <a:cs typeface="Andalus" pitchFamily="18" charset="-78"/>
              </a:rPr>
              <a:t>Performance Requirements</a:t>
            </a:r>
          </a:p>
          <a:p>
            <a:r>
              <a:rPr lang="en-US" sz="2200" dirty="0" smtClean="0">
                <a:latin typeface="Andalus" pitchFamily="18" charset="-78"/>
                <a:cs typeface="Andalus" pitchFamily="18" charset="-78"/>
              </a:rPr>
              <a:t>The product will take time to load depending upon the internet connection </a:t>
            </a:r>
            <a:r>
              <a:rPr lang="en-US" sz="2200" i="1" dirty="0" smtClean="0">
                <a:latin typeface="Andalus" pitchFamily="18" charset="-78"/>
                <a:cs typeface="Andalus" pitchFamily="18" charset="-78"/>
              </a:rPr>
              <a:t>speed</a:t>
            </a:r>
            <a:r>
              <a:rPr lang="en-US" sz="2200" dirty="0" smtClean="0">
                <a:latin typeface="Andalus" pitchFamily="18" charset="-78"/>
                <a:cs typeface="Andalus" pitchFamily="18" charset="-78"/>
              </a:rPr>
              <a:t> which also depends on the </a:t>
            </a:r>
            <a:r>
              <a:rPr lang="en-US" sz="2200" i="1" dirty="0" smtClean="0">
                <a:latin typeface="Andalus" pitchFamily="18" charset="-78"/>
                <a:cs typeface="Andalus" pitchFamily="18" charset="-78"/>
              </a:rPr>
              <a:t>media</a:t>
            </a:r>
            <a:r>
              <a:rPr lang="en-US" sz="2200" dirty="0" smtClean="0">
                <a:latin typeface="Andalus" pitchFamily="18" charset="-78"/>
                <a:cs typeface="Andalus" pitchFamily="18" charset="-78"/>
              </a:rPr>
              <a:t> from which the application is run. </a:t>
            </a:r>
          </a:p>
          <a:p>
            <a:pPr marL="82296" indent="0">
              <a:buNone/>
            </a:pPr>
            <a:r>
              <a:rPr lang="en-US" sz="2200" b="1" dirty="0" smtClean="0">
                <a:latin typeface="Andalus" pitchFamily="18" charset="-78"/>
                <a:cs typeface="Andalus" pitchFamily="18" charset="-78"/>
              </a:rPr>
              <a:t>Safety Requirements</a:t>
            </a:r>
          </a:p>
          <a:p>
            <a:r>
              <a:rPr lang="en-US" sz="2200" dirty="0" smtClean="0">
                <a:latin typeface="Andalus" pitchFamily="18" charset="-78"/>
                <a:cs typeface="Andalus" pitchFamily="18" charset="-78"/>
              </a:rPr>
              <a:t>The access of </a:t>
            </a:r>
            <a:r>
              <a:rPr lang="en-US" sz="2200" i="1" dirty="0" smtClean="0">
                <a:latin typeface="+mj-lt"/>
                <a:cs typeface="Andalus" pitchFamily="18" charset="-78"/>
              </a:rPr>
              <a:t>unauthorized</a:t>
            </a:r>
            <a:r>
              <a:rPr lang="en-US" sz="2200" dirty="0" smtClean="0">
                <a:latin typeface="Andalus" pitchFamily="18" charset="-78"/>
                <a:cs typeface="Andalus" pitchFamily="18" charset="-78"/>
              </a:rPr>
              <a:t> users may result in loss or damage of data. So the access to the database is restricted. </a:t>
            </a:r>
          </a:p>
          <a:p>
            <a:pPr>
              <a:buNone/>
            </a:pPr>
            <a:r>
              <a:rPr lang="en-US" sz="2200" b="1" dirty="0" smtClean="0">
                <a:latin typeface="Andalus" pitchFamily="18" charset="-78"/>
                <a:cs typeface="Andalus" pitchFamily="18" charset="-78"/>
              </a:rPr>
              <a:t>Security Requirements</a:t>
            </a:r>
          </a:p>
          <a:p>
            <a:pPr marL="82296" lvl="0" indent="0">
              <a:buNone/>
            </a:pPr>
            <a:r>
              <a:rPr lang="en-US" sz="2200" b="1" dirty="0">
                <a:latin typeface="Andalus" pitchFamily="18" charset="-78"/>
                <a:cs typeface="Andalus" pitchFamily="18" charset="-78"/>
              </a:rPr>
              <a:t> </a:t>
            </a:r>
            <a:r>
              <a:rPr lang="en-US" sz="2200" b="1" dirty="0" smtClean="0">
                <a:latin typeface="Andalus" pitchFamily="18" charset="-78"/>
                <a:cs typeface="Andalus" pitchFamily="18" charset="-78"/>
              </a:rPr>
              <a:t>    </a:t>
            </a:r>
            <a:r>
              <a:rPr lang="en-IN" sz="2200" dirty="0" smtClean="0">
                <a:latin typeface="Andalus" pitchFamily="18" charset="-78"/>
                <a:cs typeface="Andalus" pitchFamily="18" charset="-78"/>
              </a:rPr>
              <a:t>Administrator is provided with secure login, password thus database will be secure.</a:t>
            </a:r>
            <a:endParaRPr lang="en-US" sz="2200" dirty="0" smtClean="0">
              <a:latin typeface="Andalus" pitchFamily="18" charset="-78"/>
              <a:cs typeface="Andalus" pitchFamily="18" charset="-78"/>
            </a:endParaRPr>
          </a:p>
          <a:p>
            <a:pPr marL="82296" lvl="0" indent="0">
              <a:buNone/>
            </a:pPr>
            <a:r>
              <a:rPr lang="en-IN" sz="2200" dirty="0" smtClean="0">
                <a:latin typeface="Andalus" pitchFamily="18" charset="-78"/>
                <a:cs typeface="Andalus" pitchFamily="18" charset="-78"/>
              </a:rPr>
              <a:t>     The system’s back-end servers will not be visible or accessible to the users.</a:t>
            </a:r>
            <a:endParaRPr lang="en-US" sz="2200" dirty="0" smtClean="0">
              <a:latin typeface="Andalus" pitchFamily="18" charset="-78"/>
              <a:cs typeface="Andalus" pitchFamily="18" charset="-78"/>
            </a:endParaRPr>
          </a:p>
          <a:p>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85000" lnSpcReduction="20000"/>
          </a:bodyPr>
          <a:lstStyle/>
          <a:p>
            <a:pPr marL="82296" indent="0">
              <a:buNone/>
            </a:pPr>
            <a:endParaRPr lang="en-US" dirty="0">
              <a:latin typeface="Andalus" panose="02020603050405020304" pitchFamily="18" charset="-78"/>
              <a:cs typeface="Andalus" panose="02020603050405020304" pitchFamily="18" charset="-78"/>
            </a:endParaRPr>
          </a:p>
          <a:p>
            <a:r>
              <a:rPr lang="en-IN" dirty="0">
                <a:latin typeface="Andalus" panose="02020603050405020304" pitchFamily="18" charset="-78"/>
                <a:cs typeface="Andalus" panose="02020603050405020304" pitchFamily="18" charset="-78"/>
              </a:rPr>
              <a:t>The main aim of analysis phase to understand the requirements of the client by </a:t>
            </a:r>
            <a:r>
              <a:rPr lang="en-US" dirty="0">
                <a:latin typeface="Andalus" panose="02020603050405020304" pitchFamily="18" charset="-78"/>
                <a:cs typeface="Andalus" panose="02020603050405020304" pitchFamily="18" charset="-78"/>
              </a:rPr>
              <a:t>analyzing</a:t>
            </a:r>
            <a:r>
              <a:rPr lang="en-IN" dirty="0">
                <a:latin typeface="Andalus" panose="02020603050405020304" pitchFamily="18" charset="-78"/>
                <a:cs typeface="Andalus" panose="02020603050405020304" pitchFamily="18" charset="-78"/>
              </a:rPr>
              <a:t> and refining them for more deeper understanding for the development of the software. </a:t>
            </a:r>
            <a:endParaRPr lang="en-IN" dirty="0" smtClean="0">
              <a:latin typeface="Andalus" panose="02020603050405020304" pitchFamily="18" charset="-78"/>
              <a:cs typeface="Andalus" panose="02020603050405020304" pitchFamily="18" charset="-78"/>
            </a:endParaRPr>
          </a:p>
          <a:p>
            <a:r>
              <a:rPr lang="en-IN" dirty="0" smtClean="0">
                <a:latin typeface="Andalus" panose="02020603050405020304" pitchFamily="18" charset="-78"/>
                <a:cs typeface="Andalus" panose="02020603050405020304" pitchFamily="18" charset="-78"/>
              </a:rPr>
              <a:t>This </a:t>
            </a:r>
            <a:r>
              <a:rPr lang="en-IN" dirty="0">
                <a:latin typeface="Andalus" panose="02020603050405020304" pitchFamily="18" charset="-78"/>
                <a:cs typeface="Andalus" panose="02020603050405020304" pitchFamily="18" charset="-78"/>
              </a:rPr>
              <a:t>analysis is a nine step process in order to </a:t>
            </a:r>
            <a:r>
              <a:rPr lang="en-US" dirty="0">
                <a:latin typeface="Andalus" panose="02020603050405020304" pitchFamily="18" charset="-78"/>
                <a:cs typeface="Andalus" panose="02020603050405020304" pitchFamily="18" charset="-78"/>
              </a:rPr>
              <a:t>analyze</a:t>
            </a:r>
            <a:r>
              <a:rPr lang="en-IN" dirty="0">
                <a:latin typeface="Andalus" panose="02020603050405020304" pitchFamily="18" charset="-78"/>
                <a:cs typeface="Andalus" panose="02020603050405020304" pitchFamily="18" charset="-78"/>
              </a:rPr>
              <a:t> the client requirements.</a:t>
            </a:r>
            <a:endParaRPr lang="en-US" dirty="0">
              <a:latin typeface="Andalus" panose="02020603050405020304" pitchFamily="18" charset="-78"/>
              <a:cs typeface="Andalus" panose="02020603050405020304" pitchFamily="18" charset="-78"/>
            </a:endParaRPr>
          </a:p>
          <a:p>
            <a:pPr marL="82296" indent="0">
              <a:buNone/>
            </a:pPr>
            <a:r>
              <a:rPr lang="en-IN" dirty="0">
                <a:latin typeface="Andalus" panose="02020603050405020304" pitchFamily="18" charset="-78"/>
                <a:cs typeface="Andalus" panose="02020603050405020304" pitchFamily="18" charset="-78"/>
              </a:rPr>
              <a:t> </a:t>
            </a:r>
            <a:endParaRPr lang="en-US" dirty="0">
              <a:latin typeface="Andalus" panose="02020603050405020304" pitchFamily="18" charset="-78"/>
              <a:cs typeface="Andalus" panose="02020603050405020304" pitchFamily="18" charset="-78"/>
            </a:endParaRPr>
          </a:p>
          <a:p>
            <a:r>
              <a:rPr lang="en-IN" b="1" dirty="0">
                <a:latin typeface="Andalus" panose="02020603050405020304" pitchFamily="18" charset="-78"/>
                <a:cs typeface="Andalus" panose="02020603050405020304" pitchFamily="18" charset="-78"/>
              </a:rPr>
              <a:t>Step 1: Drawing the Data Flow Diagrams: </a:t>
            </a:r>
            <a:r>
              <a:rPr lang="en-IN" dirty="0">
                <a:latin typeface="Andalus" panose="02020603050405020304" pitchFamily="18" charset="-78"/>
                <a:cs typeface="Andalus" panose="02020603050405020304" pitchFamily="18" charset="-78"/>
              </a:rPr>
              <a:t>The following are the two levels of data flow diagrams used to </a:t>
            </a:r>
            <a:r>
              <a:rPr lang="en-US" dirty="0">
                <a:latin typeface="Andalus" panose="02020603050405020304" pitchFamily="18" charset="-78"/>
                <a:cs typeface="Andalus" panose="02020603050405020304" pitchFamily="18" charset="-78"/>
              </a:rPr>
              <a:t>analyze</a:t>
            </a:r>
            <a:r>
              <a:rPr lang="en-IN" dirty="0">
                <a:latin typeface="Andalus" panose="02020603050405020304" pitchFamily="18" charset="-78"/>
                <a:cs typeface="Andalus" panose="02020603050405020304" pitchFamily="18" charset="-78"/>
              </a:rPr>
              <a:t> the requirements more precisely.</a:t>
            </a:r>
            <a:endParaRPr lang="en-US" dirty="0">
              <a:latin typeface="Andalus" panose="02020603050405020304" pitchFamily="18" charset="-78"/>
              <a:cs typeface="Andalus" panose="02020603050405020304" pitchFamily="18" charset="-78"/>
            </a:endParaRPr>
          </a:p>
          <a:p>
            <a:pPr marL="82296" indent="0">
              <a:buNone/>
            </a:pPr>
            <a:r>
              <a:rPr lang="en-IN" dirty="0">
                <a:latin typeface="Andalus" panose="02020603050405020304" pitchFamily="18" charset="-78"/>
                <a:cs typeface="Andalus" panose="02020603050405020304" pitchFamily="18" charset="-78"/>
              </a:rPr>
              <a:t> </a:t>
            </a:r>
            <a:endParaRPr lang="en-IN" dirty="0" smtClean="0">
              <a:latin typeface="Andalus" panose="02020603050405020304" pitchFamily="18" charset="-78"/>
              <a:cs typeface="Andalus" panose="02020603050405020304" pitchFamily="18" charset="-78"/>
            </a:endParaRPr>
          </a:p>
          <a:p>
            <a:pPr marL="82296" indent="0">
              <a:buNone/>
            </a:pP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xmlns="" val="1374819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091776039"/>
              </p:ext>
            </p:extLst>
          </p:nvPr>
        </p:nvGraphicFramePr>
        <p:xfrm>
          <a:off x="1905000" y="3810000"/>
          <a:ext cx="5943600" cy="2301240"/>
        </p:xfrm>
        <a:graphic>
          <a:graphicData uri="http://schemas.openxmlformats.org/drawingml/2006/table">
            <a:tbl>
              <a:tblPr>
                <a:tableStyleId>{5C22544A-7EE6-4342-B048-85BDC9FD1C3A}</a:tableStyleId>
              </a:tblPr>
              <a:tblGrid>
                <a:gridCol w="1981200"/>
                <a:gridCol w="1981200"/>
                <a:gridCol w="1981200"/>
              </a:tblGrid>
              <a:tr h="0">
                <a:tc>
                  <a:txBody>
                    <a:bodyPr/>
                    <a:lstStyle/>
                    <a:p>
                      <a:pPr marL="0" marR="0" algn="just">
                        <a:lnSpc>
                          <a:spcPct val="150000"/>
                        </a:lnSpc>
                        <a:spcBef>
                          <a:spcPts val="0"/>
                        </a:spcBef>
                        <a:spcAft>
                          <a:spcPts val="0"/>
                        </a:spcAft>
                      </a:pPr>
                      <a:r>
                        <a:rPr lang="en-US" sz="1200" kern="100" dirty="0">
                          <a:effectLst/>
                        </a:rPr>
                        <a:t>Data Element</a:t>
                      </a:r>
                      <a:endParaRPr lang="en-US" sz="1050" kern="100" dirty="0">
                        <a:effectLst/>
                        <a:latin typeface="Times New Roman"/>
                        <a:ea typeface="SimSun"/>
                      </a:endParaRPr>
                    </a:p>
                  </a:txBody>
                  <a:tcPr marL="63500" marR="63500" marT="63500" marB="63500"/>
                </a:tc>
                <a:tc>
                  <a:txBody>
                    <a:bodyPr/>
                    <a:lstStyle/>
                    <a:p>
                      <a:pPr marL="0" marR="0" algn="just">
                        <a:lnSpc>
                          <a:spcPct val="150000"/>
                        </a:lnSpc>
                        <a:spcBef>
                          <a:spcPts val="0"/>
                        </a:spcBef>
                        <a:spcAft>
                          <a:spcPts val="0"/>
                        </a:spcAft>
                      </a:pPr>
                      <a:r>
                        <a:rPr lang="en-US" sz="1200" kern="100">
                          <a:effectLst/>
                        </a:rPr>
                        <a:t>Description</a:t>
                      </a:r>
                      <a:endParaRPr lang="en-US" sz="1050" kern="100">
                        <a:effectLst/>
                        <a:latin typeface="Times New Roman"/>
                        <a:ea typeface="SimSun"/>
                      </a:endParaRPr>
                    </a:p>
                  </a:txBody>
                  <a:tcPr marL="63500" marR="63500" marT="63500" marB="63500"/>
                </a:tc>
                <a:tc>
                  <a:txBody>
                    <a:bodyPr/>
                    <a:lstStyle/>
                    <a:p>
                      <a:pPr marL="0" marR="0" algn="just">
                        <a:lnSpc>
                          <a:spcPct val="150000"/>
                        </a:lnSpc>
                        <a:spcBef>
                          <a:spcPts val="0"/>
                        </a:spcBef>
                        <a:spcAft>
                          <a:spcPts val="0"/>
                        </a:spcAft>
                      </a:pPr>
                      <a:r>
                        <a:rPr lang="en-US" sz="1200" kern="100">
                          <a:effectLst/>
                        </a:rPr>
                        <a:t>Narrative</a:t>
                      </a:r>
                      <a:endParaRPr lang="en-US" sz="1050" kern="100">
                        <a:effectLst/>
                        <a:latin typeface="Times New Roman"/>
                        <a:ea typeface="SimSun"/>
                      </a:endParaRPr>
                    </a:p>
                  </a:txBody>
                  <a:tcPr marL="63500" marR="63500" marT="63500" marB="63500"/>
                </a:tc>
              </a:tr>
              <a:tr h="0">
                <a:tc>
                  <a:txBody>
                    <a:bodyPr/>
                    <a:lstStyle/>
                    <a:p>
                      <a:pPr marL="0" marR="0" algn="just">
                        <a:lnSpc>
                          <a:spcPct val="150000"/>
                        </a:lnSpc>
                        <a:spcBef>
                          <a:spcPts val="0"/>
                        </a:spcBef>
                        <a:spcAft>
                          <a:spcPts val="0"/>
                        </a:spcAft>
                      </a:pPr>
                      <a:r>
                        <a:rPr lang="en-US" sz="1200" kern="100">
                          <a:effectLst/>
                        </a:rPr>
                        <a:t>Student details</a:t>
                      </a:r>
                      <a:endParaRPr lang="en-US" sz="1050" kern="100">
                        <a:effectLst/>
                        <a:latin typeface="Times New Roman"/>
                        <a:ea typeface="SimSun"/>
                      </a:endParaRPr>
                    </a:p>
                  </a:txBody>
                  <a:tcPr marL="63500" marR="63500" marT="63500" marB="63500"/>
                </a:tc>
                <a:tc>
                  <a:txBody>
                    <a:bodyPr/>
                    <a:lstStyle/>
                    <a:p>
                      <a:pPr marL="0" marR="0" algn="just">
                        <a:lnSpc>
                          <a:spcPct val="150000"/>
                        </a:lnSpc>
                        <a:spcBef>
                          <a:spcPts val="0"/>
                        </a:spcBef>
                        <a:spcAft>
                          <a:spcPts val="0"/>
                        </a:spcAft>
                      </a:pPr>
                      <a:r>
                        <a:rPr lang="en-US" sz="1200" kern="100" dirty="0">
                          <a:effectLst/>
                        </a:rPr>
                        <a:t>Name</a:t>
                      </a:r>
                      <a:endParaRPr lang="en-US" sz="1050" kern="100" dirty="0">
                        <a:effectLst/>
                      </a:endParaRPr>
                    </a:p>
                    <a:p>
                      <a:pPr marL="0" marR="0" algn="just">
                        <a:lnSpc>
                          <a:spcPct val="150000"/>
                        </a:lnSpc>
                        <a:spcBef>
                          <a:spcPts val="0"/>
                        </a:spcBef>
                        <a:spcAft>
                          <a:spcPts val="0"/>
                        </a:spcAft>
                      </a:pPr>
                      <a:r>
                        <a:rPr lang="en-US" sz="1200" kern="100" dirty="0">
                          <a:effectLst/>
                        </a:rPr>
                        <a:t>Roll No</a:t>
                      </a:r>
                      <a:endParaRPr lang="en-US" sz="1050" kern="100" dirty="0">
                        <a:effectLst/>
                      </a:endParaRPr>
                    </a:p>
                    <a:p>
                      <a:pPr marL="0" marR="0" algn="just">
                        <a:lnSpc>
                          <a:spcPct val="150000"/>
                        </a:lnSpc>
                        <a:spcBef>
                          <a:spcPts val="0"/>
                        </a:spcBef>
                        <a:spcAft>
                          <a:spcPts val="0"/>
                        </a:spcAft>
                      </a:pPr>
                      <a:r>
                        <a:rPr lang="en-US" sz="1200" kern="100" dirty="0">
                          <a:effectLst/>
                        </a:rPr>
                        <a:t>Email-id</a:t>
                      </a:r>
                      <a:endParaRPr lang="en-US" sz="1050" kern="100" dirty="0">
                        <a:effectLst/>
                        <a:latin typeface="Times New Roman"/>
                        <a:ea typeface="SimSun"/>
                      </a:endParaRPr>
                    </a:p>
                  </a:txBody>
                  <a:tcPr marL="63500" marR="63500" marT="63500" marB="63500"/>
                </a:tc>
                <a:tc>
                  <a:txBody>
                    <a:bodyPr/>
                    <a:lstStyle/>
                    <a:p>
                      <a:pPr marL="0" marR="0" algn="just">
                        <a:lnSpc>
                          <a:spcPct val="150000"/>
                        </a:lnSpc>
                        <a:spcBef>
                          <a:spcPts val="0"/>
                        </a:spcBef>
                        <a:spcAft>
                          <a:spcPts val="0"/>
                        </a:spcAft>
                      </a:pPr>
                      <a:r>
                        <a:rPr lang="en-US" sz="1200" kern="100">
                          <a:effectLst/>
                        </a:rPr>
                        <a:t>unique details of the student</a:t>
                      </a:r>
                      <a:endParaRPr lang="en-US" sz="1050" kern="100">
                        <a:effectLst/>
                        <a:latin typeface="Times New Roman"/>
                        <a:ea typeface="SimSun"/>
                      </a:endParaRPr>
                    </a:p>
                  </a:txBody>
                  <a:tcPr marL="63500" marR="63500" marT="63500" marB="63500"/>
                </a:tc>
              </a:tr>
              <a:tr h="0">
                <a:tc>
                  <a:txBody>
                    <a:bodyPr/>
                    <a:lstStyle/>
                    <a:p>
                      <a:pPr marL="0" marR="0" algn="just">
                        <a:lnSpc>
                          <a:spcPct val="150000"/>
                        </a:lnSpc>
                        <a:spcBef>
                          <a:spcPts val="0"/>
                        </a:spcBef>
                        <a:spcAft>
                          <a:spcPts val="0"/>
                        </a:spcAft>
                      </a:pPr>
                      <a:r>
                        <a:rPr lang="en-US" sz="1200" kern="100">
                          <a:effectLst/>
                        </a:rPr>
                        <a:t>Course details</a:t>
                      </a:r>
                      <a:endParaRPr lang="en-US" sz="1050" kern="100">
                        <a:effectLst/>
                        <a:latin typeface="Times New Roman"/>
                        <a:ea typeface="SimSun"/>
                      </a:endParaRPr>
                    </a:p>
                  </a:txBody>
                  <a:tcPr marL="63500" marR="63500" marT="63500" marB="63500"/>
                </a:tc>
                <a:tc>
                  <a:txBody>
                    <a:bodyPr/>
                    <a:lstStyle/>
                    <a:p>
                      <a:pPr marL="0" marR="0" algn="just">
                        <a:lnSpc>
                          <a:spcPct val="150000"/>
                        </a:lnSpc>
                        <a:spcBef>
                          <a:spcPts val="0"/>
                        </a:spcBef>
                        <a:spcAft>
                          <a:spcPts val="0"/>
                        </a:spcAft>
                      </a:pPr>
                      <a:r>
                        <a:rPr lang="en-US" sz="1200" kern="100" dirty="0">
                          <a:effectLst/>
                        </a:rPr>
                        <a:t>Subject Name</a:t>
                      </a:r>
                      <a:endParaRPr lang="en-US" sz="1050" kern="100" dirty="0">
                        <a:effectLst/>
                      </a:endParaRPr>
                    </a:p>
                    <a:p>
                      <a:pPr marL="0" marR="0" algn="just">
                        <a:lnSpc>
                          <a:spcPct val="150000"/>
                        </a:lnSpc>
                        <a:spcBef>
                          <a:spcPts val="0"/>
                        </a:spcBef>
                        <a:spcAft>
                          <a:spcPts val="0"/>
                        </a:spcAft>
                      </a:pPr>
                      <a:r>
                        <a:rPr lang="en-US" sz="1200" kern="100" dirty="0">
                          <a:effectLst/>
                        </a:rPr>
                        <a:t>Course Timings</a:t>
                      </a:r>
                      <a:endParaRPr lang="en-US" sz="1050" kern="100" dirty="0">
                        <a:effectLst/>
                      </a:endParaRPr>
                    </a:p>
                    <a:p>
                      <a:pPr marL="0" marR="0" algn="just">
                        <a:lnSpc>
                          <a:spcPct val="150000"/>
                        </a:lnSpc>
                        <a:spcBef>
                          <a:spcPts val="0"/>
                        </a:spcBef>
                        <a:spcAft>
                          <a:spcPts val="0"/>
                        </a:spcAft>
                      </a:pPr>
                      <a:r>
                        <a:rPr lang="en-US" sz="1200" kern="100" dirty="0">
                          <a:effectLst/>
                        </a:rPr>
                        <a:t>Professor Name</a:t>
                      </a:r>
                      <a:endParaRPr lang="en-US" sz="1050" kern="100" dirty="0">
                        <a:effectLst/>
                        <a:latin typeface="Times New Roman"/>
                        <a:ea typeface="SimSun"/>
                      </a:endParaRPr>
                    </a:p>
                  </a:txBody>
                  <a:tcPr marL="63500" marR="63500" marT="63500" marB="63500"/>
                </a:tc>
                <a:tc>
                  <a:txBody>
                    <a:bodyPr/>
                    <a:lstStyle/>
                    <a:p>
                      <a:pPr marL="0" marR="0" algn="just">
                        <a:lnSpc>
                          <a:spcPct val="150000"/>
                        </a:lnSpc>
                        <a:spcBef>
                          <a:spcPts val="0"/>
                        </a:spcBef>
                        <a:spcAft>
                          <a:spcPts val="0"/>
                        </a:spcAft>
                      </a:pPr>
                      <a:r>
                        <a:rPr lang="en-US" sz="1200" kern="100" dirty="0">
                          <a:effectLst/>
                        </a:rPr>
                        <a:t>receives email to the student and respective professor for each selected course</a:t>
                      </a:r>
                      <a:endParaRPr lang="en-US" sz="1050" kern="100" dirty="0">
                        <a:effectLst/>
                        <a:latin typeface="Times New Roman"/>
                        <a:ea typeface="SimSun"/>
                      </a:endParaRPr>
                    </a:p>
                  </a:txBody>
                  <a:tcPr marL="63500" marR="63500" marT="63500" marB="63500"/>
                </a:tc>
              </a:tr>
            </a:tbl>
          </a:graphicData>
        </a:graphic>
      </p:graphicFrame>
      <p:sp>
        <p:nvSpPr>
          <p:cNvPr id="5" name="Rectangle 1"/>
          <p:cNvSpPr>
            <a:spLocks noChangeArrowheads="1"/>
          </p:cNvSpPr>
          <p:nvPr/>
        </p:nvSpPr>
        <p:spPr bwMode="auto">
          <a:xfrm>
            <a:off x="1066799" y="483493"/>
            <a:ext cx="8001001"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Step 2:  </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Sections to computerize: </a:t>
            </a:r>
            <a:r>
              <a:rPr lang="en-US" altLang="en-US" sz="2000" dirty="0">
                <a:latin typeface="Times New Roman" pitchFamily="18" charset="0"/>
                <a:ea typeface="SimSun" pitchFamily="2" charset="-122"/>
                <a:cs typeface="Times New Roman" pitchFamily="18" charset="0"/>
              </a:rPr>
              <a:t>F</a:t>
            </a:r>
            <a:r>
              <a:rPr kumimoji="0" lang="en-US" altLang="en-US"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or this project the entire operations of the system  are computerized.</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Step 3: </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Determine the details of the Data Flows:  </a:t>
            </a:r>
            <a:r>
              <a:rPr kumimoji="0" lang="en-US" altLang="en-US"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details to be determined are as follows,</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Student details</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Course details</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bmk="OLE_LINK25">
                <a:ln>
                  <a:noFill/>
                </a:ln>
                <a:solidFill>
                  <a:schemeClr val="tx1"/>
                </a:solidFill>
                <a:effectLst/>
                <a:latin typeface="Times New Roman" pitchFamily="18" charset="0"/>
                <a:ea typeface="SimSun" pitchFamily="2" charset="-122"/>
                <a:cs typeface="Times New Roman" pitchFamily="18" charset="0"/>
              </a:rPr>
              <a:t>Data Dictionary:</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673660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029200"/>
          </a:xfrm>
        </p:spPr>
        <p:txBody>
          <a:bodyPr>
            <a:noAutofit/>
          </a:bodyPr>
          <a:lstStyle/>
          <a:p>
            <a:r>
              <a:rPr lang="en-US" sz="2000" b="1" dirty="0">
                <a:latin typeface="Andalus" panose="02020603050405020304" pitchFamily="18" charset="-78"/>
                <a:cs typeface="Andalus" panose="02020603050405020304" pitchFamily="18" charset="-78"/>
              </a:rPr>
              <a:t>Step 4: Logic of the process Definition:</a:t>
            </a:r>
            <a:endParaRPr lang="en-US" sz="2000" dirty="0">
              <a:latin typeface="Andalus" panose="02020603050405020304" pitchFamily="18" charset="-78"/>
              <a:cs typeface="Andalus" panose="02020603050405020304" pitchFamily="18" charset="-78"/>
            </a:endParaRPr>
          </a:p>
          <a:p>
            <a:pPr marL="82296" indent="0">
              <a:buNone/>
            </a:pPr>
            <a:r>
              <a:rPr lang="en-US" sz="2000" dirty="0" smtClean="0">
                <a:latin typeface="Andalus" panose="02020603050405020304" pitchFamily="18" charset="-78"/>
                <a:cs typeface="Andalus" panose="02020603050405020304" pitchFamily="18" charset="-78"/>
              </a:rPr>
              <a:t>           The </a:t>
            </a:r>
            <a:r>
              <a:rPr lang="en-US" sz="2000" dirty="0">
                <a:latin typeface="Andalus" panose="02020603050405020304" pitchFamily="18" charset="-78"/>
                <a:cs typeface="Andalus" panose="02020603050405020304" pitchFamily="18" charset="-78"/>
              </a:rPr>
              <a:t>details of the users is validated whenever a request is placed. The course details are entered, stored, retrieved whenever a user request(s) to enroll a subject(s).</a:t>
            </a:r>
            <a:r>
              <a:rPr lang="en-US" sz="2000" b="1" dirty="0">
                <a:latin typeface="Andalus" panose="02020603050405020304" pitchFamily="18" charset="-78"/>
                <a:cs typeface="Andalus" panose="02020603050405020304" pitchFamily="18" charset="-78"/>
              </a:rPr>
              <a:t> </a:t>
            </a:r>
            <a:endParaRPr lang="en-US" sz="2000" dirty="0">
              <a:latin typeface="Andalus" panose="02020603050405020304" pitchFamily="18" charset="-78"/>
              <a:cs typeface="Andalus" panose="02020603050405020304" pitchFamily="18" charset="-78"/>
            </a:endParaRPr>
          </a:p>
          <a:p>
            <a:r>
              <a:rPr lang="en-US" sz="2000" b="1" dirty="0">
                <a:latin typeface="Andalus" panose="02020603050405020304" pitchFamily="18" charset="-78"/>
                <a:cs typeface="Andalus" panose="02020603050405020304" pitchFamily="18" charset="-78"/>
              </a:rPr>
              <a:t>Step 5: Define the Data stores: </a:t>
            </a:r>
            <a:r>
              <a:rPr lang="en-US" sz="2000" dirty="0">
                <a:latin typeface="Andalus" panose="02020603050405020304" pitchFamily="18" charset="-78"/>
                <a:cs typeface="Andalus" panose="02020603050405020304" pitchFamily="18" charset="-78"/>
              </a:rPr>
              <a:t>The data stores Student details and Course details are defined in this step.</a:t>
            </a:r>
          </a:p>
          <a:p>
            <a:pPr marL="82296" indent="0">
              <a:buNone/>
            </a:pPr>
            <a:r>
              <a:rPr lang="en-US" sz="2000" b="1" dirty="0">
                <a:latin typeface="Andalus" panose="02020603050405020304" pitchFamily="18" charset="-78"/>
                <a:cs typeface="Andalus" panose="02020603050405020304" pitchFamily="18" charset="-78"/>
              </a:rPr>
              <a:t> </a:t>
            </a:r>
            <a:endParaRPr lang="en-US" sz="2000" dirty="0">
              <a:latin typeface="Andalus" panose="02020603050405020304" pitchFamily="18" charset="-78"/>
              <a:cs typeface="Andalus" panose="02020603050405020304" pitchFamily="18" charset="-78"/>
            </a:endParaRPr>
          </a:p>
          <a:p>
            <a:r>
              <a:rPr lang="en-US" sz="2000" b="1" dirty="0">
                <a:latin typeface="Andalus" panose="02020603050405020304" pitchFamily="18" charset="-78"/>
                <a:cs typeface="Andalus" panose="02020603050405020304" pitchFamily="18" charset="-78"/>
              </a:rPr>
              <a:t>Step 6: Define the Physical Resources: </a:t>
            </a:r>
            <a:r>
              <a:rPr lang="en-US" sz="2000" dirty="0">
                <a:latin typeface="Andalus" panose="02020603050405020304" pitchFamily="18" charset="-78"/>
                <a:cs typeface="Andalus" panose="02020603050405020304" pitchFamily="18" charset="-78"/>
              </a:rPr>
              <a:t>The data stores are stored on the hard disk and no cloud storages are defined.</a:t>
            </a:r>
          </a:p>
          <a:p>
            <a:pPr marL="82296" indent="0">
              <a:buNone/>
            </a:pPr>
            <a:endParaRPr lang="en-US" sz="2000" dirty="0">
              <a:latin typeface="Andalus" panose="02020603050405020304" pitchFamily="18" charset="-78"/>
              <a:cs typeface="Andalus" panose="02020603050405020304" pitchFamily="18" charset="-78"/>
            </a:endParaRPr>
          </a:p>
          <a:p>
            <a:r>
              <a:rPr lang="en-US" sz="2000" b="1" dirty="0">
                <a:latin typeface="Andalus" panose="02020603050405020304" pitchFamily="18" charset="-78"/>
                <a:cs typeface="Andalus" panose="02020603050405020304" pitchFamily="18" charset="-78"/>
              </a:rPr>
              <a:t>Step 7: Determine the </a:t>
            </a:r>
            <a:r>
              <a:rPr lang="en-US" sz="2000" b="1" dirty="0" err="1">
                <a:latin typeface="Andalus" panose="02020603050405020304" pitchFamily="18" charset="-78"/>
                <a:cs typeface="Andalus" panose="02020603050405020304" pitchFamily="18" charset="-78"/>
              </a:rPr>
              <a:t>Input/Output</a:t>
            </a:r>
            <a:r>
              <a:rPr lang="en-US" sz="2000" b="1" dirty="0">
                <a:latin typeface="Andalus" panose="02020603050405020304" pitchFamily="18" charset="-78"/>
                <a:cs typeface="Andalus" panose="02020603050405020304" pitchFamily="18" charset="-78"/>
              </a:rPr>
              <a:t> Specifications: </a:t>
            </a:r>
            <a:r>
              <a:rPr lang="en-US" sz="2000" dirty="0">
                <a:latin typeface="Andalus" panose="02020603050405020304" pitchFamily="18" charset="-78"/>
                <a:cs typeface="Andalus" panose="02020603050405020304" pitchFamily="18" charset="-78"/>
              </a:rPr>
              <a:t>The input will be the entering the student details, choosing the courses, submitting the details in the google forms and selecting the professors. The output will be the received emails and getting registered for the courses. </a:t>
            </a:r>
          </a:p>
          <a:p>
            <a:pPr marL="82296" indent="0">
              <a:buNone/>
            </a:pPr>
            <a:endParaRPr lang="en-US" sz="2000" dirty="0">
              <a:latin typeface="Andalus" panose="02020603050405020304" pitchFamily="18" charset="-78"/>
              <a:cs typeface="Andalus" panose="02020603050405020304" pitchFamily="18" charset="-78"/>
            </a:endParaRPr>
          </a:p>
          <a:p>
            <a:r>
              <a:rPr lang="en-US" sz="2000" b="1" dirty="0">
                <a:latin typeface="Andalus" panose="02020603050405020304" pitchFamily="18" charset="-78"/>
                <a:cs typeface="Andalus" panose="02020603050405020304" pitchFamily="18" charset="-78"/>
              </a:rPr>
              <a:t>Step 8: Perform Sizing: </a:t>
            </a:r>
            <a:r>
              <a:rPr lang="en-US" sz="2000" dirty="0">
                <a:latin typeface="Andalus" panose="02020603050405020304" pitchFamily="18" charset="-78"/>
                <a:cs typeface="Andalus" panose="02020603050405020304" pitchFamily="18" charset="-78"/>
              </a:rPr>
              <a:t>The storage requirements are based on the hard disk in the system</a:t>
            </a:r>
            <a:r>
              <a:rPr lang="en-US" sz="2000" dirty="0" smtClean="0">
                <a:latin typeface="Andalus" panose="02020603050405020304" pitchFamily="18" charset="-78"/>
                <a:cs typeface="Andalus" panose="02020603050405020304" pitchFamily="18" charset="-78"/>
              </a:rPr>
              <a:t>.</a:t>
            </a:r>
            <a:r>
              <a:rPr lang="en-US" sz="2000" b="1" dirty="0">
                <a:latin typeface="Andalus" panose="02020603050405020304" pitchFamily="18" charset="-78"/>
                <a:cs typeface="Andalus" panose="02020603050405020304" pitchFamily="18" charset="-78"/>
              </a:rPr>
              <a:t> </a:t>
            </a:r>
            <a:endParaRPr lang="en-US" sz="2000" dirty="0">
              <a:latin typeface="Andalus" panose="02020603050405020304" pitchFamily="18" charset="-78"/>
              <a:cs typeface="Andalus" panose="02020603050405020304" pitchFamily="18" charset="-78"/>
            </a:endParaRPr>
          </a:p>
          <a:p>
            <a:r>
              <a:rPr lang="en-US" sz="2000" b="1" dirty="0">
                <a:latin typeface="Andalus" panose="02020603050405020304" pitchFamily="18" charset="-78"/>
                <a:cs typeface="Andalus" panose="02020603050405020304" pitchFamily="18" charset="-78"/>
              </a:rPr>
              <a:t>Step 9: </a:t>
            </a:r>
            <a:endParaRPr lang="en-US" sz="2000" dirty="0">
              <a:latin typeface="Andalus" panose="02020603050405020304" pitchFamily="18" charset="-78"/>
              <a:cs typeface="Andalus" panose="02020603050405020304" pitchFamily="18" charset="-78"/>
            </a:endParaRPr>
          </a:p>
          <a:p>
            <a:pPr marL="82296" indent="0">
              <a:buNone/>
            </a:pPr>
            <a:r>
              <a:rPr lang="en-US" sz="2000" dirty="0" smtClean="0">
                <a:latin typeface="Andalus" panose="02020603050405020304" pitchFamily="18" charset="-78"/>
                <a:cs typeface="Andalus" panose="02020603050405020304" pitchFamily="18" charset="-78"/>
              </a:rPr>
              <a:t>          Pentium </a:t>
            </a:r>
            <a:r>
              <a:rPr lang="en-US" sz="2000" dirty="0">
                <a:latin typeface="Andalus" panose="02020603050405020304" pitchFamily="18" charset="-78"/>
                <a:cs typeface="Andalus" panose="02020603050405020304" pitchFamily="18" charset="-78"/>
              </a:rPr>
              <a:t>based systems with a minimum of P4</a:t>
            </a:r>
          </a:p>
          <a:p>
            <a:pPr marL="82296" indent="0">
              <a:buNone/>
            </a:pPr>
            <a:r>
              <a:rPr lang="en-US" sz="2000" dirty="0" smtClean="0">
                <a:latin typeface="Andalus" panose="02020603050405020304" pitchFamily="18" charset="-78"/>
                <a:cs typeface="Andalus" panose="02020603050405020304" pitchFamily="18" charset="-78"/>
              </a:rPr>
              <a:t>          512MB </a:t>
            </a:r>
            <a:r>
              <a:rPr lang="en-US" sz="2000" dirty="0">
                <a:latin typeface="Andalus" panose="02020603050405020304" pitchFamily="18" charset="-78"/>
                <a:cs typeface="Andalus" panose="02020603050405020304" pitchFamily="18" charset="-78"/>
              </a:rPr>
              <a:t>RAM  (minimum)</a:t>
            </a:r>
          </a:p>
          <a:p>
            <a:endParaRPr lang="en-US" sz="20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xmlns="" val="445589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UML Diagrams</a:t>
            </a:r>
            <a:endParaRPr lang="en-US" dirty="0"/>
          </a:p>
        </p:txBody>
      </p:sp>
      <p:pic>
        <p:nvPicPr>
          <p:cNvPr id="4" name="Content Placeholder 3" descr="usecase1.jpg"/>
          <p:cNvPicPr>
            <a:picLocks noGrp="1" noChangeAspect="1"/>
          </p:cNvPicPr>
          <p:nvPr>
            <p:ph idx="1"/>
          </p:nvPr>
        </p:nvPicPr>
        <p:blipFill>
          <a:blip r:embed="rId2" cstate="print"/>
          <a:stretch>
            <a:fillRect/>
          </a:stretch>
        </p:blipFill>
        <p:spPr>
          <a:xfrm>
            <a:off x="1435100" y="1522352"/>
            <a:ext cx="7499350" cy="465149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Use Case Diagram</a:t>
            </a:r>
            <a:endParaRPr lang="en-US" dirty="0"/>
          </a:p>
        </p:txBody>
      </p:sp>
      <p:sp>
        <p:nvSpPr>
          <p:cNvPr id="6" name="Content Placeholder 5"/>
          <p:cNvSpPr>
            <a:spLocks noGrp="1"/>
          </p:cNvSpPr>
          <p:nvPr>
            <p:ph idx="1"/>
          </p:nvPr>
        </p:nvSpPr>
        <p:spPr/>
        <p:txBody>
          <a:bodyPr/>
          <a:lstStyle/>
          <a:p>
            <a:endParaRPr lang="en-US"/>
          </a:p>
        </p:txBody>
      </p:sp>
      <p:pic>
        <p:nvPicPr>
          <p:cNvPr id="1026" name="Picture 2" descr="C:\Users\sandeep reddy\Desktop\usecase22.jpg"/>
          <p:cNvPicPr>
            <a:picLocks noChangeAspect="1" noChangeArrowheads="1"/>
          </p:cNvPicPr>
          <p:nvPr/>
        </p:nvPicPr>
        <p:blipFill>
          <a:blip r:embed="rId2" cstate="print"/>
          <a:srcRect/>
          <a:stretch>
            <a:fillRect/>
          </a:stretch>
        </p:blipFill>
        <p:spPr bwMode="auto">
          <a:xfrm>
            <a:off x="1095375" y="1352550"/>
            <a:ext cx="6953250" cy="42862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jpg"/>
          <p:cNvPicPr>
            <a:picLocks noGrp="1" noChangeAspect="1"/>
          </p:cNvPicPr>
          <p:nvPr>
            <p:ph idx="1"/>
          </p:nvPr>
        </p:nvPicPr>
        <p:blipFill>
          <a:blip r:embed="rId2" cstate="print"/>
          <a:stretch>
            <a:fillRect/>
          </a:stretch>
        </p:blipFill>
        <p:spPr>
          <a:xfrm>
            <a:off x="1435100" y="1558824"/>
            <a:ext cx="7499350" cy="4578551"/>
          </a:xfrm>
        </p:spPr>
      </p:pic>
      <p:sp>
        <p:nvSpPr>
          <p:cNvPr id="5" name="Title 4"/>
          <p:cNvSpPr>
            <a:spLocks noGrp="1"/>
          </p:cNvSpPr>
          <p:nvPr>
            <p:ph type="title"/>
          </p:nvPr>
        </p:nvSpPr>
        <p:spPr/>
        <p:txBody>
          <a:bodyPr/>
          <a:lstStyle/>
          <a:p>
            <a:r>
              <a:rPr lang="en-US" dirty="0" smtClean="0"/>
              <a:t>             Class Diagram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Activity Diagram</a:t>
            </a:r>
            <a:endParaRPr lang="en-US" dirty="0"/>
          </a:p>
        </p:txBody>
      </p:sp>
      <p:sp>
        <p:nvSpPr>
          <p:cNvPr id="5" name="Content Placeholder 4"/>
          <p:cNvSpPr>
            <a:spLocks noGrp="1"/>
          </p:cNvSpPr>
          <p:nvPr>
            <p:ph idx="1"/>
          </p:nvPr>
        </p:nvSpPr>
        <p:spPr/>
        <p:txBody>
          <a:bodyPr/>
          <a:lstStyle/>
          <a:p>
            <a:endParaRPr lang="en-US" dirty="0"/>
          </a:p>
        </p:txBody>
      </p:sp>
      <p:pic>
        <p:nvPicPr>
          <p:cNvPr id="2050" name="Picture 2" descr="C:\Users\sandeep reddy\Desktop\Activity2.jpg"/>
          <p:cNvPicPr>
            <a:picLocks noChangeAspect="1" noChangeArrowheads="1"/>
          </p:cNvPicPr>
          <p:nvPr/>
        </p:nvPicPr>
        <p:blipFill>
          <a:blip r:embed="rId2" cstate="print"/>
          <a:srcRect/>
          <a:stretch>
            <a:fillRect/>
          </a:stretch>
        </p:blipFill>
        <p:spPr bwMode="auto">
          <a:xfrm>
            <a:off x="2286000" y="-238125"/>
            <a:ext cx="4572000" cy="73342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Sequence Diagram</a:t>
            </a:r>
            <a:endParaRPr lang="en-US" dirty="0"/>
          </a:p>
        </p:txBody>
      </p:sp>
      <p:pic>
        <p:nvPicPr>
          <p:cNvPr id="4" name="Content Placeholder 3" descr="Sequence.jpg"/>
          <p:cNvPicPr>
            <a:picLocks noGrp="1" noChangeAspect="1"/>
          </p:cNvPicPr>
          <p:nvPr>
            <p:ph idx="1"/>
          </p:nvPr>
        </p:nvPicPr>
        <p:blipFill>
          <a:blip r:embed="rId2" cstate="print"/>
          <a:stretch>
            <a:fillRect/>
          </a:stretch>
        </p:blipFill>
        <p:spPr>
          <a:xfrm>
            <a:off x="3062404" y="1447800"/>
            <a:ext cx="4244741" cy="4800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620000" cy="6550152"/>
          </a:xfrm>
        </p:spPr>
        <p:txBody>
          <a:bodyPr>
            <a:normAutofit/>
          </a:bodyPr>
          <a:lstStyle/>
          <a:p>
            <a:pPr algn="ctr">
              <a:buNone/>
            </a:pPr>
            <a:endParaRPr lang="en-US" b="1" dirty="0" smtClean="0">
              <a:solidFill>
                <a:schemeClr val="accent1"/>
              </a:solidFill>
            </a:endParaRPr>
          </a:p>
          <a:p>
            <a:pPr algn="ctr">
              <a:buNone/>
            </a:pPr>
            <a:r>
              <a:rPr lang="en-US" sz="3600" b="1" dirty="0" smtClean="0">
                <a:solidFill>
                  <a:schemeClr val="tx2"/>
                </a:solidFill>
                <a:latin typeface="Andalus" pitchFamily="18" charset="-78"/>
                <a:cs typeface="Andalus" pitchFamily="18" charset="-78"/>
              </a:rPr>
              <a:t>Problem Statement</a:t>
            </a:r>
            <a:endParaRPr lang="en-US" sz="3600" dirty="0" smtClean="0">
              <a:solidFill>
                <a:schemeClr val="tx2"/>
              </a:solidFill>
              <a:latin typeface="Andalus" pitchFamily="18" charset="-78"/>
              <a:cs typeface="Andalus" pitchFamily="18" charset="-78"/>
            </a:endParaRPr>
          </a:p>
          <a:p>
            <a:pPr>
              <a:buNone/>
            </a:pPr>
            <a:endParaRPr lang="en-US" sz="2800" dirty="0" smtClean="0">
              <a:latin typeface="Andalus" pitchFamily="18" charset="-78"/>
              <a:cs typeface="Andalus" pitchFamily="18" charset="-78"/>
            </a:endParaRPr>
          </a:p>
          <a:p>
            <a:pPr>
              <a:buFont typeface="Wingdings" pitchFamily="2" charset="2"/>
              <a:buChar char="Ø"/>
            </a:pPr>
            <a:r>
              <a:rPr lang="en-US" sz="2800" dirty="0" smtClean="0">
                <a:latin typeface="Andalus" pitchFamily="18" charset="-78"/>
                <a:cs typeface="Andalus" pitchFamily="18" charset="-78"/>
              </a:rPr>
              <a:t>The traditional way of managing courses was declined day by day, because of time consuming.  After  the existence of internet </a:t>
            </a:r>
          </a:p>
          <a:p>
            <a:pPr>
              <a:buNone/>
            </a:pPr>
            <a:endParaRPr lang="en-US" sz="2800" dirty="0" smtClean="0">
              <a:latin typeface="Andalus" pitchFamily="18" charset="-78"/>
              <a:cs typeface="Andalus" pitchFamily="18" charset="-78"/>
            </a:endParaRPr>
          </a:p>
          <a:p>
            <a:pPr>
              <a:buFont typeface="Wingdings" pitchFamily="2" charset="2"/>
              <a:buChar char="Ø"/>
            </a:pPr>
            <a:r>
              <a:rPr lang="en-US" sz="2800" dirty="0" smtClean="0">
                <a:latin typeface="Andalus" pitchFamily="18" charset="-78"/>
                <a:cs typeface="Andalus" pitchFamily="18" charset="-78"/>
              </a:rPr>
              <a:t>Some colleges have a comprehensive website for course registration(</a:t>
            </a:r>
            <a:r>
              <a:rPr lang="en-US" sz="2800" dirty="0" err="1" smtClean="0">
                <a:latin typeface="Andalus" pitchFamily="18" charset="-78"/>
                <a:cs typeface="Andalus" pitchFamily="18" charset="-78"/>
              </a:rPr>
              <a:t>eg</a:t>
            </a:r>
            <a:r>
              <a:rPr lang="en-US" sz="2800" dirty="0" smtClean="0">
                <a:latin typeface="Andalus" pitchFamily="18" charset="-78"/>
                <a:cs typeface="Andalus" pitchFamily="18" charset="-78"/>
              </a:rPr>
              <a:t>:-My central).</a:t>
            </a:r>
          </a:p>
          <a:p>
            <a:pPr>
              <a:buNone/>
            </a:pPr>
            <a:endParaRPr lang="en-US" sz="2800" dirty="0" smtClean="0">
              <a:latin typeface="Andalus" pitchFamily="18" charset="-78"/>
              <a:cs typeface="Andalus" pitchFamily="18" charset="-78"/>
            </a:endParaRPr>
          </a:p>
          <a:p>
            <a:pPr>
              <a:buFont typeface="Wingdings" pitchFamily="2" charset="2"/>
              <a:buChar char="Ø"/>
            </a:pPr>
            <a:r>
              <a:rPr lang="en-US" sz="2800" dirty="0" smtClean="0">
                <a:latin typeface="Andalus" pitchFamily="18" charset="-78"/>
                <a:cs typeface="Andalus" pitchFamily="18" charset="-78"/>
              </a:rPr>
              <a:t>Comprehensive website led to heavy traffic problems and confusion for the students </a:t>
            </a:r>
          </a:p>
          <a:p>
            <a:pPr>
              <a:buFont typeface="Wingdings" pitchFamily="2" charset="2"/>
              <a:buChar char="Ø"/>
            </a:pP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Collaboration Diagram</a:t>
            </a:r>
            <a:endParaRPr lang="en-US" dirty="0"/>
          </a:p>
        </p:txBody>
      </p:sp>
      <p:pic>
        <p:nvPicPr>
          <p:cNvPr id="4" name="Content Placeholder 3" descr="Collaboration1.jpg"/>
          <p:cNvPicPr>
            <a:picLocks noGrp="1" noChangeAspect="1"/>
          </p:cNvPicPr>
          <p:nvPr>
            <p:ph idx="1"/>
          </p:nvPr>
        </p:nvPicPr>
        <p:blipFill>
          <a:blip r:embed="rId2" cstate="print"/>
          <a:stretch>
            <a:fillRect/>
          </a:stretch>
        </p:blipFill>
        <p:spPr>
          <a:xfrm>
            <a:off x="1612900" y="1562100"/>
            <a:ext cx="7143750" cy="457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Administrator Window</a:t>
            </a:r>
            <a:endParaRPr lang="en-US" dirty="0"/>
          </a:p>
        </p:txBody>
      </p:sp>
      <p:pic>
        <p:nvPicPr>
          <p:cNvPr id="1026" name="Picture 2" descr="C:\Users\MANOJ\Desktop\database1.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100" y="1739937"/>
            <a:ext cx="7499350" cy="4216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08911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Administrator Window</a:t>
            </a:r>
            <a:endParaRPr lang="en-US" dirty="0"/>
          </a:p>
        </p:txBody>
      </p:sp>
      <p:pic>
        <p:nvPicPr>
          <p:cNvPr id="2050" name="Picture 2" descr="C:\Users\MANOJ\Desktop\database2.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100" y="1739937"/>
            <a:ext cx="7499350" cy="4216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11376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Administrator Window</a:t>
            </a:r>
            <a:endParaRPr lang="en-US" dirty="0"/>
          </a:p>
        </p:txBody>
      </p:sp>
      <p:pic>
        <p:nvPicPr>
          <p:cNvPr id="3075" name="Picture 3" descr="C:\Users\MANOJ\Desktop\database3.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100" y="1739937"/>
            <a:ext cx="7499350" cy="4216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18128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ndalus" pitchFamily="18" charset="-78"/>
                <a:cs typeface="Andalus" pitchFamily="18" charset="-78"/>
              </a:rPr>
              <a:t>Testing:</a:t>
            </a:r>
            <a:endParaRPr lang="en-US" sz="3200" dirty="0">
              <a:latin typeface="Andalus" pitchFamily="18" charset="-78"/>
              <a:cs typeface="Andalus" pitchFamily="18" charset="-78"/>
            </a:endParaRPr>
          </a:p>
        </p:txBody>
      </p:sp>
      <p:sp>
        <p:nvSpPr>
          <p:cNvPr id="3" name="Content Placeholder 2"/>
          <p:cNvSpPr>
            <a:spLocks noGrp="1"/>
          </p:cNvSpPr>
          <p:nvPr>
            <p:ph idx="1"/>
          </p:nvPr>
        </p:nvSpPr>
        <p:spPr>
          <a:xfrm>
            <a:off x="1447800" y="1295400"/>
            <a:ext cx="7485888" cy="4953000"/>
          </a:xfrm>
        </p:spPr>
        <p:txBody>
          <a:bodyPr>
            <a:normAutofit/>
          </a:bodyPr>
          <a:lstStyle/>
          <a:p>
            <a:r>
              <a:rPr lang="en-US" sz="2200" dirty="0" smtClean="0">
                <a:latin typeface="Andalus" pitchFamily="18" charset="-78"/>
                <a:cs typeface="Andalus" pitchFamily="18" charset="-78"/>
              </a:rPr>
              <a:t>System Testing is a kind of black box testing. It is performed as the final test to verify that the system meets the specifications and its purpose The main focus of this testing is to evaluate End-user requirements.</a:t>
            </a:r>
          </a:p>
          <a:p>
            <a:pPr marL="82296" indent="0">
              <a:buNone/>
            </a:pPr>
            <a:r>
              <a:rPr lang="en-US" sz="2200" b="1" dirty="0" smtClean="0">
                <a:latin typeface="Andalus" pitchFamily="18" charset="-78"/>
                <a:cs typeface="Andalus" pitchFamily="18" charset="-78"/>
              </a:rPr>
              <a:t>Test Environment:</a:t>
            </a:r>
            <a:endParaRPr lang="en-US" sz="2200" dirty="0" smtClean="0">
              <a:latin typeface="Andalus" pitchFamily="18" charset="-78"/>
              <a:cs typeface="Andalus" pitchFamily="18" charset="-78"/>
            </a:endParaRPr>
          </a:p>
          <a:p>
            <a:r>
              <a:rPr lang="en-US" sz="2200" dirty="0" smtClean="0">
                <a:latin typeface="Andalus" pitchFamily="18" charset="-78"/>
                <a:cs typeface="Andalus" pitchFamily="18" charset="-78"/>
              </a:rPr>
              <a:t>Operating System: Windows 7</a:t>
            </a:r>
          </a:p>
          <a:p>
            <a:r>
              <a:rPr lang="en-US" sz="2200" dirty="0" smtClean="0">
                <a:latin typeface="Andalus" pitchFamily="18" charset="-78"/>
                <a:cs typeface="Andalus" pitchFamily="18" charset="-78"/>
              </a:rPr>
              <a:t>RAM :  4GB</a:t>
            </a:r>
          </a:p>
          <a:p>
            <a:r>
              <a:rPr lang="en-US" sz="2200" dirty="0" smtClean="0">
                <a:latin typeface="Andalus" pitchFamily="18" charset="-78"/>
                <a:cs typeface="Andalus" pitchFamily="18" charset="-78"/>
              </a:rPr>
              <a:t>Web Browser  : Chrome/Mozilla Firefox    </a:t>
            </a:r>
          </a:p>
          <a:p>
            <a:r>
              <a:rPr lang="en-US" sz="2200" dirty="0" smtClean="0">
                <a:latin typeface="Andalus" pitchFamily="18" charset="-78"/>
                <a:cs typeface="Andalus" pitchFamily="18" charset="-78"/>
              </a:rPr>
              <a:t>Technical Software: XAMPP</a:t>
            </a:r>
          </a:p>
          <a:p>
            <a:endParaRPr lang="en-US" sz="2200" dirty="0" smtClean="0">
              <a:latin typeface="Andalus" pitchFamily="18" charset="-78"/>
              <a:cs typeface="Andalus" pitchFamily="18" charset="-78"/>
            </a:endParaRPr>
          </a:p>
          <a:p>
            <a:endParaRPr lang="en-US" sz="2200" dirty="0" smtClean="0">
              <a:latin typeface="Andalus" pitchFamily="18" charset="-78"/>
              <a:cs typeface="Andalus" pitchFamily="18" charset="-78"/>
            </a:endParaRPr>
          </a:p>
          <a:p>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 case 1</a:t>
            </a:r>
            <a:endParaRPr lang="en-US" dirty="0"/>
          </a:p>
        </p:txBody>
      </p:sp>
      <p:graphicFrame>
        <p:nvGraphicFramePr>
          <p:cNvPr id="4" name="Content Placeholder 3"/>
          <p:cNvGraphicFramePr>
            <a:graphicFrameLocks noGrp="1"/>
          </p:cNvGraphicFramePr>
          <p:nvPr>
            <p:ph idx="1"/>
          </p:nvPr>
        </p:nvGraphicFramePr>
        <p:xfrm>
          <a:off x="2458085" y="2546794"/>
          <a:ext cx="5453380" cy="2812923"/>
        </p:xfrm>
        <a:graphic>
          <a:graphicData uri="http://schemas.openxmlformats.org/drawingml/2006/table">
            <a:tbl>
              <a:tblPr firstRow="1" firstCol="1" bandRow="1">
                <a:tableStyleId>{5C22544A-7EE6-4342-B048-85BDC9FD1C3A}</a:tableStyleId>
              </a:tblPr>
              <a:tblGrid>
                <a:gridCol w="908685"/>
                <a:gridCol w="908685"/>
                <a:gridCol w="908685"/>
                <a:gridCol w="908685"/>
                <a:gridCol w="909320"/>
                <a:gridCol w="909320"/>
              </a:tblGrid>
              <a:tr h="319405">
                <a:tc>
                  <a:txBody>
                    <a:bodyPr/>
                    <a:lstStyle/>
                    <a:p>
                      <a:pPr marL="0" marR="0" algn="just">
                        <a:lnSpc>
                          <a:spcPct val="115000"/>
                        </a:lnSpc>
                        <a:spcBef>
                          <a:spcPts val="0"/>
                        </a:spcBef>
                        <a:spcAft>
                          <a:spcPts val="1000"/>
                        </a:spcAft>
                      </a:pPr>
                      <a:r>
                        <a:rPr lang="en-IN" sz="1200" kern="100">
                          <a:effectLst/>
                        </a:rPr>
                        <a:t>Test Case Id</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Case Type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Description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Expected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Actual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Result</a:t>
                      </a:r>
                      <a:endParaRPr lang="en-US" sz="1050" kern="100">
                        <a:effectLst/>
                        <a:latin typeface="Times New Roman"/>
                        <a:ea typeface="SimSun"/>
                      </a:endParaRPr>
                    </a:p>
                  </a:txBody>
                  <a:tcPr marL="68580" marR="68580" marT="0" marB="0"/>
                </a:tc>
              </a:tr>
              <a:tr h="920115">
                <a:tc>
                  <a:txBody>
                    <a:bodyPr/>
                    <a:lstStyle/>
                    <a:p>
                      <a:pPr marL="0" marR="0" algn="just">
                        <a:lnSpc>
                          <a:spcPct val="115000"/>
                        </a:lnSpc>
                        <a:spcBef>
                          <a:spcPts val="0"/>
                        </a:spcBef>
                        <a:spcAft>
                          <a:spcPts val="1000"/>
                        </a:spcAft>
                      </a:pPr>
                      <a:r>
                        <a:rPr lang="en-IN" sz="1200" kern="100">
                          <a:effectLst/>
                        </a:rPr>
                        <a:t>1</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Checking the internet connection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We need to go to the network connection </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Internet connected</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Internet connected Successfully</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Internet connected Successfully</a:t>
                      </a:r>
                      <a:endParaRPr lang="en-US" sz="1050" kern="100">
                        <a:effectLst/>
                        <a:latin typeface="Times New Roman"/>
                        <a:ea typeface="SimSun"/>
                      </a:endParaRPr>
                    </a:p>
                  </a:txBody>
                  <a:tcPr marL="68580" marR="68580" marT="0" marB="0"/>
                </a:tc>
              </a:tr>
              <a:tr h="1170940">
                <a:tc>
                  <a:txBody>
                    <a:bodyPr/>
                    <a:lstStyle/>
                    <a:p>
                      <a:pPr marL="0" marR="0" algn="just">
                        <a:lnSpc>
                          <a:spcPct val="115000"/>
                        </a:lnSpc>
                        <a:spcBef>
                          <a:spcPts val="0"/>
                        </a:spcBef>
                        <a:spcAft>
                          <a:spcPts val="1000"/>
                        </a:spcAft>
                      </a:pPr>
                      <a:r>
                        <a:rPr lang="en-IN" sz="1200" kern="100">
                          <a:effectLst/>
                        </a:rPr>
                        <a:t>2</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Unable to start the internet service </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Internet is not getting connected due to some network problems</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Error in connecting to internet</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Internet will not get connected</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dirty="0">
                          <a:effectLst/>
                        </a:rPr>
                        <a:t>Internet is not connected. Checking the network connection.</a:t>
                      </a:r>
                      <a:endParaRPr lang="en-US" sz="1050" kern="1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xmlns="" val="2388222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 case 2</a:t>
            </a:r>
            <a:endParaRPr lang="en-US" dirty="0"/>
          </a:p>
        </p:txBody>
      </p:sp>
      <p:graphicFrame>
        <p:nvGraphicFramePr>
          <p:cNvPr id="4" name="Content Placeholder 3"/>
          <p:cNvGraphicFramePr>
            <a:graphicFrameLocks noGrp="1"/>
          </p:cNvGraphicFramePr>
          <p:nvPr>
            <p:ph idx="1"/>
          </p:nvPr>
        </p:nvGraphicFramePr>
        <p:xfrm>
          <a:off x="2442845" y="2324925"/>
          <a:ext cx="5483860" cy="3046349"/>
        </p:xfrm>
        <a:graphic>
          <a:graphicData uri="http://schemas.openxmlformats.org/drawingml/2006/table">
            <a:tbl>
              <a:tblPr firstRow="1" firstCol="1" bandRow="1">
                <a:tableStyleId>{5C22544A-7EE6-4342-B048-85BDC9FD1C3A}</a:tableStyleId>
              </a:tblPr>
              <a:tblGrid>
                <a:gridCol w="913765"/>
                <a:gridCol w="913765"/>
                <a:gridCol w="913765"/>
                <a:gridCol w="913765"/>
                <a:gridCol w="914400"/>
                <a:gridCol w="914400"/>
              </a:tblGrid>
              <a:tr h="522605">
                <a:tc>
                  <a:txBody>
                    <a:bodyPr/>
                    <a:lstStyle/>
                    <a:p>
                      <a:pPr marL="0" marR="0" algn="just">
                        <a:lnSpc>
                          <a:spcPct val="115000"/>
                        </a:lnSpc>
                        <a:spcBef>
                          <a:spcPts val="0"/>
                        </a:spcBef>
                        <a:spcAft>
                          <a:spcPts val="1000"/>
                        </a:spcAft>
                      </a:pPr>
                      <a:r>
                        <a:rPr lang="en-IN" sz="1200" kern="100">
                          <a:effectLst/>
                        </a:rPr>
                        <a:t>Test Case Id</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Case Type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Description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Expected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Actual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Result</a:t>
                      </a:r>
                      <a:endParaRPr lang="en-US" sz="1050" kern="100">
                        <a:effectLst/>
                        <a:latin typeface="Times New Roman"/>
                        <a:ea typeface="SimSun"/>
                      </a:endParaRPr>
                    </a:p>
                  </a:txBody>
                  <a:tcPr marL="68580" marR="68580" marT="0" marB="0"/>
                </a:tc>
              </a:tr>
              <a:tr h="1210945">
                <a:tc>
                  <a:txBody>
                    <a:bodyPr/>
                    <a:lstStyle/>
                    <a:p>
                      <a:pPr marL="0" marR="0" algn="just">
                        <a:lnSpc>
                          <a:spcPct val="115000"/>
                        </a:lnSpc>
                        <a:spcBef>
                          <a:spcPts val="0"/>
                        </a:spcBef>
                        <a:spcAft>
                          <a:spcPts val="1000"/>
                        </a:spcAft>
                      </a:pPr>
                      <a:r>
                        <a:rPr lang="en-IN" sz="1200" kern="100">
                          <a:effectLst/>
                        </a:rPr>
                        <a:t>1</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Giving proper credentials by user while registering</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all the details of the user should be entered correctly</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All the details of  the user are correct</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User should check all the details</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User will get registered after checking the details</a:t>
                      </a:r>
                      <a:endParaRPr lang="en-US" sz="1050" kern="100">
                        <a:effectLst/>
                        <a:latin typeface="Times New Roman"/>
                        <a:ea typeface="SimSun"/>
                      </a:endParaRPr>
                    </a:p>
                  </a:txBody>
                  <a:tcPr marL="68580" marR="68580" marT="0" marB="0"/>
                </a:tc>
              </a:tr>
              <a:tr h="1233805">
                <a:tc>
                  <a:txBody>
                    <a:bodyPr/>
                    <a:lstStyle/>
                    <a:p>
                      <a:pPr marL="0" marR="0" algn="just">
                        <a:lnSpc>
                          <a:spcPct val="115000"/>
                        </a:lnSpc>
                        <a:spcBef>
                          <a:spcPts val="0"/>
                        </a:spcBef>
                        <a:spcAft>
                          <a:spcPts val="1000"/>
                        </a:spcAft>
                      </a:pPr>
                      <a:r>
                        <a:rPr lang="en-IN" sz="1200" kern="100">
                          <a:effectLst/>
                        </a:rPr>
                        <a:t>2</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Not giving correct credentials by user while registering</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Username ,number and all user details are not entered correctly</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All the details are correct</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User didnot check all the details</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dirty="0">
                          <a:effectLst/>
                        </a:rPr>
                        <a:t>User will not be able to register because of wrong credentials</a:t>
                      </a:r>
                      <a:endParaRPr lang="en-US" sz="1050" kern="1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xmlns="" val="3501750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 case 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078004745"/>
              </p:ext>
            </p:extLst>
          </p:nvPr>
        </p:nvGraphicFramePr>
        <p:xfrm>
          <a:off x="2250440" y="2796540"/>
          <a:ext cx="5868670" cy="2203831"/>
        </p:xfrm>
        <a:graphic>
          <a:graphicData uri="http://schemas.openxmlformats.org/drawingml/2006/table">
            <a:tbl>
              <a:tblPr firstRow="1" firstCol="1" bandRow="1">
                <a:tableStyleId>{5C22544A-7EE6-4342-B048-85BDC9FD1C3A}</a:tableStyleId>
              </a:tblPr>
              <a:tblGrid>
                <a:gridCol w="977900"/>
                <a:gridCol w="977900"/>
                <a:gridCol w="977900"/>
                <a:gridCol w="977900"/>
                <a:gridCol w="978535"/>
                <a:gridCol w="978535"/>
              </a:tblGrid>
              <a:tr h="0">
                <a:tc>
                  <a:txBody>
                    <a:bodyPr/>
                    <a:lstStyle/>
                    <a:p>
                      <a:pPr marL="0" marR="0" algn="just">
                        <a:lnSpc>
                          <a:spcPct val="115000"/>
                        </a:lnSpc>
                        <a:spcBef>
                          <a:spcPts val="0"/>
                        </a:spcBef>
                        <a:spcAft>
                          <a:spcPts val="1000"/>
                        </a:spcAft>
                      </a:pPr>
                      <a:endParaRPr lang="en-IN" sz="1200" kern="100" dirty="0" smtClean="0">
                        <a:effectLst/>
                      </a:endParaRPr>
                    </a:p>
                    <a:p>
                      <a:pPr marL="0" marR="0" algn="just">
                        <a:lnSpc>
                          <a:spcPct val="115000"/>
                        </a:lnSpc>
                        <a:spcBef>
                          <a:spcPts val="0"/>
                        </a:spcBef>
                        <a:spcAft>
                          <a:spcPts val="1000"/>
                        </a:spcAft>
                      </a:pPr>
                      <a:endParaRPr lang="en-US" sz="1050" kern="100" dirty="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Case Type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Description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Expected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Actual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Result</a:t>
                      </a:r>
                      <a:endParaRPr lang="en-US" sz="1050" kern="100">
                        <a:effectLst/>
                        <a:latin typeface="Times New Roman"/>
                        <a:ea typeface="SimSun"/>
                      </a:endParaRPr>
                    </a:p>
                  </a:txBody>
                  <a:tcPr marL="68580" marR="68580" marT="0" marB="0"/>
                </a:tc>
              </a:tr>
              <a:tr h="0">
                <a:tc>
                  <a:txBody>
                    <a:bodyPr/>
                    <a:lstStyle/>
                    <a:p>
                      <a:pPr marL="0" marR="0" algn="just">
                        <a:lnSpc>
                          <a:spcPct val="115000"/>
                        </a:lnSpc>
                        <a:spcBef>
                          <a:spcPts val="0"/>
                        </a:spcBef>
                        <a:spcAft>
                          <a:spcPts val="1000"/>
                        </a:spcAft>
                      </a:pPr>
                      <a:r>
                        <a:rPr lang="en-IN" sz="1200" kern="100">
                          <a:effectLst/>
                        </a:rPr>
                        <a:t>1</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Registering before or after deadline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Clicked button before or after deadline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Before deadline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Allow Registration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Open Registration Page</a:t>
                      </a:r>
                      <a:endParaRPr lang="en-US" sz="1050" kern="100">
                        <a:effectLst/>
                        <a:latin typeface="Times New Roman"/>
                        <a:ea typeface="SimSun"/>
                      </a:endParaRPr>
                    </a:p>
                  </a:txBody>
                  <a:tcPr marL="68580" marR="68580" marT="0" marB="0"/>
                </a:tc>
              </a:tr>
              <a:tr h="0">
                <a:tc>
                  <a:txBody>
                    <a:bodyPr/>
                    <a:lstStyle/>
                    <a:p>
                      <a:pPr marL="0" marR="0" algn="just">
                        <a:lnSpc>
                          <a:spcPct val="115000"/>
                        </a:lnSpc>
                        <a:spcBef>
                          <a:spcPts val="0"/>
                        </a:spcBef>
                        <a:spcAft>
                          <a:spcPts val="1000"/>
                        </a:spcAft>
                      </a:pPr>
                      <a:r>
                        <a:rPr lang="en-IN" sz="1200" kern="100">
                          <a:effectLst/>
                        </a:rPr>
                        <a:t>2</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Registering before or after deadline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Clicked button before or after deadline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After deadline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Don’t Allow Registration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dirty="0">
                          <a:effectLst/>
                        </a:rPr>
                        <a:t>Show Time out page</a:t>
                      </a:r>
                      <a:endParaRPr lang="en-US" sz="1050" kern="1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xmlns="" val="2900679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 case 4</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44185729"/>
              </p:ext>
            </p:extLst>
          </p:nvPr>
        </p:nvGraphicFramePr>
        <p:xfrm>
          <a:off x="2250440" y="2590800"/>
          <a:ext cx="5868670" cy="1682496"/>
        </p:xfrm>
        <a:graphic>
          <a:graphicData uri="http://schemas.openxmlformats.org/drawingml/2006/table">
            <a:tbl>
              <a:tblPr firstRow="1" firstCol="1" bandRow="1">
                <a:tableStyleId>{5C22544A-7EE6-4342-B048-85BDC9FD1C3A}</a:tableStyleId>
              </a:tblPr>
              <a:tblGrid>
                <a:gridCol w="977900"/>
                <a:gridCol w="977900"/>
                <a:gridCol w="977900"/>
                <a:gridCol w="977900"/>
                <a:gridCol w="978535"/>
                <a:gridCol w="978535"/>
              </a:tblGrid>
              <a:tr h="0">
                <a:tc>
                  <a:txBody>
                    <a:bodyPr/>
                    <a:lstStyle/>
                    <a:p>
                      <a:pPr marL="0" marR="0" algn="just">
                        <a:lnSpc>
                          <a:spcPct val="115000"/>
                        </a:lnSpc>
                        <a:spcBef>
                          <a:spcPts val="0"/>
                        </a:spcBef>
                        <a:spcAft>
                          <a:spcPts val="1000"/>
                        </a:spcAft>
                      </a:pPr>
                      <a:r>
                        <a:rPr lang="en-IN" sz="1200" kern="100">
                          <a:effectLst/>
                        </a:rPr>
                        <a:t>Test Case id</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Case Type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Description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Expected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Actual value</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Result</a:t>
                      </a:r>
                      <a:endParaRPr lang="en-US" sz="1050" kern="100">
                        <a:effectLst/>
                        <a:latin typeface="Times New Roman"/>
                        <a:ea typeface="SimSun"/>
                      </a:endParaRPr>
                    </a:p>
                  </a:txBody>
                  <a:tcPr marL="68580" marR="68580" marT="0" marB="0"/>
                </a:tc>
              </a:tr>
              <a:tr h="0">
                <a:tc>
                  <a:txBody>
                    <a:bodyPr/>
                    <a:lstStyle/>
                    <a:p>
                      <a:pPr marL="0" marR="0" algn="just">
                        <a:lnSpc>
                          <a:spcPct val="115000"/>
                        </a:lnSpc>
                        <a:spcBef>
                          <a:spcPts val="0"/>
                        </a:spcBef>
                        <a:spcAft>
                          <a:spcPts val="1000"/>
                        </a:spcAft>
                      </a:pPr>
                      <a:r>
                        <a:rPr lang="en-IN" sz="1200" kern="100">
                          <a:effectLst/>
                        </a:rPr>
                        <a:t>1</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Correct Email or Not</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The user can send Query to admin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Send Query to admin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An email is sent to admin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Email sent successfully</a:t>
                      </a:r>
                      <a:endParaRPr lang="en-US" sz="1050" kern="100">
                        <a:effectLst/>
                        <a:latin typeface="Times New Roman"/>
                        <a:ea typeface="SimSun"/>
                      </a:endParaRPr>
                    </a:p>
                  </a:txBody>
                  <a:tcPr marL="68580" marR="68580" marT="0" marB="0"/>
                </a:tc>
              </a:tr>
              <a:tr h="0">
                <a:tc>
                  <a:txBody>
                    <a:bodyPr/>
                    <a:lstStyle/>
                    <a:p>
                      <a:pPr marL="0" marR="0" algn="just">
                        <a:lnSpc>
                          <a:spcPct val="115000"/>
                        </a:lnSpc>
                        <a:spcBef>
                          <a:spcPts val="0"/>
                        </a:spcBef>
                        <a:spcAft>
                          <a:spcPts val="1000"/>
                        </a:spcAft>
                      </a:pPr>
                      <a:r>
                        <a:rPr lang="en-IN" sz="1200" kern="100">
                          <a:effectLst/>
                        </a:rPr>
                        <a:t>2</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Correct Email or Not</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The user can send Query to admin</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Show a warning</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a:effectLst/>
                        </a:rPr>
                        <a:t>A warning is displayed</a:t>
                      </a:r>
                      <a:endParaRPr lang="en-US" sz="1050" kern="100">
                        <a:effectLst/>
                        <a:latin typeface="Times New Roman"/>
                        <a:ea typeface="SimSun"/>
                      </a:endParaRPr>
                    </a:p>
                  </a:txBody>
                  <a:tcPr marL="68580" marR="68580" marT="0" marB="0"/>
                </a:tc>
                <a:tc>
                  <a:txBody>
                    <a:bodyPr/>
                    <a:lstStyle/>
                    <a:p>
                      <a:pPr marL="0" marR="0" algn="just">
                        <a:lnSpc>
                          <a:spcPct val="115000"/>
                        </a:lnSpc>
                        <a:spcBef>
                          <a:spcPts val="0"/>
                        </a:spcBef>
                        <a:spcAft>
                          <a:spcPts val="1000"/>
                        </a:spcAft>
                      </a:pPr>
                      <a:r>
                        <a:rPr lang="en-IN" sz="1200" kern="100" dirty="0">
                          <a:effectLst/>
                        </a:rPr>
                        <a:t>The user is warned for wrong email.</a:t>
                      </a:r>
                      <a:endParaRPr lang="en-US" sz="1050" kern="1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xmlns="" val="331134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Screen Shots</a:t>
            </a:r>
            <a:endParaRPr lang="en-US" dirty="0"/>
          </a:p>
        </p:txBody>
      </p:sp>
      <p:pic>
        <p:nvPicPr>
          <p:cNvPr id="4" name="Content Placeholder 3" descr="C:\Users\MANOJ\Desktop\home page.jp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100" y="1739937"/>
            <a:ext cx="7499350" cy="4216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lnSpcReduction="10000"/>
          </a:bodyPr>
          <a:lstStyle/>
          <a:p>
            <a:pPr algn="ctr">
              <a:buNone/>
            </a:pPr>
            <a:r>
              <a:rPr lang="en-US" sz="3600" b="1" dirty="0" smtClean="0">
                <a:solidFill>
                  <a:schemeClr val="accent1"/>
                </a:solidFill>
                <a:latin typeface="Andalus" pitchFamily="18" charset="-78"/>
                <a:cs typeface="Andalus" pitchFamily="18" charset="-78"/>
              </a:rPr>
              <a:t>Existing System</a:t>
            </a:r>
          </a:p>
          <a:p>
            <a:pPr algn="ctr">
              <a:buNone/>
            </a:pPr>
            <a:endParaRPr lang="en-US" sz="3600" b="1" dirty="0" smtClean="0">
              <a:solidFill>
                <a:srgbClr val="FF0000"/>
              </a:solidFill>
              <a:latin typeface="Andalus" pitchFamily="18" charset="-78"/>
              <a:cs typeface="Andalus" pitchFamily="18" charset="-78"/>
            </a:endParaRPr>
          </a:p>
          <a:p>
            <a:pPr>
              <a:buFont typeface="Wingdings" pitchFamily="2" charset="2"/>
              <a:buChar char="Ø"/>
            </a:pPr>
            <a:r>
              <a:rPr lang="en-US" sz="2800" dirty="0" smtClean="0">
                <a:latin typeface="Andalus" pitchFamily="18" charset="-78"/>
                <a:cs typeface="Andalus" pitchFamily="18" charset="-78"/>
              </a:rPr>
              <a:t>To register for the courses of particular major  in the same Comprehensive Website (ex-My central) results server problems </a:t>
            </a:r>
          </a:p>
          <a:p>
            <a:pPr>
              <a:buNone/>
            </a:pPr>
            <a:endParaRPr lang="en-US" sz="2800" dirty="0" smtClean="0">
              <a:latin typeface="Andalus" pitchFamily="18" charset="-78"/>
              <a:cs typeface="Andalus" pitchFamily="18" charset="-78"/>
            </a:endParaRPr>
          </a:p>
          <a:p>
            <a:pPr>
              <a:buFont typeface="Wingdings" pitchFamily="2" charset="2"/>
              <a:buChar char="Ø"/>
            </a:pPr>
            <a:r>
              <a:rPr lang="en-US" sz="2800" dirty="0" smtClean="0">
                <a:latin typeface="Andalus" pitchFamily="18" charset="-78"/>
                <a:cs typeface="Andalus" pitchFamily="18" charset="-78"/>
              </a:rPr>
              <a:t>This also interrupts other activities and degrades the performance of the website.</a:t>
            </a:r>
          </a:p>
          <a:p>
            <a:pPr>
              <a:buNone/>
            </a:pPr>
            <a:endParaRPr lang="en-US" sz="2800" dirty="0" smtClean="0">
              <a:latin typeface="Andalus" pitchFamily="18" charset="-78"/>
              <a:cs typeface="Andalus" pitchFamily="18" charset="-78"/>
            </a:endParaRPr>
          </a:p>
          <a:p>
            <a:pPr>
              <a:buFont typeface="Wingdings" pitchFamily="2" charset="2"/>
              <a:buChar char="Ø"/>
            </a:pPr>
            <a:r>
              <a:rPr lang="en-US" sz="2800" dirty="0" smtClean="0">
                <a:latin typeface="Andalus" pitchFamily="18" charset="-78"/>
                <a:cs typeface="Andalus" pitchFamily="18" charset="-78"/>
              </a:rPr>
              <a:t>Whenever an issue such as course cancellation or change of timings arises administrator of the website should carefully address such as no other activity is interrupted.  </a:t>
            </a:r>
          </a:p>
          <a:p>
            <a:pPr>
              <a:buFont typeface="Wingdings" pitchFamily="2" charset="2"/>
              <a:buChar char="Ø"/>
            </a:pPr>
            <a:endParaRPr lang="en-US" sz="28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Navigation Bar</a:t>
            </a:r>
            <a:endParaRPr lang="en-US" dirty="0"/>
          </a:p>
        </p:txBody>
      </p:sp>
      <p:pic>
        <p:nvPicPr>
          <p:cNvPr id="4" name="Content Placeholder 3" descr="C:\Users\MANOJ\Desktop\Navigation Bar.jp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100" y="1739937"/>
            <a:ext cx="7499350" cy="4216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Gallery</a:t>
            </a:r>
            <a:endParaRPr lang="en-US" dirty="0"/>
          </a:p>
        </p:txBody>
      </p:sp>
      <p:pic>
        <p:nvPicPr>
          <p:cNvPr id="4" name="Content Placeholder 3" descr="C:\Users\MANOJ\Desktop\Gallery.jp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100" y="1739937"/>
            <a:ext cx="7499350" cy="4216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Registration</a:t>
            </a:r>
            <a:endParaRPr lang="en-US" dirty="0"/>
          </a:p>
        </p:txBody>
      </p:sp>
      <p:pic>
        <p:nvPicPr>
          <p:cNvPr id="4" name="Content Placeholder 3" descr="C:\Users\MANOJ\Desktop\Registration.jp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100" y="1739937"/>
            <a:ext cx="7499350" cy="4216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Query Submission</a:t>
            </a:r>
            <a:endParaRPr lang="en-US" dirty="0"/>
          </a:p>
        </p:txBody>
      </p:sp>
      <p:pic>
        <p:nvPicPr>
          <p:cNvPr id="5" name="Content Placeholder 4"/>
          <p:cNvPicPr>
            <a:picLocks noGrp="1"/>
          </p:cNvPicPr>
          <p:nvPr>
            <p:ph idx="1"/>
          </p:nvPr>
        </p:nvPicPr>
        <p:blipFill>
          <a:blip r:embed="rId2" cstate="print"/>
          <a:stretch>
            <a:fillRect/>
          </a:stretch>
        </p:blipFill>
        <p:spPr>
          <a:xfrm>
            <a:off x="1435100" y="1739937"/>
            <a:ext cx="7499350" cy="4216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rogram Files (x86)\Microsoft Office\MEDIA\CAGCAT10\j0234687.gif"/>
          <p:cNvPicPr>
            <a:picLocks noGrp="1" noChangeAspect="1" noChangeArrowheads="1" noCrop="1"/>
          </p:cNvPicPr>
          <p:nvPr>
            <p:ph idx="1"/>
          </p:nvPr>
        </p:nvPicPr>
        <p:blipFill>
          <a:blip r:embed="rId2" cstate="print"/>
          <a:srcRect/>
          <a:stretch>
            <a:fillRect/>
          </a:stretch>
        </p:blipFill>
        <p:spPr bwMode="auto">
          <a:xfrm>
            <a:off x="6400800" y="5029200"/>
            <a:ext cx="1228725" cy="723900"/>
          </a:xfrm>
          <a:prstGeom prst="rect">
            <a:avLst/>
          </a:prstGeom>
          <a:noFill/>
        </p:spPr>
      </p:pic>
      <p:pic>
        <p:nvPicPr>
          <p:cNvPr id="1027" name="Picture 3" descr="C:\Program Files (x86)\Microsoft Office\MEDIA\CAGCAT10\j0297551.wmf"/>
          <p:cNvPicPr>
            <a:picLocks noChangeAspect="1" noChangeArrowheads="1"/>
          </p:cNvPicPr>
          <p:nvPr/>
        </p:nvPicPr>
        <p:blipFill>
          <a:blip r:embed="rId3" cstate="print"/>
          <a:srcRect/>
          <a:stretch>
            <a:fillRect/>
          </a:stretch>
        </p:blipFill>
        <p:spPr bwMode="auto">
          <a:xfrm>
            <a:off x="1371600" y="304800"/>
            <a:ext cx="1195121" cy="1823314"/>
          </a:xfrm>
          <a:prstGeom prst="rect">
            <a:avLst/>
          </a:prstGeom>
          <a:noFill/>
        </p:spPr>
      </p:pic>
      <p:pic>
        <p:nvPicPr>
          <p:cNvPr id="1028" name="Picture 4" descr="C:\Program Files (x86)\Microsoft Office\MEDIA\CAGCAT10\j0299125.wmf"/>
          <p:cNvPicPr>
            <a:picLocks noChangeAspect="1" noChangeArrowheads="1"/>
          </p:cNvPicPr>
          <p:nvPr/>
        </p:nvPicPr>
        <p:blipFill>
          <a:blip r:embed="rId4" cstate="print"/>
          <a:srcRect/>
          <a:stretch>
            <a:fillRect/>
          </a:stretch>
        </p:blipFill>
        <p:spPr bwMode="auto">
          <a:xfrm>
            <a:off x="7086600" y="533400"/>
            <a:ext cx="1100137" cy="1804988"/>
          </a:xfrm>
          <a:prstGeom prst="rect">
            <a:avLst/>
          </a:prstGeom>
          <a:noFill/>
        </p:spPr>
      </p:pic>
      <p:sp>
        <p:nvSpPr>
          <p:cNvPr id="8" name="Rectangle 7"/>
          <p:cNvSpPr/>
          <p:nvPr/>
        </p:nvSpPr>
        <p:spPr>
          <a:xfrm rot="20547296">
            <a:off x="2728734" y="1557776"/>
            <a:ext cx="3583417" cy="4247317"/>
          </a:xfrm>
          <a:prstGeom prst="rect">
            <a:avLst/>
          </a:prstGeom>
          <a:noFill/>
        </p:spPr>
        <p:txBody>
          <a:bodyPr wrap="squar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a:p>
            <a:pPr algn="ctr"/>
            <a:endPar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Any Queries ?</a:t>
            </a:r>
          </a:p>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solidFill>
                  <a:schemeClr val="accent1"/>
                </a:solidFill>
                <a:latin typeface="Andalus" pitchFamily="18" charset="-78"/>
                <a:cs typeface="Andalus" pitchFamily="18" charset="-78"/>
              </a:rPr>
              <a:t>Proposed System</a:t>
            </a:r>
            <a:br>
              <a:rPr lang="en-US" sz="3600" b="1" dirty="0" smtClean="0">
                <a:solidFill>
                  <a:schemeClr val="accent1"/>
                </a:solidFill>
                <a:latin typeface="Andalus" pitchFamily="18" charset="-78"/>
                <a:cs typeface="Andalus" pitchFamily="18" charset="-78"/>
              </a:rPr>
            </a:br>
            <a:endParaRPr lang="en-US" sz="3600" dirty="0">
              <a:solidFill>
                <a:schemeClr val="accent1"/>
              </a:solidFill>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smtClean="0">
                <a:latin typeface="Andalus" pitchFamily="18" charset="-78"/>
                <a:cs typeface="Andalus" pitchFamily="18" charset="-78"/>
              </a:rPr>
              <a:t>A website which is completely dedicated for registration allows students to register for the courses swiftly</a:t>
            </a:r>
          </a:p>
          <a:p>
            <a:pPr>
              <a:buFont typeface="Wingdings" pitchFamily="2" charset="2"/>
              <a:buChar char="Ø"/>
            </a:pPr>
            <a:endParaRPr lang="en-US" sz="2200" dirty="0" smtClean="0">
              <a:latin typeface="Andalus" pitchFamily="18" charset="-78"/>
              <a:cs typeface="Andalus" pitchFamily="18" charset="-78"/>
            </a:endParaRPr>
          </a:p>
          <a:p>
            <a:pPr>
              <a:buFont typeface="Wingdings" pitchFamily="2" charset="2"/>
              <a:buChar char="Ø"/>
            </a:pPr>
            <a:r>
              <a:rPr lang="en-US" sz="2200" dirty="0" smtClean="0">
                <a:latin typeface="Andalus" pitchFamily="18" charset="-78"/>
                <a:cs typeface="Andalus" pitchFamily="18" charset="-78"/>
              </a:rPr>
              <a:t>The proposed website contains all the details about the Majors of the college, courses and particular lecturers and timings of their proposed classes .</a:t>
            </a:r>
          </a:p>
          <a:p>
            <a:pPr>
              <a:buNone/>
            </a:pPr>
            <a:endParaRPr lang="en-US" sz="2200" dirty="0" smtClean="0">
              <a:latin typeface="Andalus" pitchFamily="18" charset="-78"/>
              <a:cs typeface="Andalus" pitchFamily="18" charset="-78"/>
            </a:endParaRPr>
          </a:p>
          <a:p>
            <a:pPr>
              <a:buFont typeface="Wingdings" pitchFamily="2" charset="2"/>
              <a:buChar char="Ø"/>
            </a:pPr>
            <a:r>
              <a:rPr lang="en-US" sz="2200" dirty="0" smtClean="0">
                <a:latin typeface="Andalus" pitchFamily="18" charset="-78"/>
                <a:cs typeface="Andalus" pitchFamily="18" charset="-78"/>
              </a:rPr>
              <a:t>A database is created and maintained wherein the data regarding the Lecturers of different courses, their contact details , Students and the lecturers are intimated through Confirmation email whenever a student registers to their Course. </a:t>
            </a:r>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solidFill>
                  <a:schemeClr val="accent1"/>
                </a:solidFill>
                <a:latin typeface="Andalus" pitchFamily="18" charset="-78"/>
                <a:cs typeface="Andalus" pitchFamily="18" charset="-78"/>
              </a:rPr>
              <a:t>Scope</a:t>
            </a:r>
            <a:r>
              <a:rPr lang="en-US" sz="3600" dirty="0" smtClean="0">
                <a:solidFill>
                  <a:schemeClr val="accent1"/>
                </a:solidFill>
              </a:rPr>
              <a:t/>
            </a:r>
            <a:br>
              <a:rPr lang="en-US" sz="3600" dirty="0" smtClean="0">
                <a:solidFill>
                  <a:schemeClr val="accent1"/>
                </a:solidFill>
              </a:rPr>
            </a:br>
            <a:endParaRPr lang="en-US" sz="3600" dirty="0">
              <a:solidFill>
                <a:schemeClr val="accent1"/>
              </a:solidFill>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latin typeface="Andalus" pitchFamily="18" charset="-78"/>
                <a:cs typeface="Andalus" pitchFamily="18" charset="-78"/>
              </a:rPr>
              <a:t>The goal of this project is to allow the users to easily navigate through the web application and get registered to their interested Courses as quickly as possible. It provides the users with an interactive interface which responds to user inputs.</a:t>
            </a:r>
          </a:p>
          <a:p>
            <a:pPr algn="just">
              <a:buNone/>
            </a:pPr>
            <a:r>
              <a:rPr lang="en-US" sz="2400" b="1" dirty="0" smtClean="0">
                <a:solidFill>
                  <a:schemeClr val="accent2">
                    <a:lumMod val="40000"/>
                    <a:lumOff val="60000"/>
                  </a:schemeClr>
                </a:solidFill>
                <a:latin typeface="Andalus" pitchFamily="18" charset="-78"/>
                <a:cs typeface="Andalus" pitchFamily="18" charset="-78"/>
              </a:rPr>
              <a:t/>
            </a:r>
            <a:br>
              <a:rPr lang="en-US" sz="2400" b="1" dirty="0" smtClean="0">
                <a:solidFill>
                  <a:schemeClr val="accent2">
                    <a:lumMod val="40000"/>
                    <a:lumOff val="60000"/>
                  </a:schemeClr>
                </a:solidFill>
                <a:latin typeface="Andalus" pitchFamily="18" charset="-78"/>
                <a:cs typeface="Andalus" pitchFamily="18" charset="-78"/>
              </a:rPr>
            </a:br>
            <a:endParaRPr lang="en-US" sz="2200" dirty="0" smtClean="0">
              <a:latin typeface="Andalus" pitchFamily="18" charset="-78"/>
              <a:cs typeface="Andalus" pitchFamily="18" charset="-78"/>
            </a:endParaRPr>
          </a:p>
          <a:p>
            <a:pPr algn="just"/>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solidFill>
                  <a:schemeClr val="accent1"/>
                </a:solidFill>
                <a:latin typeface="Andalus" pitchFamily="18" charset="-78"/>
                <a:cs typeface="Andalus" pitchFamily="18" charset="-78"/>
              </a:rPr>
              <a:t>Development Environment</a:t>
            </a:r>
            <a:r>
              <a:rPr lang="en-US" sz="3600" b="1" dirty="0" smtClean="0">
                <a:solidFill>
                  <a:schemeClr val="accent2">
                    <a:lumMod val="40000"/>
                    <a:lumOff val="60000"/>
                  </a:schemeClr>
                </a:solidFill>
                <a:latin typeface="Andalus" pitchFamily="18" charset="-78"/>
                <a:cs typeface="Andalus" pitchFamily="18" charset="-78"/>
              </a:rPr>
              <a:t/>
            </a:r>
            <a:br>
              <a:rPr lang="en-US" sz="3600" b="1" dirty="0" smtClean="0">
                <a:solidFill>
                  <a:schemeClr val="accent2">
                    <a:lumMod val="40000"/>
                    <a:lumOff val="60000"/>
                  </a:schemeClr>
                </a:solidFill>
                <a:latin typeface="Andalus" pitchFamily="18" charset="-78"/>
                <a:cs typeface="Andalus" pitchFamily="18" charset="-78"/>
              </a:rPr>
            </a:br>
            <a:endParaRPr lang="en-US" sz="3600" dirty="0">
              <a:solidFill>
                <a:schemeClr val="accent2">
                  <a:lumMod val="40000"/>
                  <a:lumOff val="60000"/>
                </a:schemeClr>
              </a:solidFill>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latin typeface="Andalus" pitchFamily="18" charset="-78"/>
                <a:cs typeface="Andalus" pitchFamily="18" charset="-78"/>
              </a:rPr>
              <a:t>Software and hardware required to develop this project are mentioned below.</a:t>
            </a:r>
          </a:p>
          <a:p>
            <a:pPr>
              <a:buNone/>
            </a:pPr>
            <a:endParaRPr lang="en-US" sz="2800" dirty="0" smtClean="0">
              <a:latin typeface="Andalus" pitchFamily="18" charset="-78"/>
              <a:cs typeface="Andalus" pitchFamily="18" charset="-78"/>
            </a:endParaRPr>
          </a:p>
          <a:p>
            <a:pPr marL="82296" indent="0">
              <a:buNone/>
            </a:pPr>
            <a:r>
              <a:rPr lang="en-US" sz="2400" b="1" i="1" dirty="0" smtClean="0">
                <a:solidFill>
                  <a:schemeClr val="accent1"/>
                </a:solidFill>
                <a:latin typeface="Andalus" pitchFamily="18" charset="-78"/>
                <a:cs typeface="Andalus" pitchFamily="18" charset="-78"/>
              </a:rPr>
              <a:t>Software Requirements</a:t>
            </a:r>
          </a:p>
          <a:p>
            <a:pPr>
              <a:buNone/>
            </a:pPr>
            <a:r>
              <a:rPr lang="en-US" sz="2200" dirty="0" smtClean="0">
                <a:latin typeface="Andalus" pitchFamily="18" charset="-78"/>
                <a:cs typeface="Andalus" pitchFamily="18" charset="-78"/>
              </a:rPr>
              <a:t>Programming Platform : HTML5,CSS,JavaScript,PHP5.4</a:t>
            </a:r>
          </a:p>
          <a:p>
            <a:pPr>
              <a:buNone/>
            </a:pPr>
            <a:r>
              <a:rPr lang="en-US" sz="2200" dirty="0" smtClean="0">
                <a:latin typeface="Andalus" pitchFamily="18" charset="-78"/>
                <a:cs typeface="Andalus" pitchFamily="18" charset="-78"/>
              </a:rPr>
              <a:t>Editor		</a:t>
            </a:r>
            <a:r>
              <a:rPr lang="en-US" sz="2200" dirty="0">
                <a:latin typeface="Andalus" pitchFamily="18" charset="-78"/>
                <a:cs typeface="Andalus" pitchFamily="18" charset="-78"/>
              </a:rPr>
              <a:t> </a:t>
            </a:r>
            <a:r>
              <a:rPr lang="en-US" sz="2200" dirty="0" smtClean="0">
                <a:latin typeface="Andalus" pitchFamily="18" charset="-78"/>
                <a:cs typeface="Andalus" pitchFamily="18" charset="-78"/>
              </a:rPr>
              <a:t>             : Notepad++</a:t>
            </a:r>
          </a:p>
          <a:p>
            <a:pPr>
              <a:buNone/>
            </a:pPr>
            <a:r>
              <a:rPr lang="en-US" sz="2200" dirty="0" smtClean="0">
                <a:latin typeface="Andalus" pitchFamily="18" charset="-78"/>
                <a:cs typeface="Andalus" pitchFamily="18" charset="-78"/>
              </a:rPr>
              <a:t>Database                         : MySQL 5.5</a:t>
            </a:r>
          </a:p>
          <a:p>
            <a:pPr>
              <a:buNone/>
            </a:pPr>
            <a:r>
              <a:rPr lang="en-US" sz="2200" dirty="0" smtClean="0">
                <a:latin typeface="Andalus" pitchFamily="18" charset="-78"/>
                <a:cs typeface="Andalus" pitchFamily="18" charset="-78"/>
              </a:rPr>
              <a:t>Web Server                     : Apache Http Server 2.4</a:t>
            </a:r>
          </a:p>
          <a:p>
            <a:pPr>
              <a:buNone/>
            </a:pPr>
            <a:endParaRPr lang="en-US" sz="2200" dirty="0" smtClean="0">
              <a:latin typeface="Andalus" pitchFamily="18" charset="-78"/>
              <a:cs typeface="Andalus" pitchFamily="18" charset="-78"/>
            </a:endParaRPr>
          </a:p>
          <a:p>
            <a:pPr>
              <a:buNone/>
            </a:pPr>
            <a:endParaRPr lang="en-US" sz="2200" dirty="0" smtClean="0">
              <a:latin typeface="Andalus" pitchFamily="18" charset="-78"/>
              <a:cs typeface="Andalus" pitchFamily="18" charset="-78"/>
            </a:endParaRPr>
          </a:p>
          <a:p>
            <a:pPr>
              <a:buNone/>
            </a:pPr>
            <a:endParaRPr lang="en-US" sz="2200" b="1" dirty="0">
              <a:solidFill>
                <a:schemeClr val="accent2">
                  <a:lumMod val="40000"/>
                  <a:lumOff val="60000"/>
                </a:schemeClr>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2800" dirty="0" smtClean="0">
                <a:solidFill>
                  <a:schemeClr val="accent1"/>
                </a:solidFill>
                <a:latin typeface="Andalus" pitchFamily="18" charset="-78"/>
                <a:cs typeface="Andalus" pitchFamily="18" charset="-78"/>
              </a:rPr>
              <a:t>Hardware requirements</a:t>
            </a:r>
            <a:endParaRPr lang="en-US" sz="2800" dirty="0">
              <a:solidFill>
                <a:schemeClr val="accent1"/>
              </a:solidFill>
              <a:latin typeface="Andalus" pitchFamily="18" charset="-78"/>
              <a:cs typeface="Andalus" pitchFamily="18" charset="-78"/>
            </a:endParaRPr>
          </a:p>
        </p:txBody>
      </p:sp>
      <p:sp>
        <p:nvSpPr>
          <p:cNvPr id="3" name="Content Placeholder 2"/>
          <p:cNvSpPr>
            <a:spLocks noGrp="1"/>
          </p:cNvSpPr>
          <p:nvPr>
            <p:ph idx="1"/>
          </p:nvPr>
        </p:nvSpPr>
        <p:spPr/>
        <p:txBody>
          <a:bodyPr>
            <a:normAutofit fontScale="92500"/>
          </a:bodyPr>
          <a:lstStyle/>
          <a:p>
            <a:pPr>
              <a:buNone/>
            </a:pPr>
            <a:r>
              <a:rPr lang="en-US" sz="2400" dirty="0" smtClean="0">
                <a:latin typeface="Andalus" pitchFamily="18" charset="-78"/>
                <a:cs typeface="Andalus" pitchFamily="18" charset="-78"/>
              </a:rPr>
              <a:t>RAM 		             : 512MB or high</a:t>
            </a:r>
          </a:p>
          <a:p>
            <a:pPr>
              <a:buNone/>
            </a:pPr>
            <a:r>
              <a:rPr lang="en-US" sz="2400" dirty="0" smtClean="0">
                <a:latin typeface="Andalus" pitchFamily="18" charset="-78"/>
                <a:cs typeface="Andalus" pitchFamily="18" charset="-78"/>
              </a:rPr>
              <a:t>Processor 	             : INTEL-P4 or higher</a:t>
            </a:r>
          </a:p>
          <a:p>
            <a:pPr>
              <a:buNone/>
            </a:pPr>
            <a:r>
              <a:rPr lang="en-US" sz="2400" dirty="0" smtClean="0">
                <a:latin typeface="Andalus" pitchFamily="18" charset="-78"/>
                <a:cs typeface="Andalus" pitchFamily="18" charset="-78"/>
              </a:rPr>
              <a:t>Hard disk 		: 40GB or more</a:t>
            </a:r>
          </a:p>
          <a:p>
            <a:pPr>
              <a:buNone/>
            </a:pPr>
            <a:endParaRPr lang="en-US" sz="2400" dirty="0" smtClean="0">
              <a:latin typeface="Andalus" pitchFamily="18" charset="-78"/>
              <a:cs typeface="Andalus" pitchFamily="18" charset="-78"/>
            </a:endParaRPr>
          </a:p>
          <a:p>
            <a:pPr>
              <a:buFont typeface="Wingdings" pitchFamily="2" charset="2"/>
              <a:buChar char="Ø"/>
            </a:pPr>
            <a:r>
              <a:rPr lang="en-US" sz="3000" b="1" dirty="0" smtClean="0">
                <a:solidFill>
                  <a:schemeClr val="accent1"/>
                </a:solidFill>
                <a:latin typeface="Andalus" pitchFamily="18" charset="-78"/>
                <a:cs typeface="Andalus" pitchFamily="18" charset="-78"/>
              </a:rPr>
              <a:t>Operating Environment</a:t>
            </a:r>
          </a:p>
          <a:p>
            <a:pPr>
              <a:buNone/>
            </a:pPr>
            <a:r>
              <a:rPr lang="en-US" sz="2400" dirty="0" smtClean="0">
                <a:latin typeface="Andalus" pitchFamily="18" charset="-78"/>
                <a:cs typeface="Andalus" pitchFamily="18" charset="-78"/>
              </a:rPr>
              <a:t>  Environment in which this product operates is described here.</a:t>
            </a:r>
            <a:endParaRPr lang="en-US" sz="2400" b="1" dirty="0" smtClean="0">
              <a:latin typeface="Andalus" pitchFamily="18" charset="-78"/>
              <a:cs typeface="Andalus" pitchFamily="18" charset="-78"/>
            </a:endParaRPr>
          </a:p>
          <a:p>
            <a:pPr>
              <a:buNone/>
            </a:pPr>
            <a:endParaRPr lang="en-US" sz="2400" dirty="0" smtClean="0">
              <a:latin typeface="Andalus" pitchFamily="18" charset="-78"/>
              <a:cs typeface="Andalus" pitchFamily="18" charset="-78"/>
            </a:endParaRPr>
          </a:p>
          <a:p>
            <a:pPr>
              <a:buNone/>
            </a:pPr>
            <a:r>
              <a:rPr lang="en-US" sz="3000" b="1" dirty="0" smtClean="0">
                <a:solidFill>
                  <a:schemeClr val="accent1"/>
                </a:solidFill>
                <a:latin typeface="Andalus" pitchFamily="18" charset="-78"/>
                <a:cs typeface="Andalus" pitchFamily="18" charset="-78"/>
              </a:rPr>
              <a:t>Client Side Requirements</a:t>
            </a:r>
          </a:p>
          <a:p>
            <a:pPr marL="82296" indent="0">
              <a:buNone/>
            </a:pPr>
            <a:r>
              <a:rPr lang="en-US" sz="2600" b="1" dirty="0" smtClean="0">
                <a:solidFill>
                  <a:schemeClr val="accent2">
                    <a:lumMod val="40000"/>
                    <a:lumOff val="60000"/>
                  </a:schemeClr>
                </a:solidFill>
                <a:latin typeface="Andalus" pitchFamily="18" charset="-78"/>
                <a:cs typeface="Andalus" pitchFamily="18" charset="-78"/>
              </a:rPr>
              <a:t>   Software requirements :</a:t>
            </a:r>
          </a:p>
          <a:p>
            <a:pPr>
              <a:buNone/>
            </a:pPr>
            <a:r>
              <a:rPr lang="en-US" sz="2400" dirty="0" smtClean="0">
                <a:latin typeface="Andalus" pitchFamily="18" charset="-78"/>
                <a:cs typeface="Andalus" pitchFamily="18" charset="-78"/>
              </a:rPr>
              <a:t>Operating System    : Windows XP or Advanced</a:t>
            </a:r>
          </a:p>
          <a:p>
            <a:pPr>
              <a:buNone/>
            </a:pPr>
            <a:r>
              <a:rPr lang="en-US" sz="2400" dirty="0" smtClean="0">
                <a:latin typeface="Andalus" pitchFamily="18" charset="-78"/>
                <a:cs typeface="Andalus" pitchFamily="18" charset="-78"/>
              </a:rPr>
              <a:t>Web Browser           :   Chrome or Mozilla</a:t>
            </a:r>
          </a:p>
          <a:p>
            <a:pPr>
              <a:buNone/>
            </a:pPr>
            <a:endParaRPr lang="en-US" sz="2800" b="1" dirty="0" smtClean="0">
              <a:solidFill>
                <a:schemeClr val="accent2">
                  <a:lumMod val="40000"/>
                  <a:lumOff val="60000"/>
                </a:schemeClr>
              </a:solidFill>
              <a:latin typeface="Andalus" pitchFamily="18" charset="-78"/>
              <a:cs typeface="Andalus" pitchFamily="18" charset="-78"/>
            </a:endParaRPr>
          </a:p>
          <a:p>
            <a:pPr>
              <a:buNone/>
            </a:pPr>
            <a:endParaRPr lang="en-US" sz="2800" b="1" dirty="0" smtClean="0">
              <a:solidFill>
                <a:schemeClr val="accent2">
                  <a:lumMod val="40000"/>
                  <a:lumOff val="60000"/>
                </a:schemeClr>
              </a:solidFill>
              <a:latin typeface="Andalus" pitchFamily="18" charset="-78"/>
              <a:cs typeface="Andalus" pitchFamily="18" charset="-78"/>
            </a:endParaRPr>
          </a:p>
          <a:p>
            <a:pPr>
              <a:buNone/>
            </a:pPr>
            <a:endParaRPr lang="en-US" sz="2800" b="1" dirty="0" smtClean="0">
              <a:solidFill>
                <a:schemeClr val="accent2">
                  <a:lumMod val="40000"/>
                  <a:lumOff val="60000"/>
                </a:schemeClr>
              </a:solidFill>
              <a:latin typeface="Andalus" pitchFamily="18" charset="-78"/>
              <a:cs typeface="Andalus" pitchFamily="18" charset="-78"/>
            </a:endParaRPr>
          </a:p>
          <a:p>
            <a:pPr>
              <a:buNone/>
            </a:pPr>
            <a:endParaRPr lang="en-US" sz="24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2">
                    <a:lumMod val="40000"/>
                    <a:lumOff val="60000"/>
                  </a:schemeClr>
                </a:solidFill>
                <a:latin typeface="Andalus" pitchFamily="18" charset="-78"/>
                <a:cs typeface="Andalus" pitchFamily="18" charset="-78"/>
              </a:rPr>
              <a:t>Hardware requirements</a:t>
            </a:r>
            <a:endParaRPr lang="en-US" sz="2400" dirty="0">
              <a:solidFill>
                <a:schemeClr val="tx2">
                  <a:lumMod val="40000"/>
                  <a:lumOff val="60000"/>
                </a:schemeClr>
              </a:solidFill>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r>
              <a:rPr lang="en-US" sz="2200" dirty="0" smtClean="0">
                <a:latin typeface="Andalus" pitchFamily="18" charset="-78"/>
                <a:cs typeface="Andalus" pitchFamily="18" charset="-78"/>
              </a:rPr>
              <a:t>Hard disk              : 40 GB or high</a:t>
            </a:r>
          </a:p>
          <a:p>
            <a:r>
              <a:rPr lang="en-US" sz="2200" dirty="0" smtClean="0">
                <a:latin typeface="Andalus" pitchFamily="18" charset="-78"/>
                <a:cs typeface="Andalus" pitchFamily="18" charset="-78"/>
              </a:rPr>
              <a:t>RAM                      :    512MB or higher</a:t>
            </a:r>
          </a:p>
          <a:p>
            <a:r>
              <a:rPr lang="en-US" sz="2200" dirty="0" smtClean="0">
                <a:latin typeface="Andalus" pitchFamily="18" charset="-78"/>
                <a:cs typeface="Andalus" pitchFamily="18" charset="-78"/>
              </a:rPr>
              <a:t>Processor              :    Pentium 4 or Advanced</a:t>
            </a:r>
          </a:p>
          <a:p>
            <a:pPr>
              <a:buNone/>
            </a:pPr>
            <a:endParaRPr lang="en-US" sz="2200" dirty="0" smtClean="0">
              <a:latin typeface="Andalus" pitchFamily="18" charset="-78"/>
              <a:cs typeface="Andalus" pitchFamily="18" charset="-78"/>
            </a:endParaRPr>
          </a:p>
          <a:p>
            <a:pPr>
              <a:buNone/>
            </a:pPr>
            <a:r>
              <a:rPr lang="en-US" sz="2800" b="1" dirty="0" smtClean="0">
                <a:solidFill>
                  <a:schemeClr val="accent1"/>
                </a:solidFill>
                <a:latin typeface="Andalus" pitchFamily="18" charset="-78"/>
                <a:cs typeface="Andalus" pitchFamily="18" charset="-78"/>
              </a:rPr>
              <a:t>Server Side Requirements</a:t>
            </a:r>
          </a:p>
          <a:p>
            <a:pPr>
              <a:buNone/>
            </a:pPr>
            <a:r>
              <a:rPr lang="en-US" sz="2400" b="1" dirty="0" smtClean="0">
                <a:solidFill>
                  <a:schemeClr val="tx2">
                    <a:lumMod val="40000"/>
                    <a:lumOff val="60000"/>
                  </a:schemeClr>
                </a:solidFill>
                <a:latin typeface="Andalus" pitchFamily="18" charset="-78"/>
                <a:cs typeface="Andalus" pitchFamily="18" charset="-78"/>
              </a:rPr>
              <a:t>Software requirements</a:t>
            </a:r>
            <a:r>
              <a:rPr lang="en-US" sz="2400" b="1" dirty="0" smtClean="0">
                <a:solidFill>
                  <a:schemeClr val="accent1"/>
                </a:solidFill>
                <a:latin typeface="Andalus" pitchFamily="18" charset="-78"/>
                <a:cs typeface="Andalus" pitchFamily="18" charset="-78"/>
              </a:rPr>
              <a:t>:</a:t>
            </a:r>
          </a:p>
          <a:p>
            <a:pPr>
              <a:buNone/>
            </a:pPr>
            <a:r>
              <a:rPr lang="en-US" sz="2200" dirty="0" smtClean="0">
                <a:latin typeface="Andalus" pitchFamily="18" charset="-78"/>
                <a:cs typeface="Andalus" pitchFamily="18" charset="-78"/>
              </a:rPr>
              <a:t>Operating System         : Windows XP or advanced</a:t>
            </a:r>
          </a:p>
          <a:p>
            <a:pPr>
              <a:buNone/>
            </a:pPr>
            <a:r>
              <a:rPr lang="en-US" sz="2200" dirty="0" smtClean="0">
                <a:latin typeface="Andalus" pitchFamily="18" charset="-78"/>
                <a:cs typeface="Andalus" pitchFamily="18" charset="-78"/>
              </a:rPr>
              <a:t>Web Server                   : Apache Http Server</a:t>
            </a:r>
            <a:endParaRPr lang="en-US" sz="2200" b="1" dirty="0" smtClean="0">
              <a:solidFill>
                <a:schemeClr val="accent2">
                  <a:lumMod val="40000"/>
                  <a:lumOff val="60000"/>
                </a:schemeClr>
              </a:solidFill>
              <a:latin typeface="Andalus" pitchFamily="18" charset="-78"/>
              <a:cs typeface="Andalus" pitchFamily="18" charset="-78"/>
            </a:endParaRPr>
          </a:p>
          <a:p>
            <a:pPr>
              <a:buNone/>
            </a:pPr>
            <a:r>
              <a:rPr lang="en-US" sz="2200" dirty="0" smtClean="0">
                <a:latin typeface="Andalus" pitchFamily="18" charset="-78"/>
                <a:cs typeface="Andalus" pitchFamily="18" charset="-78"/>
              </a:rPr>
              <a:t>Database                       : MySQL 5.5</a:t>
            </a:r>
          </a:p>
          <a:p>
            <a:pPr>
              <a:buNone/>
            </a:pPr>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lumMod val="40000"/>
                    <a:lumOff val="60000"/>
                  </a:schemeClr>
                </a:solidFill>
                <a:latin typeface="Andalus" pitchFamily="18" charset="-78"/>
                <a:cs typeface="Andalus" pitchFamily="18" charset="-78"/>
              </a:rPr>
              <a:t>Hardware requirements</a:t>
            </a:r>
            <a:r>
              <a:rPr lang="en-US" sz="2800" b="1" dirty="0" smtClean="0">
                <a:solidFill>
                  <a:schemeClr val="accent2">
                    <a:lumMod val="40000"/>
                    <a:lumOff val="60000"/>
                  </a:schemeClr>
                </a:solidFill>
                <a:latin typeface="Andalus" pitchFamily="18" charset="-78"/>
                <a:cs typeface="Andalus" pitchFamily="18" charset="-78"/>
              </a:rPr>
              <a:t/>
            </a:r>
            <a:br>
              <a:rPr lang="en-US" sz="2800" b="1" dirty="0" smtClean="0">
                <a:solidFill>
                  <a:schemeClr val="accent2">
                    <a:lumMod val="40000"/>
                    <a:lumOff val="60000"/>
                  </a:schemeClr>
                </a:solidFill>
                <a:latin typeface="Andalus" pitchFamily="18" charset="-78"/>
                <a:cs typeface="Andalus" pitchFamily="18" charset="-78"/>
              </a:rPr>
            </a:br>
            <a:endParaRPr lang="en-US" sz="2800" dirty="0">
              <a:solidFill>
                <a:schemeClr val="accent2">
                  <a:lumMod val="40000"/>
                  <a:lumOff val="60000"/>
                </a:schemeClr>
              </a:solidFill>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pPr>
              <a:buNone/>
            </a:pPr>
            <a:r>
              <a:rPr lang="en-US" sz="2200" dirty="0" smtClean="0">
                <a:latin typeface="Andalus" pitchFamily="18" charset="-78"/>
                <a:cs typeface="Andalus" pitchFamily="18" charset="-78"/>
              </a:rPr>
              <a:t>Hard disk                    : </a:t>
            </a:r>
            <a:r>
              <a:rPr lang="en-IN" sz="2200" dirty="0" smtClean="0">
                <a:latin typeface="Andalus" pitchFamily="18" charset="-78"/>
                <a:cs typeface="Andalus" pitchFamily="18" charset="-78"/>
              </a:rPr>
              <a:t>40GB or more</a:t>
            </a:r>
            <a:endParaRPr lang="en-US" sz="2200" dirty="0" smtClean="0">
              <a:latin typeface="Andalus" pitchFamily="18" charset="-78"/>
              <a:cs typeface="Andalus" pitchFamily="18" charset="-78"/>
            </a:endParaRPr>
          </a:p>
          <a:p>
            <a:pPr>
              <a:buNone/>
            </a:pPr>
            <a:r>
              <a:rPr lang="en-US" sz="2200" dirty="0" smtClean="0">
                <a:latin typeface="Andalus" pitchFamily="18" charset="-78"/>
                <a:cs typeface="Andalus" pitchFamily="18" charset="-78"/>
              </a:rPr>
              <a:t>RAM                            :1 GB or higher</a:t>
            </a:r>
          </a:p>
          <a:p>
            <a:pPr>
              <a:buNone/>
            </a:pPr>
            <a:r>
              <a:rPr lang="en-US" sz="2200" dirty="0" smtClean="0">
                <a:latin typeface="Andalus" pitchFamily="18" charset="-78"/>
                <a:cs typeface="Andalus" pitchFamily="18" charset="-78"/>
              </a:rPr>
              <a:t>Processor                    :INTEL-P4 or advanced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851</TotalTime>
  <Words>1016</Words>
  <Application>Microsoft Office PowerPoint</Application>
  <PresentationFormat>On-screen Show (4:3)</PresentationFormat>
  <Paragraphs>215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PROJECT   On   Course Registration System   Submitted  By     Manoj Kumar Potlapalli         [700635028]    Sandeep Reddy Aredla           [700635578]   Ravali Gujja                              [700641004]  Himabindu Chittimalla          [700641264] </vt:lpstr>
      <vt:lpstr>Slide 2</vt:lpstr>
      <vt:lpstr>Slide 3</vt:lpstr>
      <vt:lpstr>Proposed System </vt:lpstr>
      <vt:lpstr>Scope </vt:lpstr>
      <vt:lpstr>Development Environment </vt:lpstr>
      <vt:lpstr>Hardware requirements</vt:lpstr>
      <vt:lpstr>Hardware requirements</vt:lpstr>
      <vt:lpstr>Hardware requirements </vt:lpstr>
      <vt:lpstr>System features</vt:lpstr>
      <vt:lpstr>Slide 11</vt:lpstr>
      <vt:lpstr>ANALYSIS</vt:lpstr>
      <vt:lpstr>Slide 13</vt:lpstr>
      <vt:lpstr>Slide 14</vt:lpstr>
      <vt:lpstr>            UML Diagrams</vt:lpstr>
      <vt:lpstr>        Use Case Diagram</vt:lpstr>
      <vt:lpstr>             Class Diagram</vt:lpstr>
      <vt:lpstr>          Activity Diagram</vt:lpstr>
      <vt:lpstr>         Sequence Diagram</vt:lpstr>
      <vt:lpstr>      Collaboration Diagram</vt:lpstr>
      <vt:lpstr>          Administrator Window</vt:lpstr>
      <vt:lpstr>        Administrator Window</vt:lpstr>
      <vt:lpstr>        Administrator Window</vt:lpstr>
      <vt:lpstr>Testing:</vt:lpstr>
      <vt:lpstr>              Test case 1</vt:lpstr>
      <vt:lpstr>               Test case 2</vt:lpstr>
      <vt:lpstr>                Test case 3</vt:lpstr>
      <vt:lpstr>             Test case 4</vt:lpstr>
      <vt:lpstr>            Screen Shots</vt:lpstr>
      <vt:lpstr>           Navigation Bar</vt:lpstr>
      <vt:lpstr>                    Gallery</vt:lpstr>
      <vt:lpstr>                 Registration</vt:lpstr>
      <vt:lpstr>        Query Submission</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Course Registration System   Submitted  By     Manoj Kumar Potlapalli         [700635028]    Sandeep Reddy Aredla           [700635578]   Ravali Gujja                              [700641004]  Himabindu Chittimalla          [700641264] </dc:title>
  <dc:creator>RAVALI</dc:creator>
  <cp:lastModifiedBy>sandeep reddy</cp:lastModifiedBy>
  <cp:revision>33</cp:revision>
  <dcterms:created xsi:type="dcterms:W3CDTF">2006-08-16T00:00:00Z</dcterms:created>
  <dcterms:modified xsi:type="dcterms:W3CDTF">2015-12-02T16:45:38Z</dcterms:modified>
</cp:coreProperties>
</file>