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709" r:id="rId3"/>
    <p:sldId id="726" r:id="rId4"/>
    <p:sldId id="711" r:id="rId5"/>
    <p:sldId id="727" r:id="rId6"/>
    <p:sldId id="716" r:id="rId7"/>
    <p:sldId id="717" r:id="rId8"/>
    <p:sldId id="722" r:id="rId9"/>
    <p:sldId id="720" r:id="rId10"/>
    <p:sldId id="719" r:id="rId11"/>
    <p:sldId id="723" r:id="rId12"/>
    <p:sldId id="724" r:id="rId13"/>
    <p:sldId id="721" r:id="rId14"/>
    <p:sldId id="725" r:id="rId15"/>
    <p:sldId id="7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3" autoAdjust="0"/>
    <p:restoredTop sz="93759" autoAdjust="0"/>
  </p:normalViewPr>
  <p:slideViewPr>
    <p:cSldViewPr snapToGrid="0">
      <p:cViewPr varScale="1">
        <p:scale>
          <a:sx n="77" d="100"/>
          <a:sy n="77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3F5C9-4E3A-4BC2-8520-B7D35AE545AC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38278-323E-4DB1-ADF3-7E7AA2857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37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87675" y="887413"/>
            <a:ext cx="4259263" cy="23971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18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38278-323E-4DB1-ADF3-7E7AA2857DB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038278-323E-4DB1-ADF3-7E7AA2857DB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75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ACE2-F23C-A1CA-E85C-F534C9932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04F6A-1361-8F82-64EE-07D2EB54A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3B66F-366A-3BC6-D107-17F6D01D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14F4-20FB-1231-AC9B-FAEC06025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04B1B-BE1A-10D7-5695-80FE2877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65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29F8-72D8-FCB6-12AB-36CFB35D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84EBD-277C-E3EC-CF23-4FD4EDBA9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0038-C6C4-AF8E-C6E1-BAFDC764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8F922-3AAF-8133-2631-81881C44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2D43-A27F-48A1-EC72-5BDDCBF5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5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C5567-2A4C-B698-C94E-CFCF9B00B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8444E-2717-419F-4814-A19027B43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78999-C14A-F52B-F576-AEFFFE7C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744E5-6A0D-FBAA-5FD5-EA144E7D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CCAB3-7CCD-096E-363B-EFDE659F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110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3507" y="1525375"/>
            <a:ext cx="7724987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5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A226-5869-441A-9F77-37D890FC2BB0}" type="datetime1">
              <a:rPr lang="en-IN" smtClean="0"/>
              <a:t>09-11-2024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7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76D9-DEEE-5953-943A-AB89C8F6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C2CE6-B55C-8F86-64FB-DE6DD480B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28E1-ED77-397C-A3B5-73A964A3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C417-9C28-F221-36A3-93ECA153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418B-58A8-198A-2B9A-F34051BC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8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AAB4-9FA6-4B1C-5E01-856A80CE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428EB-25D5-15E0-72F4-491EC3C71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328AD-2F3A-57BB-BCA4-DC1ED221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04FD-48A4-0443-FFAF-4F0E1C5D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F469A-99AE-3817-D7D7-BDA907DB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6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24F1-7F30-72E0-4664-8FF94C6E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D205-FFDB-1725-05E8-B18ECAEBC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CDE88-2597-25E4-B8D4-A41432174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3CCB8-9D25-803B-E2A8-8FDDB0B3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B1E07-2F5D-0D47-CB60-9545D943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F8292-2C1F-B064-256F-C201B7B7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6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AA48-8042-FDA3-05FA-04D90E88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3D9E9-C106-0244-C1C2-979C3381C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EB028-D2C4-349C-B5D3-DDF31FCB1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DB31C-980A-46BD-043F-9C9135A35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E8EF3-6C22-0547-F114-F9297AFD6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67275-19E1-4CC7-17E0-DB3E43DC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0F0AB-EBD8-47D7-95F0-DBFCB559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6E948-BA39-36D9-2532-ECC37AA2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7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1A35-84BF-7882-E978-42F5A666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055E8-D622-65CB-DA05-37931056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21235-EE8D-30D7-0E8F-01C491CB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AF714-F555-1A27-5174-4429F05B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5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7D791-1998-4599-0278-8A57ACEE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8A5FD-9FC2-AA50-4A18-8B60BF91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4035-B162-24BA-6038-204E43D7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8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A53F-D57E-D63B-18EF-670E061D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464F-1D95-2BA1-5CAF-D3C2A2AD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FDCCC-945C-8448-674F-73ED5953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0798-F166-7222-21D7-C922AD680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2FD41-6334-CDF9-A61E-C1AC356F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291A-72EC-BD91-F9B9-0A9BD891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8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D3FE-D223-EC1C-6DEC-03FDA56F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FC3B1-97F5-A404-FB7D-9F05ED101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65F59-7F1F-1FFF-B7D7-B7784B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555C3-6E51-408B-96E0-A2BF23C2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952CC-F2D9-F467-0F0E-9BDE8F24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74AF0-67B7-D827-625A-FD2E59C5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0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8A019-61E1-CF0F-2D52-252594CF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80E7-B883-3175-99B5-02B38745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31D9-92EB-B1E5-5E7E-D6363BD4A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11D4-3B8C-4C80-A9A6-E611AE1037F1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FC8B7-184F-589C-0FBA-E5E304957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669E-747A-A932-8DE4-6835FDCD0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2D42-B860-4153-99E0-E88B7A3BF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43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6937F8-66AD-4534-8544-87CB8628F672}"/>
              </a:ext>
            </a:extLst>
          </p:cNvPr>
          <p:cNvSpPr txBox="1"/>
          <p:nvPr/>
        </p:nvSpPr>
        <p:spPr>
          <a:xfrm>
            <a:off x="1898504" y="2568558"/>
            <a:ext cx="8394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"Hybrid Approach for Animal Breed Classification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Deep Learning Model for Multi-Class Image Recognition"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55C8B-5034-404C-99D8-7F9D1F7AD815}"/>
              </a:ext>
            </a:extLst>
          </p:cNvPr>
          <p:cNvSpPr txBox="1"/>
          <p:nvPr/>
        </p:nvSpPr>
        <p:spPr>
          <a:xfrm>
            <a:off x="2137134" y="4214327"/>
            <a:ext cx="6792613" cy="830997"/>
          </a:xfrm>
          <a:prstGeom prst="rect">
            <a:avLst/>
          </a:prstGeom>
          <a:solidFill>
            <a:srgbClr val="AE123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- 17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MANOJ KUMAR – CH.EN.U4AIE22040</a:t>
            </a:r>
          </a:p>
          <a:p>
            <a:pPr algn="ctr"/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POTHALA MOKSHAJNA VENKATA KRUSHNA - CH.EN.U4AIE22041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FFF0BF-BAE1-7DB0-93F1-CFD6DB605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70" y="5949009"/>
            <a:ext cx="10728692" cy="770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22E077-70A5-CA8C-B3E2-EC93D2F22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F199B9-184A-D9F2-DF59-D7B4B66AAA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5"/>
          <a:stretch/>
        </p:blipFill>
        <p:spPr>
          <a:xfrm>
            <a:off x="2840199" y="182394"/>
            <a:ext cx="5796812" cy="1234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6EE7E9-854C-5AE0-C997-12B5FAE06AD8}"/>
              </a:ext>
            </a:extLst>
          </p:cNvPr>
          <p:cNvSpPr txBox="1"/>
          <p:nvPr/>
        </p:nvSpPr>
        <p:spPr>
          <a:xfrm>
            <a:off x="2452480" y="1794658"/>
            <a:ext cx="6572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5"/>
              </a:spcBef>
            </a:pPr>
            <a:r>
              <a:rPr lang="en-US" sz="2000" b="1" spc="-10" dirty="0">
                <a:solidFill>
                  <a:srgbClr val="FFC000"/>
                </a:solidFill>
                <a:latin typeface="Times New Roman" panose="02020603050405020304"/>
                <a:cs typeface="Times New Roman" panose="02020603050405020304"/>
              </a:rPr>
              <a:t>22AIE302 – INTRODUCTION TO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6633384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4E425-AE00-085C-E911-DC9ED4B6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771DED-42F5-C2E2-7CA4-55DE072D2E06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RESULTS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ED8511-290F-54DD-B8D2-ECEC428048BB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10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FC7C3-BBF9-7EE6-96BD-A4C073C20A5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F4BCB8-6794-F7F1-DA29-2D8B64EF5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C9B8D1-1A48-4A5C-2581-67EE9757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D183B-8CB9-4998-A06A-C527D735F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5" y="1388974"/>
            <a:ext cx="5061643" cy="28053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913CE-253D-E720-F292-47C6EA329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30" y="1388974"/>
            <a:ext cx="5016517" cy="2805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B34CC-C0A8-E709-C88B-BC9B42F1FA60}"/>
              </a:ext>
            </a:extLst>
          </p:cNvPr>
          <p:cNvSpPr txBox="1"/>
          <p:nvPr/>
        </p:nvSpPr>
        <p:spPr>
          <a:xfrm>
            <a:off x="1958009" y="4661452"/>
            <a:ext cx="867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2 Resnet Training and Validation Accuracy and Loss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D47F5-F561-1EF3-F53D-0DD014BE6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3DDDD1-4A00-F614-0856-6587AA2247CB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RESULTS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83641F-775F-6C3C-E6B3-EBB2EB1D7535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11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57261-59B9-D781-1735-F08C899DB15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072898-755A-559D-923A-2C26562C8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D51C6-EF4B-96B8-D945-D6AE7142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C66649-09D8-2827-81B8-6154D2BAE0A3}"/>
              </a:ext>
            </a:extLst>
          </p:cNvPr>
          <p:cNvSpPr txBox="1"/>
          <p:nvPr/>
        </p:nvSpPr>
        <p:spPr>
          <a:xfrm>
            <a:off x="1958009" y="4661452"/>
            <a:ext cx="867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3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and Validation Accuracy and Loss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2D8180-EE77-2043-6858-3C6BE4324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48" y="1164284"/>
            <a:ext cx="5062680" cy="2812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B2EA3E-5D5D-4BAB-530F-99F4183E0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511" y="1164284"/>
            <a:ext cx="4980851" cy="277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0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9E3C6-A143-FEC5-D26C-58C3B678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6B39B3-2275-C85B-DF4A-A58FD6B8B64D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RESULTS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745377-04D5-A55B-6F05-FFCE12564439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12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B46D9-7914-D67F-39E0-C9DC2376D54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6BDAA-6C2A-D04D-A0FF-169CE69E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53D3C-712A-1DB1-64D0-60A4E1C09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05B075-157E-F6BD-7684-2A291829E208}"/>
              </a:ext>
            </a:extLst>
          </p:cNvPr>
          <p:cNvSpPr txBox="1"/>
          <p:nvPr/>
        </p:nvSpPr>
        <p:spPr>
          <a:xfrm>
            <a:off x="1958009" y="4661452"/>
            <a:ext cx="867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4 </a:t>
            </a:r>
            <a:r>
              <a:rPr lang="en-IN" dirty="0"/>
              <a:t>MobileNetV2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and Validation Accuracy and Loss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1241F-07C4-B536-D8E2-FB0B78444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2" y="1377876"/>
            <a:ext cx="5001908" cy="2766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C0879-DA10-ED0E-9E20-716939DD9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38" y="1377876"/>
            <a:ext cx="4925492" cy="272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76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A9C3-54AD-6E7F-C353-C757B06E5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C7F079-1CE9-314A-7A7F-D1CC471C8E9B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RESULTS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A0901B-C7C6-D477-E60D-A2878FD01CB6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13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9C4A3-B94B-BFDF-CCE3-C143FDE338B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79AE5D-9AF0-3D73-2845-FEF061E9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A0A3C9-EECB-F57D-FC39-618B1CB5E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CB142-7F2F-8B47-D399-A94F3C622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33" y="1411356"/>
            <a:ext cx="9001125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B87E3B-3738-C992-A62B-D39263DBE131}"/>
              </a:ext>
            </a:extLst>
          </p:cNvPr>
          <p:cNvSpPr txBox="1"/>
          <p:nvPr/>
        </p:nvSpPr>
        <p:spPr>
          <a:xfrm>
            <a:off x="2355574" y="3687417"/>
            <a:ext cx="64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breeds from test images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98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AF62D-840B-A584-A32C-7C076446A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0CFDD7-9979-71CE-8B81-55A7120B8882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RESULTS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8A40AD-4F57-CB87-F7C2-A1A13E603DE6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14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0B3-0B91-5C66-0F6A-88C7059DBCA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3828B2-55BC-C601-D771-9D1EB9D1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AB591F-5187-7190-D91F-B32C8809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A95CC8-BF2C-5952-425C-B577944A203B}"/>
              </a:ext>
            </a:extLst>
          </p:cNvPr>
          <p:cNvSpPr txBox="1"/>
          <p:nvPr/>
        </p:nvSpPr>
        <p:spPr>
          <a:xfrm>
            <a:off x="2551308" y="5048895"/>
            <a:ext cx="64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63350-2A67-25A1-F101-24EE02ECF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66" y="994440"/>
            <a:ext cx="6225736" cy="36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4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B4B1-D768-5772-58D6-1C6286055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806C209-F36B-3AB4-1F57-F2F3BE5C069C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15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8E3E0-2402-B05B-CF73-7B933A311CE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E9C3A-B365-610D-C513-A8A51971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645296-6006-BAB3-9789-F0F728BA7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sp>
        <p:nvSpPr>
          <p:cNvPr id="4" name="Google Shape;207;p32">
            <a:extLst>
              <a:ext uri="{FF2B5EF4-FFF2-40B4-BE49-F238E27FC236}">
                <a16:creationId xmlns:a16="http://schemas.microsoft.com/office/drawing/2014/main" id="{CF39DE31-80FB-CC21-DDC2-A78AEBB0C136}"/>
              </a:ext>
            </a:extLst>
          </p:cNvPr>
          <p:cNvSpPr/>
          <p:nvPr/>
        </p:nvSpPr>
        <p:spPr>
          <a:xfrm>
            <a:off x="1343025" y="1889760"/>
            <a:ext cx="9506000" cy="1721600"/>
          </a:xfrm>
          <a:prstGeom prst="roundRect">
            <a:avLst>
              <a:gd name="adj" fmla="val 16667"/>
            </a:avLst>
          </a:prstGeom>
          <a:solidFill>
            <a:srgbClr val="AE1D49">
              <a:alpha val="94900"/>
            </a:srgbClr>
          </a:solidFill>
          <a:ln>
            <a:noFill/>
          </a:ln>
          <a:effectLst>
            <a:outerShdw blurRad="1016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GB" sz="6000" b="1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20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686D9-C024-D581-171C-586D5C544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73B67C4-9B04-DCE9-4860-D6708D5A3431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2822" dirty="0"/>
              <a:t>PROBLEM STATEMENT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E6BBE9-37F0-8054-1B6C-360D5787C86E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2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FE826-A122-6552-C4D4-12EE9ACF925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FD0A6-95AD-2DF7-22F4-18B13183E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822A1-DF49-0F84-1CBD-2B5B90B6D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776C3-17D1-8D94-933F-B4218614F71F}"/>
              </a:ext>
            </a:extLst>
          </p:cNvPr>
          <p:cNvSpPr txBox="1"/>
          <p:nvPr/>
        </p:nvSpPr>
        <p:spPr>
          <a:xfrm>
            <a:off x="1180494" y="1979324"/>
            <a:ext cx="9640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animal care, veterinary services, and animal management, accurately identifying animal breeds is critical for providing the best care and managing breed-specific needs. However, manually classifying animal breeds is challenging due to the subtle differences among certain breeds, especially for images of similar-looking cats and dogs. The objective of this project is to automate animal breed classification using advanced deep learning techniques, enhancing accuracy and efficiency in breed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339140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AAD2A-1F05-DADF-7223-4C57000B9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694C38-3DE0-8F56-098F-2C2C2BEA0ED9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2822" dirty="0"/>
              <a:t>OBJECTIVE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E492C0-6567-A5AC-B968-D9EE77112B71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3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36D0E-A456-79DD-0996-55FD130BDD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EFB02-2BAC-F30E-12FD-17E60C6D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25A4F2-FB8F-C58E-6020-00BC63E46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FC99B9F-8995-A697-6E97-10B0A6879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04" y="1335054"/>
            <a:ext cx="112233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deep learning model that accurately classifies cat and dog breeds from images.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EfficientNetB0's performance against other models (InceptionV3, MobileNetV2, ResNet50) in terms of accuracy and resource efficiency.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achieve over 90% accuracy, making the model robust and reliable for practical animal breed identification. </a:t>
            </a:r>
          </a:p>
        </p:txBody>
      </p:sp>
    </p:spTree>
    <p:extLst>
      <p:ext uri="{BB962C8B-B14F-4D97-AF65-F5344CB8AC3E}">
        <p14:creationId xmlns:p14="http://schemas.microsoft.com/office/powerpoint/2010/main" val="97088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FB375-87C1-82C0-1C13-BC0CE5791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9E336C-A958-5F2A-5900-EAACAA2128B7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DATASET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A730B4-5D48-4C68-8241-626A989B0934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4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D4E28-4AA3-4ABC-0CAD-21ED5490C42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D05DB5-AD5C-D536-8180-47AC2C089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4C67F7-8D27-82CF-9991-57BCE1EC3B71}"/>
              </a:ext>
            </a:extLst>
          </p:cNvPr>
          <p:cNvSpPr txBox="1"/>
          <p:nvPr/>
        </p:nvSpPr>
        <p:spPr>
          <a:xfrm>
            <a:off x="309551" y="1498021"/>
            <a:ext cx="68446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&amp; Structure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Kaggle (multi-class breed classification for cats and dogs).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Folder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37 breeds, 159 images per breed,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fine-grained supervised classification.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Folder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Unlabeled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simulate real-world scenarios without predefined breed identifiers.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Diversity &amp; Realism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diverse backgrounds, lighting, angles, and poses to mimic natural conditions and improve model resilience.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Rotation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Flipping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Expands data variability, reduces overfitting, enhances generalization and robustness in breed detection.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DCD6E-178E-7E67-F4CE-8319001EC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961" y="2010047"/>
            <a:ext cx="449679" cy="2977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B4C0D-3F2B-80D7-BE17-A85F5E9B4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33" y="1341783"/>
            <a:ext cx="4039252" cy="40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4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73C36-D1F3-4032-F189-F083BE96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89F5BA5-791C-E63D-FD25-D679E0D283AC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DATASET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60F6E1-C792-9D37-39F3-0E226DBD04E6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5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20E57-D711-89A6-0FE5-742E1C0DD8C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567128-26D5-AED7-148C-832730D2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CEFAE-025F-1D6E-8EB6-D880B9EB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961" y="2010047"/>
            <a:ext cx="449679" cy="2977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FDFAA-D478-6892-D433-768BE567D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21" y="1777531"/>
            <a:ext cx="6218215" cy="3442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71DF37-7AAD-F219-C3DE-634F29DFD150}"/>
              </a:ext>
            </a:extLst>
          </p:cNvPr>
          <p:cNvSpPr txBox="1"/>
          <p:nvPr/>
        </p:nvSpPr>
        <p:spPr>
          <a:xfrm>
            <a:off x="525117" y="2221576"/>
            <a:ext cx="33693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dataset contains a set of unlabeled data the images of cats and dogs, numbered from 1 to 1500. Since these images lack ground truth labels, they can be used to evaluate the model’s predictions without direct accuracy metrics.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88813-91D0-12AD-86B2-E595C69DD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44A206-9D50-27EA-C737-B2885A2117E4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ARCHITECTURE DIAGRAM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C5D859-6B95-2E9B-AD47-79D6C95BD3E1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6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CE414-2CFC-B914-FA59-7F356A3B130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46E221-C620-FACC-BD50-C99147682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C6A58-5C2B-B48D-B4EE-BD9CDF6FC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7C2AD-9555-5DCF-A4DC-AA6E17DE6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3" y="847364"/>
            <a:ext cx="1206033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5D430-84EB-9699-1368-0FC8EA68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89A6B5-03B2-0342-BFB3-73EA612BCF5A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 METHODOLOGY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164EFE-0C2C-B485-7859-2A268376D3A4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7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5DDA5-4D37-177A-5A8E-10AA4DFD7AC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9CDFAD-497D-C590-2766-B9EDB4D5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B73CC1-E407-ADBB-77D4-A74C06FE5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4F64A-6007-719A-ADAE-43DB07B54C94}"/>
              </a:ext>
            </a:extLst>
          </p:cNvPr>
          <p:cNvSpPr txBox="1"/>
          <p:nvPr/>
        </p:nvSpPr>
        <p:spPr>
          <a:xfrm>
            <a:off x="1123122" y="1292087"/>
            <a:ext cx="9919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and Model Selection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from Kaggle: 37 breed classes of cats and dogs.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Set: 159 images per breed in labeled classes; Test Set: Unlabeled images.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 &amp; Normalization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Standardized input for efficient model processing.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Applied rotation, flipping, zooming, and contrast changes to improve model robustness.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Chosen as the primary model for its high accuracy and computational efficiency.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Known for deep layers to capture detailed features.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multiple spatial scales for intricate feature extraction.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and optimized for mobile and embedded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1889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9EC61-DCE2-70D1-77F9-2581260F2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1E5E2EA-2015-8A8F-93EE-8666D59C98F7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METHODOLOGY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A93412-3774-A8A8-9FFC-08C1734BB005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8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6CCDF-42E8-900D-CB2E-1342B351D06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CD5C5-7CFC-B90F-3773-87E810D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CFD1AB-9B9B-ADD4-09D6-705CCE95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94" y="5949009"/>
            <a:ext cx="10728692" cy="770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2CDA1B-7ADD-5F5E-6C18-32244E140187}"/>
              </a:ext>
            </a:extLst>
          </p:cNvPr>
          <p:cNvSpPr txBox="1"/>
          <p:nvPr/>
        </p:nvSpPr>
        <p:spPr>
          <a:xfrm>
            <a:off x="777937" y="1035858"/>
            <a:ext cx="106268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Results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EfficientNetB0 Enhancements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Added layers for improved performance: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GlobalAveragePooling2D, Batch Normalization, Dropout, and Dense Layers.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Validation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split: 20% of training data used for validation.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without early stopping; increased epochs for thorough learning.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90% validation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EfficientNetB0; comparison: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90% accuracy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87% accuracy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89% accuracy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85% accuracy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88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502D0-5C8D-E183-6D23-DE06B80CB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0E9B3E-E3F2-5865-E05B-DE6192756A31}"/>
              </a:ext>
            </a:extLst>
          </p:cNvPr>
          <p:cNvSpPr txBox="1"/>
          <p:nvPr/>
        </p:nvSpPr>
        <p:spPr>
          <a:xfrm>
            <a:off x="2051142" y="313609"/>
            <a:ext cx="7899661" cy="443334"/>
          </a:xfrm>
          <a:prstGeom prst="rect">
            <a:avLst/>
          </a:prstGeom>
          <a:solidFill>
            <a:srgbClr val="AF1D4A"/>
          </a:solidFill>
        </p:spPr>
        <p:txBody>
          <a:bodyPr vert="horz" wrap="square" lIns="0" tIns="8960" rIns="0" bIns="0" rtlCol="0" anchor="ctr">
            <a:spAutoFit/>
          </a:bodyPr>
          <a:lstStyle>
            <a:lvl1pPr marL="12700">
              <a:lnSpc>
                <a:spcPct val="100000"/>
              </a:lnSpc>
              <a:spcBef>
                <a:spcPts val="100"/>
              </a:spcBef>
              <a:buNone/>
              <a:defRPr sz="4000" b="1" spc="-5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22" dirty="0"/>
              <a:t>RESULTS</a:t>
            </a:r>
            <a:endParaRPr sz="2822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6B1079-0883-E444-03BF-A54633828DD3}"/>
              </a:ext>
            </a:extLst>
          </p:cNvPr>
          <p:cNvSpPr/>
          <p:nvPr/>
        </p:nvSpPr>
        <p:spPr>
          <a:xfrm>
            <a:off x="11595342" y="6356350"/>
            <a:ext cx="311819" cy="3118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BB74C4B-6ACF-4F76-827E-C17C9EDA1FA7}" type="slidenum">
              <a:rPr lang="en-US" sz="1270" b="1" dirty="0">
                <a:solidFill>
                  <a:schemeClr val="bg1"/>
                </a:solidFill>
              </a:rPr>
              <a:t>9</a:t>
            </a:fld>
            <a:endParaRPr lang="en-US" sz="1270" b="1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0FDFD-1990-CF2A-F913-F66BABEF83E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5A0C4CC-38D3-4793-8604-764ABAD70C66}" type="datetime1">
              <a:rPr lang="en-IN" smtClean="0"/>
              <a:t>09-11-2024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4074DA-6763-4D14-03F7-241FBDB7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1573" y="1979324"/>
            <a:ext cx="449679" cy="29776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3E108-A6DE-F5D1-6947-D0EDFD47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17373"/>
            <a:ext cx="10728692" cy="770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1E66D-C754-FEAF-C231-468D032FA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1166103"/>
            <a:ext cx="5541221" cy="30784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BCFF2-B1AB-D7F8-AF56-00B52ED2A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446" y="1195920"/>
            <a:ext cx="5030440" cy="2797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863126-DBBD-1FC1-74B2-E8C432195C26}"/>
              </a:ext>
            </a:extLst>
          </p:cNvPr>
          <p:cNvSpPr txBox="1"/>
          <p:nvPr/>
        </p:nvSpPr>
        <p:spPr>
          <a:xfrm>
            <a:off x="2051142" y="4611757"/>
            <a:ext cx="925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-1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and Validation Accuracy and Loss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626</Words>
  <Application>Microsoft Office PowerPoint</Application>
  <PresentationFormat>Widescreen</PresentationFormat>
  <Paragraphs>104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shree</dc:creator>
  <cp:lastModifiedBy>Manoj kumar</cp:lastModifiedBy>
  <cp:revision>40</cp:revision>
  <dcterms:created xsi:type="dcterms:W3CDTF">2024-02-13T14:01:43Z</dcterms:created>
  <dcterms:modified xsi:type="dcterms:W3CDTF">2024-11-09T04:39:14Z</dcterms:modified>
</cp:coreProperties>
</file>