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6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77461" y="1773173"/>
            <a:ext cx="4037076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440245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189481"/>
            <a:ext cx="10173970" cy="4693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99435" y="2514600"/>
            <a:ext cx="599313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latin typeface="Carlito"/>
                <a:cs typeface="Carlito"/>
              </a:rPr>
              <a:t>JDBC</a:t>
            </a:r>
            <a:r>
              <a:rPr sz="4800" spc="-70" dirty="0">
                <a:latin typeface="Carlito"/>
                <a:cs typeface="Carlito"/>
              </a:rPr>
              <a:t> </a:t>
            </a:r>
            <a:r>
              <a:rPr sz="4800" spc="-15" dirty="0">
                <a:latin typeface="Carlito"/>
                <a:cs typeface="Carlito"/>
              </a:rPr>
              <a:t>concepts</a:t>
            </a:r>
            <a:endParaRPr sz="4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77672"/>
            <a:ext cx="50901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Times New Roman"/>
                <a:cs typeface="Times New Roman"/>
              </a:rPr>
              <a:t>JDBC</a:t>
            </a:r>
            <a:r>
              <a:rPr sz="4800" b="1" spc="-75" dirty="0">
                <a:latin typeface="Times New Roman"/>
                <a:cs typeface="Times New Roman"/>
              </a:rPr>
              <a:t> </a:t>
            </a:r>
            <a:r>
              <a:rPr sz="4800" b="1" dirty="0">
                <a:latin typeface="Times New Roman"/>
                <a:cs typeface="Times New Roman"/>
              </a:rPr>
              <a:t>Architecture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4161"/>
            <a:ext cx="10351770" cy="13919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JDBC API </a:t>
            </a:r>
            <a:r>
              <a:rPr sz="2800" dirty="0">
                <a:latin typeface="Times New Roman"/>
                <a:cs typeface="Times New Roman"/>
              </a:rPr>
              <a:t>supports both </a:t>
            </a:r>
            <a:r>
              <a:rPr sz="2800" spc="-5" dirty="0">
                <a:latin typeface="Times New Roman"/>
                <a:cs typeface="Times New Roman"/>
              </a:rPr>
              <a:t>two-tier and three-tier processing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models  </a:t>
            </a:r>
            <a:r>
              <a:rPr sz="2800" dirty="0">
                <a:latin typeface="Times New Roman"/>
                <a:cs typeface="Times New Roman"/>
              </a:rPr>
              <a:t>for database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access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3200" spc="-80" dirty="0">
                <a:latin typeface="Times New Roman"/>
                <a:cs typeface="Times New Roman"/>
              </a:rPr>
              <a:t>Two </a:t>
            </a:r>
            <a:r>
              <a:rPr sz="3200" spc="-5" dirty="0">
                <a:latin typeface="Times New Roman"/>
                <a:cs typeface="Times New Roman"/>
              </a:rPr>
              <a:t>tier </a:t>
            </a:r>
            <a:r>
              <a:rPr sz="3200" dirty="0">
                <a:latin typeface="Times New Roman"/>
                <a:cs typeface="Times New Roman"/>
              </a:rPr>
              <a:t>Architecture for Data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access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2005" y="3429000"/>
            <a:ext cx="7570594" cy="3171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400"/>
            <a:ext cx="77063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Times New Roman"/>
                <a:cs typeface="Times New Roman"/>
              </a:rPr>
              <a:t>Three-tier </a:t>
            </a:r>
            <a:r>
              <a:rPr sz="3600" b="1" spc="-15" dirty="0">
                <a:latin typeface="Times New Roman"/>
                <a:cs typeface="Times New Roman"/>
              </a:rPr>
              <a:t>Architecture </a:t>
            </a:r>
            <a:r>
              <a:rPr sz="3600" b="1" dirty="0">
                <a:latin typeface="Times New Roman"/>
                <a:cs typeface="Times New Roman"/>
              </a:rPr>
              <a:t>for Data</a:t>
            </a:r>
            <a:r>
              <a:rPr sz="3600" b="1" spc="-51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Access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0783" y="1690116"/>
            <a:ext cx="7972044" cy="4802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6065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0" dirty="0"/>
              <a:t>MySQL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6237"/>
            <a:ext cx="10304780" cy="39687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66421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MySQL is the most popular Open Source Relational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SQL  Database Management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System.</a:t>
            </a:r>
            <a:endParaRPr sz="3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460"/>
              </a:lnSpc>
              <a:spcBef>
                <a:spcPts val="99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MySQL is one of the best RDBMS being used for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developing  various web-based software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applications.</a:t>
            </a:r>
            <a:endParaRPr sz="3200">
              <a:latin typeface="Times New Roman"/>
              <a:cs typeface="Times New Roman"/>
            </a:endParaRPr>
          </a:p>
          <a:p>
            <a:pPr marL="241300" marR="530225" indent="-228600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MySQL is developed, marketed </a:t>
            </a:r>
            <a:r>
              <a:rPr sz="3200" spc="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supported by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MySQL  AB, which is a Swedish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company</a:t>
            </a:r>
            <a:endParaRPr sz="3200">
              <a:latin typeface="Times New Roman"/>
              <a:cs typeface="Times New Roman"/>
            </a:endParaRPr>
          </a:p>
          <a:p>
            <a:pPr marL="241300" marR="1019175" indent="-228600">
              <a:lnSpc>
                <a:spcPts val="346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Developed by Michael </a:t>
            </a:r>
            <a:r>
              <a:rPr sz="3200" spc="-15" dirty="0">
                <a:latin typeface="Times New Roman"/>
                <a:cs typeface="Times New Roman"/>
              </a:rPr>
              <a:t>Widenius, </a:t>
            </a:r>
            <a:r>
              <a:rPr sz="3200" dirty="0">
                <a:latin typeface="Times New Roman"/>
                <a:cs typeface="Times New Roman"/>
              </a:rPr>
              <a:t>David Axmark,</a:t>
            </a:r>
            <a:r>
              <a:rPr sz="3200" spc="-4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Allan  Larsson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220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0" dirty="0"/>
              <a:t>Why </a:t>
            </a:r>
            <a:r>
              <a:rPr spc="-305" dirty="0"/>
              <a:t>Database</a:t>
            </a:r>
            <a:r>
              <a:rPr spc="-229" dirty="0"/>
              <a:t> </a:t>
            </a:r>
            <a:r>
              <a:rPr spc="-225" dirty="0"/>
              <a:t>Connection?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5007"/>
            <a:ext cx="9065895" cy="42595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30"/>
              </a:spcBef>
              <a:buSzPct val="3750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Connect to the database – store the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SzPct val="3750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Execute queries </a:t>
            </a:r>
            <a:r>
              <a:rPr sz="3200" spc="5" dirty="0">
                <a:latin typeface="Times New Roman"/>
                <a:cs typeface="Times New Roman"/>
              </a:rPr>
              <a:t>and update </a:t>
            </a:r>
            <a:r>
              <a:rPr sz="3200" dirty="0">
                <a:latin typeface="Times New Roman"/>
                <a:cs typeface="Times New Roman"/>
              </a:rPr>
              <a:t>statements to the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database</a:t>
            </a: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SzPct val="3750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Retrieve the result received from the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database.</a:t>
            </a:r>
            <a:endParaRPr sz="32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485"/>
              </a:spcBef>
              <a:buSzPct val="42857"/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800" spc="-5" dirty="0">
                <a:latin typeface="Times New Roman"/>
                <a:cs typeface="Times New Roman"/>
              </a:rPr>
              <a:t>Class.forName();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465"/>
              </a:spcBef>
              <a:buSzPct val="42857"/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800" spc="-5" dirty="0">
                <a:latin typeface="Times New Roman"/>
                <a:cs typeface="Times New Roman"/>
              </a:rPr>
              <a:t>Connection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465"/>
              </a:spcBef>
              <a:buSzPct val="42857"/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800" spc="-5" dirty="0"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465"/>
              </a:spcBef>
              <a:buSzPct val="42857"/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800" spc="-5" dirty="0">
                <a:latin typeface="Times New Roman"/>
                <a:cs typeface="Times New Roman"/>
              </a:rPr>
              <a:t>ResultSet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93979"/>
            <a:ext cx="7926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Times New Roman"/>
                <a:cs typeface="Times New Roman"/>
              </a:rPr>
              <a:t>Establishing </a:t>
            </a:r>
            <a:r>
              <a:rPr sz="4000" spc="-5" dirty="0">
                <a:latin typeface="Times New Roman"/>
                <a:cs typeface="Times New Roman"/>
              </a:rPr>
              <a:t>JDBC </a:t>
            </a:r>
            <a:r>
              <a:rPr sz="4000" dirty="0">
                <a:latin typeface="Times New Roman"/>
                <a:cs typeface="Times New Roman"/>
              </a:rPr>
              <a:t>Connection </a:t>
            </a:r>
            <a:r>
              <a:rPr sz="4000" spc="-5" dirty="0">
                <a:latin typeface="Times New Roman"/>
                <a:cs typeface="Times New Roman"/>
              </a:rPr>
              <a:t>in</a:t>
            </a:r>
            <a:r>
              <a:rPr sz="4000" spc="-8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Java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1893" y="909954"/>
            <a:ext cx="10925175" cy="5720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1. Loading the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Driver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2699"/>
              </a:lnSpc>
              <a:buSzPct val="45454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Class.forName() : </a:t>
            </a:r>
            <a:r>
              <a:rPr sz="2200" spc="-10" dirty="0">
                <a:latin typeface="Arial"/>
                <a:cs typeface="Arial"/>
              </a:rPr>
              <a:t>Here we </a:t>
            </a:r>
            <a:r>
              <a:rPr sz="2200" spc="-5" dirty="0">
                <a:latin typeface="Arial"/>
                <a:cs typeface="Arial"/>
              </a:rPr>
              <a:t>load the </a:t>
            </a:r>
            <a:r>
              <a:rPr sz="2200" dirty="0">
                <a:latin typeface="Arial"/>
                <a:cs typeface="Arial"/>
              </a:rPr>
              <a:t>driver’s </a:t>
            </a:r>
            <a:r>
              <a:rPr sz="2200" spc="-5" dirty="0">
                <a:latin typeface="Arial"/>
                <a:cs typeface="Arial"/>
              </a:rPr>
              <a:t>class </a:t>
            </a:r>
            <a:r>
              <a:rPr sz="2200" dirty="0">
                <a:latin typeface="Arial"/>
                <a:cs typeface="Arial"/>
              </a:rPr>
              <a:t>file </a:t>
            </a:r>
            <a:r>
              <a:rPr sz="2200" spc="-5" dirty="0">
                <a:latin typeface="Arial"/>
                <a:cs typeface="Arial"/>
              </a:rPr>
              <a:t>into memory at the runtime. </a:t>
            </a:r>
            <a:r>
              <a:rPr sz="2200" spc="-10" dirty="0">
                <a:latin typeface="Arial"/>
                <a:cs typeface="Arial"/>
              </a:rPr>
              <a:t>No  </a:t>
            </a:r>
            <a:r>
              <a:rPr sz="2200" spc="-5" dirty="0">
                <a:latin typeface="Arial"/>
                <a:cs typeface="Arial"/>
              </a:rPr>
              <a:t>need of using new or creation of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object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950">
              <a:latin typeface="Arial"/>
              <a:cs typeface="Arial"/>
            </a:endParaRPr>
          </a:p>
          <a:p>
            <a:pPr marL="736600" lvl="1" indent="-267335">
              <a:lnSpc>
                <a:spcPct val="100000"/>
              </a:lnSpc>
              <a:buFont typeface="Arial"/>
              <a:buChar char="•"/>
              <a:tabLst>
                <a:tab pos="735965" algn="l"/>
                <a:tab pos="737235" algn="l"/>
              </a:tabLst>
            </a:pPr>
            <a:r>
              <a:rPr sz="2200" b="1" dirty="0">
                <a:latin typeface="Courier New"/>
                <a:cs typeface="Courier New"/>
              </a:rPr>
              <a:t>Class.forName(“com.mysql.jdbc.Driver”);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2. </a:t>
            </a:r>
            <a:r>
              <a:rPr sz="2200" b="1" spc="-10" dirty="0">
                <a:latin typeface="Times New Roman"/>
                <a:cs typeface="Times New Roman"/>
              </a:rPr>
              <a:t>Create </a:t>
            </a:r>
            <a:r>
              <a:rPr sz="2200" b="1" spc="-5" dirty="0">
                <a:latin typeface="Times New Roman"/>
                <a:cs typeface="Times New Roman"/>
              </a:rPr>
              <a:t>the</a:t>
            </a:r>
            <a:r>
              <a:rPr sz="2200" b="1" spc="2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connections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111760" indent="-99060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b="1" dirty="0">
                <a:latin typeface="Courier New"/>
                <a:cs typeface="Courier New"/>
              </a:rPr>
              <a:t>Connection con </a:t>
            </a:r>
            <a:r>
              <a:rPr sz="2200" b="1" spc="-5" dirty="0">
                <a:latin typeface="Courier New"/>
                <a:cs typeface="Courier New"/>
              </a:rPr>
              <a:t>=</a:t>
            </a:r>
            <a:r>
              <a:rPr sz="2200" b="1" spc="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DriverManager.getConnection(url,user,password)</a:t>
            </a:r>
            <a:endParaRPr sz="2200">
              <a:latin typeface="Courier New"/>
              <a:cs typeface="Courier New"/>
            </a:endParaRPr>
          </a:p>
          <a:p>
            <a:pPr marL="111760" indent="-99060">
              <a:lnSpc>
                <a:spcPct val="100000"/>
              </a:lnSpc>
              <a:spcBef>
                <a:spcPts val="2080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user </a:t>
            </a:r>
            <a:r>
              <a:rPr sz="2200" spc="-5" dirty="0">
                <a:latin typeface="Times New Roman"/>
                <a:cs typeface="Times New Roman"/>
              </a:rPr>
              <a:t>– username from which </a:t>
            </a:r>
            <a:r>
              <a:rPr sz="2200" dirty="0">
                <a:latin typeface="Times New Roman"/>
                <a:cs typeface="Times New Roman"/>
              </a:rPr>
              <a:t>your </a:t>
            </a:r>
            <a:r>
              <a:rPr sz="2200" spc="-5" dirty="0">
                <a:latin typeface="Times New Roman"/>
                <a:cs typeface="Times New Roman"/>
              </a:rPr>
              <a:t>sql </a:t>
            </a:r>
            <a:r>
              <a:rPr sz="2200" spc="-10" dirty="0">
                <a:latin typeface="Times New Roman"/>
                <a:cs typeface="Times New Roman"/>
              </a:rPr>
              <a:t>command </a:t>
            </a:r>
            <a:r>
              <a:rPr sz="2200" spc="-5" dirty="0">
                <a:latin typeface="Times New Roman"/>
                <a:cs typeface="Times New Roman"/>
              </a:rPr>
              <a:t>prompt can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accessed.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11760" indent="-99060">
              <a:lnSpc>
                <a:spcPct val="100000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password </a:t>
            </a:r>
            <a:r>
              <a:rPr sz="2200" spc="-5" dirty="0">
                <a:latin typeface="Times New Roman"/>
                <a:cs typeface="Times New Roman"/>
              </a:rPr>
              <a:t>– password from which </a:t>
            </a:r>
            <a:r>
              <a:rPr sz="2200" dirty="0">
                <a:latin typeface="Times New Roman"/>
                <a:cs typeface="Times New Roman"/>
              </a:rPr>
              <a:t>your </a:t>
            </a:r>
            <a:r>
              <a:rPr sz="2200" spc="-5" dirty="0">
                <a:latin typeface="Times New Roman"/>
                <a:cs typeface="Times New Roman"/>
              </a:rPr>
              <a:t>sql </a:t>
            </a:r>
            <a:r>
              <a:rPr sz="2200" spc="-10" dirty="0">
                <a:latin typeface="Times New Roman"/>
                <a:cs typeface="Times New Roman"/>
              </a:rPr>
              <a:t>command </a:t>
            </a:r>
            <a:r>
              <a:rPr sz="2200" spc="-5" dirty="0">
                <a:latin typeface="Times New Roman"/>
                <a:cs typeface="Times New Roman"/>
              </a:rPr>
              <a:t>prompt can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accessed.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111760" indent="-99060">
              <a:lnSpc>
                <a:spcPct val="100000"/>
              </a:lnSpc>
              <a:spcBef>
                <a:spcPts val="5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url </a:t>
            </a:r>
            <a:r>
              <a:rPr sz="2200" spc="-5" dirty="0">
                <a:latin typeface="Times New Roman"/>
                <a:cs typeface="Times New Roman"/>
              </a:rPr>
              <a:t>: Uniform Resource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Locator.</a:t>
            </a:r>
            <a:endParaRPr sz="2200">
              <a:latin typeface="Times New Roman"/>
              <a:cs typeface="Times New Roman"/>
            </a:endParaRPr>
          </a:p>
          <a:p>
            <a:pPr marL="568960" lvl="1" indent="-99060">
              <a:lnSpc>
                <a:spcPct val="100000"/>
              </a:lnSpc>
              <a:spcBef>
                <a:spcPts val="1664"/>
              </a:spcBef>
              <a:buSzPct val="95454"/>
              <a:buFont typeface="Arial"/>
              <a:buChar char="•"/>
              <a:tabLst>
                <a:tab pos="568960" algn="l"/>
              </a:tabLst>
            </a:pPr>
            <a:r>
              <a:rPr sz="2200" b="1" spc="-5" dirty="0">
                <a:latin typeface="Courier New"/>
                <a:cs typeface="Courier New"/>
              </a:rPr>
              <a:t>String</a:t>
            </a:r>
            <a:r>
              <a:rPr sz="2200" b="1" spc="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url=“jdbc:mysql://localhost:3306/dbname”;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020"/>
            <a:ext cx="42525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Connection</a:t>
            </a:r>
            <a:r>
              <a:rPr spc="-270" dirty="0"/>
              <a:t> </a:t>
            </a:r>
            <a:r>
              <a:rPr spc="-245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6817" y="876052"/>
            <a:ext cx="8823960" cy="56826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41935" algn="l"/>
              </a:tabLst>
            </a:pPr>
            <a:r>
              <a:rPr sz="3200" dirty="0">
                <a:solidFill>
                  <a:srgbClr val="FF0000"/>
                </a:solidFill>
                <a:latin typeface="Carlito"/>
                <a:cs typeface="Carlito"/>
              </a:rPr>
              <a:t>MySql</a:t>
            </a: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Connector</a:t>
            </a:r>
            <a:endParaRPr sz="3200">
              <a:latin typeface="Carlito"/>
              <a:cs typeface="Carlito"/>
            </a:endParaRPr>
          </a:p>
          <a:p>
            <a:pPr marL="12700" marR="2412365">
              <a:lnSpc>
                <a:spcPct val="112400"/>
              </a:lnSpc>
              <a:spcBef>
                <a:spcPts val="10"/>
              </a:spcBef>
            </a:pPr>
            <a:r>
              <a:rPr sz="2600" spc="-10" dirty="0">
                <a:latin typeface="Carlito"/>
                <a:cs typeface="Carlito"/>
              </a:rPr>
              <a:t>com.mysql.jdbc.Driver  </a:t>
            </a:r>
            <a:r>
              <a:rPr sz="2600" dirty="0">
                <a:latin typeface="Carlito"/>
                <a:cs typeface="Carlito"/>
              </a:rPr>
              <a:t>"</a:t>
            </a:r>
            <a:r>
              <a:rPr sz="2600" spc="-5" dirty="0">
                <a:latin typeface="Carlito"/>
                <a:cs typeface="Carlito"/>
              </a:rPr>
              <a:t>jdbc:</a:t>
            </a:r>
            <a:r>
              <a:rPr sz="2600" spc="-55" dirty="0">
                <a:latin typeface="Carlito"/>
                <a:cs typeface="Carlito"/>
              </a:rPr>
              <a:t>m</a:t>
            </a:r>
            <a:r>
              <a:rPr sz="2600" spc="-30" dirty="0">
                <a:latin typeface="Carlito"/>
                <a:cs typeface="Carlito"/>
              </a:rPr>
              <a:t>y</a:t>
            </a:r>
            <a:r>
              <a:rPr sz="2600" spc="-5" dirty="0">
                <a:latin typeface="Carlito"/>
                <a:cs typeface="Carlito"/>
              </a:rPr>
              <a:t>sq</a:t>
            </a:r>
            <a:r>
              <a:rPr sz="2600" spc="10" dirty="0">
                <a:latin typeface="Carlito"/>
                <a:cs typeface="Carlito"/>
              </a:rPr>
              <a:t>l</a:t>
            </a:r>
            <a:r>
              <a:rPr sz="2600" dirty="0">
                <a:latin typeface="Carlito"/>
                <a:cs typeface="Carlito"/>
              </a:rPr>
              <a:t>:/</a:t>
            </a:r>
            <a:r>
              <a:rPr sz="2600" spc="-10" dirty="0">
                <a:latin typeface="Carlito"/>
                <a:cs typeface="Carlito"/>
              </a:rPr>
              <a:t>/</a:t>
            </a:r>
            <a:r>
              <a:rPr sz="2600" dirty="0">
                <a:latin typeface="Carlito"/>
                <a:cs typeface="Carlito"/>
              </a:rPr>
              <a:t>lo</a:t>
            </a:r>
            <a:r>
              <a:rPr sz="2600" spc="-25" dirty="0">
                <a:latin typeface="Carlito"/>
                <a:cs typeface="Carlito"/>
              </a:rPr>
              <a:t>c</a:t>
            </a:r>
            <a:r>
              <a:rPr sz="2600" dirty="0">
                <a:latin typeface="Carlito"/>
                <a:cs typeface="Carlito"/>
              </a:rPr>
              <a:t>alho</a:t>
            </a:r>
            <a:r>
              <a:rPr sz="2600" spc="-25" dirty="0">
                <a:latin typeface="Carlito"/>
                <a:cs typeface="Carlito"/>
              </a:rPr>
              <a:t>s</a:t>
            </a:r>
            <a:r>
              <a:rPr sz="2600" dirty="0">
                <a:latin typeface="Carlito"/>
                <a:cs typeface="Carlito"/>
              </a:rPr>
              <a:t>t:3</a:t>
            </a:r>
            <a:r>
              <a:rPr sz="2600" spc="-15" dirty="0">
                <a:latin typeface="Carlito"/>
                <a:cs typeface="Carlito"/>
              </a:rPr>
              <a:t>30</a:t>
            </a:r>
            <a:r>
              <a:rPr sz="2600" dirty="0">
                <a:latin typeface="Carlito"/>
                <a:cs typeface="Carlito"/>
              </a:rPr>
              <a:t>6</a:t>
            </a:r>
            <a:r>
              <a:rPr sz="2600" spc="-65" dirty="0">
                <a:latin typeface="Carlito"/>
                <a:cs typeface="Carlito"/>
              </a:rPr>
              <a:t>/</a:t>
            </a:r>
            <a:r>
              <a:rPr sz="2600" dirty="0">
                <a:latin typeface="Carlito"/>
                <a:cs typeface="Carlito"/>
              </a:rPr>
              <a:t>adj",</a:t>
            </a:r>
            <a:r>
              <a:rPr sz="2600" spc="-15" dirty="0">
                <a:latin typeface="Carlito"/>
                <a:cs typeface="Carlito"/>
              </a:rPr>
              <a:t>"</a:t>
            </a:r>
            <a:r>
              <a:rPr sz="2600" spc="-35" dirty="0">
                <a:latin typeface="Carlito"/>
                <a:cs typeface="Carlito"/>
              </a:rPr>
              <a:t>r</a:t>
            </a:r>
            <a:r>
              <a:rPr sz="2600" spc="-5" dirty="0">
                <a:latin typeface="Carlito"/>
                <a:cs typeface="Carlito"/>
              </a:rPr>
              <a:t>o</a:t>
            </a:r>
            <a:r>
              <a:rPr sz="2600" spc="-10" dirty="0">
                <a:latin typeface="Carlito"/>
                <a:cs typeface="Carlito"/>
              </a:rPr>
              <a:t>o</a:t>
            </a:r>
            <a:r>
              <a:rPr sz="2600" dirty="0">
                <a:latin typeface="Carlito"/>
                <a:cs typeface="Carlito"/>
              </a:rPr>
              <a:t>t","</a:t>
            </a:r>
            <a:r>
              <a:rPr sz="2600" spc="-45" dirty="0">
                <a:latin typeface="Carlito"/>
                <a:cs typeface="Carlito"/>
              </a:rPr>
              <a:t>r</a:t>
            </a:r>
            <a:r>
              <a:rPr sz="2600" spc="-5" dirty="0">
                <a:latin typeface="Carlito"/>
                <a:cs typeface="Carlito"/>
              </a:rPr>
              <a:t>o</a:t>
            </a:r>
            <a:r>
              <a:rPr sz="2600" spc="-10" dirty="0">
                <a:latin typeface="Carlito"/>
                <a:cs typeface="Carlito"/>
              </a:rPr>
              <a:t>o</a:t>
            </a:r>
            <a:r>
              <a:rPr sz="2600" spc="85" dirty="0">
                <a:latin typeface="Carlito"/>
                <a:cs typeface="Carlito"/>
              </a:rPr>
              <a:t>t</a:t>
            </a:r>
            <a:r>
              <a:rPr sz="2600" dirty="0">
                <a:latin typeface="Carlito"/>
                <a:cs typeface="Carlito"/>
              </a:rPr>
              <a:t>”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1935" algn="l"/>
              </a:tabLst>
            </a:pPr>
            <a:r>
              <a:rPr sz="3200" dirty="0">
                <a:solidFill>
                  <a:srgbClr val="FF0000"/>
                </a:solidFill>
                <a:latin typeface="Carlito"/>
                <a:cs typeface="Carlito"/>
              </a:rPr>
              <a:t>Ms –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SqlServer</a:t>
            </a:r>
            <a:endParaRPr sz="3200">
              <a:latin typeface="Carlito"/>
              <a:cs typeface="Carlito"/>
            </a:endParaRPr>
          </a:p>
          <a:p>
            <a:pPr marL="12700" marR="5080">
              <a:lnSpc>
                <a:spcPct val="112300"/>
              </a:lnSpc>
              <a:spcBef>
                <a:spcPts val="15"/>
              </a:spcBef>
            </a:pPr>
            <a:r>
              <a:rPr sz="2600" spc="-10" dirty="0">
                <a:latin typeface="Carlito"/>
                <a:cs typeface="Carlito"/>
              </a:rPr>
              <a:t>com.microsoft.sqlserver.jdbc.SQLServerDriver  "jdbc:sqlserver://localhost\\sqlexpress;user=sa;password=secret"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1935" algn="l"/>
              </a:tabLst>
            </a:pP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Oracle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600" spc="-15" dirty="0">
                <a:latin typeface="Carlito"/>
                <a:cs typeface="Carlito"/>
              </a:rPr>
              <a:t>oracle.jdbc.driver.OracleDriver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spc="-25" dirty="0">
                <a:latin typeface="Carlito"/>
                <a:cs typeface="Carlito"/>
              </a:rPr>
              <a:t>“jdbc:oracle:thin:@localhost:1521:xe”,”system”,”manager”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1935" algn="l"/>
              </a:tabLst>
            </a:pP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DB2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600" spc="-5" dirty="0">
                <a:latin typeface="Carlito"/>
                <a:cs typeface="Carlito"/>
              </a:rPr>
              <a:t>com.ibm.as400.access.AS400JDBCDriver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600" spc="-5" dirty="0">
                <a:latin typeface="Carlito"/>
                <a:cs typeface="Carlito"/>
              </a:rPr>
              <a:t>“jdbc:as400://localhost/adj;”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0" y="0"/>
            <a:ext cx="97167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JDBC Connection Statement and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ResultSet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791" y="732282"/>
            <a:ext cx="10586085" cy="586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Times New Roman"/>
                <a:cs typeface="Times New Roman"/>
              </a:rPr>
              <a:t>3.</a:t>
            </a:r>
            <a:r>
              <a:rPr sz="2400" b="1" spc="-10" dirty="0">
                <a:latin typeface="Times New Roman"/>
                <a:cs typeface="Times New Roman"/>
              </a:rPr>
              <a:t>Create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102235" indent="-90170">
              <a:lnSpc>
                <a:spcPct val="100000"/>
              </a:lnSpc>
              <a:spcBef>
                <a:spcPts val="2105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dirty="0">
                <a:latin typeface="Times New Roman"/>
                <a:cs typeface="Times New Roman"/>
              </a:rPr>
              <a:t>Once a connection is established, can interact with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DB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8415" marR="5080" indent="-6350">
              <a:lnSpc>
                <a:spcPts val="223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JDBCStatement, CallableStatement,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PreparedStatement </a:t>
            </a:r>
            <a:r>
              <a:rPr sz="2000" dirty="0">
                <a:latin typeface="Times New Roman"/>
                <a:cs typeface="Times New Roman"/>
              </a:rPr>
              <a:t>interfaces define the </a:t>
            </a:r>
            <a:r>
              <a:rPr sz="2000" spc="-5" dirty="0">
                <a:latin typeface="Times New Roman"/>
                <a:cs typeface="Times New Roman"/>
              </a:rPr>
              <a:t>methods </a:t>
            </a:r>
            <a:r>
              <a:rPr sz="2000" dirty="0">
                <a:latin typeface="Times New Roman"/>
                <a:cs typeface="Times New Roman"/>
              </a:rPr>
              <a:t>of SQL  </a:t>
            </a:r>
            <a:r>
              <a:rPr sz="2000" spc="-5" dirty="0">
                <a:latin typeface="Times New Roman"/>
                <a:cs typeface="Times New Roman"/>
              </a:rPr>
              <a:t>commands</a:t>
            </a:r>
            <a:endParaRPr sz="2000">
              <a:latin typeface="Times New Roman"/>
              <a:cs typeface="Times New Roman"/>
            </a:endParaRPr>
          </a:p>
          <a:p>
            <a:pPr marL="102235" indent="-90170">
              <a:lnSpc>
                <a:spcPct val="100000"/>
              </a:lnSpc>
              <a:spcBef>
                <a:spcPts val="1805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spc="-5" dirty="0">
                <a:latin typeface="Courier New"/>
                <a:cs typeface="Courier New"/>
              </a:rPr>
              <a:t>Statement st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con.createStatement();</a:t>
            </a:r>
            <a:endParaRPr sz="2000">
              <a:latin typeface="Courier New"/>
              <a:cs typeface="Courier New"/>
            </a:endParaRPr>
          </a:p>
          <a:p>
            <a:pPr marL="12700" marR="7959725">
              <a:lnSpc>
                <a:spcPct val="171400"/>
              </a:lnSpc>
              <a:spcBef>
                <a:spcPts val="535"/>
              </a:spcBef>
            </a:pPr>
            <a:r>
              <a:rPr sz="2000" b="1" dirty="0">
                <a:latin typeface="Times New Roman"/>
                <a:cs typeface="Times New Roman"/>
              </a:rPr>
              <a:t>4. </a:t>
            </a:r>
            <a:r>
              <a:rPr sz="2400" b="1" dirty="0">
                <a:latin typeface="Times New Roman"/>
                <a:cs typeface="Times New Roman"/>
              </a:rPr>
              <a:t>Execute 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query  ResultSet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rs;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15"/>
              </a:spcBef>
              <a:buSzPct val="5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Query for updating / inserting table in a database –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executeUpdate()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SzPct val="5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Query for retrieving data –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executeQuery()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5.</a:t>
            </a:r>
            <a:r>
              <a:rPr sz="2400" b="1" dirty="0">
                <a:latin typeface="Times New Roman"/>
                <a:cs typeface="Times New Roman"/>
              </a:rPr>
              <a:t>Close 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connections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055"/>
              </a:spcBef>
              <a:buSzPct val="500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con.close();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991" y="38481"/>
            <a:ext cx="4334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DatabaseMetaData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965" y="660653"/>
            <a:ext cx="9796780" cy="178752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ourier New"/>
                <a:cs typeface="Courier New"/>
              </a:rPr>
              <a:t>DatabaseMetaData databaseMetaData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connection.getMetaData();</a:t>
            </a:r>
            <a:endParaRPr sz="1800">
              <a:latin typeface="Courier New"/>
              <a:cs typeface="Courier New"/>
            </a:endParaRPr>
          </a:p>
          <a:p>
            <a:pPr marL="93345" indent="-81280">
              <a:lnSpc>
                <a:spcPts val="2100"/>
              </a:lnSpc>
              <a:spcBef>
                <a:spcPts val="740"/>
              </a:spcBef>
              <a:buFont typeface="Arial"/>
              <a:buChar char="•"/>
              <a:tabLst>
                <a:tab pos="93980" algn="l"/>
                <a:tab pos="1049020" algn="l"/>
                <a:tab pos="3094355" algn="l"/>
              </a:tabLst>
            </a:pPr>
            <a:r>
              <a:rPr sz="1800" spc="-5" dirty="0">
                <a:latin typeface="Courier New"/>
                <a:cs typeface="Courier New"/>
              </a:rPr>
              <a:t>int	</a:t>
            </a:r>
            <a:r>
              <a:rPr sz="1800" spc="-10" dirty="0">
                <a:latin typeface="Courier New"/>
                <a:cs typeface="Courier New"/>
              </a:rPr>
              <a:t>majorVersion	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databaseMetaData.getDatabaseMajorVersion();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</a:t>
            </a:r>
            <a:endParaRPr sz="1800">
              <a:latin typeface="Courier New"/>
              <a:cs typeface="Courier New"/>
            </a:endParaRPr>
          </a:p>
          <a:p>
            <a:pPr marL="18415">
              <a:lnSpc>
                <a:spcPts val="2100"/>
              </a:lnSpc>
              <a:tabLst>
                <a:tab pos="2066925" algn="l"/>
              </a:tabLst>
            </a:pPr>
            <a:r>
              <a:rPr sz="1800" spc="-10" dirty="0">
                <a:latin typeface="Courier New"/>
                <a:cs typeface="Courier New"/>
              </a:rPr>
              <a:t>minorVersion	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databaseMetaData.getDatabaseMinorVersion();</a:t>
            </a:r>
            <a:endParaRPr sz="1800">
              <a:latin typeface="Courier New"/>
              <a:cs typeface="Courier New"/>
            </a:endParaRPr>
          </a:p>
          <a:p>
            <a:pPr marL="93345" indent="-8128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93980" algn="l"/>
                <a:tab pos="3094355" algn="l"/>
              </a:tabLst>
            </a:pPr>
            <a:r>
              <a:rPr sz="1800" spc="-10" dirty="0">
                <a:latin typeface="Courier New"/>
                <a:cs typeface="Courier New"/>
              </a:rPr>
              <a:t>String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productName	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databaseMetaData.getDatabaseProductName();</a:t>
            </a:r>
            <a:endParaRPr sz="1800">
              <a:latin typeface="Courier New"/>
              <a:cs typeface="Courier New"/>
            </a:endParaRPr>
          </a:p>
          <a:p>
            <a:pPr marL="93345" indent="-8128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93980" algn="l"/>
              </a:tabLst>
            </a:pPr>
            <a:r>
              <a:rPr sz="1800" spc="-10" dirty="0">
                <a:latin typeface="Courier New"/>
                <a:cs typeface="Courier New"/>
              </a:rPr>
              <a:t>String productVersion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databaseMetaData.getDatabaseProductVersion();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65" y="2718003"/>
            <a:ext cx="2277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rlito"/>
                <a:cs typeface="Carlito"/>
              </a:rPr>
              <a:t>Listing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Columns</a:t>
            </a:r>
            <a:endParaRPr sz="28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6915" y="3495104"/>
          <a:ext cx="6560184" cy="103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7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058">
                <a:tc>
                  <a:txBody>
                    <a:bodyPr/>
                    <a:lstStyle/>
                    <a:p>
                      <a:pPr marL="112395" indent="-81280">
                        <a:lnSpc>
                          <a:spcPts val="1989"/>
                        </a:lnSpc>
                        <a:buSzPct val="94444"/>
                        <a:buFont typeface="Arial"/>
                        <a:buChar char="•"/>
                        <a:tabLst>
                          <a:tab pos="113030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String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catalog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89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null;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100">
                <a:tc>
                  <a:txBody>
                    <a:bodyPr/>
                    <a:lstStyle/>
                    <a:p>
                      <a:pPr marL="112395" indent="-81280">
                        <a:lnSpc>
                          <a:spcPct val="100000"/>
                        </a:lnSpc>
                        <a:spcBef>
                          <a:spcPts val="250"/>
                        </a:spcBef>
                        <a:buSzPct val="94444"/>
                        <a:buFont typeface="Arial"/>
                        <a:buChar char="•"/>
                        <a:tabLst>
                          <a:tab pos="113030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String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schemaPattern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null;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01">
                <a:tc>
                  <a:txBody>
                    <a:bodyPr/>
                    <a:lstStyle/>
                    <a:p>
                      <a:pPr marL="112395" indent="-81280">
                        <a:lnSpc>
                          <a:spcPct val="100000"/>
                        </a:lnSpc>
                        <a:spcBef>
                          <a:spcPts val="229"/>
                        </a:spcBef>
                        <a:buSzPct val="94444"/>
                        <a:buFont typeface="Arial"/>
                        <a:buChar char="•"/>
                        <a:tabLst>
                          <a:tab pos="113030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String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tableNamePattern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"my_table";</a:t>
                      </a:r>
                      <a:r>
                        <a:rPr sz="18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String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2920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35965" y="4372483"/>
            <a:ext cx="6522084" cy="79057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50"/>
              </a:spcBef>
            </a:pPr>
            <a:r>
              <a:rPr sz="1800" spc="-10" dirty="0">
                <a:latin typeface="Courier New"/>
                <a:cs typeface="Courier New"/>
              </a:rPr>
              <a:t>columnNamePattern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null;</a:t>
            </a:r>
            <a:endParaRPr sz="1800">
              <a:latin typeface="Courier New"/>
              <a:cs typeface="Courier New"/>
            </a:endParaRPr>
          </a:p>
          <a:p>
            <a:pPr marL="93345" indent="-81280">
              <a:lnSpc>
                <a:spcPct val="100000"/>
              </a:lnSpc>
              <a:spcBef>
                <a:spcPts val="850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10" dirty="0">
                <a:latin typeface="Courier New"/>
                <a:cs typeface="Courier New"/>
              </a:rPr>
              <a:t>ResultSet result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databaseMetaData.getColumns(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5965" y="5241163"/>
            <a:ext cx="7555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8810" indent="-6267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38810" algn="l"/>
                <a:tab pos="639445" algn="l"/>
                <a:tab pos="2257425" algn="l"/>
                <a:tab pos="5220335" algn="l"/>
              </a:tabLst>
            </a:pPr>
            <a:r>
              <a:rPr sz="1800" spc="-10" dirty="0">
                <a:latin typeface="Courier New"/>
                <a:cs typeface="Courier New"/>
              </a:rPr>
              <a:t>catalog,	schemaPattern,	tableNamePattern,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1219" y="5241163"/>
            <a:ext cx="2620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columnNamePattern);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965" y="5395898"/>
            <a:ext cx="6111875" cy="138303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19"/>
              </a:spcBef>
            </a:pPr>
            <a:r>
              <a:rPr sz="1800" spc="-10" dirty="0">
                <a:latin typeface="Courier New"/>
                <a:cs typeface="Courier New"/>
              </a:rPr>
              <a:t>while(result.next()){</a:t>
            </a:r>
            <a:endParaRPr sz="1800">
              <a:latin typeface="Courier New"/>
              <a:cs typeface="Courier New"/>
            </a:endParaRPr>
          </a:p>
          <a:p>
            <a:pPr marL="638810" indent="-626745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638810" algn="l"/>
                <a:tab pos="639445" algn="l"/>
              </a:tabLst>
            </a:pPr>
            <a:r>
              <a:rPr sz="1800" spc="-10" dirty="0">
                <a:latin typeface="Courier New"/>
                <a:cs typeface="Courier New"/>
              </a:rPr>
              <a:t>String columnName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result.getString(4);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ourier New"/>
              <a:cs typeface="Courier New"/>
            </a:endParaRPr>
          </a:p>
          <a:p>
            <a:pPr marL="93345" indent="-81280">
              <a:lnSpc>
                <a:spcPct val="100000"/>
              </a:lnSpc>
              <a:buFont typeface="Arial"/>
              <a:buChar char="•"/>
              <a:tabLst>
                <a:tab pos="93980" algn="l"/>
                <a:tab pos="1049020" algn="l"/>
              </a:tabLst>
            </a:pPr>
            <a:r>
              <a:rPr sz="1800" spc="-5" dirty="0">
                <a:latin typeface="Courier New"/>
                <a:cs typeface="Courier New"/>
              </a:rPr>
              <a:t>int	</a:t>
            </a:r>
            <a:r>
              <a:rPr sz="1800" spc="-10" dirty="0">
                <a:latin typeface="Courier New"/>
                <a:cs typeface="Courier New"/>
              </a:rPr>
              <a:t>columnType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result.getInt(5);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4551"/>
            <a:ext cx="2684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Primary</a:t>
            </a:r>
            <a:r>
              <a:rPr spc="-335" dirty="0"/>
              <a:t> </a:t>
            </a:r>
            <a:r>
              <a:rPr spc="-455" dirty="0"/>
              <a:t>Key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9841" y="1211053"/>
          <a:ext cx="6878320" cy="200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9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845">
                <a:tc>
                  <a:txBody>
                    <a:bodyPr/>
                    <a:lstStyle/>
                    <a:p>
                      <a:pPr marL="156210" indent="-125095">
                        <a:lnSpc>
                          <a:spcPts val="3090"/>
                        </a:lnSpc>
                        <a:buSzPct val="96428"/>
                        <a:buFont typeface="Arial"/>
                        <a:buChar char="•"/>
                        <a:tabLst>
                          <a:tab pos="156845" algn="l"/>
                          <a:tab pos="2070735" algn="l"/>
                        </a:tabLst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String	catalog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309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ts val="3090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null;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973">
                <a:tc>
                  <a:txBody>
                    <a:bodyPr/>
                    <a:lstStyle/>
                    <a:p>
                      <a:pPr marL="156210" indent="-125095">
                        <a:lnSpc>
                          <a:spcPct val="100000"/>
                        </a:lnSpc>
                        <a:spcBef>
                          <a:spcPts val="265"/>
                        </a:spcBef>
                        <a:buSzPct val="96428"/>
                        <a:buFont typeface="Arial"/>
                        <a:buChar char="•"/>
                        <a:tabLst>
                          <a:tab pos="156845" algn="l"/>
                          <a:tab pos="2070100" algn="l"/>
                        </a:tabLst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String	schema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null;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19">
                <a:tc>
                  <a:txBody>
                    <a:bodyPr/>
                    <a:lstStyle/>
                    <a:p>
                      <a:pPr marL="37465">
                        <a:lnSpc>
                          <a:spcPts val="3050"/>
                        </a:lnSpc>
                        <a:tabLst>
                          <a:tab pos="1953260" algn="l"/>
                        </a:tabLst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String	tableName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3050"/>
                        </a:lnSpc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3050"/>
                        </a:lnSpc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"my_table";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793">
                <a:tc>
                  <a:txBody>
                    <a:bodyPr/>
                    <a:lstStyle/>
                    <a:p>
                      <a:pPr marL="368300" indent="-337185">
                        <a:lnSpc>
                          <a:spcPct val="100000"/>
                        </a:lnSpc>
                        <a:spcBef>
                          <a:spcPts val="295"/>
                        </a:spcBef>
                        <a:buFont typeface="Arial"/>
                        <a:buChar char="•"/>
                        <a:tabLst>
                          <a:tab pos="368300" algn="l"/>
                          <a:tab pos="368935" algn="l"/>
                        </a:tabLst>
                      </a:pPr>
                      <a:r>
                        <a:rPr sz="2800" spc="-10" dirty="0">
                          <a:latin typeface="Courier New"/>
                          <a:cs typeface="Courier New"/>
                        </a:rPr>
                        <a:t>ResultSet</a:t>
                      </a:r>
                      <a:r>
                        <a:rPr sz="28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10" dirty="0">
                          <a:latin typeface="Courier New"/>
                          <a:cs typeface="Courier New"/>
                        </a:rPr>
                        <a:t>result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800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78891" y="3164230"/>
            <a:ext cx="6840220" cy="171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>
              <a:lnSpc>
                <a:spcPct val="108600"/>
              </a:lnSpc>
              <a:spcBef>
                <a:spcPts val="100"/>
              </a:spcBef>
            </a:pPr>
            <a:r>
              <a:rPr sz="2800" spc="-10" dirty="0">
                <a:latin typeface="Courier New"/>
                <a:cs typeface="Courier New"/>
              </a:rPr>
              <a:t>databaseMetaData.getPrimaryKeys(  schema,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tableName);</a:t>
            </a:r>
            <a:endParaRPr sz="2800">
              <a:latin typeface="Courier New"/>
              <a:cs typeface="Courier New"/>
            </a:endParaRPr>
          </a:p>
          <a:p>
            <a:pPr marL="349250" indent="-337185">
              <a:lnSpc>
                <a:spcPct val="100000"/>
              </a:lnSpc>
              <a:spcBef>
                <a:spcPts val="2625"/>
              </a:spcBef>
              <a:buFont typeface="Arial"/>
              <a:buChar char="•"/>
              <a:tabLst>
                <a:tab pos="349250" algn="l"/>
                <a:tab pos="349885" algn="l"/>
              </a:tabLst>
            </a:pPr>
            <a:r>
              <a:rPr sz="2800" spc="-10" dirty="0">
                <a:latin typeface="Courier New"/>
                <a:cs typeface="Courier New"/>
              </a:rPr>
              <a:t>while(result.next()){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7386" y="3201416"/>
            <a:ext cx="1727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catalog,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891" y="5131053"/>
            <a:ext cx="10040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835" indent="-108077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092835" algn="l"/>
                <a:tab pos="1093470" algn="l"/>
              </a:tabLst>
            </a:pPr>
            <a:r>
              <a:rPr sz="2800" spc="-10" dirty="0">
                <a:latin typeface="Courier New"/>
                <a:cs typeface="Courier New"/>
              </a:rPr>
              <a:t>String columnName </a:t>
            </a:r>
            <a:r>
              <a:rPr sz="2800" spc="-5" dirty="0">
                <a:latin typeface="Courier New"/>
                <a:cs typeface="Courier New"/>
              </a:rPr>
              <a:t>= </a:t>
            </a:r>
            <a:r>
              <a:rPr sz="2800" spc="-10" dirty="0">
                <a:latin typeface="Courier New"/>
                <a:cs typeface="Courier New"/>
              </a:rPr>
              <a:t>result.getString(4);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182"/>
            <a:ext cx="4485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Statement</a:t>
            </a:r>
            <a:r>
              <a:rPr spc="-275" dirty="0"/>
              <a:t> </a:t>
            </a:r>
            <a:r>
              <a:rPr spc="-15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288" y="1053465"/>
            <a:ext cx="11243310" cy="504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Statement interface </a:t>
            </a:r>
            <a:r>
              <a:rPr sz="2400" dirty="0">
                <a:latin typeface="Times New Roman"/>
                <a:cs typeface="Times New Roman"/>
              </a:rPr>
              <a:t>provides </a:t>
            </a:r>
            <a:r>
              <a:rPr sz="2400" spc="-5" dirty="0">
                <a:latin typeface="Times New Roman"/>
                <a:cs typeface="Times New Roman"/>
              </a:rPr>
              <a:t>methods </a:t>
            </a:r>
            <a:r>
              <a:rPr sz="2400" dirty="0">
                <a:latin typeface="Times New Roman"/>
                <a:cs typeface="Times New Roman"/>
              </a:rPr>
              <a:t>to execute </a:t>
            </a:r>
            <a:r>
              <a:rPr sz="2400" spc="-5" dirty="0">
                <a:latin typeface="Times New Roman"/>
                <a:cs typeface="Times New Roman"/>
              </a:rPr>
              <a:t>queries </a:t>
            </a:r>
            <a:r>
              <a:rPr sz="2400" dirty="0">
                <a:latin typeface="Times New Roman"/>
                <a:cs typeface="Times New Roman"/>
              </a:rPr>
              <a:t>with the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spcBef>
                <a:spcPts val="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factory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ResultSet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i.e.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factory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get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85"/>
              </a:spcBef>
            </a:pPr>
            <a:r>
              <a:rPr sz="2400" dirty="0">
                <a:latin typeface="Times New Roman"/>
                <a:cs typeface="Times New Roman"/>
              </a:rPr>
              <a:t>object 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ResultSet.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latin typeface="Times New Roman"/>
                <a:cs typeface="Times New Roman"/>
              </a:rPr>
              <a:t>Commonly used </a:t>
            </a:r>
            <a:r>
              <a:rPr sz="3000" b="1" spc="-5" dirty="0">
                <a:latin typeface="Times New Roman"/>
                <a:cs typeface="Times New Roman"/>
              </a:rPr>
              <a:t>methods of Statement</a:t>
            </a:r>
            <a:r>
              <a:rPr sz="3000" b="1" spc="-2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interface</a:t>
            </a:r>
            <a:endParaRPr sz="30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2295"/>
              </a:spcBef>
              <a:buSzPct val="50000"/>
              <a:buFont typeface="Wingdings"/>
              <a:buChar char=""/>
              <a:tabLst>
                <a:tab pos="241300" algn="l"/>
                <a:tab pos="241935" algn="l"/>
              </a:tabLst>
            </a:pPr>
            <a:r>
              <a:rPr sz="2400" b="1" dirty="0">
                <a:latin typeface="Times New Roman"/>
                <a:cs typeface="Times New Roman"/>
              </a:rPr>
              <a:t>executeQuery(String sql) - </a:t>
            </a:r>
            <a:r>
              <a:rPr sz="2400" dirty="0">
                <a:latin typeface="Times New Roman"/>
                <a:cs typeface="Times New Roman"/>
              </a:rPr>
              <a:t>execute </a:t>
            </a:r>
            <a:r>
              <a:rPr sz="2400" spc="-5" dirty="0">
                <a:latin typeface="Times New Roman"/>
                <a:cs typeface="Times New Roman"/>
              </a:rPr>
              <a:t>SELECT </a:t>
            </a:r>
            <a:r>
              <a:rPr sz="2400" spc="-30" dirty="0">
                <a:latin typeface="Times New Roman"/>
                <a:cs typeface="Times New Roman"/>
              </a:rPr>
              <a:t>query, </a:t>
            </a:r>
            <a:r>
              <a:rPr sz="2400" dirty="0">
                <a:latin typeface="Times New Roman"/>
                <a:cs typeface="Times New Roman"/>
              </a:rPr>
              <a:t>returns the object of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ResultSet.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9235">
              <a:lnSpc>
                <a:spcPct val="102899"/>
              </a:lnSpc>
              <a:spcBef>
                <a:spcPts val="1300"/>
              </a:spcBef>
              <a:buSzPct val="50000"/>
              <a:buFont typeface="Wingdings"/>
              <a:buChar char=""/>
              <a:tabLst>
                <a:tab pos="241300" algn="l"/>
                <a:tab pos="241935" algn="l"/>
                <a:tab pos="3218180" algn="l"/>
                <a:tab pos="3843020" algn="l"/>
                <a:tab pos="4092575" algn="l"/>
                <a:tab pos="5170805" algn="l"/>
                <a:tab pos="6417310" algn="l"/>
                <a:tab pos="7316470" algn="l"/>
                <a:tab pos="7633334" algn="l"/>
                <a:tab pos="8305800" algn="l"/>
                <a:tab pos="8743315" algn="l"/>
                <a:tab pos="9693910" algn="l"/>
                <a:tab pos="1047623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executeU</a:t>
            </a:r>
            <a:r>
              <a:rPr sz="2400" b="1" spc="-15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dat</a:t>
            </a:r>
            <a:r>
              <a:rPr sz="2400" b="1" spc="10" dirty="0">
                <a:latin typeface="Times New Roman"/>
                <a:cs typeface="Times New Roman"/>
              </a:rPr>
              <a:t>e</a:t>
            </a:r>
            <a:r>
              <a:rPr sz="2400" b="1" spc="-5" dirty="0">
                <a:latin typeface="Times New Roman"/>
                <a:cs typeface="Times New Roman"/>
              </a:rPr>
              <a:t>(St</a:t>
            </a:r>
            <a:r>
              <a:rPr sz="2400" b="1" spc="-10" dirty="0">
                <a:latin typeface="Times New Roman"/>
                <a:cs typeface="Times New Roman"/>
              </a:rPr>
              <a:t>r</a:t>
            </a:r>
            <a:r>
              <a:rPr sz="2400" b="1" spc="-5" dirty="0">
                <a:latin typeface="Times New Roman"/>
                <a:cs typeface="Times New Roman"/>
              </a:rPr>
              <a:t>ing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Times New Roman"/>
                <a:cs typeface="Times New Roman"/>
              </a:rPr>
              <a:t>sq</a:t>
            </a:r>
            <a:r>
              <a:rPr sz="2400" b="1" dirty="0">
                <a:latin typeface="Times New Roman"/>
                <a:cs typeface="Times New Roman"/>
              </a:rPr>
              <a:t>l)	-	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ute	speci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quer</a:t>
            </a:r>
            <a:r>
              <a:rPr sz="2400" spc="-16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	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ay	be	cr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ate,	drop,	i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se</a:t>
            </a:r>
            <a:r>
              <a:rPr sz="2400" dirty="0">
                <a:latin typeface="Times New Roman"/>
                <a:cs typeface="Times New Roman"/>
              </a:rPr>
              <a:t>rt,  update, delete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1295"/>
              </a:spcBef>
              <a:buSzPct val="50000"/>
              <a:buFont typeface="Wingdings"/>
              <a:buChar char=""/>
              <a:tabLst>
                <a:tab pos="241300" algn="l"/>
                <a:tab pos="241935" algn="l"/>
              </a:tabLst>
            </a:pPr>
            <a:r>
              <a:rPr sz="2400" b="1" dirty="0">
                <a:latin typeface="Times New Roman"/>
                <a:cs typeface="Times New Roman"/>
              </a:rPr>
              <a:t>execute(String sql): </a:t>
            </a:r>
            <a:r>
              <a:rPr sz="2400" dirty="0">
                <a:latin typeface="Times New Roman"/>
                <a:cs typeface="Times New Roman"/>
              </a:rPr>
              <a:t>- execute </a:t>
            </a:r>
            <a:r>
              <a:rPr sz="2400" spc="-5" dirty="0">
                <a:latin typeface="Times New Roman"/>
                <a:cs typeface="Times New Roman"/>
              </a:rPr>
              <a:t>queries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return </a:t>
            </a:r>
            <a:r>
              <a:rPr sz="2400" spc="-5" dirty="0">
                <a:latin typeface="Times New Roman"/>
                <a:cs typeface="Times New Roman"/>
              </a:rPr>
              <a:t>multiple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215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SzPct val="50000"/>
              <a:buFont typeface="Wingdings"/>
              <a:buChar char=""/>
              <a:tabLst>
                <a:tab pos="241300" algn="l"/>
                <a:tab pos="2419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public </a:t>
            </a:r>
            <a:r>
              <a:rPr sz="2400" b="1" dirty="0">
                <a:latin typeface="Times New Roman"/>
                <a:cs typeface="Times New Roman"/>
              </a:rPr>
              <a:t>int[] executeBatch(): </a:t>
            </a:r>
            <a:r>
              <a:rPr sz="2400" dirty="0">
                <a:latin typeface="Times New Roman"/>
                <a:cs typeface="Times New Roman"/>
              </a:rPr>
              <a:t>- execute batch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commands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6837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35" dirty="0"/>
              <a:t>The </a:t>
            </a:r>
            <a:r>
              <a:rPr spc="-245" dirty="0"/>
              <a:t>Concept </a:t>
            </a:r>
            <a:r>
              <a:rPr spc="-30" dirty="0"/>
              <a:t>of</a:t>
            </a:r>
            <a:r>
              <a:rPr spc="-165" dirty="0"/>
              <a:t> </a:t>
            </a:r>
            <a:r>
              <a:rPr spc="-685" dirty="0"/>
              <a:t>JDBC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216" y="1900276"/>
            <a:ext cx="9925050" cy="271780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JDBC stands for Java Database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Connectivity.</a:t>
            </a:r>
            <a:endParaRPr sz="3200">
              <a:latin typeface="Times New Roman"/>
              <a:cs typeface="Times New Roman"/>
            </a:endParaRPr>
          </a:p>
          <a:p>
            <a:pPr marL="241300" marR="199390" indent="-228600">
              <a:lnSpc>
                <a:spcPts val="346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JDBC is a Java API to connect and execute the query</a:t>
            </a:r>
            <a:r>
              <a:rPr sz="3200" spc="-2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  database.</a:t>
            </a: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It is a part of JavaSE (Java Standard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Edition).</a:t>
            </a: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JDBC API uses JDBC drivers to connect with the</a:t>
            </a:r>
            <a:r>
              <a:rPr sz="3200" spc="-2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database.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7236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0" dirty="0"/>
              <a:t>ResultSet</a:t>
            </a:r>
            <a:r>
              <a:rPr spc="-270" dirty="0"/>
              <a:t> </a:t>
            </a:r>
            <a:r>
              <a:rPr spc="-180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8662670" cy="41173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ResultSet </a:t>
            </a:r>
            <a:r>
              <a:rPr sz="2800" spc="-15" dirty="0">
                <a:latin typeface="Carlito"/>
                <a:cs typeface="Carlito"/>
              </a:rPr>
              <a:t>rs=stmt.executeQuery(“Select </a:t>
            </a:r>
            <a:r>
              <a:rPr sz="2800" spc="-5" dirty="0">
                <a:latin typeface="Carlito"/>
                <a:cs typeface="Carlito"/>
              </a:rPr>
              <a:t>* </a:t>
            </a:r>
            <a:r>
              <a:rPr sz="2800" spc="-20" dirty="0">
                <a:latin typeface="Carlito"/>
                <a:cs typeface="Carlito"/>
              </a:rPr>
              <a:t>from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student;”);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While(rs.next())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{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Sno=rs.getInt(1);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Name=rs.getString(”name”);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Jm=rs.getInt(3,”jm”);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  <a:tab pos="4044315" algn="l"/>
                <a:tab pos="5800090" algn="l"/>
              </a:tabLst>
            </a:pPr>
            <a:r>
              <a:rPr sz="2800" spc="-10" dirty="0">
                <a:latin typeface="Carlito"/>
                <a:cs typeface="Carlito"/>
              </a:rPr>
              <a:t>System.out.pritnln(Sno+”	“+Name+”	</a:t>
            </a:r>
            <a:r>
              <a:rPr sz="2800" dirty="0">
                <a:latin typeface="Carlito"/>
                <a:cs typeface="Carlito"/>
              </a:rPr>
              <a:t>“+Jm);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}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024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PreparedStatement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3941"/>
            <a:ext cx="9190355" cy="4181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 indent="-229235">
              <a:lnSpc>
                <a:spcPts val="3410"/>
              </a:lnSpc>
              <a:spcBef>
                <a:spcPts val="95"/>
              </a:spcBef>
              <a:buFont typeface="Arial"/>
              <a:buChar char="•"/>
              <a:tabLst>
                <a:tab pos="699135" algn="l"/>
              </a:tabLst>
            </a:pPr>
            <a:r>
              <a:rPr sz="3100" spc="-15" dirty="0">
                <a:latin typeface="Carlito"/>
                <a:cs typeface="Carlito"/>
              </a:rPr>
              <a:t>PreparedStatement</a:t>
            </a:r>
            <a:r>
              <a:rPr sz="3100" spc="-55" dirty="0">
                <a:latin typeface="Carlito"/>
                <a:cs typeface="Carlito"/>
              </a:rPr>
              <a:t> </a:t>
            </a:r>
            <a:r>
              <a:rPr sz="3100" spc="-5" dirty="0">
                <a:latin typeface="Carlito"/>
                <a:cs typeface="Carlito"/>
              </a:rPr>
              <a:t>class</a:t>
            </a:r>
            <a:endParaRPr sz="3100">
              <a:latin typeface="Carlito"/>
              <a:cs typeface="Carlito"/>
            </a:endParaRPr>
          </a:p>
          <a:p>
            <a:pPr marL="698500" indent="-229235">
              <a:lnSpc>
                <a:spcPts val="3410"/>
              </a:lnSpc>
              <a:buFont typeface="Arial"/>
              <a:buChar char="•"/>
              <a:tabLst>
                <a:tab pos="699135" algn="l"/>
              </a:tabLst>
            </a:pPr>
            <a:r>
              <a:rPr sz="3100" spc="-15" dirty="0">
                <a:latin typeface="Carlito"/>
                <a:cs typeface="Carlito"/>
              </a:rPr>
              <a:t>prepareStatement()</a:t>
            </a:r>
            <a:endParaRPr sz="3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220"/>
              </a:spcBef>
            </a:pPr>
            <a:r>
              <a:rPr sz="4000" spc="-5" dirty="0">
                <a:latin typeface="Arial"/>
                <a:cs typeface="Arial"/>
              </a:rPr>
              <a:t>Features</a:t>
            </a:r>
            <a:endParaRPr sz="4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85"/>
              </a:spcBef>
              <a:buSzPct val="37037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Arial"/>
                <a:cs typeface="Arial"/>
              </a:rPr>
              <a:t>Easy to </a:t>
            </a:r>
            <a:r>
              <a:rPr sz="2700" spc="-5" dirty="0">
                <a:latin typeface="Arial"/>
                <a:cs typeface="Arial"/>
              </a:rPr>
              <a:t>insert parameters into </a:t>
            </a:r>
            <a:r>
              <a:rPr sz="2700" dirty="0">
                <a:latin typeface="Arial"/>
                <a:cs typeface="Arial"/>
              </a:rPr>
              <a:t>the SQL</a:t>
            </a:r>
            <a:r>
              <a:rPr sz="2700" spc="-9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statement.</a:t>
            </a:r>
            <a:endParaRPr sz="2700">
              <a:latin typeface="Arial"/>
              <a:cs typeface="Arial"/>
            </a:endParaRPr>
          </a:p>
          <a:p>
            <a:pPr marL="355600" marR="5080" indent="-343535">
              <a:lnSpc>
                <a:spcPts val="2690"/>
              </a:lnSpc>
              <a:spcBef>
                <a:spcPts val="1100"/>
              </a:spcBef>
              <a:buSzPct val="37037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Arial"/>
                <a:cs typeface="Arial"/>
              </a:rPr>
              <a:t>Easy to </a:t>
            </a:r>
            <a:r>
              <a:rPr sz="2700" spc="-5" dirty="0">
                <a:latin typeface="Arial"/>
                <a:cs typeface="Arial"/>
              </a:rPr>
              <a:t>reuse </a:t>
            </a:r>
            <a:r>
              <a:rPr sz="2700" dirty="0">
                <a:latin typeface="Arial"/>
                <a:cs typeface="Arial"/>
              </a:rPr>
              <a:t>the </a:t>
            </a:r>
            <a:r>
              <a:rPr sz="2700" spc="-5" dirty="0">
                <a:latin typeface="Arial"/>
                <a:cs typeface="Arial"/>
              </a:rPr>
              <a:t>PreparedStatement with new parameter  </a:t>
            </a:r>
            <a:r>
              <a:rPr sz="2700" dirty="0">
                <a:latin typeface="Arial"/>
                <a:cs typeface="Arial"/>
              </a:rPr>
              <a:t>values.</a:t>
            </a:r>
            <a:endParaRPr sz="27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55"/>
              </a:spcBef>
              <a:buSzPct val="37037"/>
              <a:buChar char="•"/>
              <a:tabLst>
                <a:tab pos="355600" algn="l"/>
                <a:tab pos="356235" algn="l"/>
              </a:tabLst>
            </a:pPr>
            <a:r>
              <a:rPr sz="2700" dirty="0">
                <a:latin typeface="Arial"/>
                <a:cs typeface="Arial"/>
              </a:rPr>
              <a:t>May </a:t>
            </a:r>
            <a:r>
              <a:rPr sz="2700" spc="-5" dirty="0">
                <a:latin typeface="Arial"/>
                <a:cs typeface="Arial"/>
              </a:rPr>
              <a:t>increase performance </a:t>
            </a:r>
            <a:r>
              <a:rPr sz="2700" dirty="0">
                <a:latin typeface="Arial"/>
                <a:cs typeface="Arial"/>
              </a:rPr>
              <a:t>of executed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statements.</a:t>
            </a:r>
            <a:endParaRPr sz="27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50"/>
              </a:spcBef>
              <a:buSzPct val="37037"/>
              <a:buChar char="•"/>
              <a:tabLst>
                <a:tab pos="355600" algn="l"/>
                <a:tab pos="356235" algn="l"/>
              </a:tabLst>
            </a:pPr>
            <a:r>
              <a:rPr sz="2700" spc="-5" dirty="0">
                <a:latin typeface="Arial"/>
                <a:cs typeface="Arial"/>
              </a:rPr>
              <a:t>Enables easier </a:t>
            </a:r>
            <a:r>
              <a:rPr sz="2700" dirty="0">
                <a:latin typeface="Arial"/>
                <a:cs typeface="Arial"/>
              </a:rPr>
              <a:t>batch</a:t>
            </a:r>
            <a:r>
              <a:rPr sz="2700" spc="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updates.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PreparedStatement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893" y="1280735"/>
            <a:ext cx="9990455" cy="515175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23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10" dirty="0">
                <a:latin typeface="Courier New"/>
                <a:cs typeface="Courier New"/>
              </a:rPr>
              <a:t>PreparedStatement </a:t>
            </a:r>
            <a:r>
              <a:rPr sz="2400" b="1" spc="-5" dirty="0">
                <a:latin typeface="Courier New"/>
                <a:cs typeface="Courier New"/>
              </a:rPr>
              <a:t>ps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10" dirty="0">
                <a:latin typeface="Courier New"/>
                <a:cs typeface="Courier New"/>
              </a:rPr>
              <a:t>con.prepareStatement(sql);</a:t>
            </a:r>
            <a:endParaRPr sz="2400">
              <a:latin typeface="Courier New"/>
              <a:cs typeface="Courier New"/>
            </a:endParaRPr>
          </a:p>
          <a:p>
            <a:pPr marL="302260" indent="-28956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sz="2400" b="1" spc="-10" dirty="0">
                <a:latin typeface="Courier New"/>
                <a:cs typeface="Courier New"/>
              </a:rPr>
              <a:t>ps.setString(1,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"Gary");</a:t>
            </a:r>
            <a:endParaRPr sz="2400">
              <a:latin typeface="Courier New"/>
              <a:cs typeface="Courier New"/>
            </a:endParaRPr>
          </a:p>
          <a:p>
            <a:pPr marL="120014" indent="-107950">
              <a:lnSpc>
                <a:spcPct val="100000"/>
              </a:lnSpc>
              <a:spcBef>
                <a:spcPts val="259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10" dirty="0">
                <a:latin typeface="Courier New"/>
                <a:cs typeface="Courier New"/>
              </a:rPr>
              <a:t>ps.setString(2,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"Larson");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2300">
              <a:latin typeface="Courier New"/>
              <a:cs typeface="Courier New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  <a:tab pos="2310765" algn="l"/>
              </a:tabLst>
            </a:pPr>
            <a:r>
              <a:rPr sz="2400" b="1" spc="-10" dirty="0">
                <a:latin typeface="Courier New"/>
                <a:cs typeface="Courier New"/>
              </a:rPr>
              <a:t>ps.setLong	</a:t>
            </a:r>
            <a:r>
              <a:rPr sz="2400" b="1" spc="-5" dirty="0">
                <a:latin typeface="Courier New"/>
                <a:cs typeface="Courier New"/>
              </a:rPr>
              <a:t>(3,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123);</a:t>
            </a:r>
            <a:endParaRPr sz="2400">
              <a:latin typeface="Courier New"/>
              <a:cs typeface="Courier New"/>
            </a:endParaRPr>
          </a:p>
          <a:p>
            <a:pPr marL="302260" indent="-289560">
              <a:lnSpc>
                <a:spcPct val="100000"/>
              </a:lnSpc>
              <a:spcBef>
                <a:spcPts val="2560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sz="2400" b="1" spc="-5" dirty="0">
                <a:latin typeface="Courier New"/>
                <a:cs typeface="Courier New"/>
              </a:rPr>
              <a:t>int </a:t>
            </a:r>
            <a:r>
              <a:rPr sz="2400" b="1" spc="-10" dirty="0">
                <a:latin typeface="Courier New"/>
                <a:cs typeface="Courier New"/>
              </a:rPr>
              <a:t>rowsAffected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3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preparedStatement.executeUpdate();</a:t>
            </a:r>
            <a:endParaRPr sz="2400">
              <a:latin typeface="Courier New"/>
              <a:cs typeface="Courier New"/>
            </a:endParaRPr>
          </a:p>
          <a:p>
            <a:pPr marL="120014" indent="-107950">
              <a:lnSpc>
                <a:spcPct val="100000"/>
              </a:lnSpc>
              <a:spcBef>
                <a:spcPts val="253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5" dirty="0">
                <a:latin typeface="Courier New"/>
                <a:cs typeface="Courier New"/>
              </a:rPr>
              <a:t>String </a:t>
            </a:r>
            <a:r>
              <a:rPr sz="2400" b="1" spc="-10" dirty="0">
                <a:latin typeface="Courier New"/>
                <a:cs typeface="Courier New"/>
              </a:rPr>
              <a:t>sql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10" dirty="0">
                <a:latin typeface="Courier New"/>
                <a:cs typeface="Courier New"/>
              </a:rPr>
              <a:t>"select </a:t>
            </a:r>
            <a:r>
              <a:rPr sz="2400" b="1" dirty="0">
                <a:latin typeface="Courier New"/>
                <a:cs typeface="Courier New"/>
              </a:rPr>
              <a:t>* </a:t>
            </a:r>
            <a:r>
              <a:rPr sz="2400" b="1" spc="-5" dirty="0">
                <a:latin typeface="Courier New"/>
                <a:cs typeface="Courier New"/>
              </a:rPr>
              <a:t>from </a:t>
            </a:r>
            <a:r>
              <a:rPr sz="2400" b="1" spc="-10" dirty="0">
                <a:latin typeface="Courier New"/>
                <a:cs typeface="Courier New"/>
              </a:rPr>
              <a:t>people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where</a:t>
            </a:r>
            <a:endParaRPr sz="24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110"/>
              </a:spcBef>
            </a:pPr>
            <a:r>
              <a:rPr sz="2400" b="1" spc="-5" dirty="0">
                <a:latin typeface="Courier New"/>
                <a:cs typeface="Courier New"/>
              </a:rPr>
              <a:t>id=?”;</a:t>
            </a:r>
            <a:endParaRPr sz="2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0" dirty="0">
                <a:latin typeface="Courier New"/>
                <a:cs typeface="Courier New"/>
              </a:rPr>
              <a:t>PreparedStatement </a:t>
            </a:r>
            <a:r>
              <a:rPr sz="2400" b="1" spc="-5" dirty="0">
                <a:latin typeface="Courier New"/>
                <a:cs typeface="Courier New"/>
              </a:rPr>
              <a:t>ps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10" dirty="0">
                <a:latin typeface="Courier New"/>
                <a:cs typeface="Courier New"/>
              </a:rPr>
              <a:t>con.prepareStatement(sql);</a:t>
            </a:r>
            <a:endParaRPr sz="2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5" dirty="0">
                <a:latin typeface="Courier New"/>
                <a:cs typeface="Courier New"/>
              </a:rPr>
              <a:t>ps.setInt(123);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024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PreparedStatement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642" y="1830069"/>
            <a:ext cx="11316970" cy="3718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 marR="109855" indent="-6350">
              <a:lnSpc>
                <a:spcPts val="3500"/>
              </a:lnSpc>
              <a:spcBef>
                <a:spcPts val="9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b="1" spc="-10" dirty="0">
                <a:latin typeface="Courier New"/>
                <a:cs typeface="Courier New"/>
              </a:rPr>
              <a:t>String </a:t>
            </a:r>
            <a:r>
              <a:rPr sz="2800" b="1" spc="-5" dirty="0">
                <a:latin typeface="Courier New"/>
                <a:cs typeface="Courier New"/>
              </a:rPr>
              <a:t>sql = </a:t>
            </a:r>
            <a:r>
              <a:rPr sz="2800" b="1" spc="-10" dirty="0">
                <a:latin typeface="Courier New"/>
                <a:cs typeface="Courier New"/>
              </a:rPr>
              <a:t>"select </a:t>
            </a:r>
            <a:r>
              <a:rPr sz="2800" b="1" spc="-5" dirty="0">
                <a:latin typeface="Courier New"/>
                <a:cs typeface="Courier New"/>
              </a:rPr>
              <a:t>* </a:t>
            </a:r>
            <a:r>
              <a:rPr sz="2800" b="1" spc="-10" dirty="0">
                <a:latin typeface="Courier New"/>
                <a:cs typeface="Courier New"/>
              </a:rPr>
              <a:t>from people where firstname=?  and lastname=?";</a:t>
            </a:r>
            <a:endParaRPr sz="2800">
              <a:latin typeface="Courier New"/>
              <a:cs typeface="Courier New"/>
            </a:endParaRPr>
          </a:p>
          <a:p>
            <a:pPr marL="18415" marR="3087370" indent="-6350">
              <a:lnSpc>
                <a:spcPct val="108200"/>
              </a:lnSpc>
              <a:spcBef>
                <a:spcPts val="730"/>
              </a:spcBef>
              <a:buSzPct val="96428"/>
              <a:buFont typeface="Arial"/>
              <a:buChar char="•"/>
              <a:tabLst>
                <a:tab pos="349250" algn="l"/>
                <a:tab pos="349885" algn="l"/>
              </a:tabLst>
            </a:pPr>
            <a:r>
              <a:rPr sz="2800" b="1" spc="-10" dirty="0">
                <a:latin typeface="Courier New"/>
                <a:cs typeface="Courier New"/>
              </a:rPr>
              <a:t>PreparedStatement preparedStatement </a:t>
            </a:r>
            <a:r>
              <a:rPr sz="2800" b="1" spc="-5" dirty="0">
                <a:latin typeface="Courier New"/>
                <a:cs typeface="Courier New"/>
              </a:rPr>
              <a:t>=  </a:t>
            </a:r>
            <a:r>
              <a:rPr sz="2800" b="1" spc="-10" dirty="0">
                <a:latin typeface="Courier New"/>
                <a:cs typeface="Courier New"/>
              </a:rPr>
              <a:t>connection.prepareStatement(sql);</a:t>
            </a:r>
            <a:endParaRPr sz="2800">
              <a:latin typeface="Courier New"/>
              <a:cs typeface="Courier New"/>
            </a:endParaRPr>
          </a:p>
          <a:p>
            <a:pPr marL="18415" marR="2662555" indent="-6350">
              <a:lnSpc>
                <a:spcPct val="103600"/>
              </a:lnSpc>
              <a:spcBef>
                <a:spcPts val="2400"/>
              </a:spcBef>
              <a:buSzPct val="96428"/>
              <a:buFont typeface="Arial"/>
              <a:buChar char="•"/>
              <a:tabLst>
                <a:tab pos="349250" algn="l"/>
                <a:tab pos="349885" algn="l"/>
              </a:tabLst>
            </a:pPr>
            <a:r>
              <a:rPr sz="2800" b="1" spc="-10" dirty="0">
                <a:latin typeface="Courier New"/>
                <a:cs typeface="Courier New"/>
              </a:rPr>
              <a:t>preparedStatement.setString(1, "John");  preparedStatement.setString(2,</a:t>
            </a:r>
            <a:r>
              <a:rPr sz="2800" b="1" spc="-5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"Smith");</a:t>
            </a:r>
            <a:endParaRPr sz="28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360"/>
              </a:spcBef>
              <a:buSzPct val="96428"/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ourier New"/>
                <a:cs typeface="Courier New"/>
              </a:rPr>
              <a:t>ResultSet result </a:t>
            </a:r>
            <a:r>
              <a:rPr sz="2800" b="1" spc="-5" dirty="0">
                <a:latin typeface="Courier New"/>
                <a:cs typeface="Courier New"/>
              </a:rPr>
              <a:t>=</a:t>
            </a:r>
            <a:r>
              <a:rPr sz="2800" b="1" spc="-6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preparedStatement.executeQuery();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64895"/>
            <a:ext cx="43370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0" dirty="0"/>
              <a:t>Types </a:t>
            </a:r>
            <a:r>
              <a:rPr spc="-35" dirty="0"/>
              <a:t>of</a:t>
            </a:r>
            <a:r>
              <a:rPr spc="-114" dirty="0"/>
              <a:t> </a:t>
            </a:r>
            <a:r>
              <a:rPr spc="-19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5757"/>
            <a:ext cx="5310505" cy="3543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15" dirty="0">
                <a:latin typeface="Carlito"/>
                <a:cs typeface="Carlito"/>
              </a:rPr>
              <a:t>Prepared</a:t>
            </a:r>
            <a:r>
              <a:rPr sz="4000" spc="-10" dirty="0">
                <a:latin typeface="Carlito"/>
                <a:cs typeface="Carlito"/>
              </a:rPr>
              <a:t> </a:t>
            </a:r>
            <a:r>
              <a:rPr sz="4000" spc="-20" dirty="0">
                <a:latin typeface="Carlito"/>
                <a:cs typeface="Carlito"/>
              </a:rPr>
              <a:t>Statement</a:t>
            </a:r>
            <a:endParaRPr sz="40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699135" algn="l"/>
              </a:tabLst>
            </a:pPr>
            <a:r>
              <a:rPr sz="3600" spc="-20" dirty="0">
                <a:latin typeface="Carlito"/>
                <a:cs typeface="Carlito"/>
              </a:rPr>
              <a:t>PreparedStatement</a:t>
            </a:r>
            <a:r>
              <a:rPr sz="3600" spc="-90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class</a:t>
            </a:r>
            <a:endParaRPr sz="36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699135" algn="l"/>
              </a:tabLst>
            </a:pPr>
            <a:r>
              <a:rPr sz="3600" spc="-20" dirty="0">
                <a:latin typeface="Carlito"/>
                <a:cs typeface="Carlito"/>
              </a:rPr>
              <a:t>prepareStatement()</a:t>
            </a:r>
            <a:endParaRPr sz="3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4000" spc="-5" dirty="0">
                <a:latin typeface="Carlito"/>
                <a:cs typeface="Carlito"/>
              </a:rPr>
              <a:t>Callable </a:t>
            </a:r>
            <a:r>
              <a:rPr sz="4000" spc="-20" dirty="0">
                <a:latin typeface="Carlito"/>
                <a:cs typeface="Carlito"/>
              </a:rPr>
              <a:t>Statement</a:t>
            </a:r>
            <a:endParaRPr sz="40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699135" algn="l"/>
              </a:tabLst>
            </a:pPr>
            <a:r>
              <a:rPr sz="3600" spc="-15" dirty="0">
                <a:latin typeface="Carlito"/>
                <a:cs typeface="Carlito"/>
              </a:rPr>
              <a:t>CallableStatement</a:t>
            </a:r>
            <a:r>
              <a:rPr sz="3600" spc="-50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class</a:t>
            </a:r>
            <a:endParaRPr sz="36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699135" algn="l"/>
              </a:tabLst>
            </a:pPr>
            <a:r>
              <a:rPr sz="3600" spc="-10" dirty="0">
                <a:latin typeface="Carlito"/>
                <a:cs typeface="Carlito"/>
              </a:rPr>
              <a:t>prepareCall()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38125"/>
            <a:ext cx="44024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PreparedStatement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915" y="1313433"/>
            <a:ext cx="10326370" cy="4658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ts val="2215"/>
              </a:lnSpc>
              <a:spcBef>
                <a:spcPts val="105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spc="-5" dirty="0">
                <a:latin typeface="Courier New"/>
                <a:cs typeface="Courier New"/>
              </a:rPr>
              <a:t>String sql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"select </a:t>
            </a:r>
            <a:r>
              <a:rPr sz="2000" b="1" dirty="0">
                <a:latin typeface="Courier New"/>
                <a:cs typeface="Courier New"/>
              </a:rPr>
              <a:t>* </a:t>
            </a:r>
            <a:r>
              <a:rPr sz="2000" b="1" spc="-5" dirty="0">
                <a:latin typeface="Courier New"/>
                <a:cs typeface="Courier New"/>
              </a:rPr>
              <a:t>from people where firstname=? and</a:t>
            </a:r>
            <a:r>
              <a:rPr sz="2000" b="1" spc="8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lastname=?</a:t>
            </a:r>
            <a:endParaRPr sz="2000">
              <a:latin typeface="Courier New"/>
              <a:cs typeface="Courier New"/>
            </a:endParaRPr>
          </a:p>
          <a:p>
            <a:pPr marL="18415">
              <a:lnSpc>
                <a:spcPts val="2215"/>
              </a:lnSpc>
            </a:pPr>
            <a:r>
              <a:rPr sz="2000" b="1" spc="-5" dirty="0">
                <a:latin typeface="Courier New"/>
                <a:cs typeface="Courier New"/>
              </a:rPr>
              <a:t>Where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id=?";</a:t>
            </a:r>
            <a:endParaRPr sz="2000">
              <a:latin typeface="Courier New"/>
              <a:cs typeface="Courier New"/>
            </a:endParaRPr>
          </a:p>
          <a:p>
            <a:pPr marL="253365" indent="-2413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000" b="1" spc="-5" dirty="0">
                <a:latin typeface="Courier New"/>
                <a:cs typeface="Courier New"/>
              </a:rPr>
              <a:t>PreparedStatement preparedStat</a:t>
            </a:r>
            <a:r>
              <a:rPr sz="2000" b="1" spc="4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=connection.prepareStatement(sql);</a:t>
            </a:r>
            <a:endParaRPr sz="2000">
              <a:latin typeface="Courier New"/>
              <a:cs typeface="Courier New"/>
            </a:endParaRPr>
          </a:p>
          <a:p>
            <a:pPr marL="253365" indent="-241300">
              <a:lnSpc>
                <a:spcPct val="100000"/>
              </a:lnSpc>
              <a:spcBef>
                <a:spcPts val="198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000" b="1" spc="-5" dirty="0">
                <a:latin typeface="Courier New"/>
                <a:cs typeface="Courier New"/>
              </a:rPr>
              <a:t>preparedStat.setString(1,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"John");</a:t>
            </a:r>
            <a:endParaRPr sz="2000">
              <a:latin typeface="Courier New"/>
              <a:cs typeface="Courier New"/>
            </a:endParaRPr>
          </a:p>
          <a:p>
            <a:pPr marL="253365" indent="-2413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000" b="1" spc="-5" dirty="0">
                <a:latin typeface="Courier New"/>
                <a:cs typeface="Courier New"/>
              </a:rPr>
              <a:t>preparedStat.setString(2,"Smith”);</a:t>
            </a:r>
            <a:endParaRPr sz="2000">
              <a:latin typeface="Courier New"/>
              <a:cs typeface="Courier New"/>
            </a:endParaRPr>
          </a:p>
          <a:p>
            <a:pPr marL="253365" indent="-241300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000" b="1" spc="-5" dirty="0">
                <a:latin typeface="Courier New"/>
                <a:cs typeface="Courier New"/>
              </a:rPr>
              <a:t>preparedStat.setInt(3,”104”);</a:t>
            </a:r>
            <a:endParaRPr sz="20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ResultSet result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5" dirty="0">
                <a:latin typeface="Courier New"/>
                <a:cs typeface="Courier New"/>
              </a:rPr>
              <a:t> preparedStat.executeUpdate();</a:t>
            </a:r>
            <a:endParaRPr sz="2000">
              <a:latin typeface="Courier New"/>
              <a:cs typeface="Courier New"/>
            </a:endParaRPr>
          </a:p>
          <a:p>
            <a:pPr marL="253365" indent="-24130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000" b="1" spc="-5" dirty="0">
                <a:latin typeface="Courier New"/>
                <a:cs typeface="Courier New"/>
              </a:rPr>
              <a:t>preparedStat.setString(1,“Round”);</a:t>
            </a:r>
            <a:endParaRPr sz="2000">
              <a:latin typeface="Courier New"/>
              <a:cs typeface="Courier New"/>
            </a:endParaRPr>
          </a:p>
          <a:p>
            <a:pPr marL="279400" indent="-266700">
              <a:lnSpc>
                <a:spcPct val="100000"/>
              </a:lnSpc>
              <a:spcBef>
                <a:spcPts val="1135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sz="2200" b="1" dirty="0">
                <a:latin typeface="Courier New"/>
                <a:cs typeface="Courier New"/>
              </a:rPr>
              <a:t>preparedStat.setString(2,“Loudau”);</a:t>
            </a:r>
            <a:endParaRPr sz="2200">
              <a:latin typeface="Courier New"/>
              <a:cs typeface="Courier New"/>
            </a:endParaRPr>
          </a:p>
          <a:p>
            <a:pPr marL="253365" indent="-241300">
              <a:lnSpc>
                <a:spcPct val="100000"/>
              </a:lnSpc>
              <a:spcBef>
                <a:spcPts val="121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000" b="1" spc="-5" dirty="0">
                <a:latin typeface="Courier New"/>
                <a:cs typeface="Courier New"/>
              </a:rPr>
              <a:t>preparedStat.setInt(3,”105”);</a:t>
            </a:r>
            <a:endParaRPr sz="20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35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ourier New"/>
                <a:cs typeface="Courier New"/>
              </a:rPr>
              <a:t>ResultSet result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preparedStat.executeUpdate();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244551"/>
            <a:ext cx="3218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Batch</a:t>
            </a:r>
            <a:r>
              <a:rPr spc="-285" dirty="0"/>
              <a:t> </a:t>
            </a:r>
            <a:r>
              <a:rPr spc="-215" dirty="0"/>
              <a:t>updates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668" y="1049223"/>
            <a:ext cx="11084560" cy="355981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8415" marR="135890" indent="-6350">
              <a:lnSpc>
                <a:spcPts val="2790"/>
              </a:lnSpc>
              <a:spcBef>
                <a:spcPts val="66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latin typeface="Times New Roman"/>
                <a:cs typeface="Times New Roman"/>
              </a:rPr>
              <a:t>A JDBC batch </a:t>
            </a:r>
            <a:r>
              <a:rPr sz="2800" dirty="0">
                <a:latin typeface="Times New Roman"/>
                <a:cs typeface="Times New Roman"/>
              </a:rPr>
              <a:t>update </a:t>
            </a:r>
            <a:r>
              <a:rPr sz="2800" spc="-5" dirty="0">
                <a:latin typeface="Times New Roman"/>
                <a:cs typeface="Times New Roman"/>
              </a:rPr>
              <a:t>is a batch of </a:t>
            </a:r>
            <a:r>
              <a:rPr sz="2800" dirty="0">
                <a:latin typeface="Times New Roman"/>
                <a:cs typeface="Times New Roman"/>
              </a:rPr>
              <a:t>updates grouped </a:t>
            </a:r>
            <a:r>
              <a:rPr sz="2800" spc="-15" dirty="0">
                <a:latin typeface="Times New Roman"/>
                <a:cs typeface="Times New Roman"/>
              </a:rPr>
              <a:t>together, </a:t>
            </a:r>
            <a:r>
              <a:rPr sz="2800" spc="-5" dirty="0">
                <a:latin typeface="Times New Roman"/>
                <a:cs typeface="Times New Roman"/>
              </a:rPr>
              <a:t>and sent to</a:t>
            </a:r>
            <a:r>
              <a:rPr sz="2800" spc="-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database in one batch, rather than sending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updates one by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one</a:t>
            </a:r>
            <a:endParaRPr sz="28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spcBef>
                <a:spcPts val="49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10" dirty="0">
                <a:latin typeface="Courier New"/>
                <a:cs typeface="Courier New"/>
              </a:rPr>
              <a:t>Statement statement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null;</a:t>
            </a:r>
            <a:endParaRPr sz="2400">
              <a:latin typeface="Courier New"/>
              <a:cs typeface="Courier New"/>
            </a:endParaRPr>
          </a:p>
          <a:p>
            <a:pPr marL="120014" indent="-107950">
              <a:lnSpc>
                <a:spcPct val="100000"/>
              </a:lnSpc>
              <a:spcBef>
                <a:spcPts val="50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5" dirty="0">
                <a:latin typeface="Courier New"/>
                <a:cs typeface="Courier New"/>
              </a:rPr>
              <a:t>try{</a:t>
            </a:r>
            <a:endParaRPr sz="2400">
              <a:latin typeface="Courier New"/>
              <a:cs typeface="Courier New"/>
            </a:endParaRPr>
          </a:p>
          <a:p>
            <a:pPr marL="120014" indent="-107950">
              <a:lnSpc>
                <a:spcPct val="100000"/>
              </a:lnSpc>
              <a:spcBef>
                <a:spcPts val="51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10" dirty="0">
                <a:latin typeface="Courier New"/>
                <a:cs typeface="Courier New"/>
              </a:rPr>
              <a:t>statement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10" dirty="0">
                <a:latin typeface="Courier New"/>
                <a:cs typeface="Courier New"/>
              </a:rPr>
              <a:t>connection.createStatement();</a:t>
            </a:r>
            <a:endParaRPr sz="2400">
              <a:latin typeface="Courier New"/>
              <a:cs typeface="Courier New"/>
            </a:endParaRPr>
          </a:p>
          <a:p>
            <a:pPr marL="18415" marR="5080" indent="-6350">
              <a:lnSpc>
                <a:spcPts val="2390"/>
              </a:lnSpc>
              <a:spcBef>
                <a:spcPts val="96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10" dirty="0">
                <a:latin typeface="Courier New"/>
                <a:cs typeface="Courier New"/>
              </a:rPr>
              <a:t>statement.addBatch("update people </a:t>
            </a:r>
            <a:r>
              <a:rPr sz="2400" b="1" spc="-5" dirty="0">
                <a:latin typeface="Courier New"/>
                <a:cs typeface="Courier New"/>
              </a:rPr>
              <a:t>set </a:t>
            </a:r>
            <a:r>
              <a:rPr sz="2400" b="1" spc="-10" dirty="0">
                <a:latin typeface="Courier New"/>
                <a:cs typeface="Courier New"/>
              </a:rPr>
              <a:t>firstname='John' where  id=123");</a:t>
            </a:r>
            <a:endParaRPr sz="2400">
              <a:latin typeface="Courier New"/>
              <a:cs typeface="Courier New"/>
            </a:endParaRPr>
          </a:p>
          <a:p>
            <a:pPr marL="18415" marR="5080" indent="-6350">
              <a:lnSpc>
                <a:spcPts val="2400"/>
              </a:lnSpc>
              <a:spcBef>
                <a:spcPts val="98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10" dirty="0">
                <a:latin typeface="Courier New"/>
                <a:cs typeface="Courier New"/>
              </a:rPr>
              <a:t>statement.addBatch("update people </a:t>
            </a:r>
            <a:r>
              <a:rPr sz="2400" b="1" spc="-5" dirty="0">
                <a:latin typeface="Courier New"/>
                <a:cs typeface="Courier New"/>
              </a:rPr>
              <a:t>set </a:t>
            </a:r>
            <a:r>
              <a:rPr sz="2400" b="1" spc="-10" dirty="0">
                <a:latin typeface="Courier New"/>
                <a:cs typeface="Courier New"/>
              </a:rPr>
              <a:t>firstname='Eric' where  id=456");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668" y="4647057"/>
            <a:ext cx="9807575" cy="218440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8415" marR="5080" indent="-6350">
              <a:lnSpc>
                <a:spcPts val="2440"/>
              </a:lnSpc>
              <a:spcBef>
                <a:spcPts val="54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10" dirty="0">
                <a:latin typeface="Courier New"/>
                <a:cs typeface="Courier New"/>
              </a:rPr>
              <a:t>statement.addBatch("update people </a:t>
            </a:r>
            <a:r>
              <a:rPr sz="2400" b="1" spc="-5" dirty="0">
                <a:latin typeface="Courier New"/>
                <a:cs typeface="Courier New"/>
              </a:rPr>
              <a:t>set </a:t>
            </a:r>
            <a:r>
              <a:rPr sz="2400" b="1" spc="-10" dirty="0">
                <a:latin typeface="Courier New"/>
                <a:cs typeface="Courier New"/>
              </a:rPr>
              <a:t>firstname='May'  id=789");</a:t>
            </a:r>
            <a:endParaRPr sz="2400">
              <a:latin typeface="Courier New"/>
              <a:cs typeface="Courier New"/>
            </a:endParaRPr>
          </a:p>
          <a:p>
            <a:pPr marL="120014" indent="-107950">
              <a:lnSpc>
                <a:spcPct val="100000"/>
              </a:lnSpc>
              <a:spcBef>
                <a:spcPts val="59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5" dirty="0">
                <a:latin typeface="Courier New"/>
                <a:cs typeface="Courier New"/>
              </a:rPr>
              <a:t>int[] </a:t>
            </a:r>
            <a:r>
              <a:rPr sz="2400" b="1" spc="-10" dirty="0">
                <a:latin typeface="Courier New"/>
                <a:cs typeface="Courier New"/>
              </a:rPr>
              <a:t>recordsAffected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statement.executeBatch();</a:t>
            </a:r>
            <a:endParaRPr sz="2400">
              <a:latin typeface="Courier New"/>
              <a:cs typeface="Courier New"/>
            </a:endParaRPr>
          </a:p>
          <a:p>
            <a:pPr marL="120014" indent="-107950">
              <a:lnSpc>
                <a:spcPct val="100000"/>
              </a:lnSpc>
              <a:spcBef>
                <a:spcPts val="193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dirty="0">
                <a:latin typeface="Courier New"/>
                <a:cs typeface="Courier New"/>
              </a:rPr>
              <a:t>} </a:t>
            </a:r>
            <a:r>
              <a:rPr sz="2400" b="1" spc="-10" dirty="0">
                <a:latin typeface="Courier New"/>
                <a:cs typeface="Courier New"/>
              </a:rPr>
              <a:t>finally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20014" indent="-107950">
              <a:lnSpc>
                <a:spcPct val="100000"/>
              </a:lnSpc>
              <a:spcBef>
                <a:spcPts val="50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10" dirty="0">
                <a:latin typeface="Courier New"/>
                <a:cs typeface="Courier New"/>
              </a:rPr>
              <a:t>if(statement </a:t>
            </a:r>
            <a:r>
              <a:rPr sz="2400" b="1" spc="-5" dirty="0">
                <a:latin typeface="Courier New"/>
                <a:cs typeface="Courier New"/>
              </a:rPr>
              <a:t>!= null) </a:t>
            </a:r>
            <a:r>
              <a:rPr sz="2400" b="1" spc="-10" dirty="0">
                <a:latin typeface="Courier New"/>
                <a:cs typeface="Courier New"/>
              </a:rPr>
              <a:t>statement.close();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10676" y="4647057"/>
            <a:ext cx="938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ourier New"/>
                <a:cs typeface="Courier New"/>
              </a:rPr>
              <a:t>w</a:t>
            </a:r>
            <a:r>
              <a:rPr sz="2400" b="1" spc="-5" dirty="0">
                <a:latin typeface="Courier New"/>
                <a:cs typeface="Courier New"/>
              </a:rPr>
              <a:t>here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0"/>
            <a:ext cx="21678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Two</a:t>
            </a:r>
            <a:r>
              <a:rPr spc="-285" dirty="0"/>
              <a:t> </a:t>
            </a:r>
            <a:r>
              <a:rPr spc="-355" dirty="0"/>
              <a:t>ways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268" y="539392"/>
            <a:ext cx="10212705" cy="40970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Using a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Statement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Using a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PreparedStatement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4400" spc="-20" dirty="0">
                <a:latin typeface="Carlito"/>
                <a:cs typeface="Carlito"/>
              </a:rPr>
              <a:t>Statement Batch</a:t>
            </a:r>
            <a:r>
              <a:rPr sz="4400" spc="-35" dirty="0">
                <a:latin typeface="Carlito"/>
                <a:cs typeface="Carlito"/>
              </a:rPr>
              <a:t> </a:t>
            </a:r>
            <a:r>
              <a:rPr sz="4400" spc="-15" dirty="0">
                <a:latin typeface="Carlito"/>
                <a:cs typeface="Carlito"/>
              </a:rPr>
              <a:t>Updates</a:t>
            </a:r>
            <a:endParaRPr sz="4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using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addBatch()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executeBatch()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methods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4000" spc="-20" dirty="0">
                <a:latin typeface="Carlito"/>
                <a:cs typeface="Carlito"/>
              </a:rPr>
              <a:t>PreparedStatement Batch</a:t>
            </a:r>
            <a:r>
              <a:rPr sz="4000" spc="-35" dirty="0">
                <a:latin typeface="Carlito"/>
                <a:cs typeface="Carlito"/>
              </a:rPr>
              <a:t> </a:t>
            </a:r>
            <a:r>
              <a:rPr sz="4000" spc="-15" dirty="0">
                <a:latin typeface="Carlito"/>
                <a:cs typeface="Carlito"/>
              </a:rPr>
              <a:t>Updates</a:t>
            </a:r>
            <a:endParaRPr sz="4000">
              <a:latin typeface="Carlito"/>
              <a:cs typeface="Carlito"/>
            </a:endParaRPr>
          </a:p>
          <a:p>
            <a:pPr marL="137160" indent="-125095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137795" algn="l"/>
              </a:tabLst>
            </a:pPr>
            <a:r>
              <a:rPr sz="2800" spc="-10" dirty="0">
                <a:latin typeface="Carlito"/>
                <a:cs typeface="Carlito"/>
              </a:rPr>
              <a:t>String </a:t>
            </a:r>
            <a:r>
              <a:rPr sz="2800" spc="-5" dirty="0">
                <a:latin typeface="Carlito"/>
                <a:cs typeface="Carlito"/>
              </a:rPr>
              <a:t>sql = </a:t>
            </a:r>
            <a:r>
              <a:rPr sz="2800" spc="-15" dirty="0">
                <a:latin typeface="Carlito"/>
                <a:cs typeface="Carlito"/>
              </a:rPr>
              <a:t>"update </a:t>
            </a:r>
            <a:r>
              <a:rPr sz="2800" spc="-10" dirty="0">
                <a:latin typeface="Carlito"/>
                <a:cs typeface="Carlito"/>
              </a:rPr>
              <a:t>people set </a:t>
            </a:r>
            <a:r>
              <a:rPr sz="2800" spc="-15" dirty="0">
                <a:latin typeface="Carlito"/>
                <a:cs typeface="Carlito"/>
              </a:rPr>
              <a:t>firstname=? 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spc="-10" dirty="0">
                <a:latin typeface="Carlito"/>
                <a:cs typeface="Carlito"/>
              </a:rPr>
              <a:t>lastname=? </a:t>
            </a:r>
            <a:r>
              <a:rPr sz="2800" spc="-15" dirty="0">
                <a:latin typeface="Carlito"/>
                <a:cs typeface="Carlito"/>
              </a:rPr>
              <a:t>where</a:t>
            </a:r>
            <a:r>
              <a:rPr sz="2800" spc="2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id=?";</a:t>
            </a:r>
            <a:endParaRPr sz="2800">
              <a:latin typeface="Carlito"/>
              <a:cs typeface="Carlito"/>
            </a:endParaRPr>
          </a:p>
          <a:p>
            <a:pPr marL="216535" indent="-20447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17170" algn="l"/>
              </a:tabLst>
            </a:pPr>
            <a:r>
              <a:rPr sz="2800" spc="-15" dirty="0">
                <a:latin typeface="Carlito"/>
                <a:cs typeface="Carlito"/>
              </a:rPr>
              <a:t>PreparedStatement preparedStatement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null;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268" y="4946396"/>
            <a:ext cx="3554095" cy="1200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spc="-5" dirty="0">
                <a:latin typeface="Carlito"/>
                <a:cs typeface="Carlito"/>
              </a:rPr>
              <a:t>try{</a:t>
            </a:r>
            <a:endParaRPr sz="2800">
              <a:latin typeface="Carlito"/>
              <a:cs typeface="Carlito"/>
            </a:endParaRPr>
          </a:p>
          <a:p>
            <a:pPr marL="459105" indent="-447040">
              <a:lnSpc>
                <a:spcPct val="100000"/>
              </a:lnSpc>
              <a:spcBef>
                <a:spcPts val="2535"/>
              </a:spcBef>
              <a:buSzPct val="96428"/>
              <a:buFont typeface="Arial"/>
              <a:buChar char="•"/>
              <a:tabLst>
                <a:tab pos="459105" algn="l"/>
                <a:tab pos="459740" algn="l"/>
              </a:tabLst>
            </a:pPr>
            <a:r>
              <a:rPr sz="2800" spc="-15" dirty="0">
                <a:latin typeface="Carlito"/>
                <a:cs typeface="Carlito"/>
              </a:rPr>
              <a:t>preparedStatement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=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5421" y="5694984"/>
            <a:ext cx="5073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rlito"/>
                <a:cs typeface="Carlito"/>
              </a:rPr>
              <a:t>connection.prepareStatement(sql);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924"/>
            <a:ext cx="7780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PreparedStatement </a:t>
            </a:r>
            <a:r>
              <a:rPr spc="-265" dirty="0"/>
              <a:t>Batch</a:t>
            </a:r>
            <a:r>
              <a:rPr spc="-280" dirty="0"/>
              <a:t> </a:t>
            </a:r>
            <a:r>
              <a:rPr spc="-245" dirty="0"/>
              <a:t>Updates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565" y="1413509"/>
            <a:ext cx="9588500" cy="49707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415" marR="3907154" indent="-6350" algn="just">
              <a:lnSpc>
                <a:spcPct val="92900"/>
              </a:lnSpc>
              <a:spcBef>
                <a:spcPts val="325"/>
              </a:spcBef>
              <a:buFont typeface="Arial"/>
              <a:buChar char="•"/>
              <a:tabLst>
                <a:tab pos="203200" algn="l"/>
              </a:tabLst>
            </a:pPr>
            <a:r>
              <a:rPr sz="2600" spc="-10" dirty="0">
                <a:latin typeface="Carlito"/>
                <a:cs typeface="Carlito"/>
              </a:rPr>
              <a:t>preparedStatement.setString(1, </a:t>
            </a:r>
            <a:r>
              <a:rPr sz="2600" dirty="0">
                <a:latin typeface="Carlito"/>
                <a:cs typeface="Carlito"/>
              </a:rPr>
              <a:t>"Gary");  </a:t>
            </a:r>
            <a:r>
              <a:rPr sz="2600" spc="-10" dirty="0">
                <a:latin typeface="Carlito"/>
                <a:cs typeface="Carlito"/>
              </a:rPr>
              <a:t>preparedStatement.setString(2, "Larson");  preparedStatement.setLong </a:t>
            </a:r>
            <a:r>
              <a:rPr sz="2600" spc="-5" dirty="0">
                <a:latin typeface="Carlito"/>
                <a:cs typeface="Carlito"/>
              </a:rPr>
              <a:t>(3,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123);</a:t>
            </a:r>
            <a:endParaRPr sz="2600">
              <a:latin typeface="Carlito"/>
              <a:cs typeface="Carlito"/>
            </a:endParaRPr>
          </a:p>
          <a:p>
            <a:pPr marL="501650" indent="-489584" algn="just">
              <a:lnSpc>
                <a:spcPct val="100000"/>
              </a:lnSpc>
              <a:spcBef>
                <a:spcPts val="915"/>
              </a:spcBef>
              <a:buFont typeface="Arial"/>
              <a:buChar char="•"/>
              <a:tabLst>
                <a:tab pos="502284" algn="l"/>
              </a:tabLst>
            </a:pPr>
            <a:r>
              <a:rPr sz="2600" spc="-10" dirty="0">
                <a:latin typeface="Carlito"/>
                <a:cs typeface="Carlito"/>
              </a:rPr>
              <a:t>preparedStatement.addBatch();</a:t>
            </a:r>
            <a:endParaRPr sz="2600">
              <a:latin typeface="Carlito"/>
              <a:cs typeface="Carlito"/>
            </a:endParaRPr>
          </a:p>
          <a:p>
            <a:pPr marL="18415" marR="4089400" indent="-6350">
              <a:lnSpc>
                <a:spcPct val="92900"/>
              </a:lnSpc>
              <a:spcBef>
                <a:spcPts val="2405"/>
              </a:spcBef>
              <a:buFont typeface="Arial"/>
              <a:buChar char="•"/>
              <a:tabLst>
                <a:tab pos="129539" algn="l"/>
                <a:tab pos="3917315" algn="l"/>
              </a:tabLst>
            </a:pPr>
            <a:r>
              <a:rPr sz="2600" spc="-10" dirty="0">
                <a:latin typeface="Carlito"/>
                <a:cs typeface="Carlito"/>
              </a:rPr>
              <a:t>preparedStatement.setString(1, </a:t>
            </a:r>
            <a:r>
              <a:rPr sz="2600" spc="-5" dirty="0">
                <a:latin typeface="Carlito"/>
                <a:cs typeface="Carlito"/>
              </a:rPr>
              <a:t>"Stan");  </a:t>
            </a:r>
            <a:r>
              <a:rPr sz="2600" spc="-10" dirty="0">
                <a:latin typeface="Carlito"/>
                <a:cs typeface="Carlito"/>
              </a:rPr>
              <a:t>preparedStatement.setString(2, </a:t>
            </a:r>
            <a:r>
              <a:rPr sz="2600" dirty="0">
                <a:latin typeface="Carlito"/>
                <a:cs typeface="Carlito"/>
              </a:rPr>
              <a:t>"Lee");  </a:t>
            </a:r>
            <a:r>
              <a:rPr sz="2600" spc="-10" dirty="0">
                <a:latin typeface="Carlito"/>
                <a:cs typeface="Carlito"/>
              </a:rPr>
              <a:t>preparedStatement.setLong	</a:t>
            </a:r>
            <a:r>
              <a:rPr sz="2600" spc="-5" dirty="0">
                <a:latin typeface="Carlito"/>
                <a:cs typeface="Carlito"/>
              </a:rPr>
              <a:t>(3,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456);</a:t>
            </a:r>
            <a:endParaRPr sz="2600">
              <a:latin typeface="Carlito"/>
              <a:cs typeface="Carlito"/>
            </a:endParaRPr>
          </a:p>
          <a:p>
            <a:pPr marL="501650" indent="-489584">
              <a:lnSpc>
                <a:spcPct val="100000"/>
              </a:lnSpc>
              <a:spcBef>
                <a:spcPts val="910"/>
              </a:spcBef>
              <a:buFont typeface="Arial"/>
              <a:buChar char="•"/>
              <a:tabLst>
                <a:tab pos="501650" algn="l"/>
                <a:tab pos="502284" algn="l"/>
              </a:tabLst>
            </a:pPr>
            <a:r>
              <a:rPr sz="2600" spc="-10" dirty="0">
                <a:latin typeface="Carlito"/>
                <a:cs typeface="Carlito"/>
              </a:rPr>
              <a:t>preparedStatement.addBatch();</a:t>
            </a:r>
            <a:endParaRPr sz="2600">
              <a:latin typeface="Carlito"/>
              <a:cs typeface="Carlito"/>
            </a:endParaRPr>
          </a:p>
          <a:p>
            <a:pPr marL="501650" indent="-489584">
              <a:lnSpc>
                <a:spcPct val="100000"/>
              </a:lnSpc>
              <a:spcBef>
                <a:spcPts val="2305"/>
              </a:spcBef>
              <a:buFont typeface="Arial"/>
              <a:buChar char="•"/>
              <a:tabLst>
                <a:tab pos="501650" algn="l"/>
                <a:tab pos="502284" algn="l"/>
              </a:tabLst>
            </a:pPr>
            <a:r>
              <a:rPr sz="2600" spc="-5" dirty="0">
                <a:latin typeface="Carlito"/>
                <a:cs typeface="Carlito"/>
              </a:rPr>
              <a:t>int[] </a:t>
            </a:r>
            <a:r>
              <a:rPr sz="2600" spc="-20" dirty="0">
                <a:latin typeface="Carlito"/>
                <a:cs typeface="Carlito"/>
              </a:rPr>
              <a:t>affectedRecords </a:t>
            </a:r>
            <a:r>
              <a:rPr sz="2600" dirty="0">
                <a:latin typeface="Carlito"/>
                <a:cs typeface="Carlito"/>
              </a:rPr>
              <a:t>=</a:t>
            </a:r>
            <a:r>
              <a:rPr sz="2600" spc="-15" dirty="0">
                <a:latin typeface="Carlito"/>
                <a:cs typeface="Carlito"/>
              </a:rPr>
              <a:t> preparedStatement.executeBatch();</a:t>
            </a:r>
            <a:endParaRPr sz="2600">
              <a:latin typeface="Carlito"/>
              <a:cs typeface="Carlito"/>
            </a:endParaRPr>
          </a:p>
          <a:p>
            <a:pPr marL="203200" indent="-190500">
              <a:lnSpc>
                <a:spcPct val="100000"/>
              </a:lnSpc>
              <a:spcBef>
                <a:spcPts val="2305"/>
              </a:spcBef>
              <a:buFont typeface="Arial"/>
              <a:buChar char="•"/>
              <a:tabLst>
                <a:tab pos="203200" algn="l"/>
              </a:tabLst>
            </a:pPr>
            <a:r>
              <a:rPr sz="2600" spc="-5" dirty="0">
                <a:latin typeface="Carlito"/>
                <a:cs typeface="Carlito"/>
              </a:rPr>
              <a:t>}finally </a:t>
            </a:r>
            <a:r>
              <a:rPr sz="2600" dirty="0">
                <a:latin typeface="Carlito"/>
                <a:cs typeface="Carlito"/>
              </a:rPr>
              <a:t>{ </a:t>
            </a:r>
            <a:r>
              <a:rPr sz="2600" spc="-10" dirty="0">
                <a:latin typeface="Carlito"/>
                <a:cs typeface="Carlito"/>
              </a:rPr>
              <a:t>if(preparedStatement </a:t>
            </a:r>
            <a:r>
              <a:rPr sz="2600" dirty="0">
                <a:latin typeface="Carlito"/>
                <a:cs typeface="Carlito"/>
              </a:rPr>
              <a:t>!= </a:t>
            </a:r>
            <a:r>
              <a:rPr sz="2600" spc="-5" dirty="0">
                <a:latin typeface="Carlito"/>
                <a:cs typeface="Carlito"/>
              </a:rPr>
              <a:t>null) </a:t>
            </a:r>
            <a:r>
              <a:rPr sz="2600" dirty="0">
                <a:latin typeface="Carlito"/>
                <a:cs typeface="Carlito"/>
              </a:rPr>
              <a:t>{ </a:t>
            </a:r>
            <a:r>
              <a:rPr sz="2600" spc="-10" dirty="0">
                <a:latin typeface="Carlito"/>
                <a:cs typeface="Carlito"/>
              </a:rPr>
              <a:t>preparedStatement.close(); </a:t>
            </a:r>
            <a:r>
              <a:rPr sz="2600" dirty="0">
                <a:latin typeface="Carlito"/>
                <a:cs typeface="Carlito"/>
              </a:rPr>
              <a:t>}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}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5965" y="885663"/>
            <a:ext cx="11087735" cy="52933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540"/>
              </a:spcBef>
              <a:buSzPct val="160000"/>
              <a:buFont typeface="Arial"/>
              <a:buChar char="•"/>
              <a:tabLst>
                <a:tab pos="247650" algn="l"/>
              </a:tabLst>
            </a:pPr>
            <a:r>
              <a:rPr sz="2000" b="1" spc="-5" dirty="0">
                <a:latin typeface="Courier New"/>
                <a:cs typeface="Courier New"/>
              </a:rPr>
              <a:t>List&lt;Person&gt; persons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... // get </a:t>
            </a:r>
            <a:r>
              <a:rPr sz="2000" b="1" dirty="0">
                <a:latin typeface="Courier New"/>
                <a:cs typeface="Courier New"/>
              </a:rPr>
              <a:t>a </a:t>
            </a:r>
            <a:r>
              <a:rPr sz="2000" b="1" spc="-5" dirty="0">
                <a:latin typeface="Courier New"/>
                <a:cs typeface="Courier New"/>
              </a:rPr>
              <a:t>list of Person objects</a:t>
            </a:r>
            <a:r>
              <a:rPr sz="2000" b="1" spc="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from</a:t>
            </a:r>
            <a:endParaRPr sz="20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445"/>
              </a:spcBef>
            </a:pPr>
            <a:r>
              <a:rPr sz="2000" b="1" spc="-5" dirty="0">
                <a:latin typeface="Courier New"/>
                <a:cs typeface="Courier New"/>
              </a:rPr>
              <a:t>somewhere.</a:t>
            </a:r>
            <a:endParaRPr sz="2000">
              <a:latin typeface="Courier New"/>
              <a:cs typeface="Courier New"/>
            </a:endParaRPr>
          </a:p>
          <a:p>
            <a:pPr marL="253365" indent="-24130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000" b="1" spc="-5" dirty="0">
                <a:latin typeface="Courier New"/>
                <a:cs typeface="Courier New"/>
              </a:rPr>
              <a:t>String sql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</a:rPr>
              <a:t>"update people set firstname=? </a:t>
            </a:r>
            <a:r>
              <a:rPr sz="2000" b="1" dirty="0">
                <a:latin typeface="Courier New"/>
                <a:cs typeface="Courier New"/>
              </a:rPr>
              <a:t>, </a:t>
            </a:r>
            <a:r>
              <a:rPr sz="2000" b="1" spc="-5" dirty="0">
                <a:latin typeface="Courier New"/>
                <a:cs typeface="Courier New"/>
              </a:rPr>
              <a:t>lastname=? where</a:t>
            </a:r>
            <a:r>
              <a:rPr sz="2000" b="1" spc="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id=?";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200">
              <a:latin typeface="Courier New"/>
              <a:cs typeface="Courier New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  <a:tab pos="7568565" algn="l"/>
              </a:tabLst>
            </a:pPr>
            <a:r>
              <a:rPr sz="2000" b="1" spc="-5" dirty="0">
                <a:latin typeface="Courier New"/>
                <a:cs typeface="Courier New"/>
              </a:rPr>
              <a:t>PreparedStatement preparedStatement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null;</a:t>
            </a:r>
            <a:r>
              <a:rPr sz="2000" b="1" spc="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try	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710565" indent="-698500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b="1" spc="-5" dirty="0">
                <a:latin typeface="Courier New"/>
                <a:cs typeface="Courier New"/>
              </a:rPr>
              <a:t>preparedStatement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connection.prepareStatement(sql);</a:t>
            </a:r>
            <a:endParaRPr sz="2000">
              <a:latin typeface="Courier New"/>
              <a:cs typeface="Courier New"/>
            </a:endParaRPr>
          </a:p>
          <a:p>
            <a:pPr marL="102235" indent="-90170">
              <a:lnSpc>
                <a:spcPct val="100000"/>
              </a:lnSpc>
              <a:spcBef>
                <a:spcPts val="1080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spc="-5" dirty="0">
                <a:latin typeface="Courier New"/>
                <a:cs typeface="Courier New"/>
              </a:rPr>
              <a:t>for(Person person </a:t>
            </a:r>
            <a:r>
              <a:rPr sz="2000" b="1" dirty="0">
                <a:latin typeface="Courier New"/>
                <a:cs typeface="Courier New"/>
              </a:rPr>
              <a:t>:</a:t>
            </a:r>
            <a:r>
              <a:rPr sz="2000" b="1" spc="-5" dirty="0">
                <a:latin typeface="Courier New"/>
                <a:cs typeface="Courier New"/>
              </a:rPr>
              <a:t> persons)</a:t>
            </a:r>
            <a:endParaRPr sz="2000">
              <a:latin typeface="Courier New"/>
              <a:cs typeface="Courier New"/>
            </a:endParaRPr>
          </a:p>
          <a:p>
            <a:pPr marL="18415" marR="2595880" indent="-6350">
              <a:lnSpc>
                <a:spcPct val="103299"/>
              </a:lnSpc>
              <a:spcBef>
                <a:spcPts val="990"/>
              </a:spcBef>
              <a:buSzPct val="95000"/>
              <a:buFont typeface="Arial"/>
              <a:buChar char="•"/>
              <a:tabLst>
                <a:tab pos="102870" algn="l"/>
                <a:tab pos="4133850" algn="l"/>
              </a:tabLst>
            </a:pPr>
            <a:r>
              <a:rPr sz="2000" b="1" spc="-5" dirty="0">
                <a:latin typeface="Courier New"/>
                <a:cs typeface="Courier New"/>
              </a:rPr>
              <a:t>{preparedStatement.setString(1, person.getFirstName());  preparedStatement.setString(2, person.getLastName());  preparedStatement.setLong	(3,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person.getId());</a:t>
            </a:r>
            <a:endParaRPr sz="2000">
              <a:latin typeface="Courier New"/>
              <a:cs typeface="Courier New"/>
            </a:endParaRPr>
          </a:p>
          <a:p>
            <a:pPr marL="1472565" indent="-146050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1472565" algn="l"/>
                <a:tab pos="1473200" algn="l"/>
                <a:tab pos="6654800" algn="l"/>
              </a:tabLst>
            </a:pPr>
            <a:r>
              <a:rPr sz="2000" b="1" spc="-5" dirty="0">
                <a:latin typeface="Courier New"/>
                <a:cs typeface="Courier New"/>
              </a:rPr>
              <a:t>preparedStatement.addBatch();	</a:t>
            </a: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200">
              <a:latin typeface="Courier New"/>
              <a:cs typeface="Courier New"/>
            </a:endParaRPr>
          </a:p>
          <a:p>
            <a:pPr marL="710565" indent="-698500">
              <a:lnSpc>
                <a:spcPct val="100000"/>
              </a:lnSpc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b="1" spc="-5" dirty="0">
                <a:latin typeface="Courier New"/>
                <a:cs typeface="Courier New"/>
              </a:rPr>
              <a:t>int[] affectedRecords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preparedStatement.executeBatch();</a:t>
            </a:r>
            <a:endParaRPr sz="2000">
              <a:latin typeface="Courier New"/>
              <a:cs typeface="Courier New"/>
            </a:endParaRPr>
          </a:p>
          <a:p>
            <a:pPr marL="253365" indent="-241300">
              <a:lnSpc>
                <a:spcPct val="100000"/>
              </a:lnSpc>
              <a:spcBef>
                <a:spcPts val="114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000" b="1" spc="-5" dirty="0">
                <a:latin typeface="Courier New"/>
                <a:cs typeface="Courier New"/>
              </a:rPr>
              <a:t>}finally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-5" dirty="0">
                <a:latin typeface="Courier New"/>
                <a:cs typeface="Courier New"/>
              </a:rPr>
              <a:t>if(preparedStatement != null) {preparedStatement.close();</a:t>
            </a:r>
            <a:r>
              <a:rPr sz="2000" b="1" spc="8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}}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9106" y="0"/>
            <a:ext cx="56413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Adding </a:t>
            </a:r>
            <a:r>
              <a:rPr spc="-305" dirty="0"/>
              <a:t>Batches </a:t>
            </a:r>
            <a:r>
              <a:rPr spc="-90" dirty="0"/>
              <a:t>in </a:t>
            </a:r>
            <a:r>
              <a:rPr spc="-375" dirty="0"/>
              <a:t>a</a:t>
            </a:r>
            <a:r>
              <a:rPr spc="-325" dirty="0"/>
              <a:t> </a:t>
            </a:r>
            <a:r>
              <a:rPr spc="-270" dirty="0"/>
              <a:t>Loop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028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85" dirty="0"/>
              <a:t>JDBC </a:t>
            </a:r>
            <a:r>
              <a:rPr spc="-165" dirty="0"/>
              <a:t>Driver</a:t>
            </a:r>
            <a:r>
              <a:rPr spc="-385" dirty="0"/>
              <a:t> </a:t>
            </a:r>
            <a:r>
              <a:rPr spc="-40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67796"/>
            <a:ext cx="8904605" cy="284797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40"/>
              </a:spcBef>
              <a:buSzPct val="27777"/>
              <a:buChar char="•"/>
              <a:tabLst>
                <a:tab pos="355600" algn="l"/>
                <a:tab pos="356235" algn="l"/>
              </a:tabLst>
            </a:pPr>
            <a:r>
              <a:rPr sz="3600" dirty="0">
                <a:latin typeface="Arial"/>
                <a:cs typeface="Arial"/>
              </a:rPr>
              <a:t>JDBC-ODBC Bridge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Driver</a:t>
            </a:r>
            <a:endParaRPr sz="3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40"/>
              </a:spcBef>
              <a:buSzPct val="27777"/>
              <a:buChar char="•"/>
              <a:tabLst>
                <a:tab pos="355600" algn="l"/>
                <a:tab pos="356235" algn="l"/>
              </a:tabLst>
            </a:pPr>
            <a:r>
              <a:rPr sz="3600" spc="-5" dirty="0">
                <a:latin typeface="Arial"/>
                <a:cs typeface="Arial"/>
              </a:rPr>
              <a:t>Native Driver </a:t>
            </a:r>
            <a:r>
              <a:rPr sz="3600" dirty="0">
                <a:latin typeface="Arial"/>
                <a:cs typeface="Arial"/>
              </a:rPr>
              <a:t>(Partially </a:t>
            </a:r>
            <a:r>
              <a:rPr sz="3600" spc="-5" dirty="0">
                <a:latin typeface="Arial"/>
                <a:cs typeface="Arial"/>
              </a:rPr>
              <a:t>Java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Driver)</a:t>
            </a:r>
            <a:endParaRPr sz="3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25"/>
              </a:spcBef>
              <a:buSzPct val="27777"/>
              <a:buChar char="•"/>
              <a:tabLst>
                <a:tab pos="355600" algn="l"/>
                <a:tab pos="356235" algn="l"/>
              </a:tabLst>
            </a:pPr>
            <a:r>
              <a:rPr sz="3600" dirty="0">
                <a:latin typeface="Arial"/>
                <a:cs typeface="Arial"/>
              </a:rPr>
              <a:t>Network Protocol Driver(Fully Java</a:t>
            </a:r>
            <a:r>
              <a:rPr sz="3600" spc="-11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Driver)</a:t>
            </a:r>
            <a:endParaRPr sz="36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35"/>
              </a:spcBef>
              <a:buSzPct val="27777"/>
              <a:buChar char="•"/>
              <a:tabLst>
                <a:tab pos="355600" algn="l"/>
                <a:tab pos="356235" algn="l"/>
              </a:tabLst>
            </a:pPr>
            <a:r>
              <a:rPr sz="3600" spc="-5" dirty="0">
                <a:latin typeface="Arial"/>
                <a:cs typeface="Arial"/>
              </a:rPr>
              <a:t>Thin </a:t>
            </a:r>
            <a:r>
              <a:rPr sz="3600" dirty="0">
                <a:latin typeface="Arial"/>
                <a:cs typeface="Arial"/>
              </a:rPr>
              <a:t>Driver </a:t>
            </a:r>
            <a:r>
              <a:rPr sz="3600" spc="-5" dirty="0">
                <a:latin typeface="Arial"/>
                <a:cs typeface="Arial"/>
              </a:rPr>
              <a:t>(Fully Java Driver)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2442"/>
            <a:ext cx="31845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10" dirty="0"/>
              <a:t>Transaction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93242" y="1377822"/>
            <a:ext cx="10601960" cy="510984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marR="5080" indent="-228600">
              <a:lnSpc>
                <a:spcPts val="3890"/>
              </a:lnSpc>
              <a:spcBef>
                <a:spcPts val="585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5" dirty="0">
                <a:latin typeface="Times New Roman"/>
                <a:cs typeface="Times New Roman"/>
              </a:rPr>
              <a:t>A transaction is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set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5" dirty="0">
                <a:latin typeface="Times New Roman"/>
                <a:cs typeface="Times New Roman"/>
              </a:rPr>
              <a:t>actions </a:t>
            </a:r>
            <a:r>
              <a:rPr sz="3600" dirty="0">
                <a:latin typeface="Times New Roman"/>
                <a:cs typeface="Times New Roman"/>
              </a:rPr>
              <a:t>to be </a:t>
            </a:r>
            <a:r>
              <a:rPr sz="3600" spc="-5" dirty="0">
                <a:latin typeface="Times New Roman"/>
                <a:cs typeface="Times New Roman"/>
              </a:rPr>
              <a:t>carried </a:t>
            </a:r>
            <a:r>
              <a:rPr sz="3600" dirty="0">
                <a:latin typeface="Times New Roman"/>
                <a:cs typeface="Times New Roman"/>
              </a:rPr>
              <a:t>out </a:t>
            </a:r>
            <a:r>
              <a:rPr sz="3600" spc="-5" dirty="0">
                <a:latin typeface="Times New Roman"/>
                <a:cs typeface="Times New Roman"/>
              </a:rPr>
              <a:t>as </a:t>
            </a:r>
            <a:r>
              <a:rPr sz="3600" dirty="0">
                <a:latin typeface="Times New Roman"/>
                <a:cs typeface="Times New Roman"/>
              </a:rPr>
              <a:t>a  </a:t>
            </a:r>
            <a:r>
              <a:rPr sz="3600" spc="-5" dirty="0">
                <a:latin typeface="Times New Roman"/>
                <a:cs typeface="Times New Roman"/>
              </a:rPr>
              <a:t>single, atomic action. Either </a:t>
            </a:r>
            <a:r>
              <a:rPr sz="3600" dirty="0">
                <a:latin typeface="Times New Roman"/>
                <a:cs typeface="Times New Roman"/>
              </a:rPr>
              <a:t>all of the </a:t>
            </a:r>
            <a:r>
              <a:rPr sz="3600" spc="-5" dirty="0">
                <a:latin typeface="Times New Roman"/>
                <a:cs typeface="Times New Roman"/>
              </a:rPr>
              <a:t>actions </a:t>
            </a:r>
            <a:r>
              <a:rPr sz="3600" dirty="0">
                <a:latin typeface="Times New Roman"/>
                <a:cs typeface="Times New Roman"/>
              </a:rPr>
              <a:t>are </a:t>
            </a:r>
            <a:r>
              <a:rPr sz="3600" spc="-5" dirty="0">
                <a:latin typeface="Times New Roman"/>
                <a:cs typeface="Times New Roman"/>
              </a:rPr>
              <a:t>carried  </a:t>
            </a:r>
            <a:r>
              <a:rPr sz="3600" dirty="0">
                <a:latin typeface="Times New Roman"/>
                <a:cs typeface="Times New Roman"/>
              </a:rPr>
              <a:t>out, or none of them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are.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3600" dirty="0">
                <a:latin typeface="Times New Roman"/>
                <a:cs typeface="Times New Roman"/>
              </a:rPr>
              <a:t>Start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15" dirty="0">
                <a:latin typeface="Times New Roman"/>
                <a:cs typeface="Times New Roman"/>
              </a:rPr>
              <a:t>Transaction:</a:t>
            </a:r>
            <a:endParaRPr sz="3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ourier New"/>
                <a:cs typeface="Courier New"/>
              </a:rPr>
              <a:t>connection.setAutoCommit(false);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3600" dirty="0">
                <a:latin typeface="Carlito"/>
                <a:cs typeface="Carlito"/>
              </a:rPr>
              <a:t>If </a:t>
            </a:r>
            <a:r>
              <a:rPr sz="3600" spc="-20" dirty="0">
                <a:latin typeface="Carlito"/>
                <a:cs typeface="Carlito"/>
              </a:rPr>
              <a:t>fail</a:t>
            </a:r>
            <a:r>
              <a:rPr sz="3600" spc="-10" dirty="0">
                <a:latin typeface="Carlito"/>
                <a:cs typeface="Carlito"/>
              </a:rPr>
              <a:t> transaction:</a:t>
            </a:r>
            <a:endParaRPr sz="3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ourier New"/>
                <a:cs typeface="Courier New"/>
              </a:rPr>
              <a:t>connection.rollback();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3600" dirty="0">
                <a:latin typeface="Carlito"/>
                <a:cs typeface="Carlito"/>
              </a:rPr>
              <a:t>If </a:t>
            </a:r>
            <a:r>
              <a:rPr sz="3600" spc="-10" dirty="0">
                <a:latin typeface="Carlito"/>
                <a:cs typeface="Carlito"/>
              </a:rPr>
              <a:t>transaction</a:t>
            </a:r>
            <a:r>
              <a:rPr sz="3600" spc="-30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Completed</a:t>
            </a:r>
            <a:endParaRPr sz="36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5" dirty="0">
                <a:latin typeface="Courier New"/>
                <a:cs typeface="Courier New"/>
              </a:rPr>
              <a:t>connection.commit();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604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Transaction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568" y="1289752"/>
            <a:ext cx="9427845" cy="47783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42240" indent="-130175">
              <a:lnSpc>
                <a:spcPct val="100000"/>
              </a:lnSpc>
              <a:spcBef>
                <a:spcPts val="505"/>
              </a:spcBef>
              <a:buSzPct val="96551"/>
              <a:buFont typeface="Arial"/>
              <a:buChar char="•"/>
              <a:tabLst>
                <a:tab pos="142875" algn="l"/>
              </a:tabLst>
            </a:pPr>
            <a:r>
              <a:rPr sz="2900" spc="-5" dirty="0">
                <a:latin typeface="Courier New"/>
                <a:cs typeface="Courier New"/>
              </a:rPr>
              <a:t>Connection connection </a:t>
            </a:r>
            <a:r>
              <a:rPr sz="2900" dirty="0">
                <a:latin typeface="Courier New"/>
                <a:cs typeface="Courier New"/>
              </a:rPr>
              <a:t>= </a:t>
            </a:r>
            <a:r>
              <a:rPr sz="2900" spc="-5" dirty="0">
                <a:latin typeface="Courier New"/>
                <a:cs typeface="Courier New"/>
              </a:rPr>
              <a:t>...</a:t>
            </a:r>
            <a:r>
              <a:rPr sz="2900" spc="-60" dirty="0">
                <a:latin typeface="Courier New"/>
                <a:cs typeface="Courier New"/>
              </a:rPr>
              <a:t> </a:t>
            </a:r>
            <a:r>
              <a:rPr sz="2900" spc="-5" dirty="0">
                <a:latin typeface="Courier New"/>
                <a:cs typeface="Courier New"/>
              </a:rPr>
              <a:t>try{</a:t>
            </a:r>
            <a:endParaRPr sz="2900">
              <a:latin typeface="Courier New"/>
              <a:cs typeface="Courier New"/>
            </a:endParaRPr>
          </a:p>
          <a:p>
            <a:pPr marL="1024255" indent="-1012190">
              <a:lnSpc>
                <a:spcPct val="100000"/>
              </a:lnSpc>
              <a:spcBef>
                <a:spcPts val="405"/>
              </a:spcBef>
              <a:buSzPct val="96551"/>
              <a:buFont typeface="Arial"/>
              <a:buChar char="•"/>
              <a:tabLst>
                <a:tab pos="1024255" algn="l"/>
                <a:tab pos="1024890" algn="l"/>
              </a:tabLst>
            </a:pPr>
            <a:r>
              <a:rPr sz="2900" spc="-10" dirty="0">
                <a:latin typeface="Courier New"/>
                <a:cs typeface="Courier New"/>
              </a:rPr>
              <a:t>connection.setAutoCommit(false);</a:t>
            </a:r>
            <a:endParaRPr sz="2900">
              <a:latin typeface="Courier New"/>
              <a:cs typeface="Courier New"/>
            </a:endParaRPr>
          </a:p>
          <a:p>
            <a:pPr marL="1245235" indent="-1233170">
              <a:lnSpc>
                <a:spcPct val="100000"/>
              </a:lnSpc>
              <a:spcBef>
                <a:spcPts val="505"/>
              </a:spcBef>
              <a:buSzPct val="96551"/>
              <a:buFont typeface="Arial"/>
              <a:buChar char="•"/>
              <a:tabLst>
                <a:tab pos="1245235" algn="l"/>
                <a:tab pos="1245870" algn="l"/>
              </a:tabLst>
            </a:pPr>
            <a:r>
              <a:rPr sz="2900" spc="-5" dirty="0">
                <a:latin typeface="Courier New"/>
                <a:cs typeface="Courier New"/>
              </a:rPr>
              <a:t>// create and </a:t>
            </a:r>
            <a:r>
              <a:rPr sz="2900" spc="-10" dirty="0">
                <a:latin typeface="Courier New"/>
                <a:cs typeface="Courier New"/>
              </a:rPr>
              <a:t>execute statements</a:t>
            </a:r>
            <a:r>
              <a:rPr sz="2900" spc="-20" dirty="0">
                <a:latin typeface="Courier New"/>
                <a:cs typeface="Courier New"/>
              </a:rPr>
              <a:t> </a:t>
            </a:r>
            <a:r>
              <a:rPr sz="2900" spc="-5" dirty="0">
                <a:latin typeface="Courier New"/>
                <a:cs typeface="Courier New"/>
              </a:rPr>
              <a:t>etc.</a:t>
            </a:r>
            <a:endParaRPr sz="2900">
              <a:latin typeface="Courier New"/>
              <a:cs typeface="Courier New"/>
            </a:endParaRPr>
          </a:p>
          <a:p>
            <a:pPr marL="18415" marR="3315970" indent="-6350">
              <a:lnSpc>
                <a:spcPct val="83700"/>
              </a:lnSpc>
              <a:spcBef>
                <a:spcPts val="2370"/>
              </a:spcBef>
              <a:buSzPct val="96551"/>
              <a:buFont typeface="Arial"/>
              <a:buChar char="•"/>
              <a:tabLst>
                <a:tab pos="1245235" algn="l"/>
                <a:tab pos="1245870" algn="l"/>
              </a:tabLst>
            </a:pPr>
            <a:r>
              <a:rPr sz="2900" spc="-5" dirty="0">
                <a:latin typeface="Courier New"/>
                <a:cs typeface="Courier New"/>
              </a:rPr>
              <a:t>connection.commit();</a:t>
            </a:r>
            <a:r>
              <a:rPr sz="2900" spc="-95" dirty="0">
                <a:latin typeface="Courier New"/>
                <a:cs typeface="Courier New"/>
              </a:rPr>
              <a:t> </a:t>
            </a:r>
            <a:r>
              <a:rPr sz="2900" dirty="0">
                <a:latin typeface="Courier New"/>
                <a:cs typeface="Courier New"/>
              </a:rPr>
              <a:t>}  </a:t>
            </a:r>
            <a:r>
              <a:rPr sz="2900" spc="-10" dirty="0">
                <a:latin typeface="Courier New"/>
                <a:cs typeface="Courier New"/>
              </a:rPr>
              <a:t>catch(Exception </a:t>
            </a:r>
            <a:r>
              <a:rPr sz="2900" spc="-5" dirty="0">
                <a:latin typeface="Courier New"/>
                <a:cs typeface="Courier New"/>
              </a:rPr>
              <a:t>e) </a:t>
            </a:r>
            <a:r>
              <a:rPr sz="2900" dirty="0">
                <a:latin typeface="Courier New"/>
                <a:cs typeface="Courier New"/>
              </a:rPr>
              <a:t>{  </a:t>
            </a:r>
            <a:r>
              <a:rPr sz="2900" spc="-10" dirty="0">
                <a:latin typeface="Courier New"/>
                <a:cs typeface="Courier New"/>
              </a:rPr>
              <a:t>connection.rollback();</a:t>
            </a:r>
            <a:endParaRPr sz="2900">
              <a:latin typeface="Courier New"/>
              <a:cs typeface="Courier New"/>
            </a:endParaRPr>
          </a:p>
          <a:p>
            <a:pPr marL="142240" indent="-130175">
              <a:lnSpc>
                <a:spcPct val="100000"/>
              </a:lnSpc>
              <a:spcBef>
                <a:spcPts val="405"/>
              </a:spcBef>
              <a:buSzPct val="96551"/>
              <a:buFont typeface="Arial"/>
              <a:buChar char="•"/>
              <a:tabLst>
                <a:tab pos="142875" algn="l"/>
              </a:tabLst>
            </a:pPr>
            <a:r>
              <a:rPr sz="2900" dirty="0">
                <a:latin typeface="Courier New"/>
                <a:cs typeface="Courier New"/>
              </a:rPr>
              <a:t>} </a:t>
            </a:r>
            <a:r>
              <a:rPr sz="2900" spc="-10" dirty="0">
                <a:latin typeface="Courier New"/>
                <a:cs typeface="Courier New"/>
              </a:rPr>
              <a:t>finally</a:t>
            </a:r>
            <a:r>
              <a:rPr sz="2900" spc="-5" dirty="0">
                <a:latin typeface="Courier New"/>
                <a:cs typeface="Courier New"/>
              </a:rPr>
              <a:t> </a:t>
            </a:r>
            <a:r>
              <a:rPr sz="2900" dirty="0">
                <a:latin typeface="Courier New"/>
                <a:cs typeface="Courier New"/>
              </a:rPr>
              <a:t>{</a:t>
            </a:r>
            <a:endParaRPr sz="2900">
              <a:latin typeface="Courier New"/>
              <a:cs typeface="Courier New"/>
            </a:endParaRPr>
          </a:p>
          <a:p>
            <a:pPr marL="18415" marR="3095625" indent="-6350">
              <a:lnSpc>
                <a:spcPts val="2940"/>
              </a:lnSpc>
              <a:spcBef>
                <a:spcPts val="910"/>
              </a:spcBef>
              <a:buSzPct val="96551"/>
              <a:buFont typeface="Arial"/>
              <a:buChar char="•"/>
              <a:tabLst>
                <a:tab pos="1024255" algn="l"/>
                <a:tab pos="1024890" algn="l"/>
              </a:tabLst>
            </a:pPr>
            <a:r>
              <a:rPr sz="2900" spc="-10" dirty="0">
                <a:latin typeface="Courier New"/>
                <a:cs typeface="Courier New"/>
              </a:rPr>
              <a:t>if(connection </a:t>
            </a:r>
            <a:r>
              <a:rPr sz="2900" spc="-5" dirty="0">
                <a:latin typeface="Courier New"/>
                <a:cs typeface="Courier New"/>
              </a:rPr>
              <a:t>!= null) </a:t>
            </a:r>
            <a:r>
              <a:rPr sz="2900" dirty="0">
                <a:latin typeface="Courier New"/>
                <a:cs typeface="Courier New"/>
              </a:rPr>
              <a:t>{  </a:t>
            </a:r>
            <a:r>
              <a:rPr sz="2900" spc="-10" dirty="0">
                <a:latin typeface="Courier New"/>
                <a:cs typeface="Courier New"/>
              </a:rPr>
              <a:t>connection.close();</a:t>
            </a:r>
            <a:endParaRPr sz="2900">
              <a:latin typeface="Courier New"/>
              <a:cs typeface="Courier New"/>
            </a:endParaRPr>
          </a:p>
          <a:p>
            <a:pPr marL="1024255" indent="-1012190">
              <a:lnSpc>
                <a:spcPct val="100000"/>
              </a:lnSpc>
              <a:spcBef>
                <a:spcPts val="400"/>
              </a:spcBef>
              <a:buSzPct val="96551"/>
              <a:buFont typeface="Arial"/>
              <a:buChar char="•"/>
              <a:tabLst>
                <a:tab pos="1024255" algn="l"/>
                <a:tab pos="1024890" algn="l"/>
              </a:tabLst>
            </a:pPr>
            <a:r>
              <a:rPr sz="2900" dirty="0">
                <a:latin typeface="Courier New"/>
                <a:cs typeface="Courier New"/>
              </a:rPr>
              <a:t>}</a:t>
            </a:r>
            <a:r>
              <a:rPr sz="2900" spc="-5" dirty="0">
                <a:latin typeface="Courier New"/>
                <a:cs typeface="Courier New"/>
              </a:rPr>
              <a:t> </a:t>
            </a:r>
            <a:r>
              <a:rPr sz="2900" dirty="0">
                <a:latin typeface="Courier New"/>
                <a:cs typeface="Courier New"/>
              </a:rPr>
              <a:t>}</a:t>
            </a:r>
            <a:endParaRPr sz="2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63144"/>
            <a:ext cx="26035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Transaction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893" y="1215390"/>
            <a:ext cx="9258935" cy="349250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190"/>
              </a:spcBef>
              <a:buSzPct val="95833"/>
              <a:buFont typeface="Arial"/>
              <a:buChar char="•"/>
              <a:tabLst>
                <a:tab pos="120650" algn="l"/>
                <a:tab pos="2127885" algn="l"/>
              </a:tabLst>
            </a:pPr>
            <a:r>
              <a:rPr sz="2400" spc="-10" dirty="0">
                <a:latin typeface="Courier New"/>
                <a:cs typeface="Courier New"/>
              </a:rPr>
              <a:t>Connection	connection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...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try{</a:t>
            </a:r>
            <a:endParaRPr sz="2400">
              <a:latin typeface="Courier New"/>
              <a:cs typeface="Courier New"/>
            </a:endParaRPr>
          </a:p>
          <a:p>
            <a:pPr marL="850900" indent="-838835">
              <a:lnSpc>
                <a:spcPct val="100000"/>
              </a:lnSpc>
              <a:spcBef>
                <a:spcPts val="1095"/>
              </a:spcBef>
              <a:buSzPct val="95833"/>
              <a:buFont typeface="Arial"/>
              <a:buChar char="•"/>
              <a:tabLst>
                <a:tab pos="850265" algn="l"/>
                <a:tab pos="851535" algn="l"/>
              </a:tabLst>
            </a:pPr>
            <a:r>
              <a:rPr sz="2400" spc="-10" dirty="0">
                <a:latin typeface="Courier New"/>
                <a:cs typeface="Courier New"/>
              </a:rPr>
              <a:t>connection.setAutoCommit(false);</a:t>
            </a:r>
            <a:endParaRPr sz="2400">
              <a:latin typeface="Courier New"/>
              <a:cs typeface="Courier New"/>
            </a:endParaRPr>
          </a:p>
          <a:p>
            <a:pPr marL="1033780" indent="-1021715">
              <a:lnSpc>
                <a:spcPct val="100000"/>
              </a:lnSpc>
              <a:spcBef>
                <a:spcPts val="1175"/>
              </a:spcBef>
              <a:buSzPct val="95833"/>
              <a:buFont typeface="Arial"/>
              <a:buChar char="•"/>
              <a:tabLst>
                <a:tab pos="1033144" algn="l"/>
                <a:tab pos="1034415" algn="l"/>
                <a:tab pos="7056120" algn="l"/>
              </a:tabLst>
            </a:pPr>
            <a:r>
              <a:rPr sz="2400" spc="-10" dirty="0">
                <a:latin typeface="Courier New"/>
                <a:cs typeface="Courier New"/>
              </a:rPr>
              <a:t>Statement statement1</a:t>
            </a:r>
            <a:r>
              <a:rPr sz="2400" spc="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1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null;	try{</a:t>
            </a:r>
            <a:endParaRPr sz="2400">
              <a:latin typeface="Courier New"/>
              <a:cs typeface="Courier New"/>
            </a:endParaRPr>
          </a:p>
          <a:p>
            <a:pPr marL="1579245" indent="-1567180">
              <a:lnSpc>
                <a:spcPct val="100000"/>
              </a:lnSpc>
              <a:spcBef>
                <a:spcPts val="2485"/>
              </a:spcBef>
              <a:buSzPct val="95833"/>
              <a:buFont typeface="Arial"/>
              <a:buChar char="•"/>
              <a:tabLst>
                <a:tab pos="1579245" algn="l"/>
                <a:tab pos="1579880" algn="l"/>
              </a:tabLst>
            </a:pPr>
            <a:r>
              <a:rPr sz="2400" spc="-10" dirty="0">
                <a:latin typeface="Courier New"/>
                <a:cs typeface="Courier New"/>
              </a:rPr>
              <a:t>statement1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connection.createStatement();</a:t>
            </a:r>
            <a:endParaRPr sz="24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125"/>
              </a:spcBef>
            </a:pPr>
            <a:r>
              <a:rPr sz="2400" spc="-10" dirty="0">
                <a:latin typeface="Courier New"/>
                <a:cs typeface="Courier New"/>
              </a:rPr>
              <a:t>statement1.executeUpdate(</a:t>
            </a:r>
            <a:endParaRPr sz="2400">
              <a:latin typeface="Courier New"/>
              <a:cs typeface="Courier New"/>
            </a:endParaRPr>
          </a:p>
          <a:p>
            <a:pPr marL="18415" marR="360045" indent="-6350">
              <a:lnSpc>
                <a:spcPct val="103800"/>
              </a:lnSpc>
              <a:spcBef>
                <a:spcPts val="944"/>
              </a:spcBef>
              <a:buSzPct val="95833"/>
              <a:buFont typeface="Arial"/>
              <a:buChar char="•"/>
              <a:tabLst>
                <a:tab pos="2310765" algn="l"/>
                <a:tab pos="2311400" algn="l"/>
              </a:tabLst>
            </a:pPr>
            <a:r>
              <a:rPr sz="2400" spc="-10" dirty="0">
                <a:latin typeface="Courier New"/>
                <a:cs typeface="Courier New"/>
              </a:rPr>
              <a:t>"update people </a:t>
            </a:r>
            <a:r>
              <a:rPr sz="2400" dirty="0">
                <a:latin typeface="Courier New"/>
                <a:cs typeface="Courier New"/>
              </a:rPr>
              <a:t>set </a:t>
            </a:r>
            <a:r>
              <a:rPr sz="2400" spc="-10" dirty="0">
                <a:latin typeface="Courier New"/>
                <a:cs typeface="Courier New"/>
              </a:rPr>
              <a:t>name='John' </a:t>
            </a:r>
            <a:r>
              <a:rPr sz="2400" spc="-5" dirty="0">
                <a:latin typeface="Courier New"/>
                <a:cs typeface="Courier New"/>
              </a:rPr>
              <a:t>where  </a:t>
            </a:r>
            <a:r>
              <a:rPr sz="2400" spc="-10" dirty="0">
                <a:latin typeface="Courier New"/>
                <a:cs typeface="Courier New"/>
              </a:rPr>
              <a:t>id=123");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893" y="4685131"/>
            <a:ext cx="5973445" cy="102870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850900" indent="-838835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850265" algn="l"/>
                <a:tab pos="851535" algn="l"/>
              </a:tabLst>
            </a:pPr>
            <a:r>
              <a:rPr sz="2400" dirty="0">
                <a:latin typeface="Courier New"/>
                <a:cs typeface="Courier New"/>
              </a:rPr>
              <a:t>} </a:t>
            </a:r>
            <a:r>
              <a:rPr sz="2400" spc="-10" dirty="0">
                <a:latin typeface="Courier New"/>
                <a:cs typeface="Courier New"/>
              </a:rPr>
              <a:t>finally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579245" indent="-1567180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1579245" algn="l"/>
                <a:tab pos="1579880" algn="l"/>
              </a:tabLst>
            </a:pPr>
            <a:r>
              <a:rPr sz="2400" spc="-10" dirty="0">
                <a:latin typeface="Courier New"/>
                <a:cs typeface="Courier New"/>
              </a:rPr>
              <a:t>if(statement1 != </a:t>
            </a:r>
            <a:r>
              <a:rPr sz="2400" spc="-5" dirty="0">
                <a:latin typeface="Courier New"/>
                <a:cs typeface="Courier New"/>
              </a:rPr>
              <a:t>null)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893" y="5565369"/>
            <a:ext cx="3500120" cy="102933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170"/>
              </a:spcBef>
            </a:pPr>
            <a:r>
              <a:rPr sz="2400" spc="-10" dirty="0">
                <a:latin typeface="Courier New"/>
                <a:cs typeface="Courier New"/>
              </a:rPr>
              <a:t>statement1.close();</a:t>
            </a:r>
            <a:endParaRPr sz="2400">
              <a:latin typeface="Courier New"/>
              <a:cs typeface="Courier New"/>
            </a:endParaRPr>
          </a:p>
          <a:p>
            <a:pPr marL="1579245" indent="-1567180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1579245" algn="l"/>
                <a:tab pos="1579880" algn="l"/>
                <a:tab pos="2676525" algn="l"/>
              </a:tabLst>
            </a:pPr>
            <a:r>
              <a:rPr sz="2400" dirty="0">
                <a:latin typeface="Courier New"/>
                <a:cs typeface="Courier New"/>
              </a:rPr>
              <a:t>}	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24130"/>
            <a:ext cx="26022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Transaction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24996"/>
            <a:ext cx="8952230" cy="285559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150"/>
              </a:spcBef>
              <a:buSzPct val="95000"/>
              <a:buFont typeface="Arial"/>
              <a:buChar char="•"/>
              <a:tabLst>
                <a:tab pos="102870" algn="l"/>
                <a:tab pos="5129530" algn="l"/>
              </a:tabLst>
            </a:pPr>
            <a:r>
              <a:rPr sz="2000" spc="-5" dirty="0">
                <a:latin typeface="Courier New"/>
                <a:cs typeface="Courier New"/>
              </a:rPr>
              <a:t>Statement statement2</a:t>
            </a:r>
            <a:r>
              <a:rPr sz="2000" spc="6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null;	try{</a:t>
            </a:r>
            <a:endParaRPr sz="2000">
              <a:latin typeface="Courier New"/>
              <a:cs typeface="Courier New"/>
            </a:endParaRPr>
          </a:p>
          <a:p>
            <a:pPr marL="18415" marR="1222375" indent="-6350">
              <a:lnSpc>
                <a:spcPct val="104000"/>
              </a:lnSpc>
              <a:spcBef>
                <a:spcPts val="950"/>
              </a:spcBef>
              <a:buSzPct val="95000"/>
              <a:buFont typeface="Arial"/>
              <a:buChar char="•"/>
              <a:tabLst>
                <a:tab pos="1320165" algn="l"/>
                <a:tab pos="1320800" algn="l"/>
              </a:tabLst>
            </a:pPr>
            <a:r>
              <a:rPr sz="2000" spc="-5" dirty="0">
                <a:latin typeface="Courier New"/>
                <a:cs typeface="Courier New"/>
              </a:rPr>
              <a:t>statement2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connection.createStatement();  statement2.executeUpdate(</a:t>
            </a:r>
            <a:endParaRPr sz="2000">
              <a:latin typeface="Courier New"/>
              <a:cs typeface="Courier New"/>
            </a:endParaRPr>
          </a:p>
          <a:p>
            <a:pPr marL="1929764" indent="-1917700">
              <a:lnSpc>
                <a:spcPct val="100000"/>
              </a:lnSpc>
              <a:spcBef>
                <a:spcPts val="1065"/>
              </a:spcBef>
              <a:buSzPct val="95000"/>
              <a:buFont typeface="Arial"/>
              <a:buChar char="•"/>
              <a:tabLst>
                <a:tab pos="1929764" algn="l"/>
                <a:tab pos="1930400" algn="l"/>
              </a:tabLst>
            </a:pPr>
            <a:r>
              <a:rPr sz="2000" spc="-5" dirty="0">
                <a:latin typeface="Courier New"/>
                <a:cs typeface="Courier New"/>
              </a:rPr>
              <a:t>"update people </a:t>
            </a:r>
            <a:r>
              <a:rPr sz="2000" dirty="0">
                <a:latin typeface="Courier New"/>
                <a:cs typeface="Courier New"/>
              </a:rPr>
              <a:t>set </a:t>
            </a:r>
            <a:r>
              <a:rPr sz="2000" spc="-5" dirty="0">
                <a:latin typeface="Courier New"/>
                <a:cs typeface="Courier New"/>
              </a:rPr>
              <a:t>name='Gary' where</a:t>
            </a:r>
            <a:r>
              <a:rPr sz="2000" spc="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id=456");</a:t>
            </a:r>
            <a:endParaRPr sz="2000">
              <a:latin typeface="Courier New"/>
              <a:cs typeface="Courier New"/>
            </a:endParaRPr>
          </a:p>
          <a:p>
            <a:pPr marL="710565" indent="-698500">
              <a:lnSpc>
                <a:spcPct val="100000"/>
              </a:lnSpc>
              <a:spcBef>
                <a:spcPts val="1085"/>
              </a:spcBef>
              <a:buSzPct val="95000"/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finally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8415" marR="3966210" indent="-6350">
              <a:lnSpc>
                <a:spcPct val="104000"/>
              </a:lnSpc>
              <a:spcBef>
                <a:spcPts val="944"/>
              </a:spcBef>
              <a:buSzPct val="95000"/>
              <a:buFont typeface="Arial"/>
              <a:buChar char="•"/>
              <a:tabLst>
                <a:tab pos="1320165" algn="l"/>
                <a:tab pos="1320800" algn="l"/>
              </a:tabLst>
            </a:pPr>
            <a:r>
              <a:rPr sz="2000" spc="-5" dirty="0">
                <a:latin typeface="Courier New"/>
                <a:cs typeface="Courier New"/>
              </a:rPr>
              <a:t>if(statement2 != null)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statement2.close();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3785" y="3690365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736" y="4886401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640" y="3553815"/>
            <a:ext cx="6959600" cy="16643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697865" indent="-69850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97865" indent="-698500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ourier New"/>
                <a:cs typeface="Courier New"/>
              </a:rPr>
              <a:t>connection.commit();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catch(Exception e)</a:t>
            </a:r>
            <a:endParaRPr sz="2000">
              <a:latin typeface="Courier New"/>
              <a:cs typeface="Courier New"/>
            </a:endParaRPr>
          </a:p>
          <a:p>
            <a:pPr marL="92075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connection.rollback();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327396"/>
            <a:ext cx="179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0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finally</a:t>
            </a:r>
            <a:r>
              <a:rPr sz="2000" spc="-8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634795"/>
            <a:ext cx="4381500" cy="906144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710565" indent="-698500">
              <a:lnSpc>
                <a:spcPct val="100000"/>
              </a:lnSpc>
              <a:spcBef>
                <a:spcPts val="116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5" dirty="0">
                <a:latin typeface="Courier New"/>
                <a:cs typeface="Courier New"/>
              </a:rPr>
              <a:t>if(connection != null)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710565" indent="-698500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dirty="0">
                <a:latin typeface="Courier New"/>
                <a:cs typeface="Courier New"/>
              </a:rPr>
              <a:t>}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4021" y="5769355"/>
            <a:ext cx="2921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connection.close();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016" y="52832"/>
            <a:ext cx="41141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CallableStatement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016" y="758444"/>
            <a:ext cx="11024235" cy="3703954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52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Times New Roman"/>
                <a:cs typeface="Times New Roman"/>
              </a:rPr>
              <a:t>A java.sql.CallableStatement is </a:t>
            </a:r>
            <a:r>
              <a:rPr sz="2400" dirty="0">
                <a:latin typeface="Times New Roman"/>
                <a:cs typeface="Times New Roman"/>
              </a:rPr>
              <a:t>used to call stored procedures in a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database.</a:t>
            </a:r>
            <a:endParaRPr sz="2400">
              <a:latin typeface="Times New Roman"/>
              <a:cs typeface="Times New Roman"/>
            </a:endParaRPr>
          </a:p>
          <a:p>
            <a:pPr marL="241300" marR="742315" indent="-228600">
              <a:lnSpc>
                <a:spcPts val="2300"/>
              </a:lnSpc>
              <a:spcBef>
                <a:spcPts val="1989"/>
              </a:spcBef>
              <a:buSzPct val="95833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stored procedure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like a function or </a:t>
            </a:r>
            <a:r>
              <a:rPr sz="2400" spc="-5" dirty="0">
                <a:latin typeface="Times New Roman"/>
                <a:cs typeface="Times New Roman"/>
              </a:rPr>
              <a:t>method </a:t>
            </a:r>
            <a:r>
              <a:rPr sz="2400" dirty="0">
                <a:latin typeface="Times New Roman"/>
                <a:cs typeface="Times New Roman"/>
              </a:rPr>
              <a:t>in a class, except it lives inside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database.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5155"/>
              </a:lnSpc>
            </a:pPr>
            <a:r>
              <a:rPr sz="4400" spc="-235" dirty="0">
                <a:latin typeface="Arial"/>
                <a:cs typeface="Arial"/>
              </a:rPr>
              <a:t>Creating </a:t>
            </a:r>
            <a:r>
              <a:rPr sz="4400" spc="-375" dirty="0">
                <a:latin typeface="Arial"/>
                <a:cs typeface="Arial"/>
              </a:rPr>
              <a:t>a</a:t>
            </a:r>
            <a:r>
              <a:rPr sz="4400" spc="-229" dirty="0">
                <a:latin typeface="Arial"/>
                <a:cs typeface="Arial"/>
              </a:rPr>
              <a:t> </a:t>
            </a:r>
            <a:r>
              <a:rPr sz="4400" spc="-225" dirty="0">
                <a:latin typeface="Arial"/>
                <a:cs typeface="Arial"/>
              </a:rPr>
              <a:t>CallableStatement</a:t>
            </a:r>
            <a:endParaRPr sz="4400">
              <a:latin typeface="Arial"/>
              <a:cs typeface="Arial"/>
            </a:endParaRPr>
          </a:p>
          <a:p>
            <a:pPr marL="241300" marR="5080" indent="-228600">
              <a:lnSpc>
                <a:spcPts val="2300"/>
              </a:lnSpc>
              <a:spcBef>
                <a:spcPts val="1025"/>
              </a:spcBef>
              <a:buSzPct val="95833"/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CallableStatement callableStatement </a:t>
            </a:r>
            <a:r>
              <a:rPr sz="2400" dirty="0">
                <a:latin typeface="Courier New"/>
                <a:cs typeface="Courier New"/>
              </a:rPr>
              <a:t>=  </a:t>
            </a:r>
            <a:r>
              <a:rPr sz="2400" spc="-10" dirty="0">
                <a:latin typeface="Courier New"/>
                <a:cs typeface="Courier New"/>
              </a:rPr>
              <a:t>connection.prepareCall("{call calculateStatistics(?,</a:t>
            </a:r>
            <a:r>
              <a:rPr sz="2400" spc="1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?)}");</a:t>
            </a:r>
            <a:endParaRPr sz="2400">
              <a:latin typeface="Courier New"/>
              <a:cs typeface="Courier New"/>
            </a:endParaRPr>
          </a:p>
          <a:p>
            <a:pPr marL="120014" indent="-107950">
              <a:lnSpc>
                <a:spcPct val="100000"/>
              </a:lnSpc>
              <a:spcBef>
                <a:spcPts val="73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" dirty="0">
                <a:latin typeface="Courier New"/>
                <a:cs typeface="Courier New"/>
              </a:rPr>
              <a:t>CallableStatement callableStatement</a:t>
            </a:r>
            <a:r>
              <a:rPr sz="2400" spc="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  <a:p>
            <a:pPr marL="120014" indent="-107950">
              <a:lnSpc>
                <a:spcPct val="100000"/>
              </a:lnSpc>
              <a:spcBef>
                <a:spcPts val="79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" dirty="0">
                <a:latin typeface="Courier New"/>
                <a:cs typeface="Courier New"/>
              </a:rPr>
              <a:t>connection.prepareCall("{call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calculateStatistics(?,?)}",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4019" y="4437416"/>
            <a:ext cx="6414135" cy="1426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7699"/>
              </a:lnSpc>
              <a:spcBef>
                <a:spcPts val="95"/>
              </a:spcBef>
            </a:pPr>
            <a:r>
              <a:rPr sz="2400" spc="-10" dirty="0">
                <a:latin typeface="Courier New"/>
                <a:cs typeface="Courier New"/>
              </a:rPr>
              <a:t>ResultSet.TYPE_FORWARD_ONLY,  ResultSet.CONCUR_READ_ONLY,  ResultSet.CLOSE_CURSORS_OVER_COMMIT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016" y="4437416"/>
            <a:ext cx="1229360" cy="189992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850265" indent="-8382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850265" algn="l"/>
                <a:tab pos="850900" algn="l"/>
              </a:tabLst>
            </a:pPr>
            <a:r>
              <a:rPr sz="2400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95199"/>
            <a:ext cx="10374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Setting </a:t>
            </a:r>
            <a:r>
              <a:rPr spc="-235" dirty="0"/>
              <a:t>Parameter </a:t>
            </a:r>
            <a:r>
              <a:rPr spc="-275" dirty="0"/>
              <a:t>values </a:t>
            </a:r>
            <a:r>
              <a:rPr spc="-85" dirty="0"/>
              <a:t>in </a:t>
            </a:r>
            <a:r>
              <a:rPr spc="-200" dirty="0"/>
              <a:t>callable</a:t>
            </a:r>
            <a:r>
              <a:rPr spc="-375" dirty="0"/>
              <a:t> </a:t>
            </a:r>
            <a:r>
              <a:rPr spc="-15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86941"/>
            <a:ext cx="6887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" dirty="0">
                <a:latin typeface="Courier New"/>
                <a:cs typeface="Courier New"/>
              </a:rPr>
              <a:t>CallableStatement callableStatement</a:t>
            </a:r>
            <a:r>
              <a:rPr sz="2400" spc="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688338"/>
            <a:ext cx="1035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0" indent="-838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850265" algn="l"/>
                <a:tab pos="850900" algn="l"/>
              </a:tabLst>
            </a:pPr>
            <a:r>
              <a:rPr sz="2400" spc="-10" dirty="0">
                <a:latin typeface="Courier New"/>
                <a:cs typeface="Courier New"/>
              </a:rPr>
              <a:t>connection.prepareCall("{call</a:t>
            </a:r>
            <a:r>
              <a:rPr sz="2400" spc="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calculateStatistics(?,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931797"/>
            <a:ext cx="7798434" cy="102933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170"/>
              </a:spcBef>
            </a:pPr>
            <a:r>
              <a:rPr sz="2400" spc="-5" dirty="0">
                <a:latin typeface="Courier New"/>
                <a:cs typeface="Courier New"/>
              </a:rPr>
              <a:t>?)}");</a:t>
            </a:r>
            <a:endParaRPr sz="2400">
              <a:latin typeface="Courier New"/>
              <a:cs typeface="Courier New"/>
            </a:endParaRPr>
          </a:p>
          <a:p>
            <a:pPr marL="302260" indent="-289560">
              <a:lnSpc>
                <a:spcPct val="100000"/>
              </a:lnSpc>
              <a:spcBef>
                <a:spcPts val="1070"/>
              </a:spcBef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sz="2400" spc="-10" dirty="0">
                <a:latin typeface="Courier New"/>
                <a:cs typeface="Courier New"/>
              </a:rPr>
              <a:t>callableStatement.setString(1,</a:t>
            </a:r>
            <a:r>
              <a:rPr sz="24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"param1");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807335"/>
            <a:ext cx="6604000" cy="103441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190"/>
              </a:spcBef>
              <a:tabLst>
                <a:tab pos="4947920" algn="l"/>
              </a:tabLst>
            </a:pPr>
            <a:r>
              <a:rPr sz="2400" spc="-10" dirty="0">
                <a:latin typeface="Courier New"/>
                <a:cs typeface="Courier New"/>
              </a:rPr>
              <a:t>callableStatement.setInt	</a:t>
            </a:r>
            <a:r>
              <a:rPr sz="2400" spc="-5" dirty="0">
                <a:latin typeface="Courier New"/>
                <a:cs typeface="Courier New"/>
              </a:rPr>
              <a:t>(2,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123);</a:t>
            </a:r>
            <a:endParaRPr sz="2400">
              <a:latin typeface="Courier New"/>
              <a:cs typeface="Courier New"/>
            </a:endParaRPr>
          </a:p>
          <a:p>
            <a:pPr marL="120014" indent="-107950">
              <a:lnSpc>
                <a:spcPct val="100000"/>
              </a:lnSpc>
              <a:spcBef>
                <a:spcPts val="109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" dirty="0">
                <a:latin typeface="Courier New"/>
                <a:cs typeface="Courier New"/>
              </a:rPr>
              <a:t>ResultSet result </a:t>
            </a:r>
            <a:r>
              <a:rPr sz="2400" dirty="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436" y="3829634"/>
            <a:ext cx="6049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callableStatement.executeQuery();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3210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Batch </a:t>
            </a:r>
            <a:r>
              <a:rPr spc="-215" dirty="0"/>
              <a:t>updates </a:t>
            </a:r>
            <a:r>
              <a:rPr spc="-85" dirty="0"/>
              <a:t>in </a:t>
            </a:r>
            <a:r>
              <a:rPr spc="-260" dirty="0"/>
              <a:t>Callable</a:t>
            </a:r>
            <a:r>
              <a:rPr spc="-360" dirty="0"/>
              <a:t> </a:t>
            </a:r>
            <a:r>
              <a:rPr spc="-225" dirty="0"/>
              <a:t>Statements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16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pc="-10" dirty="0"/>
              <a:t>CallableStatement callableStatement</a:t>
            </a:r>
            <a:r>
              <a:rPr spc="10" dirty="0"/>
              <a:t> </a:t>
            </a:r>
            <a:r>
              <a:rPr dirty="0"/>
              <a:t>=</a:t>
            </a:r>
          </a:p>
          <a:p>
            <a:pPr marL="18415" marR="4022725" indent="-6350">
              <a:lnSpc>
                <a:spcPct val="103800"/>
              </a:lnSpc>
              <a:spcBef>
                <a:spcPts val="960"/>
              </a:spcBef>
              <a:buSzPct val="95833"/>
              <a:buFont typeface="Arial"/>
              <a:buChar char="•"/>
              <a:tabLst>
                <a:tab pos="850900" algn="l"/>
                <a:tab pos="851535" algn="l"/>
              </a:tabLst>
            </a:pPr>
            <a:r>
              <a:rPr spc="-10" dirty="0"/>
              <a:t>connection.prepareCall("{call  calculateStatistics(?,</a:t>
            </a:r>
            <a:r>
              <a:rPr spc="-15" dirty="0"/>
              <a:t> </a:t>
            </a:r>
            <a:r>
              <a:rPr spc="-10" dirty="0"/>
              <a:t>?)}");</a:t>
            </a:r>
          </a:p>
          <a:p>
            <a:pPr marL="302260" indent="-289560">
              <a:lnSpc>
                <a:spcPct val="100000"/>
              </a:lnSpc>
              <a:spcBef>
                <a:spcPts val="1070"/>
              </a:spcBef>
              <a:buSzPct val="95833"/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spc="-10" dirty="0"/>
              <a:t>callableStatement.setString(1,</a:t>
            </a:r>
            <a:r>
              <a:rPr spc="-25" dirty="0"/>
              <a:t> </a:t>
            </a:r>
            <a:r>
              <a:rPr spc="-10" dirty="0"/>
              <a:t>"param1");</a:t>
            </a:r>
          </a:p>
          <a:p>
            <a:pPr marL="18415" marR="3474085" indent="-6350">
              <a:lnSpc>
                <a:spcPct val="103800"/>
              </a:lnSpc>
              <a:spcBef>
                <a:spcPts val="969"/>
              </a:spcBef>
              <a:buSzPct val="95833"/>
              <a:buFont typeface="Arial"/>
              <a:buChar char="•"/>
              <a:tabLst>
                <a:tab pos="120650" algn="l"/>
                <a:tab pos="5048250" algn="l"/>
              </a:tabLst>
            </a:pPr>
            <a:r>
              <a:rPr spc="-10" dirty="0"/>
              <a:t>callableStatement.setInt	</a:t>
            </a:r>
            <a:r>
              <a:rPr spc="-5" dirty="0"/>
              <a:t>(2,</a:t>
            </a:r>
            <a:r>
              <a:rPr spc="-95" dirty="0"/>
              <a:t> </a:t>
            </a:r>
            <a:r>
              <a:rPr spc="-10" dirty="0"/>
              <a:t>123);  callableStatement.addBatch();</a:t>
            </a:r>
          </a:p>
          <a:p>
            <a:pPr marL="302260" indent="-289560">
              <a:lnSpc>
                <a:spcPct val="100000"/>
              </a:lnSpc>
              <a:spcBef>
                <a:spcPts val="1070"/>
              </a:spcBef>
              <a:buSzPct val="95833"/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spc="-10" dirty="0"/>
              <a:t>callableStatement.setString(1,</a:t>
            </a:r>
            <a:r>
              <a:rPr spc="-25" dirty="0"/>
              <a:t> </a:t>
            </a:r>
            <a:r>
              <a:rPr spc="-10" dirty="0"/>
              <a:t>"param2");</a:t>
            </a:r>
          </a:p>
          <a:p>
            <a:pPr marL="18415" marR="3474085" indent="-6350">
              <a:lnSpc>
                <a:spcPct val="103800"/>
              </a:lnSpc>
              <a:spcBef>
                <a:spcPts val="985"/>
              </a:spcBef>
              <a:buSzPct val="95833"/>
              <a:buFont typeface="Arial"/>
              <a:buChar char="•"/>
              <a:tabLst>
                <a:tab pos="120650" algn="l"/>
                <a:tab pos="5048250" algn="l"/>
              </a:tabLst>
            </a:pPr>
            <a:r>
              <a:rPr spc="-10" dirty="0"/>
              <a:t>callableStatement.setInt	</a:t>
            </a:r>
            <a:r>
              <a:rPr spc="-5" dirty="0"/>
              <a:t>(2,</a:t>
            </a:r>
            <a:r>
              <a:rPr spc="-95" dirty="0"/>
              <a:t> </a:t>
            </a:r>
            <a:r>
              <a:rPr spc="-10" dirty="0"/>
              <a:t>456);  callableStatement.addBatch();</a:t>
            </a:r>
          </a:p>
          <a:p>
            <a:pPr marL="302260" indent="-289560">
              <a:lnSpc>
                <a:spcPct val="100000"/>
              </a:lnSpc>
              <a:spcBef>
                <a:spcPts val="1175"/>
              </a:spcBef>
              <a:buSzPct val="95833"/>
              <a:buFont typeface="Arial"/>
              <a:buChar char="•"/>
              <a:tabLst>
                <a:tab pos="301625" algn="l"/>
                <a:tab pos="302260" algn="l"/>
              </a:tabLst>
            </a:pPr>
            <a:r>
              <a:rPr spc="-5" dirty="0"/>
              <a:t>int[] </a:t>
            </a:r>
            <a:r>
              <a:rPr spc="-10" dirty="0"/>
              <a:t>updateCounts </a:t>
            </a:r>
            <a:r>
              <a:rPr dirty="0"/>
              <a:t>=</a:t>
            </a:r>
            <a:r>
              <a:rPr spc="25" dirty="0"/>
              <a:t> </a:t>
            </a:r>
            <a:r>
              <a:rPr spc="-10" dirty="0"/>
              <a:t>callableStatement.executeBatch();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4551"/>
            <a:ext cx="3542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Out</a:t>
            </a:r>
            <a:r>
              <a:rPr spc="-285" dirty="0"/>
              <a:t> </a:t>
            </a:r>
            <a:r>
              <a:rPr spc="-270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268" y="916998"/>
            <a:ext cx="9549765" cy="431482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11760" indent="-99060">
              <a:lnSpc>
                <a:spcPct val="100000"/>
              </a:lnSpc>
              <a:spcBef>
                <a:spcPts val="875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5" dirty="0">
                <a:latin typeface="Courier New"/>
                <a:cs typeface="Courier New"/>
              </a:rPr>
              <a:t>CallableStatement callableStatement</a:t>
            </a:r>
            <a:r>
              <a:rPr sz="2200" spc="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  <a:p>
            <a:pPr marL="783590" indent="-771525">
              <a:lnSpc>
                <a:spcPts val="2570"/>
              </a:lnSpc>
              <a:spcBef>
                <a:spcPts val="780"/>
              </a:spcBef>
              <a:buSzPct val="95454"/>
              <a:buFont typeface="Arial"/>
              <a:buChar char="•"/>
              <a:tabLst>
                <a:tab pos="783590" algn="l"/>
                <a:tab pos="784225" algn="l"/>
              </a:tabLst>
            </a:pPr>
            <a:r>
              <a:rPr sz="2200" dirty="0">
                <a:latin typeface="Courier New"/>
                <a:cs typeface="Courier New"/>
              </a:rPr>
              <a:t>connection.prepareCall("{call calculateStatistics(?,</a:t>
            </a:r>
            <a:endParaRPr sz="2200">
              <a:latin typeface="Courier New"/>
              <a:cs typeface="Courier New"/>
            </a:endParaRPr>
          </a:p>
          <a:p>
            <a:pPr marL="18415">
              <a:lnSpc>
                <a:spcPts val="2570"/>
              </a:lnSpc>
            </a:pPr>
            <a:r>
              <a:rPr sz="2200" spc="-5" dirty="0">
                <a:latin typeface="Courier New"/>
                <a:cs typeface="Courier New"/>
              </a:rPr>
              <a:t>?)}");</a:t>
            </a:r>
            <a:endParaRPr sz="2200">
              <a:latin typeface="Courier New"/>
              <a:cs typeface="Courier New"/>
            </a:endParaRPr>
          </a:p>
          <a:p>
            <a:pPr marL="18415" marR="2364105" indent="-6350">
              <a:lnSpc>
                <a:spcPts val="2600"/>
              </a:lnSpc>
              <a:spcBef>
                <a:spcPts val="975"/>
              </a:spcBef>
              <a:buSzPct val="95454"/>
              <a:buFont typeface="Arial"/>
              <a:buChar char="•"/>
              <a:tabLst>
                <a:tab pos="278765" algn="l"/>
                <a:tab pos="279400" algn="l"/>
                <a:tab pos="4563110" algn="l"/>
              </a:tabLst>
            </a:pPr>
            <a:r>
              <a:rPr sz="2200" dirty="0">
                <a:latin typeface="Courier New"/>
                <a:cs typeface="Courier New"/>
              </a:rPr>
              <a:t>callableStatement.setString(1, "param1");  </a:t>
            </a:r>
            <a:r>
              <a:rPr sz="2200" spc="-5" dirty="0">
                <a:latin typeface="Courier New"/>
                <a:cs typeface="Courier New"/>
              </a:rPr>
              <a:t>callableStatement.setInt	(2,</a:t>
            </a:r>
            <a:r>
              <a:rPr sz="2200" dirty="0">
                <a:latin typeface="Courier New"/>
                <a:cs typeface="Courier New"/>
              </a:rPr>
              <a:t> 123);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000">
              <a:latin typeface="Courier New"/>
              <a:cs typeface="Courier New"/>
            </a:endParaRPr>
          </a:p>
          <a:p>
            <a:pPr marL="18415" marR="2362835" indent="-6350">
              <a:lnSpc>
                <a:spcPct val="93500"/>
              </a:lnSpc>
              <a:buSzPct val="95454"/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sz="2200" dirty="0">
                <a:latin typeface="Courier New"/>
                <a:cs typeface="Courier New"/>
              </a:rPr>
              <a:t>callableStatement.registerOutParameter(1,  java.sql.Types.VARCHAR);  callableStatement.registerOutParameter(2,  java.sql.Types.INTEGER);</a:t>
            </a:r>
            <a:endParaRPr sz="2200">
              <a:latin typeface="Courier New"/>
              <a:cs typeface="Courier New"/>
            </a:endParaRPr>
          </a:p>
          <a:p>
            <a:pPr marL="18415" marR="511175" indent="-6350">
              <a:lnSpc>
                <a:spcPts val="2590"/>
              </a:lnSpc>
              <a:spcBef>
                <a:spcPts val="994"/>
              </a:spcBef>
              <a:buSzPct val="95454"/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sz="2200" dirty="0">
                <a:latin typeface="Courier New"/>
                <a:cs typeface="Courier New"/>
              </a:rPr>
              <a:t>ResultSet </a:t>
            </a:r>
            <a:r>
              <a:rPr sz="2200" spc="-5" dirty="0">
                <a:latin typeface="Courier New"/>
                <a:cs typeface="Courier New"/>
              </a:rPr>
              <a:t>result = </a:t>
            </a:r>
            <a:r>
              <a:rPr sz="2200" dirty="0">
                <a:latin typeface="Courier New"/>
                <a:cs typeface="Courier New"/>
              </a:rPr>
              <a:t>callableStatement.executeQuery();  while(result.next()) </a:t>
            </a:r>
            <a:r>
              <a:rPr sz="2200" spc="-5" dirty="0">
                <a:latin typeface="Courier New"/>
                <a:cs typeface="Courier New"/>
              </a:rPr>
              <a:t>{ </a:t>
            </a:r>
            <a:r>
              <a:rPr sz="2200" dirty="0">
                <a:latin typeface="Courier New"/>
                <a:cs typeface="Courier New"/>
              </a:rPr>
              <a:t>...</a:t>
            </a:r>
            <a:r>
              <a:rPr sz="2200" spc="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268" y="5497474"/>
            <a:ext cx="8540115" cy="688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 indent="-266700">
              <a:lnSpc>
                <a:spcPts val="2610"/>
              </a:lnSpc>
              <a:spcBef>
                <a:spcPts val="95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sz="2200" spc="-5" dirty="0">
                <a:latin typeface="Courier New"/>
                <a:cs typeface="Courier New"/>
              </a:rPr>
              <a:t>String out1 = </a:t>
            </a:r>
            <a:r>
              <a:rPr sz="2200" dirty="0">
                <a:latin typeface="Courier New"/>
                <a:cs typeface="Courier New"/>
              </a:rPr>
              <a:t>callableStatement.getString(1);</a:t>
            </a:r>
            <a:r>
              <a:rPr sz="2200" spc="8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int</a:t>
            </a:r>
            <a:endParaRPr sz="2200">
              <a:latin typeface="Courier New"/>
              <a:cs typeface="Courier New"/>
            </a:endParaRPr>
          </a:p>
          <a:p>
            <a:pPr marL="18415">
              <a:lnSpc>
                <a:spcPts val="2610"/>
              </a:lnSpc>
              <a:tabLst>
                <a:tab pos="4563110" algn="l"/>
              </a:tabLst>
            </a:pPr>
            <a:r>
              <a:rPr sz="2200" spc="-5" dirty="0">
                <a:latin typeface="Courier New"/>
                <a:cs typeface="Courier New"/>
              </a:rPr>
              <a:t>callableStatement.getInt	</a:t>
            </a:r>
            <a:r>
              <a:rPr sz="2200" dirty="0">
                <a:latin typeface="Courier New"/>
                <a:cs typeface="Courier New"/>
              </a:rPr>
              <a:t>(2);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83749" y="5497474"/>
            <a:ext cx="10337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ourier New"/>
                <a:cs typeface="Courier New"/>
              </a:rPr>
              <a:t>out2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2148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0" dirty="0"/>
              <a:t>E</a:t>
            </a:r>
            <a:r>
              <a:rPr spc="-585" dirty="0"/>
              <a:t>x</a:t>
            </a:r>
            <a:r>
              <a:rPr spc="-254" dirty="0"/>
              <a:t>ce</a:t>
            </a:r>
            <a:r>
              <a:rPr spc="-285" dirty="0"/>
              <a:t>p</a:t>
            </a:r>
            <a:r>
              <a:rPr spc="-25"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537"/>
            <a:ext cx="10325735" cy="41224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42545" marR="5080" indent="-30480">
              <a:lnSpc>
                <a:spcPct val="79600"/>
              </a:lnSpc>
              <a:spcBef>
                <a:spcPts val="78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Exception handling </a:t>
            </a:r>
            <a:r>
              <a:rPr sz="2800" spc="-5" dirty="0">
                <a:latin typeface="Arial"/>
                <a:cs typeface="Arial"/>
              </a:rPr>
              <a:t>allows </a:t>
            </a:r>
            <a:r>
              <a:rPr sz="2800" dirty="0">
                <a:latin typeface="Arial"/>
                <a:cs typeface="Arial"/>
              </a:rPr>
              <a:t>you to </a:t>
            </a:r>
            <a:r>
              <a:rPr sz="2800" spc="-5" dirty="0">
                <a:latin typeface="Arial"/>
                <a:cs typeface="Arial"/>
              </a:rPr>
              <a:t>handle exceptional conditions  such as program-defined errors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controlled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fashion.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45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When </a:t>
            </a:r>
            <a:r>
              <a:rPr sz="2800" dirty="0">
                <a:latin typeface="Arial"/>
                <a:cs typeface="Arial"/>
              </a:rPr>
              <a:t>an exception condition occurs, </a:t>
            </a:r>
            <a:r>
              <a:rPr sz="2800" spc="-5" dirty="0">
                <a:latin typeface="Arial"/>
                <a:cs typeface="Arial"/>
              </a:rPr>
              <a:t>an </a:t>
            </a:r>
            <a:r>
              <a:rPr sz="2800" dirty="0">
                <a:latin typeface="Arial"/>
                <a:cs typeface="Arial"/>
              </a:rPr>
              <a:t>exception is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thrown.</a:t>
            </a:r>
            <a:endParaRPr sz="2800">
              <a:latin typeface="Arial"/>
              <a:cs typeface="Arial"/>
            </a:endParaRPr>
          </a:p>
          <a:p>
            <a:pPr marL="241300" marR="306070" indent="-228600">
              <a:lnSpc>
                <a:spcPct val="8000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term thrown means that current program execution stops,  and the control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redirected </a:t>
            </a:r>
            <a:r>
              <a:rPr sz="2800" spc="-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nearest applicable catch  clause.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most </a:t>
            </a:r>
            <a:r>
              <a:rPr sz="2800" spc="-5" dirty="0">
                <a:latin typeface="Arial"/>
                <a:cs typeface="Arial"/>
              </a:rPr>
              <a:t>common </a:t>
            </a:r>
            <a:r>
              <a:rPr sz="2800" dirty="0">
                <a:latin typeface="Arial"/>
                <a:cs typeface="Arial"/>
              </a:rPr>
              <a:t>exception is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java.sql.SQLException</a:t>
            </a:r>
            <a:endParaRPr sz="2800">
              <a:latin typeface="Arial"/>
              <a:cs typeface="Arial"/>
            </a:endParaRPr>
          </a:p>
          <a:p>
            <a:pPr marL="241300" marR="256540" indent="-228600">
              <a:lnSpc>
                <a:spcPct val="8000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Exception methods are getErrorCode(), getMessage(),  </a:t>
            </a:r>
            <a:r>
              <a:rPr sz="2800" spc="-5" dirty="0">
                <a:latin typeface="Arial"/>
                <a:cs typeface="Arial"/>
              </a:rPr>
              <a:t>getSQLState(), </a:t>
            </a:r>
            <a:r>
              <a:rPr sz="2800" dirty="0">
                <a:latin typeface="Arial"/>
                <a:cs typeface="Arial"/>
              </a:rPr>
              <a:t>getNextException(), </a:t>
            </a:r>
            <a:r>
              <a:rPr sz="2800" spc="-10" dirty="0">
                <a:latin typeface="Arial"/>
                <a:cs typeface="Arial"/>
              </a:rPr>
              <a:t>printStackTrace(),  </a:t>
            </a:r>
            <a:r>
              <a:rPr sz="2800" spc="-5" dirty="0">
                <a:latin typeface="Arial"/>
                <a:cs typeface="Arial"/>
              </a:rPr>
              <a:t>printStackTrace(PrintStream </a:t>
            </a:r>
            <a:r>
              <a:rPr sz="2800" dirty="0">
                <a:latin typeface="Arial"/>
                <a:cs typeface="Arial"/>
              </a:rPr>
              <a:t>s), </a:t>
            </a:r>
            <a:r>
              <a:rPr sz="2800" spc="-10" dirty="0">
                <a:latin typeface="Arial"/>
                <a:cs typeface="Arial"/>
              </a:rPr>
              <a:t>printStackTrace(PrintWriter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23901"/>
            <a:ext cx="1920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893" y="1025779"/>
            <a:ext cx="10692765" cy="5375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000087"/>
                </a:solidFill>
                <a:latin typeface="Courier New"/>
                <a:cs typeface="Courier New"/>
              </a:rPr>
              <a:t>try </a:t>
            </a:r>
            <a:r>
              <a:rPr sz="2500" spc="-5" dirty="0">
                <a:solidFill>
                  <a:srgbClr val="666600"/>
                </a:solidFill>
                <a:latin typeface="Courier New"/>
                <a:cs typeface="Courier New"/>
              </a:rPr>
              <a:t>{</a:t>
            </a:r>
            <a:endParaRPr sz="25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1885"/>
              </a:spcBef>
            </a:pPr>
            <a:r>
              <a:rPr sz="2500" spc="-5" dirty="0">
                <a:solidFill>
                  <a:srgbClr val="870000"/>
                </a:solidFill>
                <a:latin typeface="Courier New"/>
                <a:cs typeface="Courier New"/>
              </a:rPr>
              <a:t>// Your risky code goes between these curly</a:t>
            </a:r>
            <a:r>
              <a:rPr sz="2500" spc="50" dirty="0">
                <a:solidFill>
                  <a:srgbClr val="8700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870000"/>
                </a:solidFill>
                <a:latin typeface="Courier New"/>
                <a:cs typeface="Courier New"/>
              </a:rPr>
              <a:t>braces!!!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500" spc="-5" dirty="0">
                <a:solidFill>
                  <a:srgbClr val="666600"/>
                </a:solidFill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2500" spc="-5" dirty="0">
                <a:solidFill>
                  <a:srgbClr val="000087"/>
                </a:solidFill>
                <a:latin typeface="Courier New"/>
                <a:cs typeface="Courier New"/>
              </a:rPr>
              <a:t>catch</a:t>
            </a:r>
            <a:r>
              <a:rPr sz="2500" spc="-5" dirty="0">
                <a:solidFill>
                  <a:srgbClr val="666600"/>
                </a:solidFill>
                <a:latin typeface="Courier New"/>
                <a:cs typeface="Courier New"/>
              </a:rPr>
              <a:t>(</a:t>
            </a:r>
            <a:r>
              <a:rPr sz="2500" spc="-5" dirty="0">
                <a:solidFill>
                  <a:srgbClr val="660066"/>
                </a:solidFill>
                <a:latin typeface="Courier New"/>
                <a:cs typeface="Courier New"/>
              </a:rPr>
              <a:t>Exception </a:t>
            </a:r>
            <a:r>
              <a:rPr sz="2500" spc="-5" dirty="0">
                <a:latin typeface="Courier New"/>
                <a:cs typeface="Courier New"/>
              </a:rPr>
              <a:t>ex</a:t>
            </a:r>
            <a:r>
              <a:rPr sz="2500" spc="-5" dirty="0">
                <a:solidFill>
                  <a:srgbClr val="666600"/>
                </a:solidFill>
                <a:latin typeface="Courier New"/>
                <a:cs typeface="Courier New"/>
              </a:rPr>
              <a:t>)</a:t>
            </a:r>
            <a:r>
              <a:rPr sz="2500" spc="-50" dirty="0">
                <a:solidFill>
                  <a:srgbClr val="6666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666600"/>
                </a:solidFill>
                <a:latin typeface="Courier New"/>
                <a:cs typeface="Courier New"/>
              </a:rPr>
              <a:t>{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2500" spc="-5" dirty="0">
                <a:solidFill>
                  <a:srgbClr val="870000"/>
                </a:solidFill>
                <a:latin typeface="Courier New"/>
                <a:cs typeface="Courier New"/>
              </a:rPr>
              <a:t>// in a PL/SQL</a:t>
            </a:r>
            <a:r>
              <a:rPr sz="2500" spc="-45" dirty="0">
                <a:solidFill>
                  <a:srgbClr val="8700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870000"/>
                </a:solidFill>
                <a:latin typeface="Courier New"/>
                <a:cs typeface="Courier New"/>
              </a:rPr>
              <a:t>block.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2500" spc="-5" dirty="0">
                <a:solidFill>
                  <a:srgbClr val="666600"/>
                </a:solidFill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500" spc="-5" dirty="0">
                <a:solidFill>
                  <a:srgbClr val="000087"/>
                </a:solidFill>
                <a:latin typeface="Courier New"/>
                <a:cs typeface="Courier New"/>
              </a:rPr>
              <a:t>finally </a:t>
            </a:r>
            <a:r>
              <a:rPr sz="2500" spc="-5" dirty="0">
                <a:solidFill>
                  <a:srgbClr val="666600"/>
                </a:solidFill>
                <a:latin typeface="Courier New"/>
                <a:cs typeface="Courier New"/>
              </a:rPr>
              <a:t>{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2500" spc="-5" dirty="0">
                <a:solidFill>
                  <a:srgbClr val="870000"/>
                </a:solidFill>
                <a:latin typeface="Courier New"/>
                <a:cs typeface="Courier New"/>
              </a:rPr>
              <a:t>// curly braces. Like closing database</a:t>
            </a:r>
            <a:r>
              <a:rPr sz="2500" spc="30" dirty="0">
                <a:solidFill>
                  <a:srgbClr val="8700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870000"/>
                </a:solidFill>
                <a:latin typeface="Courier New"/>
                <a:cs typeface="Courier New"/>
              </a:rPr>
              <a:t>connection.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500" spc="-5" dirty="0">
                <a:solidFill>
                  <a:srgbClr val="666600"/>
                </a:solidFill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9123"/>
            <a:ext cx="66090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JDBC-ODBC bridge</a:t>
            </a:r>
            <a:r>
              <a:rPr b="1" spc="-9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driver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242" y="1158621"/>
            <a:ext cx="11184255" cy="5506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indent="-99060">
              <a:lnSpc>
                <a:spcPct val="100000"/>
              </a:lnSpc>
              <a:spcBef>
                <a:spcPts val="95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JDBC-ODBC bridge driver uses ODBC driver(Microsoft) to connect to the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database.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111760" indent="-99060">
              <a:lnSpc>
                <a:spcPts val="2545"/>
              </a:lnSpc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JDBC-ODBC </a:t>
            </a:r>
            <a:r>
              <a:rPr sz="2200" dirty="0">
                <a:latin typeface="Times New Roman"/>
                <a:cs typeface="Times New Roman"/>
              </a:rPr>
              <a:t>bridge driver </a:t>
            </a:r>
            <a:r>
              <a:rPr sz="2200" spc="-5" dirty="0">
                <a:latin typeface="Times New Roman"/>
                <a:cs typeface="Times New Roman"/>
              </a:rPr>
              <a:t>converts JDBC method calls into the ODBC function calls. This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</a:t>
            </a:r>
            <a:endParaRPr sz="2200">
              <a:latin typeface="Times New Roman"/>
              <a:cs typeface="Times New Roman"/>
            </a:endParaRPr>
          </a:p>
          <a:p>
            <a:pPr marL="18415">
              <a:lnSpc>
                <a:spcPts val="2545"/>
              </a:lnSpc>
            </a:pPr>
            <a:r>
              <a:rPr sz="2200" spc="-5" dirty="0">
                <a:latin typeface="Times New Roman"/>
                <a:cs typeface="Times New Roman"/>
              </a:rPr>
              <a:t>now discouraged because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driver.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11760" indent="-99060">
              <a:lnSpc>
                <a:spcPct val="100000"/>
              </a:lnSpc>
              <a:spcBef>
                <a:spcPts val="5"/>
              </a:spcBef>
              <a:buSzPct val="95454"/>
              <a:buFont typeface="Arial"/>
              <a:buChar char="•"/>
              <a:tabLst>
                <a:tab pos="111760" algn="l"/>
              </a:tabLst>
            </a:pPr>
            <a:r>
              <a:rPr sz="2200" spc="-5" dirty="0">
                <a:latin typeface="Times New Roman"/>
                <a:cs typeface="Times New Roman"/>
              </a:rPr>
              <a:t>Oracle does </a:t>
            </a:r>
            <a:r>
              <a:rPr sz="2200" dirty="0">
                <a:latin typeface="Times New Roman"/>
                <a:cs typeface="Times New Roman"/>
              </a:rPr>
              <a:t>not </a:t>
            </a:r>
            <a:r>
              <a:rPr sz="2200" spc="-5" dirty="0">
                <a:latin typeface="Times New Roman"/>
                <a:cs typeface="Times New Roman"/>
              </a:rPr>
              <a:t>support the JDBC-ODBC Bridge from Java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8.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Advantages: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430"/>
              </a:spcBef>
              <a:buSzPct val="45454"/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easy to </a:t>
            </a:r>
            <a:r>
              <a:rPr sz="2200" dirty="0">
                <a:latin typeface="Arial"/>
                <a:cs typeface="Arial"/>
              </a:rPr>
              <a:t>use.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20"/>
              </a:spcBef>
              <a:buSzPct val="45454"/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can be easily connected to any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database.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Times New Roman"/>
                <a:cs typeface="Times New Roman"/>
              </a:rPr>
              <a:t>Disadvantages: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545"/>
              </a:lnSpc>
              <a:spcBef>
                <a:spcPts val="1440"/>
              </a:spcBef>
              <a:buSzPct val="45454"/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Performance degraded because JDBC method call is converted into the</a:t>
            </a:r>
            <a:r>
              <a:rPr sz="2200" spc="1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ODBC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ts val="2545"/>
              </a:lnSpc>
            </a:pPr>
            <a:r>
              <a:rPr sz="2200" spc="-5" dirty="0">
                <a:latin typeface="Arial"/>
                <a:cs typeface="Arial"/>
              </a:rPr>
              <a:t>function</a:t>
            </a:r>
            <a:r>
              <a:rPr sz="2200" dirty="0">
                <a:latin typeface="Arial"/>
                <a:cs typeface="Arial"/>
              </a:rPr>
              <a:t> calls.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660"/>
              </a:spcBef>
              <a:buSzPct val="45454"/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The </a:t>
            </a:r>
            <a:r>
              <a:rPr sz="2200" spc="-10" dirty="0">
                <a:latin typeface="Arial"/>
                <a:cs typeface="Arial"/>
              </a:rPr>
              <a:t>ODBC </a:t>
            </a:r>
            <a:r>
              <a:rPr sz="2200" spc="-5" dirty="0">
                <a:latin typeface="Arial"/>
                <a:cs typeface="Arial"/>
              </a:rPr>
              <a:t>driver needs to be installed on the client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machine.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14122"/>
            <a:ext cx="43567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Native-API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driver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1868" y="1199210"/>
            <a:ext cx="10531475" cy="5140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905" indent="-116839">
              <a:lnSpc>
                <a:spcPct val="100000"/>
              </a:lnSpc>
              <a:spcBef>
                <a:spcPts val="105"/>
              </a:spcBef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600" spc="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Native API driver uses </a:t>
            </a:r>
            <a:r>
              <a:rPr sz="2600" spc="-5" dirty="0">
                <a:latin typeface="Times New Roman"/>
                <a:cs typeface="Times New Roman"/>
              </a:rPr>
              <a:t>the client-side libraries </a:t>
            </a:r>
            <a:r>
              <a:rPr sz="2600" dirty="0">
                <a:latin typeface="Times New Roman"/>
                <a:cs typeface="Times New Roman"/>
              </a:rPr>
              <a:t>of the</a:t>
            </a:r>
            <a:r>
              <a:rPr sz="2600" spc="-229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database.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28905" indent="-116839">
              <a:lnSpc>
                <a:spcPct val="100000"/>
              </a:lnSpc>
              <a:spcBef>
                <a:spcPts val="5"/>
              </a:spcBef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600" dirty="0">
                <a:latin typeface="Times New Roman"/>
                <a:cs typeface="Times New Roman"/>
              </a:rPr>
              <a:t>The driver converts JDBC </a:t>
            </a:r>
            <a:r>
              <a:rPr sz="2600" spc="-5" dirty="0">
                <a:latin typeface="Times New Roman"/>
                <a:cs typeface="Times New Roman"/>
              </a:rPr>
              <a:t>method calls </a:t>
            </a:r>
            <a:r>
              <a:rPr sz="2600" dirty="0">
                <a:latin typeface="Times New Roman"/>
                <a:cs typeface="Times New Roman"/>
              </a:rPr>
              <a:t>into native </a:t>
            </a:r>
            <a:r>
              <a:rPr sz="2600" spc="-5" dirty="0">
                <a:latin typeface="Times New Roman"/>
                <a:cs typeface="Times New Roman"/>
              </a:rPr>
              <a:t>calls </a:t>
            </a:r>
            <a:r>
              <a:rPr sz="2600" dirty="0">
                <a:latin typeface="Times New Roman"/>
                <a:cs typeface="Times New Roman"/>
              </a:rPr>
              <a:t>of the </a:t>
            </a:r>
            <a:r>
              <a:rPr sz="2600" spc="-5" dirty="0">
                <a:latin typeface="Times New Roman"/>
                <a:cs typeface="Times New Roman"/>
              </a:rPr>
              <a:t>database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API.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28905" indent="-116839">
              <a:lnSpc>
                <a:spcPct val="100000"/>
              </a:lnSpc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600" dirty="0">
                <a:latin typeface="Times New Roman"/>
                <a:cs typeface="Times New Roman"/>
              </a:rPr>
              <a:t>It is </a:t>
            </a:r>
            <a:r>
              <a:rPr sz="2600" spc="5" dirty="0">
                <a:latin typeface="Times New Roman"/>
                <a:cs typeface="Times New Roman"/>
              </a:rPr>
              <a:t>not </a:t>
            </a:r>
            <a:r>
              <a:rPr sz="2600" spc="-5" dirty="0">
                <a:latin typeface="Times New Roman"/>
                <a:cs typeface="Times New Roman"/>
              </a:rPr>
              <a:t>written entirely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java.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b="1" dirty="0">
                <a:latin typeface="Times New Roman"/>
                <a:cs typeface="Times New Roman"/>
              </a:rPr>
              <a:t>Advantage:</a:t>
            </a:r>
            <a:endParaRPr sz="2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SzPct val="38461"/>
              <a:buChar char="•"/>
              <a:tabLst>
                <a:tab pos="756285" algn="l"/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performance upgraded than </a:t>
            </a:r>
            <a:r>
              <a:rPr sz="2600" spc="5" dirty="0">
                <a:latin typeface="Arial"/>
                <a:cs typeface="Arial"/>
              </a:rPr>
              <a:t>JDBC-ODBC </a:t>
            </a:r>
            <a:r>
              <a:rPr sz="2600" dirty="0">
                <a:latin typeface="Arial"/>
                <a:cs typeface="Arial"/>
              </a:rPr>
              <a:t>bridge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driver.</a:t>
            </a:r>
            <a:endParaRPr sz="2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300">
              <a:latin typeface="Arial"/>
              <a:cs typeface="Arial"/>
            </a:endParaRPr>
          </a:p>
          <a:p>
            <a:pPr marL="128905" indent="-116839">
              <a:lnSpc>
                <a:spcPct val="100000"/>
              </a:lnSpc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600" b="1" dirty="0">
                <a:latin typeface="Times New Roman"/>
                <a:cs typeface="Times New Roman"/>
              </a:rPr>
              <a:t>Disadvantage:</a:t>
            </a:r>
            <a:endParaRPr sz="2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720"/>
              </a:spcBef>
              <a:buSzPct val="38461"/>
              <a:buChar char="•"/>
              <a:tabLst>
                <a:tab pos="756285" algn="l"/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The Native driver needs to be installed on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each client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machine.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SzPct val="38461"/>
              <a:buChar char="•"/>
              <a:tabLst>
                <a:tab pos="756285" algn="l"/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The </a:t>
            </a:r>
            <a:r>
              <a:rPr sz="2600" spc="-25" dirty="0">
                <a:latin typeface="Arial"/>
                <a:cs typeface="Arial"/>
              </a:rPr>
              <a:t>Vendor </a:t>
            </a:r>
            <a:r>
              <a:rPr sz="2600" dirty="0">
                <a:latin typeface="Arial"/>
                <a:cs typeface="Arial"/>
              </a:rPr>
              <a:t>client </a:t>
            </a:r>
            <a:r>
              <a:rPr sz="2600" spc="-5" dirty="0">
                <a:latin typeface="Arial"/>
                <a:cs typeface="Arial"/>
              </a:rPr>
              <a:t>library </a:t>
            </a:r>
            <a:r>
              <a:rPr sz="2600" dirty="0">
                <a:latin typeface="Arial"/>
                <a:cs typeface="Arial"/>
              </a:rPr>
              <a:t>needs to be installed on client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machine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23901"/>
            <a:ext cx="53505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Network </a:t>
            </a:r>
            <a:r>
              <a:rPr spc="-210" dirty="0"/>
              <a:t>Protocol</a:t>
            </a:r>
            <a:r>
              <a:rPr spc="-505" dirty="0"/>
              <a:t> </a:t>
            </a:r>
            <a:r>
              <a:rPr spc="-190" dirty="0"/>
              <a:t>Driver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214" y="1158697"/>
            <a:ext cx="11147425" cy="525843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8415" marR="5080" indent="-6350">
              <a:lnSpc>
                <a:spcPts val="2590"/>
              </a:lnSpc>
              <a:spcBef>
                <a:spcPts val="635"/>
              </a:spcBef>
              <a:buSzPct val="96153"/>
              <a:buFont typeface="Arial"/>
              <a:buChar char="•"/>
              <a:tabLst>
                <a:tab pos="129539" algn="l"/>
                <a:tab pos="774700" algn="l"/>
                <a:tab pos="2062480" algn="l"/>
                <a:tab pos="3314065" algn="l"/>
                <a:tab pos="4234180" algn="l"/>
                <a:tab pos="4935220" algn="l"/>
                <a:tab pos="6627495" algn="l"/>
                <a:tab pos="8337550" algn="l"/>
                <a:tab pos="9384665" algn="l"/>
                <a:tab pos="10012680" algn="l"/>
              </a:tabLst>
            </a:pPr>
            <a:r>
              <a:rPr sz="2600" dirty="0">
                <a:latin typeface="Times New Roman"/>
                <a:cs typeface="Times New Roman"/>
              </a:rPr>
              <a:t>The	Ne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wo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k	P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oto</a:t>
            </a:r>
            <a:r>
              <a:rPr sz="2600" spc="-15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ol	driver	uses	middle</a:t>
            </a:r>
            <a:r>
              <a:rPr sz="2600" spc="-15" dirty="0">
                <a:latin typeface="Times New Roman"/>
                <a:cs typeface="Times New Roman"/>
              </a:rPr>
              <a:t>w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e	(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ppl</a:t>
            </a:r>
            <a:r>
              <a:rPr sz="2600" spc="-1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c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1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on	s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rv</a:t>
            </a:r>
            <a:r>
              <a:rPr sz="2600" spc="-2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r)	that	converts  JDBC </a:t>
            </a:r>
            <a:r>
              <a:rPr sz="2600" spc="-5" dirty="0">
                <a:latin typeface="Times New Roman"/>
                <a:cs typeface="Times New Roman"/>
              </a:rPr>
              <a:t>calls directly </a:t>
            </a:r>
            <a:r>
              <a:rPr sz="2600" dirty="0">
                <a:latin typeface="Times New Roman"/>
                <a:cs typeface="Times New Roman"/>
              </a:rPr>
              <a:t>or </a:t>
            </a:r>
            <a:r>
              <a:rPr sz="2600" spc="-5" dirty="0">
                <a:latin typeface="Times New Roman"/>
                <a:cs typeface="Times New Roman"/>
              </a:rPr>
              <a:t>indirectly </a:t>
            </a:r>
            <a:r>
              <a:rPr sz="2600" dirty="0">
                <a:latin typeface="Times New Roman"/>
                <a:cs typeface="Times New Roman"/>
              </a:rPr>
              <a:t>into the </a:t>
            </a:r>
            <a:r>
              <a:rPr sz="2600" spc="-5" dirty="0">
                <a:latin typeface="Times New Roman"/>
                <a:cs typeface="Times New Roman"/>
              </a:rPr>
              <a:t>vendor-specific database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protocol.</a:t>
            </a:r>
            <a:endParaRPr sz="2600">
              <a:latin typeface="Times New Roman"/>
              <a:cs typeface="Times New Roman"/>
            </a:endParaRPr>
          </a:p>
          <a:p>
            <a:pPr marL="128905" indent="-116839">
              <a:lnSpc>
                <a:spcPct val="100000"/>
              </a:lnSpc>
              <a:spcBef>
                <a:spcPts val="1970"/>
              </a:spcBef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600" spc="-5" dirty="0">
                <a:latin typeface="Times New Roman"/>
                <a:cs typeface="Times New Roman"/>
              </a:rPr>
              <a:t>It is </a:t>
            </a:r>
            <a:r>
              <a:rPr sz="2600" dirty="0">
                <a:latin typeface="Times New Roman"/>
                <a:cs typeface="Times New Roman"/>
              </a:rPr>
              <a:t>fully </a:t>
            </a:r>
            <a:r>
              <a:rPr sz="2600" spc="-5" dirty="0">
                <a:latin typeface="Times New Roman"/>
                <a:cs typeface="Times New Roman"/>
              </a:rPr>
              <a:t>written in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java.</a:t>
            </a:r>
            <a:endParaRPr sz="2600">
              <a:latin typeface="Times New Roman"/>
              <a:cs typeface="Times New Roman"/>
            </a:endParaRPr>
          </a:p>
          <a:p>
            <a:pPr marL="128905" indent="-116839">
              <a:lnSpc>
                <a:spcPct val="100000"/>
              </a:lnSpc>
              <a:spcBef>
                <a:spcPts val="2090"/>
              </a:spcBef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600" b="1" dirty="0">
                <a:latin typeface="Times New Roman"/>
                <a:cs typeface="Times New Roman"/>
              </a:rPr>
              <a:t>Advantage:</a:t>
            </a:r>
            <a:endParaRPr sz="2600">
              <a:latin typeface="Times New Roman"/>
              <a:cs typeface="Times New Roman"/>
            </a:endParaRPr>
          </a:p>
          <a:p>
            <a:pPr marL="756285" marR="11430" lvl="1" indent="-287020">
              <a:lnSpc>
                <a:spcPts val="2590"/>
              </a:lnSpc>
              <a:spcBef>
                <a:spcPts val="1620"/>
              </a:spcBef>
              <a:buSzPct val="38461"/>
              <a:buChar char="•"/>
              <a:tabLst>
                <a:tab pos="756285" algn="l"/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No </a:t>
            </a:r>
            <a:r>
              <a:rPr sz="2600" spc="-5" dirty="0">
                <a:latin typeface="Arial"/>
                <a:cs typeface="Arial"/>
              </a:rPr>
              <a:t>client </a:t>
            </a:r>
            <a:r>
              <a:rPr sz="2600" dirty="0">
                <a:latin typeface="Arial"/>
                <a:cs typeface="Arial"/>
              </a:rPr>
              <a:t>side </a:t>
            </a:r>
            <a:r>
              <a:rPr sz="2600" spc="-5" dirty="0">
                <a:latin typeface="Arial"/>
                <a:cs typeface="Arial"/>
              </a:rPr>
              <a:t>library is required </a:t>
            </a:r>
            <a:r>
              <a:rPr sz="2600" dirty="0">
                <a:latin typeface="Arial"/>
                <a:cs typeface="Arial"/>
              </a:rPr>
              <a:t>because of application </a:t>
            </a:r>
            <a:r>
              <a:rPr sz="2600" spc="-5" dirty="0">
                <a:latin typeface="Arial"/>
                <a:cs typeface="Arial"/>
              </a:rPr>
              <a:t>server </a:t>
            </a:r>
            <a:r>
              <a:rPr sz="2600" dirty="0">
                <a:latin typeface="Arial"/>
                <a:cs typeface="Arial"/>
              </a:rPr>
              <a:t>that can  perform many tasks like auditing, load balancing, logging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etc.</a:t>
            </a:r>
            <a:endParaRPr sz="2600">
              <a:latin typeface="Arial"/>
              <a:cs typeface="Arial"/>
            </a:endParaRPr>
          </a:p>
          <a:p>
            <a:pPr marL="128905" indent="-116839">
              <a:lnSpc>
                <a:spcPct val="100000"/>
              </a:lnSpc>
              <a:spcBef>
                <a:spcPts val="2085"/>
              </a:spcBef>
              <a:buSzPct val="96153"/>
              <a:buFont typeface="Arial"/>
              <a:buChar char="•"/>
              <a:tabLst>
                <a:tab pos="129539" algn="l"/>
              </a:tabLst>
            </a:pPr>
            <a:r>
              <a:rPr sz="2600" b="1" dirty="0">
                <a:latin typeface="Times New Roman"/>
                <a:cs typeface="Times New Roman"/>
              </a:rPr>
              <a:t>Disadvantages:</a:t>
            </a:r>
            <a:endParaRPr sz="2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090"/>
              </a:spcBef>
              <a:buSzPct val="38461"/>
              <a:buChar char="•"/>
              <a:tabLst>
                <a:tab pos="756285" algn="l"/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Network support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required on client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machine.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"/>
              </a:spcBef>
              <a:buSzPct val="38461"/>
              <a:buChar char="•"/>
              <a:tabLst>
                <a:tab pos="756285" algn="l"/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Requires database-specific coding to be done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dirty="0">
                <a:latin typeface="Arial"/>
                <a:cs typeface="Arial"/>
              </a:rPr>
              <a:t>the middle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tier.</a:t>
            </a:r>
            <a:endParaRPr sz="2600">
              <a:latin typeface="Arial"/>
              <a:cs typeface="Arial"/>
            </a:endParaRPr>
          </a:p>
          <a:p>
            <a:pPr marL="756285" marR="8890" lvl="1" indent="-287020">
              <a:lnSpc>
                <a:spcPts val="2590"/>
              </a:lnSpc>
              <a:spcBef>
                <a:spcPts val="605"/>
              </a:spcBef>
              <a:buSzPct val="38461"/>
              <a:buChar char="•"/>
              <a:tabLst>
                <a:tab pos="756285" algn="l"/>
                <a:tab pos="756920" algn="l"/>
                <a:tab pos="2820035" algn="l"/>
                <a:tab pos="3263900" algn="l"/>
                <a:tab pos="4644390" algn="l"/>
                <a:tab pos="6026785" algn="l"/>
                <a:tab pos="7019290" algn="l"/>
                <a:tab pos="8531225" algn="l"/>
                <a:tab pos="9544685" algn="l"/>
                <a:tab pos="10965180" algn="l"/>
              </a:tabLst>
            </a:pPr>
            <a:r>
              <a:rPr sz="2600" dirty="0">
                <a:latin typeface="Arial"/>
                <a:cs typeface="Arial"/>
              </a:rPr>
              <a:t>Mai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ten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ce	of	N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two</a:t>
            </a:r>
            <a:r>
              <a:rPr sz="2600" spc="-15" dirty="0">
                <a:latin typeface="Arial"/>
                <a:cs typeface="Arial"/>
              </a:rPr>
              <a:t>r</a:t>
            </a:r>
            <a:r>
              <a:rPr sz="2600" dirty="0">
                <a:latin typeface="Arial"/>
                <a:cs typeface="Arial"/>
              </a:rPr>
              <a:t>k	Proto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ol	driv</a:t>
            </a:r>
            <a:r>
              <a:rPr sz="2600" spc="-2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	b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mes	c</a:t>
            </a:r>
            <a:r>
              <a:rPr sz="2600" spc="5" dirty="0">
                <a:latin typeface="Arial"/>
                <a:cs typeface="Arial"/>
              </a:rPr>
              <a:t>o</a:t>
            </a:r>
            <a:r>
              <a:rPr sz="2600" dirty="0">
                <a:latin typeface="Arial"/>
                <a:cs typeface="Arial"/>
              </a:rPr>
              <a:t>st</a:t>
            </a:r>
            <a:r>
              <a:rPr sz="2600" spc="-15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y	b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c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spc="-10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se	</a:t>
            </a:r>
            <a:r>
              <a:rPr sz="2600" spc="-5" dirty="0">
                <a:latin typeface="Arial"/>
                <a:cs typeface="Arial"/>
              </a:rPr>
              <a:t>it  </a:t>
            </a:r>
            <a:r>
              <a:rPr sz="2600" dirty="0">
                <a:latin typeface="Arial"/>
                <a:cs typeface="Arial"/>
              </a:rPr>
              <a:t>requires database specific coding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be done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dirty="0">
                <a:latin typeface="Arial"/>
                <a:cs typeface="Arial"/>
              </a:rPr>
              <a:t>the middle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tier.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6965" y="157683"/>
            <a:ext cx="343725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Times New Roman"/>
                <a:cs typeface="Times New Roman"/>
              </a:rPr>
              <a:t>Thin</a:t>
            </a:r>
            <a:r>
              <a:rPr sz="5400" b="1" spc="-85" dirty="0">
                <a:latin typeface="Times New Roman"/>
                <a:cs typeface="Times New Roman"/>
              </a:rPr>
              <a:t> </a:t>
            </a:r>
            <a:r>
              <a:rPr sz="5400" b="1" dirty="0">
                <a:latin typeface="Times New Roman"/>
                <a:cs typeface="Times New Roman"/>
              </a:rPr>
              <a:t>driver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309827"/>
            <a:ext cx="10068560" cy="497014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8415" marR="5080" indent="-6350">
              <a:lnSpc>
                <a:spcPts val="3579"/>
              </a:lnSpc>
              <a:spcBef>
                <a:spcPts val="440"/>
              </a:spcBef>
              <a:buSzPct val="96875"/>
              <a:buFont typeface="Arial"/>
              <a:buChar char="•"/>
              <a:tabLst>
                <a:tab pos="156210" algn="l"/>
              </a:tabLst>
            </a:pPr>
            <a:r>
              <a:rPr sz="3200" dirty="0">
                <a:latin typeface="Times New Roman"/>
                <a:cs typeface="Times New Roman"/>
              </a:rPr>
              <a:t>The thin driver converts JDBC calls directly into the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vendor-  </a:t>
            </a:r>
            <a:r>
              <a:rPr sz="3200" dirty="0">
                <a:latin typeface="Times New Roman"/>
                <a:cs typeface="Times New Roman"/>
              </a:rPr>
              <a:t>specific database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protocol.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15"/>
              </a:spcBef>
            </a:pPr>
            <a:r>
              <a:rPr sz="3200" b="1" dirty="0">
                <a:latin typeface="Times New Roman"/>
                <a:cs typeface="Times New Roman"/>
              </a:rPr>
              <a:t>Advantage: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340"/>
              </a:spcBef>
              <a:buSzPct val="31250"/>
              <a:buChar char="•"/>
              <a:tabLst>
                <a:tab pos="756285" algn="l"/>
                <a:tab pos="756920" algn="l"/>
              </a:tabLst>
            </a:pPr>
            <a:r>
              <a:rPr sz="3200" spc="-5" dirty="0">
                <a:latin typeface="Arial"/>
                <a:cs typeface="Arial"/>
              </a:rPr>
              <a:t>Better performance than all </a:t>
            </a:r>
            <a:r>
              <a:rPr sz="3200" spc="-10" dirty="0">
                <a:latin typeface="Arial"/>
                <a:cs typeface="Arial"/>
              </a:rPr>
              <a:t>other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drivers.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SzPct val="31250"/>
              <a:buChar char="•"/>
              <a:tabLst>
                <a:tab pos="756285" algn="l"/>
                <a:tab pos="756920" algn="l"/>
              </a:tabLst>
            </a:pPr>
            <a:r>
              <a:rPr sz="3200" dirty="0">
                <a:latin typeface="Arial"/>
                <a:cs typeface="Arial"/>
              </a:rPr>
              <a:t>No software is </a:t>
            </a:r>
            <a:r>
              <a:rPr sz="3200" spc="-5" dirty="0">
                <a:latin typeface="Arial"/>
                <a:cs typeface="Arial"/>
              </a:rPr>
              <a:t>required </a:t>
            </a:r>
            <a:r>
              <a:rPr sz="3200" dirty="0">
                <a:latin typeface="Arial"/>
                <a:cs typeface="Arial"/>
              </a:rPr>
              <a:t>at </a:t>
            </a:r>
            <a:r>
              <a:rPr sz="3200" spc="-5" dirty="0">
                <a:latin typeface="Arial"/>
                <a:cs typeface="Arial"/>
              </a:rPr>
              <a:t>client </a:t>
            </a:r>
            <a:r>
              <a:rPr sz="3200" dirty="0">
                <a:latin typeface="Arial"/>
                <a:cs typeface="Arial"/>
              </a:rPr>
              <a:t>side or server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side.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sz="3200" b="1" dirty="0">
                <a:latin typeface="Times New Roman"/>
                <a:cs typeface="Times New Roman"/>
              </a:rPr>
              <a:t>Disadvantage: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345"/>
              </a:spcBef>
              <a:buSzPct val="31250"/>
              <a:buChar char="•"/>
              <a:tabLst>
                <a:tab pos="756285" algn="l"/>
                <a:tab pos="756920" algn="l"/>
              </a:tabLst>
            </a:pPr>
            <a:r>
              <a:rPr sz="3200" dirty="0">
                <a:latin typeface="Arial"/>
                <a:cs typeface="Arial"/>
              </a:rPr>
              <a:t>Drivers </a:t>
            </a:r>
            <a:r>
              <a:rPr sz="3200" spc="-5" dirty="0">
                <a:latin typeface="Arial"/>
                <a:cs typeface="Arial"/>
              </a:rPr>
              <a:t>depend </a:t>
            </a:r>
            <a:r>
              <a:rPr sz="3200" dirty="0">
                <a:latin typeface="Arial"/>
                <a:cs typeface="Arial"/>
              </a:rPr>
              <a:t>on </a:t>
            </a:r>
            <a:r>
              <a:rPr sz="3200" spc="-5" dirty="0">
                <a:latin typeface="Arial"/>
                <a:cs typeface="Arial"/>
              </a:rPr>
              <a:t>the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Database.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837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85" dirty="0"/>
              <a:t>JDBC</a:t>
            </a:r>
            <a:r>
              <a:rPr spc="-310" dirty="0"/>
              <a:t> </a:t>
            </a:r>
            <a:r>
              <a:rPr spc="-225" dirty="0"/>
              <a:t>Drivers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6237"/>
            <a:ext cx="10307320" cy="15100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935355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JDBC API - save, update, delete and fetch data from</a:t>
            </a:r>
            <a:r>
              <a:rPr sz="3200" spc="-2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 database.</a:t>
            </a: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Times New Roman"/>
                <a:cs typeface="Times New Roman"/>
              </a:rPr>
              <a:t>Open Database Connectivity (ODBC) provided by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Microsoft.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478" y="0"/>
            <a:ext cx="4906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25" dirty="0"/>
              <a:t>JDBC </a:t>
            </a:r>
            <a:r>
              <a:rPr sz="4000" spc="-380" dirty="0"/>
              <a:t>Package </a:t>
            </a:r>
            <a:r>
              <a:rPr sz="4000" spc="5" dirty="0"/>
              <a:t>&amp;</a:t>
            </a:r>
            <a:r>
              <a:rPr sz="4000" spc="-190" dirty="0"/>
              <a:t> </a:t>
            </a:r>
            <a:r>
              <a:rPr sz="4000" spc="-330" dirty="0"/>
              <a:t>Process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35965" y="456774"/>
            <a:ext cx="10451465" cy="1395730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146685" indent="-134620">
              <a:lnSpc>
                <a:spcPct val="100000"/>
              </a:lnSpc>
              <a:spcBef>
                <a:spcPts val="1895"/>
              </a:spcBef>
              <a:buSzPct val="96666"/>
              <a:buFont typeface="Arial"/>
              <a:buChar char="•"/>
              <a:tabLst>
                <a:tab pos="14732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b="1" dirty="0">
                <a:latin typeface="Times New Roman"/>
                <a:cs typeface="Times New Roman"/>
              </a:rPr>
              <a:t>java.sql </a:t>
            </a:r>
            <a:r>
              <a:rPr sz="3000" spc="-5" dirty="0">
                <a:latin typeface="Times New Roman"/>
                <a:cs typeface="Times New Roman"/>
              </a:rPr>
              <a:t>package contains classes and interfaces for JDBC</a:t>
            </a:r>
            <a:r>
              <a:rPr sz="3000" spc="-1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API</a:t>
            </a:r>
            <a:endParaRPr sz="3000">
              <a:latin typeface="Times New Roman"/>
              <a:cs typeface="Times New Roman"/>
            </a:endParaRPr>
          </a:p>
          <a:p>
            <a:pPr marL="146685" indent="-134620">
              <a:lnSpc>
                <a:spcPct val="100000"/>
              </a:lnSpc>
              <a:spcBef>
                <a:spcPts val="1789"/>
              </a:spcBef>
              <a:buSzPct val="96666"/>
              <a:buFont typeface="Arial"/>
              <a:buChar char="•"/>
              <a:tabLst>
                <a:tab pos="14732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b="1" dirty="0">
                <a:latin typeface="Times New Roman"/>
                <a:cs typeface="Times New Roman"/>
              </a:rPr>
              <a:t>javax.sql </a:t>
            </a:r>
            <a:r>
              <a:rPr sz="3000" dirty="0">
                <a:latin typeface="Times New Roman"/>
                <a:cs typeface="Times New Roman"/>
              </a:rPr>
              <a:t>package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65" y="1847474"/>
            <a:ext cx="2950210" cy="126428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3000" spc="-5" dirty="0">
                <a:latin typeface="Times New Roman"/>
                <a:cs typeface="Times New Roman"/>
              </a:rPr>
              <a:t>Interfaces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</a:t>
            </a:r>
            <a:endParaRPr sz="3000">
              <a:latin typeface="Times New Roman"/>
              <a:cs typeface="Times New Roman"/>
            </a:endParaRPr>
          </a:p>
          <a:p>
            <a:pPr marL="698500" indent="-228600">
              <a:lnSpc>
                <a:spcPct val="100000"/>
              </a:lnSpc>
              <a:spcBef>
                <a:spcPts val="1410"/>
              </a:spcBef>
              <a:buSzPct val="38461"/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2600" dirty="0">
                <a:latin typeface="Arial"/>
                <a:cs typeface="Arial"/>
              </a:rPr>
              <a:t>Driver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interface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3165" y="3094736"/>
            <a:ext cx="4484370" cy="3257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SzPct val="38461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Connection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interface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SzPct val="38461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Statement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interface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SzPct val="38461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PreparedStatement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interface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SzPct val="38461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CallableStatement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interface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SzPct val="38461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ResultSet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interface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SzPct val="38461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ResultSetMetaData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interface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SzPct val="38461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DatabaseMetaData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interface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SzPct val="38461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RowSet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interface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5829" y="2074240"/>
            <a:ext cx="203453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Classes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are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75829" y="3018942"/>
            <a:ext cx="3523615" cy="23444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0"/>
              </a:spcBef>
              <a:buSzPct val="35714"/>
              <a:buFont typeface="Wingdings"/>
              <a:buChar char=""/>
              <a:tabLst>
                <a:tab pos="240665" algn="l"/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DriverManager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5"/>
              </a:spcBef>
              <a:buSzPct val="35714"/>
              <a:buFont typeface="Wingdings"/>
              <a:buChar char=""/>
              <a:tabLst>
                <a:tab pos="240665" algn="l"/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Blob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SzPct val="35714"/>
              <a:buFont typeface="Wingdings"/>
              <a:buChar char=""/>
              <a:tabLst>
                <a:tab pos="240665" algn="l"/>
                <a:tab pos="241300" algn="l"/>
              </a:tabLst>
            </a:pPr>
            <a:r>
              <a:rPr sz="2800" spc="-5" dirty="0">
                <a:latin typeface="Arial"/>
                <a:cs typeface="Arial"/>
              </a:rPr>
              <a:t>Clob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10"/>
              </a:spcBef>
              <a:buSzPct val="35714"/>
              <a:buFont typeface="Wingdings"/>
              <a:buChar char=""/>
              <a:tabLst>
                <a:tab pos="240665" algn="l"/>
                <a:tab pos="241300" algn="l"/>
              </a:tabLst>
            </a:pPr>
            <a:r>
              <a:rPr sz="2800" spc="-35" dirty="0">
                <a:latin typeface="Arial"/>
                <a:cs typeface="Arial"/>
              </a:rPr>
              <a:t>Types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82DD534DAA6428957FA20B48506D9" ma:contentTypeVersion="0" ma:contentTypeDescription="Create a new document." ma:contentTypeScope="" ma:versionID="1ec19644b93ea65d86be0c3b3f3777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815631-06FF-442E-ADC7-E2A4B9D94128}"/>
</file>

<file path=customXml/itemProps2.xml><?xml version="1.0" encoding="utf-8"?>
<ds:datastoreItem xmlns:ds="http://schemas.openxmlformats.org/officeDocument/2006/customXml" ds:itemID="{8F89DDF1-BDCB-47DD-8B69-B5F7FC8527E5}"/>
</file>

<file path=customXml/itemProps3.xml><?xml version="1.0" encoding="utf-8"?>
<ds:datastoreItem xmlns:ds="http://schemas.openxmlformats.org/officeDocument/2006/customXml" ds:itemID="{6C4F0679-1F13-4D71-8F72-D71D3BCFBFB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2536</Words>
  <Application>Microsoft Office PowerPoint</Application>
  <PresentationFormat>Widescreen</PresentationFormat>
  <Paragraphs>382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Carlito</vt:lpstr>
      <vt:lpstr>Courier New</vt:lpstr>
      <vt:lpstr>Times New Roman</vt:lpstr>
      <vt:lpstr>Wingdings</vt:lpstr>
      <vt:lpstr>Office Theme</vt:lpstr>
      <vt:lpstr>PowerPoint Presentation</vt:lpstr>
      <vt:lpstr>The Concept of JDBC</vt:lpstr>
      <vt:lpstr>JDBC Driver Types</vt:lpstr>
      <vt:lpstr>JDBC-ODBC bridge driver</vt:lpstr>
      <vt:lpstr>Native-API driver</vt:lpstr>
      <vt:lpstr>Network Protocol Driver</vt:lpstr>
      <vt:lpstr>Thin driver</vt:lpstr>
      <vt:lpstr>JDBC Drivers</vt:lpstr>
      <vt:lpstr>JDBC Package &amp; Process</vt:lpstr>
      <vt:lpstr>JDBC Architecture</vt:lpstr>
      <vt:lpstr>Three-tier Architecture for Data Access</vt:lpstr>
      <vt:lpstr>MySQL</vt:lpstr>
      <vt:lpstr>Why Database Connection?</vt:lpstr>
      <vt:lpstr>Establishing JDBC Connection in Java</vt:lpstr>
      <vt:lpstr>Connection Strings</vt:lpstr>
      <vt:lpstr>JDBC Connection Statement and ResultSet</vt:lpstr>
      <vt:lpstr>DatabaseMetaData</vt:lpstr>
      <vt:lpstr>Primary Key</vt:lpstr>
      <vt:lpstr>Statement Interface</vt:lpstr>
      <vt:lpstr>ResultSet Object</vt:lpstr>
      <vt:lpstr>PreparedStatement</vt:lpstr>
      <vt:lpstr>PreparedStatement</vt:lpstr>
      <vt:lpstr>PreparedStatement</vt:lpstr>
      <vt:lpstr>Types of Statement</vt:lpstr>
      <vt:lpstr>PreparedStatement</vt:lpstr>
      <vt:lpstr>Batch updates</vt:lpstr>
      <vt:lpstr>Two ways</vt:lpstr>
      <vt:lpstr>PreparedStatement Batch Updates</vt:lpstr>
      <vt:lpstr>Adding Batches in a Loop</vt:lpstr>
      <vt:lpstr>Transaction</vt:lpstr>
      <vt:lpstr>Transaction</vt:lpstr>
      <vt:lpstr>Transaction</vt:lpstr>
      <vt:lpstr>Transaction</vt:lpstr>
      <vt:lpstr>CallableStatement</vt:lpstr>
      <vt:lpstr>Setting Parameter values in callable statement</vt:lpstr>
      <vt:lpstr>Batch updates in Callable Statements</vt:lpstr>
      <vt:lpstr>Out Parameters</vt:lpstr>
      <vt:lpstr>Exception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 Paul</dc:creator>
  <cp:lastModifiedBy>Mano Paul P</cp:lastModifiedBy>
  <cp:revision>1</cp:revision>
  <dcterms:created xsi:type="dcterms:W3CDTF">2022-04-13T03:28:26Z</dcterms:created>
  <dcterms:modified xsi:type="dcterms:W3CDTF">2022-04-13T03:29:02Z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2022-04-13T00:00:00Z</vt:filetime>
  </property>
  <property fmtid="{D5CDD505-2E9C-101B-9397-08002B2CF9AE}" pid="5" name="ContentTypeId">
    <vt:lpwstr>0x010100C2582DD534DAA6428957FA20B48506D9</vt:lpwstr>
  </property>
</Properties>
</file>