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86" r:id="rId7"/>
    <p:sldId id="287" r:id="rId8"/>
    <p:sldId id="295" r:id="rId9"/>
    <p:sldId id="296" r:id="rId10"/>
    <p:sldId id="297" r:id="rId11"/>
    <p:sldId id="306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  <p:sldId id="278" r:id="rId58"/>
    <p:sldId id="279" r:id="rId59"/>
    <p:sldId id="280" r:id="rId60"/>
    <p:sldId id="281" r:id="rId61"/>
    <p:sldId id="352" r:id="rId62"/>
    <p:sldId id="353" r:id="rId63"/>
    <p:sldId id="354" r:id="rId6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-56896"/>
            <a:ext cx="374332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6049"/>
            <a:ext cx="10358120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string-equalsignorecase" TargetMode="External"/><Relationship Id="rId13" Type="http://schemas.openxmlformats.org/officeDocument/2006/relationships/hyperlink" Target="https://www.javatpoint.com/java-string-tolowercase" TargetMode="External"/><Relationship Id="rId3" Type="http://schemas.openxmlformats.org/officeDocument/2006/relationships/hyperlink" Target="https://www.javatpoint.com/java-string-length" TargetMode="External"/><Relationship Id="rId7" Type="http://schemas.openxmlformats.org/officeDocument/2006/relationships/hyperlink" Target="https://www.javatpoint.com/java-string-replace" TargetMode="External"/><Relationship Id="rId12" Type="http://schemas.openxmlformats.org/officeDocument/2006/relationships/hyperlink" Target="https://www.javatpoint.com/java-string-indexof" TargetMode="External"/><Relationship Id="rId2" Type="http://schemas.openxmlformats.org/officeDocument/2006/relationships/hyperlink" Target="https://www.javatpoint.com/java-string-char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concat" TargetMode="External"/><Relationship Id="rId11" Type="http://schemas.openxmlformats.org/officeDocument/2006/relationships/hyperlink" Target="https://www.javatpoint.com/java-string-intern" TargetMode="External"/><Relationship Id="rId5" Type="http://schemas.openxmlformats.org/officeDocument/2006/relationships/hyperlink" Target="https://www.javatpoint.com/java-string-isempty" TargetMode="External"/><Relationship Id="rId15" Type="http://schemas.openxmlformats.org/officeDocument/2006/relationships/hyperlink" Target="https://www.javatpoint.com/java-string-valueof" TargetMode="External"/><Relationship Id="rId10" Type="http://schemas.openxmlformats.org/officeDocument/2006/relationships/hyperlink" Target="https://www.javatpoint.com/java-string-split" TargetMode="External"/><Relationship Id="rId4" Type="http://schemas.openxmlformats.org/officeDocument/2006/relationships/hyperlink" Target="https://www.javatpoint.com/java-string-equals" TargetMode="External"/><Relationship Id="rId9" Type="http://schemas.openxmlformats.org/officeDocument/2006/relationships/hyperlink" Target="https://www.javatpoint.com/java-string-trim" TargetMode="External"/><Relationship Id="rId14" Type="http://schemas.openxmlformats.org/officeDocument/2006/relationships/hyperlink" Target="https://www.javatpoint.com/java-string-touppercas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996" y="310387"/>
            <a:ext cx="3765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60" dirty="0">
                <a:solidFill>
                  <a:srgbClr val="000000"/>
                </a:solidFill>
                <a:latin typeface="Arial"/>
                <a:cs typeface="Arial"/>
              </a:rPr>
              <a:t>Creation </a:t>
            </a:r>
            <a:r>
              <a:rPr sz="4000" b="0" spc="14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4000" b="0" spc="-3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0" spc="-80" dirty="0">
                <a:solidFill>
                  <a:srgbClr val="000000"/>
                </a:solidFill>
                <a:latin typeface="Arial"/>
                <a:cs typeface="Arial"/>
              </a:rPr>
              <a:t>Java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338603"/>
            <a:ext cx="6619240" cy="241173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435"/>
              </a:spcBef>
              <a:buChar char="•"/>
              <a:tabLst>
                <a:tab pos="241300" algn="l"/>
              </a:tabLst>
            </a:pPr>
            <a:r>
              <a:rPr sz="2800" spc="-20" dirty="0">
                <a:latin typeface="Arial"/>
                <a:cs typeface="Arial"/>
              </a:rPr>
              <a:t>James </a:t>
            </a:r>
            <a:r>
              <a:rPr sz="2800" spc="-295" dirty="0">
                <a:latin typeface="Arial"/>
                <a:cs typeface="Arial"/>
              </a:rPr>
              <a:t>S </a:t>
            </a:r>
            <a:r>
              <a:rPr sz="2800" spc="55" dirty="0">
                <a:latin typeface="Arial"/>
                <a:cs typeface="Arial"/>
              </a:rPr>
              <a:t>Gosling </a:t>
            </a:r>
            <a:r>
              <a:rPr sz="2800" spc="70" dirty="0">
                <a:latin typeface="Arial"/>
                <a:cs typeface="Arial"/>
              </a:rPr>
              <a:t>and </a:t>
            </a:r>
            <a:r>
              <a:rPr sz="2800" spc="25" dirty="0">
                <a:latin typeface="Arial"/>
                <a:cs typeface="Arial"/>
              </a:rPr>
              <a:t>teammates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(Core)</a:t>
            </a:r>
            <a:endParaRPr sz="28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330"/>
              </a:spcBef>
              <a:buChar char="•"/>
              <a:tabLst>
                <a:tab pos="241300" algn="l"/>
              </a:tabLst>
            </a:pPr>
            <a:r>
              <a:rPr sz="2800" spc="55" dirty="0">
                <a:latin typeface="Arial"/>
                <a:cs typeface="Arial"/>
              </a:rPr>
              <a:t>1995</a:t>
            </a:r>
            <a:endParaRPr sz="28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345"/>
              </a:spcBef>
              <a:buChar char="•"/>
              <a:tabLst>
                <a:tab pos="241300" algn="l"/>
              </a:tabLst>
            </a:pPr>
            <a:r>
              <a:rPr sz="2800" spc="45" dirty="0">
                <a:latin typeface="Arial"/>
                <a:cs typeface="Arial"/>
              </a:rPr>
              <a:t>Oak</a:t>
            </a:r>
            <a:endParaRPr sz="28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335"/>
              </a:spcBef>
              <a:buChar char="•"/>
              <a:tabLst>
                <a:tab pos="241300" algn="l"/>
              </a:tabLst>
            </a:pPr>
            <a:r>
              <a:rPr sz="2800" spc="70" dirty="0">
                <a:latin typeface="Arial"/>
                <a:cs typeface="Arial"/>
              </a:rPr>
              <a:t>Motivation </a:t>
            </a:r>
            <a:r>
              <a:rPr sz="2800" spc="-40" dirty="0">
                <a:latin typeface="Arial"/>
                <a:cs typeface="Arial"/>
              </a:rPr>
              <a:t>- </a:t>
            </a:r>
            <a:r>
              <a:rPr sz="2800" spc="30" dirty="0">
                <a:latin typeface="Arial"/>
                <a:cs typeface="Arial"/>
              </a:rPr>
              <a:t>Platform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90" dirty="0">
                <a:latin typeface="Arial"/>
                <a:cs typeface="Arial"/>
              </a:rPr>
              <a:t>Independent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150"/>
            <a:ext cx="97104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600A38"/>
                </a:solidFill>
                <a:latin typeface="Carlito"/>
                <a:cs typeface="Carlito"/>
              </a:rPr>
              <a:t>Downcasting </a:t>
            </a:r>
            <a:r>
              <a:rPr dirty="0">
                <a:solidFill>
                  <a:srgbClr val="600A38"/>
                </a:solidFill>
                <a:latin typeface="Carlito"/>
                <a:cs typeface="Carlito"/>
              </a:rPr>
              <a:t>with </a:t>
            </a:r>
            <a:r>
              <a:rPr spc="-30" dirty="0">
                <a:solidFill>
                  <a:srgbClr val="600A38"/>
                </a:solidFill>
                <a:latin typeface="Carlito"/>
                <a:cs typeface="Carlito"/>
              </a:rPr>
              <a:t>java </a:t>
            </a:r>
            <a:r>
              <a:rPr spc="-10" dirty="0">
                <a:solidFill>
                  <a:srgbClr val="600A38"/>
                </a:solidFill>
                <a:latin typeface="Carlito"/>
                <a:cs typeface="Carlito"/>
              </a:rPr>
              <a:t>instanceof </a:t>
            </a:r>
            <a:r>
              <a:rPr spc="-25" dirty="0">
                <a:solidFill>
                  <a:srgbClr val="600A38"/>
                </a:solidFill>
                <a:latin typeface="Carlito"/>
                <a:cs typeface="Carlito"/>
              </a:rPr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319" y="857758"/>
            <a:ext cx="11088370" cy="57124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Verdana"/>
                <a:cs typeface="Verdana"/>
              </a:rPr>
              <a:t>When </a:t>
            </a:r>
            <a:r>
              <a:rPr sz="2400" spc="-5" dirty="0">
                <a:latin typeface="Verdana"/>
                <a:cs typeface="Verdana"/>
              </a:rPr>
              <a:t>Subclass type refers to the </a:t>
            </a:r>
            <a:r>
              <a:rPr sz="2400" dirty="0">
                <a:latin typeface="Verdana"/>
                <a:cs typeface="Verdana"/>
              </a:rPr>
              <a:t>object of </a:t>
            </a:r>
            <a:r>
              <a:rPr sz="2400" spc="-15" dirty="0">
                <a:latin typeface="Verdana"/>
                <a:cs typeface="Verdana"/>
              </a:rPr>
              <a:t>Parent </a:t>
            </a:r>
            <a:r>
              <a:rPr sz="2400" spc="-5" dirty="0">
                <a:latin typeface="Verdana"/>
                <a:cs typeface="Verdana"/>
              </a:rPr>
              <a:t>class, </a:t>
            </a:r>
            <a:r>
              <a:rPr sz="2400" spc="-10" dirty="0">
                <a:latin typeface="Verdana"/>
                <a:cs typeface="Verdana"/>
              </a:rPr>
              <a:t>it </a:t>
            </a:r>
            <a:r>
              <a:rPr sz="2400" spc="-5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known as  </a:t>
            </a:r>
            <a:r>
              <a:rPr sz="2400" spc="-5" dirty="0">
                <a:latin typeface="Verdana"/>
                <a:cs typeface="Verdana"/>
              </a:rPr>
              <a:t>downcasting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class </a:t>
            </a:r>
            <a:r>
              <a:rPr sz="2200" spc="-5" dirty="0">
                <a:latin typeface="Verdana"/>
                <a:cs typeface="Verdana"/>
              </a:rPr>
              <a:t>Animal {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}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class </a:t>
            </a:r>
            <a:r>
              <a:rPr sz="2200" spc="-5" dirty="0">
                <a:latin typeface="Verdana"/>
                <a:cs typeface="Verdana"/>
              </a:rPr>
              <a:t>Dog3 </a:t>
            </a:r>
            <a:r>
              <a:rPr sz="2200" b="1" spc="-10" dirty="0">
                <a:solidFill>
                  <a:srgbClr val="006699"/>
                </a:solidFill>
                <a:latin typeface="Verdana"/>
                <a:cs typeface="Verdana"/>
              </a:rPr>
              <a:t>extends </a:t>
            </a:r>
            <a:r>
              <a:rPr sz="2200" spc="-5" dirty="0">
                <a:latin typeface="Verdana"/>
                <a:cs typeface="Verdana"/>
              </a:rPr>
              <a:t>Animal</a:t>
            </a:r>
            <a:r>
              <a:rPr sz="2200" spc="8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{</a:t>
            </a:r>
            <a:endParaRPr sz="2200" dirty="0">
              <a:latin typeface="Verdana"/>
              <a:cs typeface="Verdana"/>
            </a:endParaRPr>
          </a:p>
          <a:p>
            <a:pPr marL="208915">
              <a:lnSpc>
                <a:spcPct val="100000"/>
              </a:lnSpc>
              <a:spcBef>
                <a:spcPts val="215"/>
              </a:spcBef>
            </a:pP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static void </a:t>
            </a:r>
            <a:r>
              <a:rPr sz="2200" spc="-5" dirty="0">
                <a:latin typeface="Verdana"/>
                <a:cs typeface="Verdana"/>
              </a:rPr>
              <a:t>method(Animal a)</a:t>
            </a:r>
            <a:r>
              <a:rPr sz="2200" spc="6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{</a:t>
            </a:r>
            <a:endParaRPr sz="2200" dirty="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204"/>
              </a:spcBef>
            </a:pP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if</a:t>
            </a:r>
            <a:r>
              <a:rPr sz="2200" spc="-5" dirty="0">
                <a:latin typeface="Verdana"/>
                <a:cs typeface="Verdana"/>
              </a:rPr>
              <a:t>(a </a:t>
            </a: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instanceof</a:t>
            </a:r>
            <a:r>
              <a:rPr sz="2200" b="1" spc="5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Dog3){</a:t>
            </a:r>
            <a:endParaRPr sz="2200" dirty="0">
              <a:latin typeface="Verdana"/>
              <a:cs typeface="Verdana"/>
            </a:endParaRPr>
          </a:p>
          <a:p>
            <a:pPr marL="70104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Verdana"/>
                <a:cs typeface="Verdana"/>
              </a:rPr>
              <a:t>Dog3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d=(Dog3)a;</a:t>
            </a:r>
            <a:r>
              <a:rPr sz="2200" spc="-5" dirty="0">
                <a:solidFill>
                  <a:srgbClr val="008200"/>
                </a:solidFill>
                <a:latin typeface="Verdana"/>
                <a:cs typeface="Verdana"/>
              </a:rPr>
              <a:t>//downcasting</a:t>
            </a:r>
            <a:endParaRPr sz="2200" dirty="0">
              <a:latin typeface="Verdana"/>
              <a:cs typeface="Verdana"/>
            </a:endParaRPr>
          </a:p>
          <a:p>
            <a:pPr marL="70104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Verdana"/>
                <a:cs typeface="Verdana"/>
              </a:rPr>
              <a:t>System.out.println(</a:t>
            </a:r>
            <a:r>
              <a:rPr sz="2200" spc="-5" dirty="0">
                <a:solidFill>
                  <a:srgbClr val="0000FF"/>
                </a:solidFill>
                <a:latin typeface="Verdana"/>
                <a:cs typeface="Verdana"/>
              </a:rPr>
              <a:t>"ok downcasting</a:t>
            </a:r>
            <a:r>
              <a:rPr sz="2200" spc="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Verdana"/>
                <a:cs typeface="Verdana"/>
              </a:rPr>
              <a:t>performed"</a:t>
            </a:r>
            <a:r>
              <a:rPr sz="2200" spc="-5" dirty="0">
                <a:latin typeface="Verdana"/>
                <a:cs typeface="Verdana"/>
              </a:rPr>
              <a:t>);</a:t>
            </a:r>
            <a:endParaRPr sz="2200" dirty="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204"/>
              </a:spcBef>
              <a:tabLst>
                <a:tab pos="977265" algn="l"/>
              </a:tabLst>
            </a:pPr>
            <a:r>
              <a:rPr sz="2200" spc="-5" dirty="0">
                <a:latin typeface="Verdana"/>
                <a:cs typeface="Verdana"/>
              </a:rPr>
              <a:t>}	}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50" dirty="0">
              <a:latin typeface="Verdana"/>
              <a:cs typeface="Verdana"/>
            </a:endParaRPr>
          </a:p>
          <a:p>
            <a:pPr marL="405765" marR="4874895" indent="-196850">
              <a:lnSpc>
                <a:spcPct val="107800"/>
              </a:lnSpc>
            </a:pP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public </a:t>
            </a:r>
            <a:r>
              <a:rPr sz="2200" b="1" spc="-10" dirty="0">
                <a:solidFill>
                  <a:srgbClr val="006699"/>
                </a:solidFill>
                <a:latin typeface="Verdana"/>
                <a:cs typeface="Verdana"/>
              </a:rPr>
              <a:t>static </a:t>
            </a: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void </a:t>
            </a:r>
            <a:r>
              <a:rPr sz="2200" dirty="0">
                <a:latin typeface="Verdana"/>
                <a:cs typeface="Verdana"/>
              </a:rPr>
              <a:t>main </a:t>
            </a:r>
            <a:r>
              <a:rPr sz="2200" spc="-5" dirty="0">
                <a:latin typeface="Verdana"/>
                <a:cs typeface="Verdana"/>
              </a:rPr>
              <a:t>(String [] args) {  Animal a=</a:t>
            </a: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new </a:t>
            </a:r>
            <a:r>
              <a:rPr sz="2200" spc="-10" dirty="0">
                <a:latin typeface="Verdana"/>
                <a:cs typeface="Verdana"/>
              </a:rPr>
              <a:t>Dog3();  </a:t>
            </a:r>
            <a:r>
              <a:rPr sz="2200" spc="-5" dirty="0">
                <a:latin typeface="Verdana"/>
                <a:cs typeface="Verdana"/>
              </a:rPr>
              <a:t>Dog3.method(a);</a:t>
            </a:r>
            <a:endParaRPr sz="2200" dirty="0">
              <a:latin typeface="Verdana"/>
              <a:cs typeface="Verdana"/>
            </a:endParaRPr>
          </a:p>
          <a:p>
            <a:pPr marL="208915">
              <a:lnSpc>
                <a:spcPct val="100000"/>
              </a:lnSpc>
              <a:spcBef>
                <a:spcPts val="215"/>
              </a:spcBef>
              <a:tabLst>
                <a:tab pos="583565" algn="l"/>
              </a:tabLst>
            </a:pPr>
            <a:r>
              <a:rPr sz="2200" spc="-5" dirty="0">
                <a:latin typeface="Verdana"/>
                <a:cs typeface="Verdana"/>
              </a:rPr>
              <a:t>}	}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490" y="307924"/>
            <a:ext cx="4352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600A38"/>
                </a:solidFill>
                <a:latin typeface="Carlito"/>
                <a:cs typeface="Carlito"/>
              </a:rPr>
              <a:t>Object class </a:t>
            </a:r>
            <a:r>
              <a:rPr dirty="0">
                <a:solidFill>
                  <a:srgbClr val="600A38"/>
                </a:solidFill>
                <a:latin typeface="Carlito"/>
                <a:cs typeface="Carlito"/>
              </a:rPr>
              <a:t>in</a:t>
            </a:r>
            <a:r>
              <a:rPr spc="-5" dirty="0">
                <a:solidFill>
                  <a:srgbClr val="600A38"/>
                </a:solidFill>
                <a:latin typeface="Carlito"/>
                <a:cs typeface="Carlito"/>
              </a:rPr>
              <a:t> </a:t>
            </a:r>
            <a:r>
              <a:rPr spc="-35" dirty="0">
                <a:solidFill>
                  <a:srgbClr val="600A38"/>
                </a:solidFill>
                <a:latin typeface="Carlito"/>
                <a:cs typeface="Carlito"/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380" y="1440941"/>
            <a:ext cx="10977245" cy="51085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Verdana"/>
                <a:cs typeface="Verdana"/>
              </a:rPr>
              <a:t>The </a:t>
            </a:r>
            <a:r>
              <a:rPr sz="2600" b="1" spc="-5" dirty="0">
                <a:latin typeface="Verdana"/>
                <a:cs typeface="Verdana"/>
              </a:rPr>
              <a:t>Object class </a:t>
            </a:r>
            <a:r>
              <a:rPr sz="2600" dirty="0">
                <a:latin typeface="Verdana"/>
                <a:cs typeface="Verdana"/>
              </a:rPr>
              <a:t>is </a:t>
            </a:r>
            <a:r>
              <a:rPr sz="2600" spc="-5" dirty="0">
                <a:latin typeface="Verdana"/>
                <a:cs typeface="Verdana"/>
              </a:rPr>
              <a:t>the parent </a:t>
            </a:r>
            <a:r>
              <a:rPr sz="2600" dirty="0">
                <a:latin typeface="Verdana"/>
                <a:cs typeface="Verdana"/>
              </a:rPr>
              <a:t>class of </a:t>
            </a:r>
            <a:r>
              <a:rPr sz="2600" spc="-5" dirty="0">
                <a:latin typeface="Verdana"/>
                <a:cs typeface="Verdana"/>
              </a:rPr>
              <a:t>all the </a:t>
            </a:r>
            <a:r>
              <a:rPr sz="2600" dirty="0">
                <a:latin typeface="Verdana"/>
                <a:cs typeface="Verdana"/>
              </a:rPr>
              <a:t>classes in </a:t>
            </a:r>
            <a:r>
              <a:rPr sz="2600" spc="-25" dirty="0">
                <a:latin typeface="Verdana"/>
                <a:cs typeface="Verdana"/>
              </a:rPr>
              <a:t>java </a:t>
            </a:r>
            <a:r>
              <a:rPr sz="2600" spc="-10" dirty="0">
                <a:latin typeface="Verdana"/>
                <a:cs typeface="Verdana"/>
              </a:rPr>
              <a:t>by  </a:t>
            </a:r>
            <a:r>
              <a:rPr sz="2600" spc="-5" dirty="0">
                <a:latin typeface="Verdana"/>
                <a:cs typeface="Verdana"/>
              </a:rPr>
              <a:t>default. </a:t>
            </a:r>
            <a:r>
              <a:rPr sz="2600" dirty="0">
                <a:latin typeface="Verdana"/>
                <a:cs typeface="Verdana"/>
              </a:rPr>
              <a:t>In other words, it is </a:t>
            </a:r>
            <a:r>
              <a:rPr sz="2600" spc="-5" dirty="0">
                <a:latin typeface="Verdana"/>
                <a:cs typeface="Verdana"/>
              </a:rPr>
              <a:t>the topmost </a:t>
            </a:r>
            <a:r>
              <a:rPr sz="2600" dirty="0">
                <a:latin typeface="Verdana"/>
                <a:cs typeface="Verdana"/>
              </a:rPr>
              <a:t>class of</a:t>
            </a:r>
            <a:r>
              <a:rPr sz="2600" spc="-12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java.</a:t>
            </a:r>
            <a:endParaRPr sz="2600">
              <a:latin typeface="Verdana"/>
              <a:cs typeface="Verdana"/>
            </a:endParaRPr>
          </a:p>
          <a:p>
            <a:pPr marL="241300" marR="297180" indent="-228600">
              <a:lnSpc>
                <a:spcPts val="281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Verdana"/>
                <a:cs typeface="Verdana"/>
              </a:rPr>
              <a:t>parent </a:t>
            </a:r>
            <a:r>
              <a:rPr sz="2600" dirty="0">
                <a:latin typeface="Verdana"/>
                <a:cs typeface="Verdana"/>
              </a:rPr>
              <a:t>class reference </a:t>
            </a:r>
            <a:r>
              <a:rPr sz="2600" spc="-5" dirty="0">
                <a:latin typeface="Verdana"/>
                <a:cs typeface="Verdana"/>
              </a:rPr>
              <a:t>variable </a:t>
            </a:r>
            <a:r>
              <a:rPr sz="2600" dirty="0">
                <a:latin typeface="Verdana"/>
                <a:cs typeface="Verdana"/>
              </a:rPr>
              <a:t>can refer the child class</a:t>
            </a:r>
            <a:r>
              <a:rPr sz="2600" spc="-10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object,  know as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upcasting.</a:t>
            </a:r>
            <a:endParaRPr sz="2600">
              <a:latin typeface="Verdana"/>
              <a:cs typeface="Verdana"/>
            </a:endParaRPr>
          </a:p>
          <a:p>
            <a:pPr marL="241300" marR="316865" indent="-228600">
              <a:lnSpc>
                <a:spcPts val="281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Verdana"/>
                <a:cs typeface="Verdana"/>
              </a:rPr>
              <a:t>getObject() </a:t>
            </a:r>
            <a:r>
              <a:rPr sz="2600" dirty="0">
                <a:latin typeface="Verdana"/>
                <a:cs typeface="Verdana"/>
              </a:rPr>
              <a:t>method </a:t>
            </a:r>
            <a:r>
              <a:rPr sz="2600" spc="-5" dirty="0">
                <a:latin typeface="Verdana"/>
                <a:cs typeface="Verdana"/>
              </a:rPr>
              <a:t>that </a:t>
            </a:r>
            <a:r>
              <a:rPr sz="2600" dirty="0">
                <a:latin typeface="Verdana"/>
                <a:cs typeface="Verdana"/>
              </a:rPr>
              <a:t>returns </a:t>
            </a:r>
            <a:r>
              <a:rPr sz="2600" spc="-5" dirty="0">
                <a:latin typeface="Verdana"/>
                <a:cs typeface="Verdana"/>
              </a:rPr>
              <a:t>an </a:t>
            </a:r>
            <a:r>
              <a:rPr sz="2600" dirty="0">
                <a:latin typeface="Verdana"/>
                <a:cs typeface="Verdana"/>
              </a:rPr>
              <a:t>object </a:t>
            </a:r>
            <a:r>
              <a:rPr sz="2600" spc="-5" dirty="0">
                <a:latin typeface="Verdana"/>
                <a:cs typeface="Verdana"/>
              </a:rPr>
              <a:t>but it </a:t>
            </a:r>
            <a:r>
              <a:rPr sz="2600" dirty="0">
                <a:latin typeface="Verdana"/>
                <a:cs typeface="Verdana"/>
              </a:rPr>
              <a:t>can </a:t>
            </a:r>
            <a:r>
              <a:rPr sz="2600" spc="-5" dirty="0">
                <a:latin typeface="Verdana"/>
                <a:cs typeface="Verdana"/>
              </a:rPr>
              <a:t>be </a:t>
            </a:r>
            <a:r>
              <a:rPr sz="2600" dirty="0">
                <a:latin typeface="Verdana"/>
                <a:cs typeface="Verdana"/>
              </a:rPr>
              <a:t>of </a:t>
            </a:r>
            <a:r>
              <a:rPr sz="2600" spc="-10" dirty="0">
                <a:latin typeface="Verdana"/>
                <a:cs typeface="Verdana"/>
              </a:rPr>
              <a:t>any  </a:t>
            </a:r>
            <a:r>
              <a:rPr sz="2600" spc="-5" dirty="0">
                <a:latin typeface="Verdana"/>
                <a:cs typeface="Verdana"/>
              </a:rPr>
              <a:t>type </a:t>
            </a:r>
            <a:r>
              <a:rPr sz="2600" spc="-10" dirty="0">
                <a:latin typeface="Verdana"/>
                <a:cs typeface="Verdana"/>
              </a:rPr>
              <a:t>like Employee, </a:t>
            </a:r>
            <a:r>
              <a:rPr sz="2600" spc="-5" dirty="0">
                <a:latin typeface="Verdana"/>
                <a:cs typeface="Verdana"/>
              </a:rPr>
              <a:t>Student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etc.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Verdana"/>
                <a:cs typeface="Verdana"/>
              </a:rPr>
              <a:t>Object</a:t>
            </a:r>
            <a:r>
              <a:rPr sz="2600" spc="-1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obj=getObject();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//we </a:t>
            </a:r>
            <a:r>
              <a:rPr sz="2600" spc="-5" dirty="0">
                <a:solidFill>
                  <a:srgbClr val="008200"/>
                </a:solidFill>
                <a:latin typeface="Verdana"/>
                <a:cs typeface="Verdana"/>
              </a:rPr>
              <a:t>don't </a:t>
            </a: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know </a:t>
            </a:r>
            <a:r>
              <a:rPr sz="2600" spc="-5" dirty="0">
                <a:solidFill>
                  <a:srgbClr val="008200"/>
                </a:solidFill>
                <a:latin typeface="Verdana"/>
                <a:cs typeface="Verdana"/>
              </a:rPr>
              <a:t>what </a:t>
            </a: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object will be returned from this</a:t>
            </a:r>
            <a:r>
              <a:rPr sz="2600" spc="-114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008200"/>
                </a:solidFill>
                <a:latin typeface="Verdana"/>
                <a:cs typeface="Verdana"/>
              </a:rPr>
              <a:t>method</a:t>
            </a:r>
            <a:endParaRPr sz="2600">
              <a:latin typeface="Verdana"/>
              <a:cs typeface="Verdana"/>
            </a:endParaRPr>
          </a:p>
          <a:p>
            <a:pPr marL="241300" marR="282575" indent="-228600">
              <a:lnSpc>
                <a:spcPts val="281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Verdana"/>
                <a:cs typeface="Verdana"/>
              </a:rPr>
              <a:t>The Object </a:t>
            </a:r>
            <a:r>
              <a:rPr sz="2600" dirty="0">
                <a:latin typeface="Verdana"/>
                <a:cs typeface="Verdana"/>
              </a:rPr>
              <a:t>class </a:t>
            </a:r>
            <a:r>
              <a:rPr sz="2600" spc="-5" dirty="0">
                <a:latin typeface="Verdana"/>
                <a:cs typeface="Verdana"/>
              </a:rPr>
              <a:t>provides </a:t>
            </a:r>
            <a:r>
              <a:rPr sz="2600" dirty="0">
                <a:latin typeface="Verdana"/>
                <a:cs typeface="Verdana"/>
              </a:rPr>
              <a:t>some common </a:t>
            </a:r>
            <a:r>
              <a:rPr sz="2600" spc="-5" dirty="0">
                <a:latin typeface="Verdana"/>
                <a:cs typeface="Verdana"/>
              </a:rPr>
              <a:t>behaviors to </a:t>
            </a:r>
            <a:r>
              <a:rPr sz="2600" dirty="0">
                <a:latin typeface="Verdana"/>
                <a:cs typeface="Verdana"/>
              </a:rPr>
              <a:t>all </a:t>
            </a:r>
            <a:r>
              <a:rPr sz="2600" spc="-5" dirty="0">
                <a:latin typeface="Verdana"/>
                <a:cs typeface="Verdana"/>
              </a:rPr>
              <a:t>the  </a:t>
            </a:r>
            <a:r>
              <a:rPr sz="2600" dirty="0">
                <a:latin typeface="Verdana"/>
                <a:cs typeface="Verdana"/>
              </a:rPr>
              <a:t>objects such </a:t>
            </a:r>
            <a:r>
              <a:rPr sz="2600" spc="-5" dirty="0">
                <a:latin typeface="Verdana"/>
                <a:cs typeface="Verdana"/>
              </a:rPr>
              <a:t>as </a:t>
            </a:r>
            <a:r>
              <a:rPr sz="2600" dirty="0">
                <a:latin typeface="Verdana"/>
                <a:cs typeface="Verdana"/>
              </a:rPr>
              <a:t>object can </a:t>
            </a:r>
            <a:r>
              <a:rPr sz="2600" spc="-5" dirty="0">
                <a:latin typeface="Verdana"/>
                <a:cs typeface="Verdana"/>
              </a:rPr>
              <a:t>be </a:t>
            </a:r>
            <a:r>
              <a:rPr sz="2600" dirty="0">
                <a:latin typeface="Verdana"/>
                <a:cs typeface="Verdana"/>
              </a:rPr>
              <a:t>compared, object can </a:t>
            </a:r>
            <a:r>
              <a:rPr sz="2600" spc="-5" dirty="0">
                <a:latin typeface="Verdana"/>
                <a:cs typeface="Verdana"/>
              </a:rPr>
              <a:t>be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cloned,  object can be notified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etc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579" y="105257"/>
            <a:ext cx="7937500" cy="61550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solidFill>
                  <a:srgbClr val="006699"/>
                </a:solidFill>
                <a:latin typeface="Verdana"/>
                <a:cs typeface="Verdana"/>
              </a:rPr>
              <a:t>class </a:t>
            </a:r>
            <a:r>
              <a:rPr sz="2000" dirty="0">
                <a:latin typeface="Verdana"/>
                <a:cs typeface="Verdana"/>
              </a:rPr>
              <a:t>Student18 </a:t>
            </a: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implements</a:t>
            </a:r>
            <a:r>
              <a:rPr sz="2000" b="1" spc="-4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Cloneable{</a:t>
            </a:r>
            <a:endParaRPr sz="2000">
              <a:latin typeface="Verdana"/>
              <a:cs typeface="Verdana"/>
            </a:endParaRPr>
          </a:p>
          <a:p>
            <a:pPr marL="12700" marR="6229985">
              <a:lnSpc>
                <a:spcPct val="111500"/>
              </a:lnSpc>
              <a:spcBef>
                <a:spcPts val="15"/>
              </a:spcBef>
            </a:pP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int </a:t>
            </a:r>
            <a:r>
              <a:rPr sz="2000" spc="-5" dirty="0">
                <a:latin typeface="Verdana"/>
                <a:cs typeface="Verdana"/>
              </a:rPr>
              <a:t>rollno;  </a:t>
            </a:r>
            <a:r>
              <a:rPr sz="2000" dirty="0">
                <a:latin typeface="Verdana"/>
                <a:cs typeface="Verdana"/>
              </a:rPr>
              <a:t>String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name;</a:t>
            </a:r>
            <a:endParaRPr sz="20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Verdana"/>
                <a:cs typeface="Verdana"/>
              </a:rPr>
              <a:t>Student18(</a:t>
            </a: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int </a:t>
            </a:r>
            <a:r>
              <a:rPr sz="2000" spc="-5" dirty="0">
                <a:latin typeface="Verdana"/>
                <a:cs typeface="Verdana"/>
              </a:rPr>
              <a:t>rollno,String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name){</a:t>
            </a:r>
            <a:endParaRPr sz="2000">
              <a:latin typeface="Verdana"/>
              <a:cs typeface="Verdana"/>
            </a:endParaRPr>
          </a:p>
          <a:p>
            <a:pPr marL="12700" marR="5534660">
              <a:lnSpc>
                <a:spcPct val="111500"/>
              </a:lnSpc>
              <a:spcBef>
                <a:spcPts val="15"/>
              </a:spcBef>
            </a:pP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thi</a:t>
            </a:r>
            <a:r>
              <a:rPr sz="2000" b="1" spc="-5" dirty="0">
                <a:solidFill>
                  <a:srgbClr val="006699"/>
                </a:solidFill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.ro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ln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spc="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;  </a:t>
            </a: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thi</a:t>
            </a:r>
            <a:r>
              <a:rPr sz="2000" b="1" spc="-5" dirty="0">
                <a:solidFill>
                  <a:srgbClr val="006699"/>
                </a:solidFill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.nam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=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me</a:t>
            </a:r>
            <a:r>
              <a:rPr sz="2000" dirty="0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public </a:t>
            </a:r>
            <a:r>
              <a:rPr sz="2000" spc="-5" dirty="0">
                <a:latin typeface="Verdana"/>
                <a:cs typeface="Verdana"/>
              </a:rPr>
              <a:t>Object </a:t>
            </a:r>
            <a:r>
              <a:rPr sz="2000" dirty="0">
                <a:latin typeface="Verdana"/>
                <a:cs typeface="Verdana"/>
              </a:rPr>
              <a:t>clone()</a:t>
            </a: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throws</a:t>
            </a:r>
            <a:r>
              <a:rPr sz="2000" b="1" spc="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CloneNotSupportedException{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spc="-5" dirty="0">
                <a:solidFill>
                  <a:srgbClr val="006699"/>
                </a:solidFill>
                <a:latin typeface="Verdana"/>
                <a:cs typeface="Verdana"/>
              </a:rPr>
              <a:t>return</a:t>
            </a:r>
            <a:r>
              <a:rPr sz="2000" b="1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006699"/>
                </a:solidFill>
                <a:latin typeface="Verdana"/>
                <a:cs typeface="Verdana"/>
              </a:rPr>
              <a:t>super</a:t>
            </a:r>
            <a:r>
              <a:rPr sz="2000" spc="-5" dirty="0">
                <a:latin typeface="Verdana"/>
                <a:cs typeface="Verdana"/>
              </a:rPr>
              <a:t>.clone();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solidFill>
                  <a:srgbClr val="006699"/>
                </a:solidFill>
                <a:latin typeface="Verdana"/>
                <a:cs typeface="Verdana"/>
              </a:rPr>
              <a:t>public static </a:t>
            </a: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void </a:t>
            </a:r>
            <a:r>
              <a:rPr sz="2000" dirty="0">
                <a:latin typeface="Verdana"/>
                <a:cs typeface="Verdana"/>
              </a:rPr>
              <a:t>main(String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args[]){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try</a:t>
            </a:r>
            <a:r>
              <a:rPr sz="2000" dirty="0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190500" marR="1940560" indent="-178435">
              <a:lnSpc>
                <a:spcPts val="2690"/>
              </a:lnSpc>
              <a:spcBef>
                <a:spcPts val="120"/>
              </a:spcBef>
            </a:pPr>
            <a:r>
              <a:rPr sz="2000" dirty="0">
                <a:latin typeface="Verdana"/>
                <a:cs typeface="Verdana"/>
              </a:rPr>
              <a:t>Student18 s1=</a:t>
            </a:r>
            <a:r>
              <a:rPr sz="2000" b="1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2000" b="1" spc="-9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Student18(</a:t>
            </a:r>
            <a:r>
              <a:rPr sz="2000" spc="-10" dirty="0">
                <a:solidFill>
                  <a:srgbClr val="C00000"/>
                </a:solidFill>
                <a:latin typeface="Verdana"/>
                <a:cs typeface="Verdana"/>
              </a:rPr>
              <a:t>101</a:t>
            </a:r>
            <a:r>
              <a:rPr sz="2000" spc="-10" dirty="0"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rgbClr val="0000FF"/>
                </a:solidFill>
                <a:latin typeface="Verdana"/>
                <a:cs typeface="Verdana"/>
              </a:rPr>
              <a:t>”Sharon”</a:t>
            </a:r>
            <a:r>
              <a:rPr sz="2000" spc="-10" dirty="0">
                <a:latin typeface="Verdana"/>
                <a:cs typeface="Verdana"/>
              </a:rPr>
              <a:t>);  </a:t>
            </a:r>
            <a:r>
              <a:rPr sz="2000" dirty="0">
                <a:latin typeface="Verdana"/>
                <a:cs typeface="Verdana"/>
              </a:rPr>
              <a:t>Student18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s2=(Student18)s1.clone();</a:t>
            </a:r>
            <a:endParaRPr sz="20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latin typeface="Verdana"/>
                <a:cs typeface="Verdana"/>
              </a:rPr>
              <a:t>System.out.println(s1.rollno+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0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000" spc="-5" dirty="0">
                <a:latin typeface="Verdana"/>
                <a:cs typeface="Verdana"/>
              </a:rPr>
              <a:t>+s1.name);</a:t>
            </a:r>
            <a:endParaRPr sz="2000">
              <a:latin typeface="Verdana"/>
              <a:cs typeface="Verdana"/>
            </a:endParaRPr>
          </a:p>
          <a:p>
            <a:pPr marR="2254250" algn="r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Verdana"/>
                <a:cs typeface="Verdana"/>
              </a:rPr>
              <a:t>System.out.println(s2.rollno+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0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000" spc="-5" dirty="0">
                <a:latin typeface="Verdana"/>
                <a:cs typeface="Verdana"/>
              </a:rPr>
              <a:t>+s2.name);</a:t>
            </a:r>
            <a:endParaRPr sz="2000">
              <a:latin typeface="Verdana"/>
              <a:cs typeface="Verdana"/>
            </a:endParaRPr>
          </a:p>
          <a:p>
            <a:pPr marR="2321560" algn="r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latin typeface="Verdana"/>
                <a:cs typeface="Verdana"/>
              </a:rPr>
              <a:t>}</a:t>
            </a:r>
            <a:r>
              <a:rPr sz="2000" b="1" spc="-5" dirty="0">
                <a:solidFill>
                  <a:srgbClr val="006699"/>
                </a:solidFill>
                <a:latin typeface="Verdana"/>
                <a:cs typeface="Verdana"/>
              </a:rPr>
              <a:t>catch</a:t>
            </a:r>
            <a:r>
              <a:rPr sz="2000" spc="-5" dirty="0">
                <a:latin typeface="Verdana"/>
                <a:cs typeface="Verdana"/>
              </a:rPr>
              <a:t>(CloneNotSupportedException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c){}</a:t>
            </a:r>
            <a:endParaRPr sz="20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  <a:spcBef>
                <a:spcPts val="275"/>
              </a:spcBef>
              <a:tabLst>
                <a:tab pos="530225" algn="l"/>
              </a:tabLst>
            </a:pPr>
            <a:r>
              <a:rPr sz="2000" dirty="0">
                <a:latin typeface="Verdana"/>
                <a:cs typeface="Verdana"/>
              </a:rPr>
              <a:t>}	}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8592"/>
            <a:ext cx="2390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600A38"/>
                </a:solidFill>
                <a:latin typeface="Carlito"/>
                <a:cs typeface="Carlito"/>
              </a:rPr>
              <a:t>Autoboxing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922096"/>
            <a:ext cx="11106785" cy="488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ts val="2685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automatic </a:t>
            </a:r>
            <a:r>
              <a:rPr sz="2400" spc="-10" dirty="0">
                <a:latin typeface="Verdana"/>
                <a:cs typeface="Verdana"/>
              </a:rPr>
              <a:t>conversion </a:t>
            </a:r>
            <a:r>
              <a:rPr sz="240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primitive data type </a:t>
            </a:r>
            <a:r>
              <a:rPr sz="2400" spc="-15" dirty="0">
                <a:latin typeface="Verdana"/>
                <a:cs typeface="Verdana"/>
              </a:rPr>
              <a:t>into</a:t>
            </a:r>
            <a:r>
              <a:rPr sz="2400" spc="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its</a:t>
            </a:r>
            <a:endParaRPr sz="2400">
              <a:latin typeface="Verdana"/>
              <a:cs typeface="Verdana"/>
            </a:endParaRPr>
          </a:p>
          <a:p>
            <a:pPr marL="431800">
              <a:lnSpc>
                <a:spcPts val="2685"/>
              </a:lnSpc>
            </a:pPr>
            <a:r>
              <a:rPr sz="2400" spc="-5" dirty="0">
                <a:latin typeface="Verdana"/>
                <a:cs typeface="Verdana"/>
              </a:rPr>
              <a:t>corresponding </a:t>
            </a:r>
            <a:r>
              <a:rPr sz="2400" spc="-10" dirty="0">
                <a:latin typeface="Verdana"/>
                <a:cs typeface="Verdana"/>
              </a:rPr>
              <a:t>wrapper class </a:t>
            </a:r>
            <a:r>
              <a:rPr sz="2400" spc="-5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known as</a:t>
            </a:r>
            <a:r>
              <a:rPr sz="2400" spc="1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autoboxing.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public class</a:t>
            </a:r>
            <a:r>
              <a:rPr sz="2200" b="1" spc="5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WrapperExample1{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public static void </a:t>
            </a:r>
            <a:r>
              <a:rPr sz="2200" spc="-5" dirty="0">
                <a:latin typeface="Verdana"/>
                <a:cs typeface="Verdana"/>
              </a:rPr>
              <a:t>main(String</a:t>
            </a:r>
            <a:r>
              <a:rPr sz="2200" spc="7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args[]){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200" spc="-10" dirty="0">
                <a:solidFill>
                  <a:srgbClr val="008200"/>
                </a:solidFill>
                <a:latin typeface="Verdana"/>
                <a:cs typeface="Verdana"/>
              </a:rPr>
              <a:t>//Converting </a:t>
            </a:r>
            <a:r>
              <a:rPr sz="2200" spc="-5" dirty="0">
                <a:solidFill>
                  <a:srgbClr val="008200"/>
                </a:solidFill>
                <a:latin typeface="Verdana"/>
                <a:cs typeface="Verdana"/>
              </a:rPr>
              <a:t>int into</a:t>
            </a:r>
            <a:r>
              <a:rPr sz="220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Verdana"/>
                <a:cs typeface="Verdana"/>
              </a:rPr>
              <a:t>Integer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int</a:t>
            </a:r>
            <a:r>
              <a:rPr sz="2200" b="1" spc="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a=</a:t>
            </a:r>
            <a:r>
              <a:rPr sz="2200" spc="-5" dirty="0">
                <a:solidFill>
                  <a:srgbClr val="C00000"/>
                </a:solidFill>
                <a:latin typeface="Verdana"/>
                <a:cs typeface="Verdana"/>
              </a:rPr>
              <a:t>20</a:t>
            </a:r>
            <a:r>
              <a:rPr sz="2200" spc="-5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latin typeface="Verdana"/>
                <a:cs typeface="Verdana"/>
              </a:rPr>
              <a:t>Integer </a:t>
            </a:r>
            <a:r>
              <a:rPr sz="2200" spc="-20" dirty="0">
                <a:latin typeface="Verdana"/>
                <a:cs typeface="Verdana"/>
              </a:rPr>
              <a:t>i=Integer.valueOf(a);</a:t>
            </a:r>
            <a:r>
              <a:rPr sz="2200" spc="-20" dirty="0">
                <a:solidFill>
                  <a:srgbClr val="008200"/>
                </a:solidFill>
                <a:latin typeface="Verdana"/>
                <a:cs typeface="Verdana"/>
              </a:rPr>
              <a:t>//converting </a:t>
            </a:r>
            <a:r>
              <a:rPr sz="2200" dirty="0">
                <a:solidFill>
                  <a:srgbClr val="008200"/>
                </a:solidFill>
                <a:latin typeface="Verdana"/>
                <a:cs typeface="Verdana"/>
              </a:rPr>
              <a:t>int into </a:t>
            </a:r>
            <a:r>
              <a:rPr sz="2200" spc="-5" dirty="0">
                <a:solidFill>
                  <a:srgbClr val="008200"/>
                </a:solidFill>
                <a:latin typeface="Verdana"/>
                <a:cs typeface="Verdana"/>
              </a:rPr>
              <a:t>Integer</a:t>
            </a:r>
            <a:r>
              <a:rPr sz="2200" spc="7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Verdana"/>
                <a:cs typeface="Verdana"/>
              </a:rPr>
              <a:t>explicitly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spc="-5" dirty="0">
                <a:latin typeface="Verdana"/>
                <a:cs typeface="Verdana"/>
              </a:rPr>
              <a:t>Integer </a:t>
            </a:r>
            <a:r>
              <a:rPr sz="2200" spc="-10" dirty="0">
                <a:latin typeface="Verdana"/>
                <a:cs typeface="Verdana"/>
              </a:rPr>
              <a:t>j=a;</a:t>
            </a:r>
            <a:r>
              <a:rPr sz="2200" spc="-10" dirty="0">
                <a:solidFill>
                  <a:srgbClr val="008200"/>
                </a:solidFill>
                <a:latin typeface="Verdana"/>
                <a:cs typeface="Verdana"/>
              </a:rPr>
              <a:t>//autoboxing, </a:t>
            </a:r>
            <a:r>
              <a:rPr sz="2200" spc="-5" dirty="0">
                <a:solidFill>
                  <a:srgbClr val="008200"/>
                </a:solidFill>
                <a:latin typeface="Verdana"/>
                <a:cs typeface="Verdana"/>
              </a:rPr>
              <a:t>now compiler </a:t>
            </a:r>
            <a:r>
              <a:rPr sz="2200" dirty="0">
                <a:solidFill>
                  <a:srgbClr val="008200"/>
                </a:solidFill>
                <a:latin typeface="Verdana"/>
                <a:cs typeface="Verdana"/>
              </a:rPr>
              <a:t>will </a:t>
            </a:r>
            <a:r>
              <a:rPr sz="2200" spc="-5" dirty="0">
                <a:solidFill>
                  <a:srgbClr val="008200"/>
                </a:solidFill>
                <a:latin typeface="Verdana"/>
                <a:cs typeface="Verdana"/>
              </a:rPr>
              <a:t>write </a:t>
            </a:r>
            <a:r>
              <a:rPr sz="2200" spc="-25" dirty="0">
                <a:solidFill>
                  <a:srgbClr val="008200"/>
                </a:solidFill>
                <a:latin typeface="Verdana"/>
                <a:cs typeface="Verdana"/>
              </a:rPr>
              <a:t>Integer.valueOf(a)</a:t>
            </a:r>
            <a:r>
              <a:rPr sz="2200" spc="14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8200"/>
                </a:solidFill>
                <a:latin typeface="Verdana"/>
                <a:cs typeface="Verdana"/>
              </a:rPr>
              <a:t>internally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Verdana"/>
              <a:cs typeface="Verdana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System.out.println(a+</a:t>
            </a:r>
            <a:r>
              <a:rPr sz="2200" spc="-5" dirty="0">
                <a:solidFill>
                  <a:srgbClr val="0000FF"/>
                </a:solidFill>
                <a:latin typeface="Verdana"/>
                <a:cs typeface="Verdana"/>
              </a:rPr>
              <a:t>" "</a:t>
            </a:r>
            <a:r>
              <a:rPr sz="2200" spc="-5" dirty="0">
                <a:latin typeface="Verdana"/>
                <a:cs typeface="Verdana"/>
              </a:rPr>
              <a:t>+i+</a:t>
            </a:r>
            <a:r>
              <a:rPr sz="2200" spc="-5" dirty="0">
                <a:solidFill>
                  <a:srgbClr val="0000FF"/>
                </a:solidFill>
                <a:latin typeface="Verdana"/>
                <a:cs typeface="Verdana"/>
              </a:rPr>
              <a:t>" </a:t>
            </a:r>
            <a:r>
              <a:rPr sz="2200" spc="-1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200" spc="-10" dirty="0">
                <a:latin typeface="Verdana"/>
                <a:cs typeface="Verdana"/>
              </a:rPr>
              <a:t>+j);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latin typeface="Verdana"/>
                <a:cs typeface="Verdana"/>
              </a:rPr>
              <a:t>}}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2187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600A38"/>
                </a:solidFill>
                <a:latin typeface="Carlito"/>
                <a:cs typeface="Carlito"/>
              </a:rPr>
              <a:t>Unb</a:t>
            </a:r>
            <a:r>
              <a:rPr spc="-70" dirty="0">
                <a:solidFill>
                  <a:srgbClr val="600A38"/>
                </a:solidFill>
                <a:latin typeface="Carlito"/>
                <a:cs typeface="Carlito"/>
              </a:rPr>
              <a:t>o</a:t>
            </a:r>
            <a:r>
              <a:rPr spc="-5" dirty="0">
                <a:solidFill>
                  <a:srgbClr val="600A38"/>
                </a:solidFill>
                <a:latin typeface="Carlito"/>
                <a:cs typeface="Carlito"/>
              </a:rPr>
              <a:t>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592" y="1204721"/>
            <a:ext cx="85261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Verdana"/>
                <a:cs typeface="Verdana"/>
              </a:rPr>
              <a:t>The </a:t>
            </a:r>
            <a:r>
              <a:rPr sz="2600" dirty="0">
                <a:latin typeface="Verdana"/>
                <a:cs typeface="Verdana"/>
              </a:rPr>
              <a:t>automatic </a:t>
            </a:r>
            <a:r>
              <a:rPr sz="2600" spc="-5" dirty="0">
                <a:latin typeface="Verdana"/>
                <a:cs typeface="Verdana"/>
              </a:rPr>
              <a:t>conversion </a:t>
            </a:r>
            <a:r>
              <a:rPr sz="2600" dirty="0">
                <a:latin typeface="Verdana"/>
                <a:cs typeface="Verdana"/>
              </a:rPr>
              <a:t>of </a:t>
            </a:r>
            <a:r>
              <a:rPr sz="2600" spc="-10" dirty="0">
                <a:latin typeface="Verdana"/>
                <a:cs typeface="Verdana"/>
              </a:rPr>
              <a:t>wrapper </a:t>
            </a:r>
            <a:r>
              <a:rPr sz="2600" spc="-5" dirty="0">
                <a:latin typeface="Verdana"/>
                <a:cs typeface="Verdana"/>
              </a:rPr>
              <a:t>type </a:t>
            </a:r>
            <a:r>
              <a:rPr sz="2600" dirty="0">
                <a:latin typeface="Verdana"/>
                <a:cs typeface="Verdana"/>
              </a:rPr>
              <a:t>into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its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92" y="1481785"/>
            <a:ext cx="100336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corresponding </a:t>
            </a:r>
            <a:r>
              <a:rPr sz="2600" spc="-5" dirty="0">
                <a:latin typeface="Verdana"/>
                <a:cs typeface="Verdana"/>
              </a:rPr>
              <a:t>primitive type is </a:t>
            </a:r>
            <a:r>
              <a:rPr sz="2600" dirty="0">
                <a:latin typeface="Verdana"/>
                <a:cs typeface="Verdana"/>
              </a:rPr>
              <a:t>known </a:t>
            </a:r>
            <a:r>
              <a:rPr sz="2600" spc="-5" dirty="0">
                <a:latin typeface="Verdana"/>
                <a:cs typeface="Verdana"/>
              </a:rPr>
              <a:t>as unboxing. </a:t>
            </a:r>
            <a:r>
              <a:rPr sz="2600" dirty="0">
                <a:latin typeface="Verdana"/>
                <a:cs typeface="Verdana"/>
              </a:rPr>
              <a:t>It </a:t>
            </a:r>
            <a:r>
              <a:rPr sz="2600" spc="-5" dirty="0">
                <a:latin typeface="Verdana"/>
                <a:cs typeface="Verdana"/>
              </a:rPr>
              <a:t>is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the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592" y="1720783"/>
            <a:ext cx="7083425" cy="8128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09"/>
              </a:spcBef>
            </a:pPr>
            <a:r>
              <a:rPr sz="2600" spc="-5" dirty="0">
                <a:latin typeface="Verdana"/>
                <a:cs typeface="Verdana"/>
              </a:rPr>
              <a:t>reverse process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autoboxing</a:t>
            </a:r>
            <a:endParaRPr sz="2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00" b="1" spc="-5" dirty="0">
                <a:latin typeface="Verdana"/>
                <a:cs typeface="Verdana"/>
              </a:rPr>
              <a:t>Wrapper class Example: </a:t>
            </a:r>
            <a:r>
              <a:rPr sz="2100" b="1" spc="-10" dirty="0">
                <a:latin typeface="Verdana"/>
                <a:cs typeface="Verdana"/>
              </a:rPr>
              <a:t>Wrapper </a:t>
            </a:r>
            <a:r>
              <a:rPr sz="2100" b="1" dirty="0">
                <a:latin typeface="Verdana"/>
                <a:cs typeface="Verdana"/>
              </a:rPr>
              <a:t>to</a:t>
            </a:r>
            <a:r>
              <a:rPr sz="2100" b="1" spc="-20" dirty="0">
                <a:latin typeface="Verdana"/>
                <a:cs typeface="Verdana"/>
              </a:rPr>
              <a:t> </a:t>
            </a:r>
            <a:r>
              <a:rPr sz="2100" b="1" dirty="0">
                <a:latin typeface="Verdana"/>
                <a:cs typeface="Verdana"/>
              </a:rPr>
              <a:t>Primitive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592" y="2919730"/>
            <a:ext cx="9055100" cy="203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public 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class</a:t>
            </a:r>
            <a:r>
              <a:rPr sz="2600" b="1" spc="-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WrapperExample2{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public 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static void </a:t>
            </a:r>
            <a:r>
              <a:rPr sz="2600" dirty="0">
                <a:latin typeface="Verdana"/>
                <a:cs typeface="Verdana"/>
              </a:rPr>
              <a:t>main(String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args[]){</a:t>
            </a:r>
            <a:endParaRPr sz="2600">
              <a:latin typeface="Verdana"/>
              <a:cs typeface="Verdana"/>
            </a:endParaRPr>
          </a:p>
          <a:p>
            <a:pPr marL="12700" marR="4451985">
              <a:lnSpc>
                <a:spcPct val="102000"/>
              </a:lnSpc>
              <a:spcBef>
                <a:spcPts val="5"/>
              </a:spcBef>
            </a:pPr>
            <a:r>
              <a:rPr sz="2600" spc="-5" dirty="0">
                <a:solidFill>
                  <a:srgbClr val="008200"/>
                </a:solidFill>
                <a:latin typeface="Verdana"/>
                <a:cs typeface="Verdana"/>
              </a:rPr>
              <a:t>//Converting Integer </a:t>
            </a: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to int  </a:t>
            </a:r>
            <a:r>
              <a:rPr sz="2600" spc="-5" dirty="0">
                <a:latin typeface="Verdana"/>
                <a:cs typeface="Verdana"/>
              </a:rPr>
              <a:t>Integer </a:t>
            </a:r>
            <a:r>
              <a:rPr sz="2600" dirty="0">
                <a:latin typeface="Verdana"/>
                <a:cs typeface="Verdana"/>
              </a:rPr>
              <a:t>a=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2600" b="1" spc="-4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Integer(</a:t>
            </a:r>
            <a:r>
              <a:rPr sz="2600" dirty="0">
                <a:solidFill>
                  <a:srgbClr val="C00000"/>
                </a:solidFill>
                <a:latin typeface="Verdana"/>
                <a:cs typeface="Verdana"/>
              </a:rPr>
              <a:t>3</a:t>
            </a:r>
            <a:r>
              <a:rPr sz="2600" dirty="0">
                <a:latin typeface="Verdana"/>
                <a:cs typeface="Verdana"/>
              </a:rPr>
              <a:t>);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int </a:t>
            </a:r>
            <a:r>
              <a:rPr sz="2600" spc="-10" dirty="0">
                <a:latin typeface="Verdana"/>
                <a:cs typeface="Verdana"/>
              </a:rPr>
              <a:t>i=a.intValue();</a:t>
            </a:r>
            <a:r>
              <a:rPr sz="2600" spc="-10" dirty="0">
                <a:solidFill>
                  <a:srgbClr val="008200"/>
                </a:solidFill>
                <a:latin typeface="Verdana"/>
                <a:cs typeface="Verdana"/>
              </a:rPr>
              <a:t>//converting </a:t>
            </a:r>
            <a:r>
              <a:rPr sz="2600" spc="-5" dirty="0">
                <a:solidFill>
                  <a:srgbClr val="008200"/>
                </a:solidFill>
                <a:latin typeface="Verdana"/>
                <a:cs typeface="Verdana"/>
              </a:rPr>
              <a:t>Integer </a:t>
            </a: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to int</a:t>
            </a:r>
            <a:r>
              <a:rPr sz="2600" spc="2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explicitly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592" y="4942459"/>
            <a:ext cx="107899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int </a:t>
            </a:r>
            <a:r>
              <a:rPr sz="2600" spc="-5" dirty="0">
                <a:latin typeface="Verdana"/>
                <a:cs typeface="Verdana"/>
              </a:rPr>
              <a:t>j=a;</a:t>
            </a:r>
            <a:r>
              <a:rPr sz="2600" spc="-5" dirty="0">
                <a:solidFill>
                  <a:srgbClr val="008200"/>
                </a:solidFill>
                <a:latin typeface="Verdana"/>
                <a:cs typeface="Verdana"/>
              </a:rPr>
              <a:t>//unboxing, </a:t>
            </a: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now compiler will write </a:t>
            </a:r>
            <a:r>
              <a:rPr sz="2600" spc="-15" dirty="0">
                <a:solidFill>
                  <a:srgbClr val="008200"/>
                </a:solidFill>
                <a:latin typeface="Verdana"/>
                <a:cs typeface="Verdana"/>
              </a:rPr>
              <a:t>a.intValue()</a:t>
            </a:r>
            <a:r>
              <a:rPr sz="2600" spc="-5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internall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592" y="5219522"/>
            <a:ext cx="2216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592" y="5623966"/>
            <a:ext cx="635381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Verdana"/>
                <a:cs typeface="Verdana"/>
              </a:rPr>
              <a:t>System.out.println(a+</a:t>
            </a:r>
            <a:r>
              <a:rPr sz="2600" spc="-5" dirty="0">
                <a:solidFill>
                  <a:srgbClr val="0000FF"/>
                </a:solidFill>
                <a:latin typeface="Verdana"/>
                <a:cs typeface="Verdana"/>
              </a:rPr>
              <a:t>" </a:t>
            </a:r>
            <a:r>
              <a:rPr sz="26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600" dirty="0">
                <a:latin typeface="Verdana"/>
                <a:cs typeface="Verdana"/>
              </a:rPr>
              <a:t>+i+</a:t>
            </a:r>
            <a:r>
              <a:rPr sz="26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600" spc="-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600" dirty="0">
                <a:latin typeface="Verdana"/>
                <a:cs typeface="Verdana"/>
              </a:rPr>
              <a:t>+j);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}}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111963"/>
            <a:ext cx="4867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solidFill>
                  <a:srgbClr val="600A38"/>
                </a:solidFill>
                <a:latin typeface="Carlito"/>
                <a:cs typeface="Carlito"/>
              </a:rPr>
              <a:t>Java </a:t>
            </a:r>
            <a:r>
              <a:rPr spc="-5" dirty="0">
                <a:solidFill>
                  <a:srgbClr val="600A38"/>
                </a:solidFill>
                <a:latin typeface="Carlito"/>
                <a:cs typeface="Carlito"/>
              </a:rPr>
              <a:t>Strictfp</a:t>
            </a:r>
            <a:r>
              <a:rPr dirty="0">
                <a:solidFill>
                  <a:srgbClr val="600A38"/>
                </a:solidFill>
                <a:latin typeface="Carlito"/>
                <a:cs typeface="Carlito"/>
              </a:rPr>
              <a:t> </a:t>
            </a:r>
            <a:r>
              <a:rPr spc="-30" dirty="0">
                <a:solidFill>
                  <a:srgbClr val="600A38"/>
                </a:solidFill>
                <a:latin typeface="Carlito"/>
                <a:cs typeface="Carlito"/>
              </a:rPr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031" y="965454"/>
            <a:ext cx="10409555" cy="47548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Verdana"/>
                <a:cs typeface="Verdana"/>
              </a:rPr>
              <a:t>Java </a:t>
            </a:r>
            <a:r>
              <a:rPr sz="2800" spc="-5" dirty="0">
                <a:latin typeface="Verdana"/>
                <a:cs typeface="Verdana"/>
              </a:rPr>
              <a:t>strictfp keyword ensures </a:t>
            </a:r>
            <a:r>
              <a:rPr sz="2800" spc="-10" dirty="0">
                <a:latin typeface="Verdana"/>
                <a:cs typeface="Verdana"/>
              </a:rPr>
              <a:t>that you will get the </a:t>
            </a:r>
            <a:r>
              <a:rPr sz="2800" spc="-5" dirty="0">
                <a:latin typeface="Verdana"/>
                <a:cs typeface="Verdana"/>
              </a:rPr>
              <a:t>same  </a:t>
            </a:r>
            <a:r>
              <a:rPr sz="2800" spc="-10" dirty="0">
                <a:latin typeface="Verdana"/>
                <a:cs typeface="Verdana"/>
              </a:rPr>
              <a:t>result </a:t>
            </a:r>
            <a:r>
              <a:rPr sz="2800" spc="-5" dirty="0">
                <a:latin typeface="Verdana"/>
                <a:cs typeface="Verdana"/>
              </a:rPr>
              <a:t>on </a:t>
            </a:r>
            <a:r>
              <a:rPr sz="2800" spc="-10" dirty="0">
                <a:latin typeface="Verdana"/>
                <a:cs typeface="Verdana"/>
              </a:rPr>
              <a:t>every platform if you perform operations in the  </a:t>
            </a:r>
            <a:r>
              <a:rPr sz="2800" spc="-5" dirty="0">
                <a:latin typeface="Verdana"/>
                <a:cs typeface="Verdana"/>
              </a:rPr>
              <a:t>floating-point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variable.</a:t>
            </a:r>
            <a:endParaRPr sz="2800">
              <a:latin typeface="Verdana"/>
              <a:cs typeface="Verdana"/>
            </a:endParaRPr>
          </a:p>
          <a:p>
            <a:pPr marL="241300" marR="25400" indent="-228600" algn="just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strictfp </a:t>
            </a:r>
            <a:r>
              <a:rPr sz="2800" spc="-10" dirty="0">
                <a:latin typeface="Verdana"/>
                <a:cs typeface="Verdana"/>
              </a:rPr>
              <a:t>keyword </a:t>
            </a:r>
            <a:r>
              <a:rPr sz="2800" spc="-5" dirty="0">
                <a:latin typeface="Verdana"/>
                <a:cs typeface="Verdana"/>
              </a:rPr>
              <a:t>can be </a:t>
            </a:r>
            <a:r>
              <a:rPr sz="2800" spc="-10" dirty="0">
                <a:latin typeface="Verdana"/>
                <a:cs typeface="Verdana"/>
              </a:rPr>
              <a:t>applied </a:t>
            </a:r>
            <a:r>
              <a:rPr sz="2800" spc="-5" dirty="0">
                <a:latin typeface="Verdana"/>
                <a:cs typeface="Verdana"/>
              </a:rPr>
              <a:t>on methods, classes  and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interfaces.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Verdana"/>
              <a:cs typeface="Verdana"/>
            </a:endParaRPr>
          </a:p>
          <a:p>
            <a:pPr marL="12700" marR="925194">
              <a:lnSpc>
                <a:spcPct val="109700"/>
              </a:lnSpc>
              <a:spcBef>
                <a:spcPts val="5"/>
              </a:spcBef>
            </a:pPr>
            <a:r>
              <a:rPr sz="2800" b="1" spc="-10" dirty="0">
                <a:solidFill>
                  <a:srgbClr val="006699"/>
                </a:solidFill>
                <a:latin typeface="Verdana"/>
                <a:cs typeface="Verdana"/>
              </a:rPr>
              <a:t>strictfp class </a:t>
            </a:r>
            <a:r>
              <a:rPr sz="2800" spc="-5" dirty="0">
                <a:latin typeface="Verdana"/>
                <a:cs typeface="Verdana"/>
              </a:rPr>
              <a:t>A{}</a:t>
            </a:r>
            <a:r>
              <a:rPr sz="2800" spc="-5" dirty="0">
                <a:solidFill>
                  <a:srgbClr val="008200"/>
                </a:solidFill>
                <a:latin typeface="Verdana"/>
                <a:cs typeface="Verdana"/>
              </a:rPr>
              <a:t>//strictfp applied on class  </a:t>
            </a:r>
            <a:r>
              <a:rPr sz="2800" b="1" spc="-10" dirty="0">
                <a:solidFill>
                  <a:srgbClr val="006699"/>
                </a:solidFill>
                <a:latin typeface="Verdana"/>
                <a:cs typeface="Verdana"/>
              </a:rPr>
              <a:t>strictfp </a:t>
            </a:r>
            <a:r>
              <a:rPr sz="2800" b="1" spc="-5" dirty="0">
                <a:solidFill>
                  <a:srgbClr val="006699"/>
                </a:solidFill>
                <a:latin typeface="Verdana"/>
                <a:cs typeface="Verdana"/>
              </a:rPr>
              <a:t>interface </a:t>
            </a:r>
            <a:r>
              <a:rPr sz="2800" spc="-10" dirty="0">
                <a:latin typeface="Verdana"/>
                <a:cs typeface="Verdana"/>
              </a:rPr>
              <a:t>M{}</a:t>
            </a:r>
            <a:r>
              <a:rPr sz="2800" spc="-10" dirty="0">
                <a:solidFill>
                  <a:srgbClr val="008200"/>
                </a:solidFill>
                <a:latin typeface="Verdana"/>
                <a:cs typeface="Verdana"/>
              </a:rPr>
              <a:t>//strictfp applied on interface  </a:t>
            </a:r>
            <a:r>
              <a:rPr sz="2800" b="1" spc="-10" dirty="0">
                <a:solidFill>
                  <a:srgbClr val="006699"/>
                </a:solidFill>
                <a:latin typeface="Verdana"/>
                <a:cs typeface="Verdana"/>
              </a:rPr>
              <a:t>class</a:t>
            </a:r>
            <a:r>
              <a:rPr sz="2800" b="1" spc="5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A{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spc="-10" dirty="0">
                <a:solidFill>
                  <a:srgbClr val="006699"/>
                </a:solidFill>
                <a:latin typeface="Verdana"/>
                <a:cs typeface="Verdana"/>
              </a:rPr>
              <a:t>strictfp </a:t>
            </a:r>
            <a:r>
              <a:rPr sz="2800" b="1" spc="-5" dirty="0">
                <a:solidFill>
                  <a:srgbClr val="006699"/>
                </a:solidFill>
                <a:latin typeface="Verdana"/>
                <a:cs typeface="Verdana"/>
              </a:rPr>
              <a:t>void </a:t>
            </a:r>
            <a:r>
              <a:rPr sz="2800" spc="-5" dirty="0">
                <a:latin typeface="Verdana"/>
                <a:cs typeface="Verdana"/>
              </a:rPr>
              <a:t>m(){}</a:t>
            </a:r>
            <a:r>
              <a:rPr sz="2800" spc="-5" dirty="0">
                <a:solidFill>
                  <a:srgbClr val="008200"/>
                </a:solidFill>
                <a:latin typeface="Verdana"/>
                <a:cs typeface="Verdana"/>
              </a:rPr>
              <a:t>//strictfp </a:t>
            </a:r>
            <a:r>
              <a:rPr sz="2800" spc="-10" dirty="0">
                <a:solidFill>
                  <a:srgbClr val="008200"/>
                </a:solidFill>
                <a:latin typeface="Verdana"/>
                <a:cs typeface="Verdana"/>
              </a:rPr>
              <a:t>applied </a:t>
            </a:r>
            <a:r>
              <a:rPr sz="2800" spc="-5" dirty="0">
                <a:solidFill>
                  <a:srgbClr val="008200"/>
                </a:solidFill>
                <a:latin typeface="Verdana"/>
                <a:cs typeface="Verdana"/>
              </a:rPr>
              <a:t>on</a:t>
            </a:r>
            <a:r>
              <a:rPr sz="2800" spc="25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8200"/>
                </a:solidFill>
                <a:latin typeface="Verdana"/>
                <a:cs typeface="Verdana"/>
              </a:rPr>
              <a:t>method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4058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600A38"/>
                </a:solidFill>
                <a:latin typeface="Carlito"/>
                <a:cs typeface="Carlito"/>
              </a:rPr>
              <a:t>javadoc</a:t>
            </a:r>
            <a:r>
              <a:rPr spc="-60" dirty="0">
                <a:solidFill>
                  <a:srgbClr val="600A38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600A38"/>
                </a:solidFill>
                <a:latin typeface="Carlito"/>
                <a:cs typeface="Carlito"/>
              </a:rPr>
              <a:t>comment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346" y="1422603"/>
            <a:ext cx="10867390" cy="38989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95580" indent="-228600" algn="just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Verdana"/>
                <a:cs typeface="Verdana"/>
              </a:rPr>
              <a:t>Use documentation comment /**... */ to </a:t>
            </a:r>
            <a:r>
              <a:rPr sz="2800" spc="-10" dirty="0">
                <a:latin typeface="Verdana"/>
                <a:cs typeface="Verdana"/>
              </a:rPr>
              <a:t>post </a:t>
            </a:r>
            <a:r>
              <a:rPr sz="2800" spc="-5" dirty="0">
                <a:latin typeface="Verdana"/>
                <a:cs typeface="Verdana"/>
              </a:rPr>
              <a:t>information  for </a:t>
            </a:r>
            <a:r>
              <a:rPr sz="2800" spc="-10" dirty="0">
                <a:latin typeface="Verdana"/>
                <a:cs typeface="Verdana"/>
              </a:rPr>
              <a:t>the class, </a:t>
            </a:r>
            <a:r>
              <a:rPr sz="2800" spc="-5" dirty="0">
                <a:latin typeface="Verdana"/>
                <a:cs typeface="Verdana"/>
              </a:rPr>
              <a:t>method, </a:t>
            </a:r>
            <a:r>
              <a:rPr sz="2800" spc="-40" dirty="0">
                <a:latin typeface="Verdana"/>
                <a:cs typeface="Verdana"/>
              </a:rPr>
              <a:t>constructor, </a:t>
            </a:r>
            <a:r>
              <a:rPr sz="2800" spc="-5" dirty="0">
                <a:latin typeface="Verdana"/>
                <a:cs typeface="Verdana"/>
              </a:rPr>
              <a:t>fields</a:t>
            </a:r>
            <a:r>
              <a:rPr sz="2800" spc="204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etc.</a:t>
            </a:r>
            <a:endParaRPr sz="280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/** documentation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*/</a:t>
            </a:r>
            <a:endParaRPr sz="2800">
              <a:latin typeface="Arial"/>
              <a:cs typeface="Arial"/>
            </a:endParaRPr>
          </a:p>
          <a:p>
            <a:pPr marL="241300" marR="7620" indent="-228600" algn="just">
              <a:lnSpc>
                <a:spcPct val="9000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This is a </a:t>
            </a:r>
            <a:r>
              <a:rPr sz="2800" dirty="0">
                <a:latin typeface="Arial"/>
                <a:cs typeface="Arial"/>
              </a:rPr>
              <a:t>documentation </a:t>
            </a:r>
            <a:r>
              <a:rPr sz="2800" spc="-5" dirty="0">
                <a:latin typeface="Arial"/>
                <a:cs typeface="Arial"/>
              </a:rPr>
              <a:t>comment and in general its </a:t>
            </a:r>
            <a:r>
              <a:rPr sz="2800" dirty="0">
                <a:latin typeface="Arial"/>
                <a:cs typeface="Arial"/>
              </a:rPr>
              <a:t>called </a:t>
            </a:r>
            <a:r>
              <a:rPr sz="2800" b="1" spc="-10" dirty="0">
                <a:latin typeface="Arial"/>
                <a:cs typeface="Arial"/>
              </a:rPr>
              <a:t>doc  </a:t>
            </a:r>
            <a:r>
              <a:rPr sz="2800" b="1" dirty="0">
                <a:latin typeface="Arial"/>
                <a:cs typeface="Arial"/>
              </a:rPr>
              <a:t>comment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JDK javadoc </a:t>
            </a:r>
            <a:r>
              <a:rPr sz="2800" dirty="0">
                <a:latin typeface="Arial"/>
                <a:cs typeface="Arial"/>
              </a:rPr>
              <a:t>tool uses </a:t>
            </a:r>
            <a:r>
              <a:rPr sz="2800" i="1" dirty="0">
                <a:latin typeface="Arial"/>
                <a:cs typeface="Arial"/>
              </a:rPr>
              <a:t>doc </a:t>
            </a:r>
            <a:r>
              <a:rPr sz="2800" i="1" spc="-5" dirty="0">
                <a:latin typeface="Arial"/>
                <a:cs typeface="Arial"/>
              </a:rPr>
              <a:t>comments </a:t>
            </a:r>
            <a:r>
              <a:rPr sz="2800" spc="-5" dirty="0">
                <a:latin typeface="Arial"/>
                <a:cs typeface="Arial"/>
              </a:rPr>
              <a:t>when  </a:t>
            </a:r>
            <a:r>
              <a:rPr sz="2800" dirty="0">
                <a:latin typeface="Arial"/>
                <a:cs typeface="Arial"/>
              </a:rPr>
              <a:t>preparing </a:t>
            </a:r>
            <a:r>
              <a:rPr sz="2800" spc="-5" dirty="0">
                <a:latin typeface="Arial"/>
                <a:cs typeface="Arial"/>
              </a:rPr>
              <a:t>automatically generated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documentation.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Javadoc </a:t>
            </a:r>
            <a:r>
              <a:rPr sz="2800" spc="-5" dirty="0">
                <a:latin typeface="Arial"/>
                <a:cs typeface="Arial"/>
              </a:rPr>
              <a:t>is a </a:t>
            </a:r>
            <a:r>
              <a:rPr sz="2800" dirty="0">
                <a:latin typeface="Arial"/>
                <a:cs typeface="Arial"/>
              </a:rPr>
              <a:t>tool </a:t>
            </a:r>
            <a:r>
              <a:rPr sz="2800" spc="-5" dirty="0">
                <a:latin typeface="Arial"/>
                <a:cs typeface="Arial"/>
              </a:rPr>
              <a:t>which comes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5" dirty="0">
                <a:latin typeface="Arial"/>
                <a:cs typeface="Arial"/>
              </a:rPr>
              <a:t>JDK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it is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dirty="0">
                <a:latin typeface="Arial"/>
                <a:cs typeface="Arial"/>
              </a:rPr>
              <a:t>generating Java </a:t>
            </a:r>
            <a:r>
              <a:rPr sz="2800" spc="-5" dirty="0">
                <a:latin typeface="Arial"/>
                <a:cs typeface="Arial"/>
              </a:rPr>
              <a:t>code </a:t>
            </a:r>
            <a:r>
              <a:rPr sz="2800" dirty="0">
                <a:latin typeface="Arial"/>
                <a:cs typeface="Arial"/>
              </a:rPr>
              <a:t>documentation </a:t>
            </a:r>
            <a:r>
              <a:rPr sz="2800" spc="-5" dirty="0">
                <a:latin typeface="Arial"/>
                <a:cs typeface="Arial"/>
              </a:rPr>
              <a:t>in HTML </a:t>
            </a:r>
            <a:r>
              <a:rPr sz="2800" dirty="0">
                <a:latin typeface="Arial"/>
                <a:cs typeface="Arial"/>
              </a:rPr>
              <a:t>format from Java  </a:t>
            </a:r>
            <a:r>
              <a:rPr sz="2800" spc="-5" dirty="0">
                <a:latin typeface="Arial"/>
                <a:cs typeface="Arial"/>
              </a:rPr>
              <a:t>source </a:t>
            </a:r>
            <a:r>
              <a:rPr sz="2800" dirty="0">
                <a:latin typeface="Arial"/>
                <a:cs typeface="Arial"/>
              </a:rPr>
              <a:t>code, </a:t>
            </a:r>
            <a:r>
              <a:rPr sz="2800" spc="-5" dirty="0">
                <a:latin typeface="Arial"/>
                <a:cs typeface="Arial"/>
              </a:rPr>
              <a:t>which </a:t>
            </a:r>
            <a:r>
              <a:rPr sz="2800" dirty="0">
                <a:latin typeface="Arial"/>
                <a:cs typeface="Arial"/>
              </a:rPr>
              <a:t>requires </a:t>
            </a:r>
            <a:r>
              <a:rPr sz="2800" spc="-5" dirty="0">
                <a:latin typeface="Arial"/>
                <a:cs typeface="Arial"/>
              </a:rPr>
              <a:t>documentation in a predefined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format.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0598" y="-6350"/>
          <a:ext cx="11309985" cy="6827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Syntax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@author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Adds the author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class.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@author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name-text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{@code}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23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Displays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text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code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font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without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interpreting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text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HTML  markup or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nested javadoc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tags.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{@code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text}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{@docRoot}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530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Represents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relative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path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generated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document's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root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directory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any generated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page.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{@docRoot}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@deprecated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Adds a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comment indicating that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this API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should no longer</a:t>
                      </a:r>
                      <a:r>
                        <a:rPr sz="20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be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used.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@deprecated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deprecatedtext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@exception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3473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Adds a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Throws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subheading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generated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documentation,  with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classname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description</a:t>
                      </a:r>
                      <a:r>
                        <a:rPr sz="20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text.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4940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@exception</a:t>
                      </a:r>
                      <a:r>
                        <a:rPr sz="20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class-name  description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{@inheritDoc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}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Inherits a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comment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nearest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inheritable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20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or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implementable</a:t>
                      </a:r>
                      <a:r>
                        <a:rPr sz="20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interface.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Inherits a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comment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from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immediate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surperclass.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{@link}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07314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Inserts an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in-line link with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visible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text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label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that points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documentation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specified package, class,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member  name of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referenced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class.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5321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{@link  pac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k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e.c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as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#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ber  label}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{@linkplain}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2457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Identical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{@link},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except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link's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label is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displayed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plain 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text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than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font.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5327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{@linkplain  pa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k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e.cla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s#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ber  label}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6798" y="0"/>
          <a:ext cx="11535409" cy="6808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Syntax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@param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958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Adds 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parameter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parameter-name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followed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 description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"Parameters"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 marR="1670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@param parameter-name  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@return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Adds 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"Returns"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section with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description</a:t>
                      </a:r>
                      <a:r>
                        <a:rPr sz="18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text.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@return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9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@see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Adds a "See Also"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heading with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link or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text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entry that points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reference.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@see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reference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@serial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Used in 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doc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comment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serializable</a:t>
                      </a:r>
                      <a:r>
                        <a:rPr sz="18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field.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 marR="1625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@serial field-description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|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include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|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exclude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76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@serialData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Documents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data written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writeObject(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)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writeExternal(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sz="1800" spc="2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methods.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@serialData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data-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@serialField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Documents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ObjectStreamField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component.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@serialField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field-name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field-type field-description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@since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04266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Adds 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"Since" heading with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since-text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generated  documentation.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@since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release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89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@throws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@throws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@exception tags are</a:t>
                      </a:r>
                      <a:r>
                        <a:rPr sz="18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synonyms.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@throws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class-name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098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{@value}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070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When {@value}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 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doc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comment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static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field, it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displays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value of that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constant.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 marR="7499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{@value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package.class#field}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104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@version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Adds a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"Version"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subheading with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version-text 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generated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docs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when 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-version option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used.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@version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version-text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19" y="0"/>
            <a:ext cx="5624195" cy="68440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00" spc="-5" dirty="0">
                <a:latin typeface="Carlito"/>
                <a:cs typeface="Carlito"/>
              </a:rPr>
              <a:t>import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java.io.*;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spc="-5" dirty="0">
                <a:latin typeface="Carlito"/>
                <a:cs typeface="Carlito"/>
              </a:rPr>
              <a:t>/**</a:t>
            </a:r>
            <a:endParaRPr sz="15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spcBef>
                <a:spcPts val="650"/>
              </a:spcBef>
              <a:buChar char="*"/>
              <a:tabLst>
                <a:tab pos="151765" algn="l"/>
              </a:tabLst>
            </a:pPr>
            <a:r>
              <a:rPr sz="1500" spc="-5" dirty="0">
                <a:latin typeface="Carlito"/>
                <a:cs typeface="Carlito"/>
              </a:rPr>
              <a:t>&lt;h1&gt;Add </a:t>
            </a:r>
            <a:r>
              <a:rPr sz="1500" spc="-30" dirty="0">
                <a:latin typeface="Carlito"/>
                <a:cs typeface="Carlito"/>
              </a:rPr>
              <a:t>Two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Numbers!&lt;/h1&gt;</a:t>
            </a:r>
            <a:endParaRPr sz="15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spcBef>
                <a:spcPts val="640"/>
              </a:spcBef>
              <a:buChar char="*"/>
              <a:tabLst>
                <a:tab pos="151765" algn="l"/>
              </a:tabLst>
            </a:pPr>
            <a:r>
              <a:rPr sz="1500" spc="-5" dirty="0">
                <a:latin typeface="Carlito"/>
                <a:cs typeface="Carlito"/>
              </a:rPr>
              <a:t>The </a:t>
            </a:r>
            <a:r>
              <a:rPr sz="1500" dirty="0">
                <a:latin typeface="Carlito"/>
                <a:cs typeface="Carlito"/>
              </a:rPr>
              <a:t>AddNum </a:t>
            </a:r>
            <a:r>
              <a:rPr sz="1500" spc="-10" dirty="0">
                <a:latin typeface="Carlito"/>
                <a:cs typeface="Carlito"/>
              </a:rPr>
              <a:t>program </a:t>
            </a:r>
            <a:r>
              <a:rPr sz="1500" spc="-5" dirty="0">
                <a:latin typeface="Carlito"/>
                <a:cs typeface="Carlito"/>
              </a:rPr>
              <a:t>implements </a:t>
            </a:r>
            <a:r>
              <a:rPr sz="1500" dirty="0">
                <a:latin typeface="Carlito"/>
                <a:cs typeface="Carlito"/>
              </a:rPr>
              <a:t>an </a:t>
            </a:r>
            <a:r>
              <a:rPr sz="1500" spc="-5" dirty="0">
                <a:latin typeface="Carlito"/>
                <a:cs typeface="Carlito"/>
              </a:rPr>
              <a:t>application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that</a:t>
            </a:r>
            <a:endParaRPr sz="15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spcBef>
                <a:spcPts val="635"/>
              </a:spcBef>
              <a:buChar char="*"/>
              <a:tabLst>
                <a:tab pos="151765" algn="l"/>
              </a:tabLst>
            </a:pPr>
            <a:r>
              <a:rPr sz="1500" spc="-5" dirty="0">
                <a:latin typeface="Carlito"/>
                <a:cs typeface="Carlito"/>
              </a:rPr>
              <a:t>simply </a:t>
            </a:r>
            <a:r>
              <a:rPr sz="1500" dirty="0">
                <a:latin typeface="Carlito"/>
                <a:cs typeface="Carlito"/>
              </a:rPr>
              <a:t>adds </a:t>
            </a:r>
            <a:r>
              <a:rPr sz="1500" spc="-5" dirty="0">
                <a:latin typeface="Carlito"/>
                <a:cs typeface="Carlito"/>
              </a:rPr>
              <a:t>two given </a:t>
            </a:r>
            <a:r>
              <a:rPr sz="1500" spc="-10" dirty="0">
                <a:latin typeface="Carlito"/>
                <a:cs typeface="Carlito"/>
              </a:rPr>
              <a:t>integer </a:t>
            </a:r>
            <a:r>
              <a:rPr sz="1500" spc="-5" dirty="0">
                <a:latin typeface="Carlito"/>
                <a:cs typeface="Carlito"/>
              </a:rPr>
              <a:t>numbers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Prints</a:t>
            </a:r>
            <a:endParaRPr sz="15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spcBef>
                <a:spcPts val="650"/>
              </a:spcBef>
              <a:buChar char="*"/>
              <a:tabLst>
                <a:tab pos="151765" algn="l"/>
              </a:tabLst>
            </a:pP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output on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screen.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dirty="0">
                <a:latin typeface="Carlito"/>
                <a:cs typeface="Carlito"/>
              </a:rPr>
              <a:t>*</a:t>
            </a:r>
            <a:r>
              <a:rPr sz="1500" spc="-5" dirty="0">
                <a:latin typeface="Carlito"/>
                <a:cs typeface="Carlito"/>
              </a:rPr>
              <a:t> &lt;p&gt;</a:t>
            </a:r>
            <a:endParaRPr sz="15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spcBef>
                <a:spcPts val="635"/>
              </a:spcBef>
              <a:buChar char="*"/>
              <a:tabLst>
                <a:tab pos="151765" algn="l"/>
              </a:tabLst>
            </a:pPr>
            <a:r>
              <a:rPr sz="1500" spc="-5" dirty="0">
                <a:latin typeface="Carlito"/>
                <a:cs typeface="Carlito"/>
              </a:rPr>
              <a:t>&lt;b&gt;Note:&lt;/b&gt; </a:t>
            </a:r>
            <a:r>
              <a:rPr sz="1500" dirty="0">
                <a:latin typeface="Carlito"/>
                <a:cs typeface="Carlito"/>
              </a:rPr>
              <a:t>Giving </a:t>
            </a:r>
            <a:r>
              <a:rPr sz="1500" spc="-5" dirty="0">
                <a:latin typeface="Carlito"/>
                <a:cs typeface="Carlito"/>
              </a:rPr>
              <a:t>proper comments </a:t>
            </a:r>
            <a:r>
              <a:rPr sz="1500" dirty="0">
                <a:latin typeface="Carlito"/>
                <a:cs typeface="Carlito"/>
              </a:rPr>
              <a:t>in </a:t>
            </a:r>
            <a:r>
              <a:rPr sz="1500" spc="-5" dirty="0">
                <a:latin typeface="Carlito"/>
                <a:cs typeface="Carlito"/>
              </a:rPr>
              <a:t>your </a:t>
            </a:r>
            <a:r>
              <a:rPr sz="1500" spc="-10" dirty="0">
                <a:latin typeface="Carlito"/>
                <a:cs typeface="Carlito"/>
              </a:rPr>
              <a:t>program makes </a:t>
            </a:r>
            <a:r>
              <a:rPr sz="1500" dirty="0">
                <a:latin typeface="Carlito"/>
                <a:cs typeface="Carlito"/>
              </a:rPr>
              <a:t>it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more</a:t>
            </a:r>
            <a:endParaRPr sz="15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spcBef>
                <a:spcPts val="650"/>
              </a:spcBef>
              <a:buChar char="*"/>
              <a:tabLst>
                <a:tab pos="151765" algn="l"/>
              </a:tabLst>
            </a:pPr>
            <a:r>
              <a:rPr sz="1500" spc="-5" dirty="0">
                <a:latin typeface="Carlito"/>
                <a:cs typeface="Carlito"/>
              </a:rPr>
              <a:t>user friendly </a:t>
            </a:r>
            <a:r>
              <a:rPr sz="1500" dirty="0">
                <a:latin typeface="Carlito"/>
                <a:cs typeface="Carlito"/>
              </a:rPr>
              <a:t>and it is assumed as a high quality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code.</a:t>
            </a:r>
            <a:endParaRPr sz="15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spcBef>
                <a:spcPts val="640"/>
              </a:spcBef>
              <a:buChar char="*"/>
              <a:tabLst>
                <a:tab pos="151765" algn="l"/>
              </a:tabLst>
            </a:pPr>
            <a:r>
              <a:rPr sz="1500" spc="-5" dirty="0">
                <a:latin typeface="Carlito"/>
                <a:cs typeface="Carlito"/>
              </a:rPr>
              <a:t>@author </a:t>
            </a:r>
            <a:r>
              <a:rPr sz="1500" spc="-10" dirty="0">
                <a:latin typeface="Carlito"/>
                <a:cs typeface="Carlito"/>
              </a:rPr>
              <a:t>Zara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Ali</a:t>
            </a:r>
            <a:endParaRPr sz="15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spcBef>
                <a:spcPts val="635"/>
              </a:spcBef>
              <a:buChar char="*"/>
              <a:tabLst>
                <a:tab pos="151765" algn="l"/>
              </a:tabLst>
            </a:pPr>
            <a:r>
              <a:rPr sz="1500" spc="-10" dirty="0">
                <a:latin typeface="Carlito"/>
                <a:cs typeface="Carlito"/>
              </a:rPr>
              <a:t>@version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1.0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843915" algn="l"/>
              </a:tabLst>
            </a:pPr>
            <a:r>
              <a:rPr sz="1500" dirty="0">
                <a:latin typeface="Carlito"/>
                <a:cs typeface="Carlito"/>
              </a:rPr>
              <a:t>* @since	</a:t>
            </a:r>
            <a:r>
              <a:rPr sz="1500" spc="-5" dirty="0">
                <a:latin typeface="Carlito"/>
                <a:cs typeface="Carlito"/>
              </a:rPr>
              <a:t>2014-03-31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latin typeface="Carlito"/>
                <a:cs typeface="Carlito"/>
              </a:rPr>
              <a:t>*/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5" dirty="0">
                <a:latin typeface="Carlito"/>
                <a:cs typeface="Carlito"/>
              </a:rPr>
              <a:t>class </a:t>
            </a:r>
            <a:r>
              <a:rPr sz="1500" dirty="0">
                <a:latin typeface="Carlito"/>
                <a:cs typeface="Carlito"/>
              </a:rPr>
              <a:t>AddNum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140335">
              <a:lnSpc>
                <a:spcPct val="100000"/>
              </a:lnSpc>
              <a:spcBef>
                <a:spcPts val="650"/>
              </a:spcBef>
            </a:pPr>
            <a:r>
              <a:rPr sz="1500" spc="-5" dirty="0">
                <a:latin typeface="Carlito"/>
                <a:cs typeface="Carlito"/>
              </a:rPr>
              <a:t>/**</a:t>
            </a:r>
            <a:endParaRPr sz="1500">
              <a:latin typeface="Carlito"/>
              <a:cs typeface="Carlito"/>
            </a:endParaRPr>
          </a:p>
          <a:p>
            <a:pPr marL="278765" lvl="1" indent="-139065">
              <a:lnSpc>
                <a:spcPct val="100000"/>
              </a:lnSpc>
              <a:spcBef>
                <a:spcPts val="635"/>
              </a:spcBef>
              <a:buChar char="*"/>
              <a:tabLst>
                <a:tab pos="279400" algn="l"/>
              </a:tabLst>
            </a:pPr>
            <a:r>
              <a:rPr sz="1500" spc="-5" dirty="0">
                <a:latin typeface="Carlito"/>
                <a:cs typeface="Carlito"/>
              </a:rPr>
              <a:t>This method </a:t>
            </a:r>
            <a:r>
              <a:rPr sz="1500" dirty="0">
                <a:latin typeface="Carlito"/>
                <a:cs typeface="Carlito"/>
              </a:rPr>
              <a:t>is </a:t>
            </a:r>
            <a:r>
              <a:rPr sz="1500" spc="-5" dirty="0">
                <a:latin typeface="Carlito"/>
                <a:cs typeface="Carlito"/>
              </a:rPr>
              <a:t>used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dirty="0">
                <a:latin typeface="Carlito"/>
                <a:cs typeface="Carlito"/>
              </a:rPr>
              <a:t>add </a:t>
            </a:r>
            <a:r>
              <a:rPr sz="1500" spc="-5" dirty="0">
                <a:latin typeface="Carlito"/>
                <a:cs typeface="Carlito"/>
              </a:rPr>
              <a:t>two </a:t>
            </a:r>
            <a:r>
              <a:rPr sz="1500" spc="-10" dirty="0">
                <a:latin typeface="Carlito"/>
                <a:cs typeface="Carlito"/>
              </a:rPr>
              <a:t>integers. </a:t>
            </a:r>
            <a:r>
              <a:rPr sz="1500" spc="-5" dirty="0">
                <a:latin typeface="Carlito"/>
                <a:cs typeface="Carlito"/>
              </a:rPr>
              <a:t>This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</a:t>
            </a:r>
            <a:endParaRPr sz="1500">
              <a:latin typeface="Carlito"/>
              <a:cs typeface="Carlito"/>
            </a:endParaRPr>
          </a:p>
          <a:p>
            <a:pPr marL="278765" lvl="1" indent="-139065">
              <a:lnSpc>
                <a:spcPct val="100000"/>
              </a:lnSpc>
              <a:spcBef>
                <a:spcPts val="635"/>
              </a:spcBef>
              <a:buChar char="*"/>
              <a:tabLst>
                <a:tab pos="279400" algn="l"/>
              </a:tabLst>
            </a:pPr>
            <a:r>
              <a:rPr sz="1500" dirty="0">
                <a:latin typeface="Carlito"/>
                <a:cs typeface="Carlito"/>
              </a:rPr>
              <a:t>a the </a:t>
            </a:r>
            <a:r>
              <a:rPr sz="1500" spc="-5" dirty="0">
                <a:latin typeface="Carlito"/>
                <a:cs typeface="Carlito"/>
              </a:rPr>
              <a:t>simplest </a:t>
            </a:r>
            <a:r>
              <a:rPr sz="1500" spc="-15" dirty="0">
                <a:latin typeface="Carlito"/>
                <a:cs typeface="Carlito"/>
              </a:rPr>
              <a:t>form </a:t>
            </a:r>
            <a:r>
              <a:rPr sz="1500" spc="-5" dirty="0">
                <a:latin typeface="Carlito"/>
                <a:cs typeface="Carlito"/>
              </a:rPr>
              <a:t>of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5" dirty="0">
                <a:latin typeface="Carlito"/>
                <a:cs typeface="Carlito"/>
              </a:rPr>
              <a:t>class method, just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to</a:t>
            </a:r>
            <a:endParaRPr sz="1500">
              <a:latin typeface="Carlito"/>
              <a:cs typeface="Carlito"/>
            </a:endParaRPr>
          </a:p>
          <a:p>
            <a:pPr marL="278765" lvl="1" indent="-139065">
              <a:lnSpc>
                <a:spcPct val="100000"/>
              </a:lnSpc>
              <a:spcBef>
                <a:spcPts val="650"/>
              </a:spcBef>
              <a:buChar char="*"/>
              <a:tabLst>
                <a:tab pos="279400" algn="l"/>
              </a:tabLst>
            </a:pPr>
            <a:r>
              <a:rPr sz="1500" spc="-5" dirty="0">
                <a:latin typeface="Carlito"/>
                <a:cs typeface="Carlito"/>
              </a:rPr>
              <a:t>show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usage of various </a:t>
            </a:r>
            <a:r>
              <a:rPr sz="1500" spc="-10" dirty="0">
                <a:latin typeface="Carlito"/>
                <a:cs typeface="Carlito"/>
              </a:rPr>
              <a:t>javadoc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Tags.</a:t>
            </a:r>
            <a:endParaRPr sz="1500">
              <a:latin typeface="Carlito"/>
              <a:cs typeface="Carlito"/>
            </a:endParaRPr>
          </a:p>
          <a:p>
            <a:pPr marL="278765" lvl="1" indent="-139065">
              <a:lnSpc>
                <a:spcPct val="100000"/>
              </a:lnSpc>
              <a:spcBef>
                <a:spcPts val="640"/>
              </a:spcBef>
              <a:buChar char="*"/>
              <a:tabLst>
                <a:tab pos="279400" algn="l"/>
              </a:tabLst>
            </a:pPr>
            <a:r>
              <a:rPr sz="1500" spc="-5" dirty="0">
                <a:latin typeface="Carlito"/>
                <a:cs typeface="Carlito"/>
              </a:rPr>
              <a:t>@param </a:t>
            </a:r>
            <a:r>
              <a:rPr sz="1500" dirty="0">
                <a:latin typeface="Carlito"/>
                <a:cs typeface="Carlito"/>
              </a:rPr>
              <a:t>numA </a:t>
            </a:r>
            <a:r>
              <a:rPr sz="1500" spc="-5" dirty="0">
                <a:latin typeface="Carlito"/>
                <a:cs typeface="Carlito"/>
              </a:rPr>
              <a:t>This </a:t>
            </a:r>
            <a:r>
              <a:rPr sz="1500" dirty="0">
                <a:latin typeface="Carlito"/>
                <a:cs typeface="Carlito"/>
              </a:rPr>
              <a:t>is the </a:t>
            </a:r>
            <a:r>
              <a:rPr sz="1500" spc="-10" dirty="0">
                <a:latin typeface="Carlito"/>
                <a:cs typeface="Carlito"/>
              </a:rPr>
              <a:t>first paramter to </a:t>
            </a:r>
            <a:r>
              <a:rPr sz="1500" dirty="0">
                <a:latin typeface="Carlito"/>
                <a:cs typeface="Carlito"/>
              </a:rPr>
              <a:t>addNum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method</a:t>
            </a:r>
            <a:endParaRPr sz="1500">
              <a:latin typeface="Carlito"/>
              <a:cs typeface="Carlito"/>
            </a:endParaRPr>
          </a:p>
          <a:p>
            <a:pPr marL="278765" lvl="1" indent="-139065">
              <a:lnSpc>
                <a:spcPct val="100000"/>
              </a:lnSpc>
              <a:spcBef>
                <a:spcPts val="635"/>
              </a:spcBef>
              <a:buChar char="*"/>
              <a:tabLst>
                <a:tab pos="279400" algn="l"/>
              </a:tabLst>
            </a:pPr>
            <a:r>
              <a:rPr sz="1500" spc="-5" dirty="0">
                <a:latin typeface="Carlito"/>
                <a:cs typeface="Carlito"/>
              </a:rPr>
              <a:t>@param </a:t>
            </a:r>
            <a:r>
              <a:rPr sz="1500" dirty="0">
                <a:latin typeface="Carlito"/>
                <a:cs typeface="Carlito"/>
              </a:rPr>
              <a:t>numB </a:t>
            </a:r>
            <a:r>
              <a:rPr sz="1500" spc="-5" dirty="0">
                <a:latin typeface="Carlito"/>
                <a:cs typeface="Carlito"/>
              </a:rPr>
              <a:t>This </a:t>
            </a:r>
            <a:r>
              <a:rPr sz="1500" dirty="0">
                <a:latin typeface="Carlito"/>
                <a:cs typeface="Carlito"/>
              </a:rPr>
              <a:t>is the </a:t>
            </a:r>
            <a:r>
              <a:rPr sz="1500" spc="-5" dirty="0">
                <a:latin typeface="Carlito"/>
                <a:cs typeface="Carlito"/>
              </a:rPr>
              <a:t>second </a:t>
            </a:r>
            <a:r>
              <a:rPr sz="1500" spc="-10" dirty="0">
                <a:latin typeface="Carlito"/>
                <a:cs typeface="Carlito"/>
              </a:rPr>
              <a:t>parameter to </a:t>
            </a:r>
            <a:r>
              <a:rPr sz="1500" dirty="0">
                <a:latin typeface="Carlito"/>
                <a:cs typeface="Carlito"/>
              </a:rPr>
              <a:t>addNum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method</a:t>
            </a:r>
            <a:endParaRPr sz="1500">
              <a:latin typeface="Carlito"/>
              <a:cs typeface="Carlito"/>
            </a:endParaRPr>
          </a:p>
          <a:p>
            <a:pPr marL="278765" lvl="1" indent="-139065">
              <a:lnSpc>
                <a:spcPct val="100000"/>
              </a:lnSpc>
              <a:spcBef>
                <a:spcPts val="645"/>
              </a:spcBef>
              <a:buChar char="*"/>
              <a:tabLst>
                <a:tab pos="279400" algn="l"/>
              </a:tabLst>
            </a:pPr>
            <a:r>
              <a:rPr sz="1500" spc="-10" dirty="0">
                <a:latin typeface="Carlito"/>
                <a:cs typeface="Carlito"/>
              </a:rPr>
              <a:t>@return </a:t>
            </a:r>
            <a:r>
              <a:rPr sz="1500" dirty="0">
                <a:latin typeface="Carlito"/>
                <a:cs typeface="Carlito"/>
              </a:rPr>
              <a:t>int </a:t>
            </a:r>
            <a:r>
              <a:rPr sz="1500" spc="-5" dirty="0">
                <a:latin typeface="Carlito"/>
                <a:cs typeface="Carlito"/>
              </a:rPr>
              <a:t>This returns sum of </a:t>
            </a:r>
            <a:r>
              <a:rPr sz="1500" dirty="0">
                <a:latin typeface="Carlito"/>
                <a:cs typeface="Carlito"/>
              </a:rPr>
              <a:t>numA and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numB.</a:t>
            </a:r>
            <a:endParaRPr sz="1500">
              <a:latin typeface="Carlito"/>
              <a:cs typeface="Carlito"/>
            </a:endParaRPr>
          </a:p>
          <a:p>
            <a:pPr marL="140335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latin typeface="Carlito"/>
                <a:cs typeface="Carlito"/>
              </a:rPr>
              <a:t>*/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1258" y="153416"/>
            <a:ext cx="3178175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25299"/>
              </a:lnSpc>
              <a:spcBef>
                <a:spcPts val="100"/>
              </a:spcBef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5" dirty="0">
                <a:latin typeface="Carlito"/>
                <a:cs typeface="Carlito"/>
              </a:rPr>
              <a:t>int addNum(int </a:t>
            </a:r>
            <a:r>
              <a:rPr sz="1500" dirty="0">
                <a:latin typeface="Carlito"/>
                <a:cs typeface="Carlito"/>
              </a:rPr>
              <a:t>numA, int numB)</a:t>
            </a:r>
            <a:r>
              <a:rPr sz="1500" spc="-1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  </a:t>
            </a:r>
            <a:r>
              <a:rPr sz="1500" spc="-10" dirty="0">
                <a:latin typeface="Carlito"/>
                <a:cs typeface="Carlito"/>
              </a:rPr>
              <a:t>return </a:t>
            </a:r>
            <a:r>
              <a:rPr sz="1500" dirty="0">
                <a:latin typeface="Carlito"/>
                <a:cs typeface="Carlito"/>
              </a:rPr>
              <a:t>numA +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numB;</a:t>
            </a:r>
            <a:endParaRPr sz="150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8586" y="1301241"/>
            <a:ext cx="5116830" cy="203453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500" spc="-5" dirty="0">
                <a:latin typeface="Carlito"/>
                <a:cs typeface="Carlito"/>
              </a:rPr>
              <a:t>/**</a:t>
            </a:r>
            <a:endParaRPr sz="1500">
              <a:latin typeface="Carlito"/>
              <a:cs typeface="Carlito"/>
            </a:endParaRPr>
          </a:p>
          <a:p>
            <a:pPr marL="278765" indent="-139065">
              <a:lnSpc>
                <a:spcPct val="100000"/>
              </a:lnSpc>
              <a:spcBef>
                <a:spcPts val="455"/>
              </a:spcBef>
              <a:buChar char="*"/>
              <a:tabLst>
                <a:tab pos="279400" algn="l"/>
              </a:tabLst>
            </a:pPr>
            <a:r>
              <a:rPr sz="1500" spc="-5" dirty="0">
                <a:latin typeface="Carlito"/>
                <a:cs typeface="Carlito"/>
              </a:rPr>
              <a:t>This </a:t>
            </a:r>
            <a:r>
              <a:rPr sz="1500" dirty="0">
                <a:latin typeface="Carlito"/>
                <a:cs typeface="Carlito"/>
              </a:rPr>
              <a:t>is the main </a:t>
            </a:r>
            <a:r>
              <a:rPr sz="1500" spc="-5" dirty="0">
                <a:latin typeface="Carlito"/>
                <a:cs typeface="Carlito"/>
              </a:rPr>
              <a:t>method which </a:t>
            </a:r>
            <a:r>
              <a:rPr sz="1500" spc="-10" dirty="0">
                <a:latin typeface="Carlito"/>
                <a:cs typeface="Carlito"/>
              </a:rPr>
              <a:t>makes </a:t>
            </a:r>
            <a:r>
              <a:rPr sz="1500" spc="-5" dirty="0">
                <a:latin typeface="Carlito"/>
                <a:cs typeface="Carlito"/>
              </a:rPr>
              <a:t>use of </a:t>
            </a:r>
            <a:r>
              <a:rPr sz="1500" dirty="0">
                <a:latin typeface="Carlito"/>
                <a:cs typeface="Carlito"/>
              </a:rPr>
              <a:t>addNum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method.</a:t>
            </a:r>
            <a:endParaRPr sz="1500">
              <a:latin typeface="Carlito"/>
              <a:cs typeface="Carlito"/>
            </a:endParaRPr>
          </a:p>
          <a:p>
            <a:pPr marL="278765" indent="-139065">
              <a:lnSpc>
                <a:spcPct val="100000"/>
              </a:lnSpc>
              <a:spcBef>
                <a:spcPts val="470"/>
              </a:spcBef>
              <a:buChar char="*"/>
              <a:tabLst>
                <a:tab pos="279400" algn="l"/>
              </a:tabLst>
            </a:pPr>
            <a:r>
              <a:rPr sz="1500" spc="-5" dirty="0">
                <a:latin typeface="Carlito"/>
                <a:cs typeface="Carlito"/>
              </a:rPr>
              <a:t>@param args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Unused.</a:t>
            </a:r>
            <a:endParaRPr sz="1500">
              <a:latin typeface="Carlito"/>
              <a:cs typeface="Carlito"/>
            </a:endParaRPr>
          </a:p>
          <a:p>
            <a:pPr marL="278765" indent="-139065">
              <a:lnSpc>
                <a:spcPct val="100000"/>
              </a:lnSpc>
              <a:spcBef>
                <a:spcPts val="455"/>
              </a:spcBef>
              <a:buChar char="*"/>
              <a:tabLst>
                <a:tab pos="279400" algn="l"/>
              </a:tabLst>
            </a:pPr>
            <a:r>
              <a:rPr sz="1500" spc="-10" dirty="0">
                <a:latin typeface="Carlito"/>
                <a:cs typeface="Carlito"/>
              </a:rPr>
              <a:t>@return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Nothing.</a:t>
            </a:r>
            <a:endParaRPr sz="1500">
              <a:latin typeface="Carlito"/>
              <a:cs typeface="Carlito"/>
            </a:endParaRPr>
          </a:p>
          <a:p>
            <a:pPr marL="278765" indent="-139065">
              <a:lnSpc>
                <a:spcPct val="100000"/>
              </a:lnSpc>
              <a:spcBef>
                <a:spcPts val="459"/>
              </a:spcBef>
              <a:buChar char="*"/>
              <a:tabLst>
                <a:tab pos="279400" algn="l"/>
              </a:tabLst>
            </a:pPr>
            <a:r>
              <a:rPr sz="1500" spc="-10" dirty="0">
                <a:latin typeface="Carlito"/>
                <a:cs typeface="Carlito"/>
              </a:rPr>
              <a:t>@exception IOException </a:t>
            </a:r>
            <a:r>
              <a:rPr sz="1500" spc="-5" dirty="0">
                <a:latin typeface="Carlito"/>
                <a:cs typeface="Carlito"/>
              </a:rPr>
              <a:t>On </a:t>
            </a:r>
            <a:r>
              <a:rPr sz="1500" dirty="0">
                <a:latin typeface="Carlito"/>
                <a:cs typeface="Carlito"/>
              </a:rPr>
              <a:t>input</a:t>
            </a:r>
            <a:r>
              <a:rPr sz="1500" spc="5" dirty="0">
                <a:latin typeface="Carlito"/>
                <a:cs typeface="Carlito"/>
              </a:rPr>
              <a:t> </a:t>
            </a:r>
            <a:r>
              <a:rPr sz="1500" spc="-30" dirty="0">
                <a:latin typeface="Carlito"/>
                <a:cs typeface="Carlito"/>
              </a:rPr>
              <a:t>error.</a:t>
            </a:r>
            <a:endParaRPr sz="1500">
              <a:latin typeface="Carlito"/>
              <a:cs typeface="Carlito"/>
            </a:endParaRPr>
          </a:p>
          <a:p>
            <a:pPr marL="278765" indent="-139065">
              <a:lnSpc>
                <a:spcPct val="100000"/>
              </a:lnSpc>
              <a:spcBef>
                <a:spcPts val="465"/>
              </a:spcBef>
              <a:buChar char="*"/>
              <a:tabLst>
                <a:tab pos="279400" algn="l"/>
              </a:tabLst>
            </a:pPr>
            <a:r>
              <a:rPr sz="1500" spc="-5" dirty="0">
                <a:latin typeface="Carlito"/>
                <a:cs typeface="Carlito"/>
              </a:rPr>
              <a:t>@see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IOException</a:t>
            </a:r>
            <a:endParaRPr sz="1500">
              <a:latin typeface="Carlito"/>
              <a:cs typeface="Carlito"/>
            </a:endParaRPr>
          </a:p>
          <a:p>
            <a:pPr marL="140335">
              <a:lnSpc>
                <a:spcPct val="100000"/>
              </a:lnSpc>
              <a:spcBef>
                <a:spcPts val="459"/>
              </a:spcBef>
            </a:pPr>
            <a:r>
              <a:rPr sz="1500" spc="-5" dirty="0">
                <a:latin typeface="Carlito"/>
                <a:cs typeface="Carlito"/>
              </a:rPr>
              <a:t>*/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6603" y="3597700"/>
            <a:ext cx="4449445" cy="8858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00" spc="-5" dirty="0">
                <a:latin typeface="Carlito"/>
                <a:cs typeface="Carlito"/>
              </a:rPr>
              <a:t>public </a:t>
            </a:r>
            <a:r>
              <a:rPr sz="1500" spc="-10" dirty="0">
                <a:latin typeface="Carlito"/>
                <a:cs typeface="Carlito"/>
              </a:rPr>
              <a:t>static void </a:t>
            </a:r>
            <a:r>
              <a:rPr sz="1500" dirty="0">
                <a:latin typeface="Carlito"/>
                <a:cs typeface="Carlito"/>
              </a:rPr>
              <a:t>main(String </a:t>
            </a:r>
            <a:r>
              <a:rPr sz="1500" spc="-5" dirty="0">
                <a:latin typeface="Carlito"/>
                <a:cs typeface="Carlito"/>
              </a:rPr>
              <a:t>args[]) </a:t>
            </a:r>
            <a:r>
              <a:rPr sz="1500" spc="-10" dirty="0">
                <a:latin typeface="Carlito"/>
                <a:cs typeface="Carlito"/>
              </a:rPr>
              <a:t>throws </a:t>
            </a:r>
            <a:r>
              <a:rPr sz="1500" spc="-5" dirty="0">
                <a:latin typeface="Carlito"/>
                <a:cs typeface="Carlito"/>
              </a:rPr>
              <a:t>IOException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142240" marR="1917700">
              <a:lnSpc>
                <a:spcPct val="125299"/>
              </a:lnSpc>
            </a:pPr>
            <a:r>
              <a:rPr sz="1500" dirty="0">
                <a:latin typeface="Carlito"/>
                <a:cs typeface="Carlito"/>
              </a:rPr>
              <a:t>AddNum </a:t>
            </a:r>
            <a:r>
              <a:rPr sz="1500" spc="-5" dirty="0">
                <a:latin typeface="Carlito"/>
                <a:cs typeface="Carlito"/>
              </a:rPr>
              <a:t>obj </a:t>
            </a:r>
            <a:r>
              <a:rPr sz="1500" dirty="0">
                <a:latin typeface="Carlito"/>
                <a:cs typeface="Carlito"/>
              </a:rPr>
              <a:t>= </a:t>
            </a:r>
            <a:r>
              <a:rPr sz="1500" spc="-5" dirty="0">
                <a:latin typeface="Carlito"/>
                <a:cs typeface="Carlito"/>
              </a:rPr>
              <a:t>new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AddNum();  int </a:t>
            </a:r>
            <a:r>
              <a:rPr sz="1500" spc="-5" dirty="0">
                <a:latin typeface="Carlito"/>
                <a:cs typeface="Carlito"/>
              </a:rPr>
              <a:t>sum </a:t>
            </a:r>
            <a:r>
              <a:rPr sz="1500" dirty="0">
                <a:latin typeface="Carlito"/>
                <a:cs typeface="Carlito"/>
              </a:rPr>
              <a:t>= </a:t>
            </a:r>
            <a:r>
              <a:rPr sz="1500" spc="-5" dirty="0">
                <a:latin typeface="Carlito"/>
                <a:cs typeface="Carlito"/>
              </a:rPr>
              <a:t>obj.addNum(10,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20);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6143" y="4804029"/>
            <a:ext cx="3880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rlito"/>
                <a:cs typeface="Carlito"/>
              </a:rPr>
              <a:t>System.out.println("Sum of 10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5" dirty="0">
                <a:latin typeface="Carlito"/>
                <a:cs typeface="Carlito"/>
              </a:rPr>
              <a:t>20 </a:t>
            </a:r>
            <a:r>
              <a:rPr sz="1500" dirty="0">
                <a:latin typeface="Carlito"/>
                <a:cs typeface="Carlito"/>
              </a:rPr>
              <a:t>is </a:t>
            </a:r>
            <a:r>
              <a:rPr sz="1500" spc="-5" dirty="0">
                <a:latin typeface="Carlito"/>
                <a:cs typeface="Carlito"/>
              </a:rPr>
              <a:t>:" </a:t>
            </a:r>
            <a:r>
              <a:rPr sz="1500" dirty="0">
                <a:latin typeface="Carlito"/>
                <a:cs typeface="Carlito"/>
              </a:rPr>
              <a:t>+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sum);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6603" y="5090921"/>
            <a:ext cx="857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8586" y="5378958"/>
            <a:ext cx="857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7842"/>
            <a:ext cx="1985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0" dirty="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374023"/>
            <a:ext cx="2645410" cy="36360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85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30" dirty="0">
                <a:latin typeface="Arial"/>
                <a:cs typeface="Arial"/>
              </a:rPr>
              <a:t>Simple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Robust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60" dirty="0">
                <a:latin typeface="Arial"/>
                <a:cs typeface="Arial"/>
              </a:rPr>
              <a:t>Distributed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55" dirty="0">
                <a:latin typeface="Arial"/>
                <a:cs typeface="Arial"/>
              </a:rPr>
              <a:t>Interpreted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Arial"/>
                <a:cs typeface="Arial"/>
              </a:rPr>
              <a:t>Secure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35" dirty="0">
                <a:latin typeface="Arial"/>
                <a:cs typeface="Arial"/>
              </a:rPr>
              <a:t>Architectural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Neutral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10" dirty="0">
                <a:latin typeface="Arial"/>
                <a:cs typeface="Arial"/>
              </a:rPr>
              <a:t>Portable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60" dirty="0">
                <a:latin typeface="Arial"/>
                <a:cs typeface="Arial"/>
              </a:rPr>
              <a:t>Multithreaded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75" dirty="0">
                <a:latin typeface="Arial"/>
                <a:cs typeface="Arial"/>
              </a:rPr>
              <a:t>Object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Oriented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393" y="0"/>
            <a:ext cx="3352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Nested</a:t>
            </a:r>
            <a:r>
              <a:rPr spc="-280" dirty="0"/>
              <a:t> </a:t>
            </a:r>
            <a:r>
              <a:rPr spc="-43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12469"/>
            <a:ext cx="10620375" cy="52279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857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20" dirty="0">
                <a:latin typeface="Carlito"/>
                <a:cs typeface="Carlito"/>
              </a:rPr>
              <a:t>Java, </a:t>
            </a:r>
            <a:r>
              <a:rPr sz="2800" spc="-15" dirty="0">
                <a:latin typeface="Carlito"/>
                <a:cs typeface="Carlito"/>
              </a:rPr>
              <a:t>just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5" dirty="0">
                <a:latin typeface="Carlito"/>
                <a:cs typeface="Carlito"/>
              </a:rPr>
              <a:t>methods, </a:t>
            </a:r>
            <a:r>
              <a:rPr sz="2800" spc="-10" dirty="0">
                <a:latin typeface="Carlito"/>
                <a:cs typeface="Carlito"/>
              </a:rPr>
              <a:t>variables </a:t>
            </a:r>
            <a:r>
              <a:rPr sz="2800" spc="-5" dirty="0">
                <a:latin typeface="Carlito"/>
                <a:cs typeface="Carlito"/>
              </a:rPr>
              <a:t>of a class </a:t>
            </a:r>
            <a:r>
              <a:rPr sz="2800" spc="-15" dirty="0">
                <a:latin typeface="Carlito"/>
                <a:cs typeface="Carlito"/>
              </a:rPr>
              <a:t>too can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another class  as its </a:t>
            </a:r>
            <a:r>
              <a:rPr sz="2800" spc="-45" dirty="0">
                <a:latin typeface="Carlito"/>
                <a:cs typeface="Carlito"/>
              </a:rPr>
              <a:t>member. </a:t>
            </a:r>
            <a:r>
              <a:rPr sz="2800" spc="-20" dirty="0">
                <a:latin typeface="Carlito"/>
                <a:cs typeface="Carlito"/>
              </a:rPr>
              <a:t>Writing </a:t>
            </a:r>
            <a:r>
              <a:rPr sz="2800" spc="-5" dirty="0">
                <a:latin typeface="Carlito"/>
                <a:cs typeface="Carlito"/>
              </a:rPr>
              <a:t>a class within another is </a:t>
            </a:r>
            <a:r>
              <a:rPr sz="2800" spc="-10" dirty="0">
                <a:latin typeface="Carlito"/>
                <a:cs typeface="Carlito"/>
              </a:rPr>
              <a:t>allowed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Java.</a:t>
            </a:r>
            <a:endParaRPr sz="2800">
              <a:latin typeface="Carlito"/>
              <a:cs typeface="Carlito"/>
            </a:endParaRPr>
          </a:p>
          <a:p>
            <a:pPr marL="241300" marR="627380" indent="-228600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class </a:t>
            </a:r>
            <a:r>
              <a:rPr sz="2800" spc="-15" dirty="0">
                <a:latin typeface="Carlito"/>
                <a:cs typeface="Carlito"/>
              </a:rPr>
              <a:t>written </a:t>
            </a:r>
            <a:r>
              <a:rPr sz="2800" spc="-10" dirty="0">
                <a:latin typeface="Carlito"/>
                <a:cs typeface="Carlito"/>
              </a:rPr>
              <a:t>within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nested </a:t>
            </a:r>
            <a:r>
              <a:rPr sz="2800" spc="-5" dirty="0">
                <a:latin typeface="Carlito"/>
                <a:cs typeface="Carlito"/>
              </a:rPr>
              <a:t>class, and the </a:t>
            </a:r>
            <a:r>
              <a:rPr sz="2800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that  holds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inner </a:t>
            </a:r>
            <a:r>
              <a:rPr sz="2800" spc="-5" dirty="0">
                <a:latin typeface="Carlito"/>
                <a:cs typeface="Carlito"/>
              </a:rPr>
              <a:t>class is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outer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-25" dirty="0">
                <a:solidFill>
                  <a:srgbClr val="FF0000"/>
                </a:solidFill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236220" marR="7484745" indent="-224154">
              <a:lnSpc>
                <a:spcPct val="121900"/>
              </a:lnSpc>
              <a:spcBef>
                <a:spcPts val="25"/>
              </a:spcBef>
              <a:tabLst>
                <a:tab pos="3022600" algn="l"/>
              </a:tabLst>
            </a:pPr>
            <a:r>
              <a:rPr sz="2600" dirty="0">
                <a:latin typeface="Carlito"/>
                <a:cs typeface="Carlito"/>
              </a:rPr>
              <a:t>class </a:t>
            </a:r>
            <a:r>
              <a:rPr sz="2600" spc="-5" dirty="0">
                <a:latin typeface="Carlito"/>
                <a:cs typeface="Carlito"/>
              </a:rPr>
              <a:t>Outer_Demo </a:t>
            </a:r>
            <a:r>
              <a:rPr sz="2600" dirty="0">
                <a:latin typeface="Carlito"/>
                <a:cs typeface="Carlito"/>
              </a:rPr>
              <a:t>{  class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Inne</a:t>
            </a:r>
            <a:r>
              <a:rPr sz="2600" spc="5" dirty="0">
                <a:latin typeface="Carlito"/>
                <a:cs typeface="Carlito"/>
              </a:rPr>
              <a:t>r</a:t>
            </a:r>
            <a:r>
              <a:rPr sz="2600" spc="-5" dirty="0">
                <a:latin typeface="Carlito"/>
                <a:cs typeface="Carlito"/>
              </a:rPr>
              <a:t>_Dem</a:t>
            </a:r>
            <a:r>
              <a:rPr sz="2600" dirty="0">
                <a:latin typeface="Carlito"/>
                <a:cs typeface="Carlito"/>
              </a:rPr>
              <a:t>o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{	}</a:t>
            </a:r>
            <a:endParaRPr sz="26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rlito"/>
                <a:cs typeface="Carlito"/>
              </a:rPr>
              <a:t>}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15" dirty="0">
                <a:latin typeface="Carlito"/>
                <a:cs typeface="Carlito"/>
              </a:rPr>
              <a:t>Nested </a:t>
            </a:r>
            <a:r>
              <a:rPr sz="2800" spc="-5" dirty="0">
                <a:latin typeface="Carlito"/>
                <a:cs typeface="Carlito"/>
              </a:rPr>
              <a:t>classes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divided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0" dirty="0">
                <a:latin typeface="Carlito"/>
                <a:cs typeface="Carlito"/>
              </a:rPr>
              <a:t>two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types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Non-static </a:t>
            </a:r>
            <a:r>
              <a:rPr sz="2800" spc="-20" dirty="0">
                <a:latin typeface="Carlito"/>
                <a:cs typeface="Carlito"/>
              </a:rPr>
              <a:t>nested </a:t>
            </a:r>
            <a:r>
              <a:rPr sz="2800" spc="-5" dirty="0">
                <a:latin typeface="Carlito"/>
                <a:cs typeface="Carlito"/>
              </a:rPr>
              <a:t>classes − These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non-static members </a:t>
            </a:r>
            <a:r>
              <a:rPr sz="2800" spc="-5" dirty="0">
                <a:latin typeface="Carlito"/>
                <a:cs typeface="Carlito"/>
              </a:rPr>
              <a:t>of a</a:t>
            </a:r>
            <a:r>
              <a:rPr sz="2800" spc="3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Static </a:t>
            </a:r>
            <a:r>
              <a:rPr sz="2800" spc="-20" dirty="0">
                <a:latin typeface="Carlito"/>
                <a:cs typeface="Carlito"/>
              </a:rPr>
              <a:t>nested </a:t>
            </a:r>
            <a:r>
              <a:rPr sz="2800" spc="-5" dirty="0">
                <a:latin typeface="Carlito"/>
                <a:cs typeface="Carlito"/>
              </a:rPr>
              <a:t>classes − </a:t>
            </a:r>
            <a:r>
              <a:rPr sz="2800" spc="-10" dirty="0">
                <a:latin typeface="Carlito"/>
                <a:cs typeface="Carlito"/>
              </a:rPr>
              <a:t>These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static </a:t>
            </a:r>
            <a:r>
              <a:rPr sz="2800" spc="-15" dirty="0">
                <a:latin typeface="Carlito"/>
                <a:cs typeface="Carlito"/>
              </a:rPr>
              <a:t>members </a:t>
            </a:r>
            <a:r>
              <a:rPr sz="2800" spc="-5" dirty="0">
                <a:latin typeface="Carlito"/>
                <a:cs typeface="Carlito"/>
              </a:rPr>
              <a:t>of a</a:t>
            </a:r>
            <a:r>
              <a:rPr sz="2800" spc="2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592" y="3647313"/>
            <a:ext cx="6357620" cy="2829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>
                <a:latin typeface="Arial"/>
                <a:cs typeface="Arial"/>
              </a:rPr>
              <a:t>Inner </a:t>
            </a:r>
            <a:r>
              <a:rPr sz="4000" spc="-325" dirty="0">
                <a:latin typeface="Arial"/>
                <a:cs typeface="Arial"/>
              </a:rPr>
              <a:t>classes </a:t>
            </a:r>
            <a:r>
              <a:rPr sz="4000" spc="-200" dirty="0">
                <a:latin typeface="Arial"/>
                <a:cs typeface="Arial"/>
              </a:rPr>
              <a:t>are </a:t>
            </a:r>
            <a:r>
              <a:rPr sz="4000" spc="-35" dirty="0">
                <a:latin typeface="Arial"/>
                <a:cs typeface="Arial"/>
              </a:rPr>
              <a:t>of </a:t>
            </a:r>
            <a:r>
              <a:rPr sz="4000" spc="-100" dirty="0">
                <a:latin typeface="Arial"/>
                <a:cs typeface="Arial"/>
              </a:rPr>
              <a:t>three</a:t>
            </a:r>
            <a:r>
              <a:rPr sz="4000" spc="-405" dirty="0">
                <a:latin typeface="Arial"/>
                <a:cs typeface="Arial"/>
              </a:rPr>
              <a:t> </a:t>
            </a:r>
            <a:r>
              <a:rPr sz="4000" spc="-180" dirty="0">
                <a:latin typeface="Arial"/>
                <a:cs typeface="Arial"/>
              </a:rPr>
              <a:t>types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926465">
              <a:lnSpc>
                <a:spcPts val="4560"/>
              </a:lnSpc>
            </a:pPr>
            <a:r>
              <a:rPr sz="4000" spc="-150" dirty="0">
                <a:latin typeface="Arial"/>
                <a:cs typeface="Arial"/>
              </a:rPr>
              <a:t>Inner</a:t>
            </a:r>
            <a:r>
              <a:rPr sz="4000" spc="-290" dirty="0">
                <a:latin typeface="Arial"/>
                <a:cs typeface="Arial"/>
              </a:rPr>
              <a:t> </a:t>
            </a:r>
            <a:r>
              <a:rPr sz="4000" spc="-420" dirty="0">
                <a:latin typeface="Arial"/>
                <a:cs typeface="Arial"/>
              </a:rPr>
              <a:t>Class</a:t>
            </a:r>
            <a:endParaRPr sz="4000">
              <a:latin typeface="Arial"/>
              <a:cs typeface="Arial"/>
            </a:endParaRPr>
          </a:p>
          <a:p>
            <a:pPr marL="926465" marR="454659">
              <a:lnSpc>
                <a:spcPts val="4320"/>
              </a:lnSpc>
              <a:spcBef>
                <a:spcPts val="305"/>
              </a:spcBef>
            </a:pPr>
            <a:r>
              <a:rPr sz="4000" spc="-150" dirty="0">
                <a:latin typeface="Arial"/>
                <a:cs typeface="Arial"/>
              </a:rPr>
              <a:t>Method-local Inner</a:t>
            </a:r>
            <a:r>
              <a:rPr sz="4000" spc="-470" dirty="0">
                <a:latin typeface="Arial"/>
                <a:cs typeface="Arial"/>
              </a:rPr>
              <a:t> </a:t>
            </a:r>
            <a:r>
              <a:rPr sz="4000" spc="-420" dirty="0">
                <a:latin typeface="Arial"/>
                <a:cs typeface="Arial"/>
              </a:rPr>
              <a:t>Class  </a:t>
            </a:r>
            <a:r>
              <a:rPr sz="4000" spc="-270" dirty="0">
                <a:latin typeface="Arial"/>
                <a:cs typeface="Arial"/>
              </a:rPr>
              <a:t>Anonymous </a:t>
            </a:r>
            <a:r>
              <a:rPr sz="4000" spc="-150" dirty="0">
                <a:latin typeface="Arial"/>
                <a:cs typeface="Arial"/>
              </a:rPr>
              <a:t>Inner</a:t>
            </a:r>
            <a:r>
              <a:rPr sz="4000" spc="-325" dirty="0">
                <a:latin typeface="Arial"/>
                <a:cs typeface="Arial"/>
              </a:rPr>
              <a:t> </a:t>
            </a:r>
            <a:r>
              <a:rPr sz="4000" spc="-420" dirty="0">
                <a:latin typeface="Arial"/>
                <a:cs typeface="Arial"/>
              </a:rPr>
              <a:t>Class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8923" y="0"/>
            <a:ext cx="6719316" cy="3703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11709"/>
            <a:ext cx="223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/>
              <a:t>Inner</a:t>
            </a:r>
            <a:r>
              <a:rPr sz="4000" spc="-275" dirty="0"/>
              <a:t> </a:t>
            </a:r>
            <a:r>
              <a:rPr sz="4000" spc="-409" dirty="0"/>
              <a:t>Class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697484"/>
            <a:ext cx="96297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14" dirty="0">
                <a:latin typeface="Arial"/>
                <a:cs typeface="Arial"/>
              </a:rPr>
              <a:t>Unlike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75" dirty="0">
                <a:latin typeface="Arial"/>
                <a:cs typeface="Arial"/>
              </a:rPr>
              <a:t>class,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60" dirty="0">
                <a:latin typeface="Arial"/>
                <a:cs typeface="Arial"/>
              </a:rPr>
              <a:t>inner </a:t>
            </a:r>
            <a:r>
              <a:rPr sz="2400" spc="-195" dirty="0">
                <a:latin typeface="Arial"/>
                <a:cs typeface="Arial"/>
              </a:rPr>
              <a:t>class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be </a:t>
            </a:r>
            <a:r>
              <a:rPr sz="2400" spc="-80" dirty="0">
                <a:latin typeface="Arial"/>
                <a:cs typeface="Arial"/>
              </a:rPr>
              <a:t>private </a:t>
            </a:r>
            <a:r>
              <a:rPr sz="2400" spc="-130" dirty="0">
                <a:latin typeface="Arial"/>
                <a:cs typeface="Arial"/>
              </a:rPr>
              <a:t>and once </a:t>
            </a:r>
            <a:r>
              <a:rPr sz="2400" spc="-114" dirty="0">
                <a:latin typeface="Arial"/>
                <a:cs typeface="Arial"/>
              </a:rPr>
              <a:t>you declare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60" dirty="0">
                <a:latin typeface="Arial"/>
                <a:cs typeface="Arial"/>
              </a:rPr>
              <a:t>inner </a:t>
            </a:r>
            <a:r>
              <a:rPr sz="2400" spc="-195" dirty="0">
                <a:latin typeface="Arial"/>
                <a:cs typeface="Arial"/>
              </a:rPr>
              <a:t>class  </a:t>
            </a:r>
            <a:r>
              <a:rPr sz="2400" spc="-80" dirty="0">
                <a:latin typeface="Arial"/>
                <a:cs typeface="Arial"/>
              </a:rPr>
              <a:t>private,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cannot </a:t>
            </a:r>
            <a:r>
              <a:rPr sz="2400" spc="-120" dirty="0">
                <a:latin typeface="Arial"/>
                <a:cs typeface="Arial"/>
              </a:rPr>
              <a:t>be </a:t>
            </a:r>
            <a:r>
              <a:rPr sz="2400" spc="-195" dirty="0">
                <a:latin typeface="Arial"/>
                <a:cs typeface="Arial"/>
              </a:rPr>
              <a:t>accessed </a:t>
            </a:r>
            <a:r>
              <a:rPr sz="2400" spc="-45" dirty="0">
                <a:latin typeface="Arial"/>
                <a:cs typeface="Arial"/>
              </a:rPr>
              <a:t>from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85" dirty="0">
                <a:latin typeface="Arial"/>
                <a:cs typeface="Arial"/>
              </a:rPr>
              <a:t>outside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634998"/>
            <a:ext cx="5145405" cy="451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3300095" indent="-157480">
              <a:lnSpc>
                <a:spcPct val="1367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class Outer_Demo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num;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rlito"/>
                <a:cs typeface="Carlito"/>
              </a:rPr>
              <a:t>// inner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 marL="326390" marR="2489200" indent="-157480">
              <a:lnSpc>
                <a:spcPts val="2950"/>
              </a:lnSpc>
              <a:spcBef>
                <a:spcPts val="220"/>
              </a:spcBef>
            </a:pPr>
            <a:r>
              <a:rPr sz="1800" spc="-15" dirty="0">
                <a:latin typeface="Carlito"/>
                <a:cs typeface="Carlito"/>
              </a:rPr>
              <a:t>private </a:t>
            </a:r>
            <a:r>
              <a:rPr sz="1800" spc="-5" dirty="0">
                <a:latin typeface="Carlito"/>
                <a:cs typeface="Carlito"/>
              </a:rPr>
              <a:t>class Inner_Demo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print()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555"/>
              </a:spcBef>
            </a:pPr>
            <a:r>
              <a:rPr sz="1800" spc="-10" dirty="0">
                <a:latin typeface="Carlito"/>
                <a:cs typeface="Carlito"/>
              </a:rPr>
              <a:t>System.out.println("This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inner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class");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80"/>
              </a:spcBef>
              <a:tabLst>
                <a:tab pos="554355" algn="l"/>
              </a:tabLst>
            </a:pPr>
            <a:r>
              <a:rPr sz="1800" dirty="0">
                <a:latin typeface="Carlito"/>
                <a:cs typeface="Carlito"/>
              </a:rPr>
              <a:t>}	}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rlito"/>
                <a:cs typeface="Carlito"/>
              </a:rPr>
              <a:t>// Accessing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inner class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method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within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display_Inner()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26390" marR="1073785">
              <a:lnSpc>
                <a:spcPts val="2950"/>
              </a:lnSpc>
              <a:spcBef>
                <a:spcPts val="225"/>
              </a:spcBef>
            </a:pPr>
            <a:r>
              <a:rPr sz="1800" spc="-5" dirty="0">
                <a:latin typeface="Carlito"/>
                <a:cs typeface="Carlito"/>
              </a:rPr>
              <a:t>Inner_Demo inner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Inner_Demo();  </a:t>
            </a:r>
            <a:r>
              <a:rPr sz="1800" spc="-20" dirty="0">
                <a:latin typeface="Carlito"/>
                <a:cs typeface="Carlito"/>
              </a:rPr>
              <a:t>inner.print();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rlito"/>
                <a:cs typeface="Carlito"/>
              </a:rPr>
              <a:t>} 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4178" y="1959356"/>
            <a:ext cx="4431665" cy="22707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rlito"/>
                <a:cs typeface="Carlito"/>
              </a:rPr>
              <a:t>public class </a:t>
            </a:r>
            <a:r>
              <a:rPr sz="1800" dirty="0">
                <a:latin typeface="Carlito"/>
                <a:cs typeface="Carlito"/>
              </a:rPr>
              <a:t>My_class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 args[])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rlito"/>
                <a:cs typeface="Carlito"/>
              </a:rPr>
              <a:t>// </a:t>
            </a:r>
            <a:r>
              <a:rPr sz="1800" spc="-10" dirty="0">
                <a:latin typeface="Carlito"/>
                <a:cs typeface="Carlito"/>
              </a:rPr>
              <a:t>Instantiating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outer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rlito"/>
                <a:cs typeface="Carlito"/>
              </a:rPr>
              <a:t>Outer_Demo </a:t>
            </a:r>
            <a:r>
              <a:rPr sz="1800" spc="-10" dirty="0">
                <a:latin typeface="Carlito"/>
                <a:cs typeface="Carlito"/>
              </a:rPr>
              <a:t>outer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Outer_Demo();</a:t>
            </a:r>
            <a:endParaRPr sz="1800">
              <a:latin typeface="Carlito"/>
              <a:cs typeface="Carlito"/>
            </a:endParaRPr>
          </a:p>
          <a:p>
            <a:pPr marL="326390" marR="5080" indent="313690">
              <a:lnSpc>
                <a:spcPct val="136100"/>
              </a:lnSpc>
              <a:spcBef>
                <a:spcPts val="15"/>
              </a:spcBef>
              <a:tabLst>
                <a:tab pos="2477770" algn="l"/>
                <a:tab pos="2811145" algn="l"/>
              </a:tabLst>
            </a:pPr>
            <a:r>
              <a:rPr sz="1800" spc="-5" dirty="0">
                <a:latin typeface="Carlito"/>
                <a:cs typeface="Carlito"/>
              </a:rPr>
              <a:t>// Accessing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display_Inner() method.  </a:t>
            </a:r>
            <a:r>
              <a:rPr sz="1800" spc="-15" dirty="0">
                <a:latin typeface="Carlito"/>
                <a:cs typeface="Carlito"/>
              </a:rPr>
              <a:t>outer.display_Inner();	</a:t>
            </a:r>
            <a:r>
              <a:rPr sz="1800" dirty="0">
                <a:latin typeface="Carlito"/>
                <a:cs typeface="Carlito"/>
              </a:rPr>
              <a:t>}	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7034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Accessing </a:t>
            </a:r>
            <a:r>
              <a:rPr spc="-70" dirty="0"/>
              <a:t>the </a:t>
            </a:r>
            <a:r>
              <a:rPr spc="-220" dirty="0"/>
              <a:t>Private</a:t>
            </a:r>
            <a:r>
              <a:rPr spc="-340" dirty="0"/>
              <a:t> </a:t>
            </a:r>
            <a:r>
              <a:rPr spc="-19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738073"/>
            <a:ext cx="10684510" cy="45453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63373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Inner classes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dirty="0">
                <a:latin typeface="Carlito"/>
                <a:cs typeface="Carlito"/>
              </a:rPr>
              <a:t>also </a:t>
            </a: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private </a:t>
            </a:r>
            <a:r>
              <a:rPr sz="2800" spc="-15" dirty="0">
                <a:latin typeface="Carlito"/>
                <a:cs typeface="Carlito"/>
              </a:rPr>
              <a:t>members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dirty="0">
                <a:latin typeface="Carlito"/>
                <a:cs typeface="Carlito"/>
              </a:rPr>
              <a:t>class.  </a:t>
            </a:r>
            <a:r>
              <a:rPr sz="2800" spc="-10" dirty="0">
                <a:latin typeface="Carlito"/>
                <a:cs typeface="Carlito"/>
              </a:rPr>
              <a:t>Suppose, </a:t>
            </a:r>
            <a:r>
              <a:rPr sz="2800" spc="-5" dirty="0">
                <a:latin typeface="Carlito"/>
                <a:cs typeface="Carlito"/>
              </a:rPr>
              <a:t>a class is </a:t>
            </a:r>
            <a:r>
              <a:rPr sz="2800" spc="-15" dirty="0">
                <a:latin typeface="Carlito"/>
                <a:cs typeface="Carlito"/>
              </a:rPr>
              <a:t>having </a:t>
            </a:r>
            <a:r>
              <a:rPr sz="2800" spc="-20" dirty="0">
                <a:latin typeface="Carlito"/>
                <a:cs typeface="Carlito"/>
              </a:rPr>
              <a:t>private </a:t>
            </a:r>
            <a:r>
              <a:rPr sz="2800" spc="-10" dirty="0">
                <a:latin typeface="Carlito"/>
                <a:cs typeface="Carlito"/>
              </a:rPr>
              <a:t>members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access</a:t>
            </a:r>
            <a:r>
              <a:rPr sz="2800" spc="2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them.</a:t>
            </a:r>
            <a:endParaRPr sz="2800">
              <a:latin typeface="Carlito"/>
              <a:cs typeface="Carlito"/>
            </a:endParaRPr>
          </a:p>
          <a:p>
            <a:pPr marL="241300" marR="528320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Write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5" dirty="0">
                <a:latin typeface="Carlito"/>
                <a:cs typeface="Carlito"/>
              </a:rPr>
              <a:t>inner class in it, </a:t>
            </a:r>
            <a:r>
              <a:rPr sz="2800" spc="-10" dirty="0">
                <a:latin typeface="Carlito"/>
                <a:cs typeface="Carlito"/>
              </a:rPr>
              <a:t>return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private </a:t>
            </a:r>
            <a:r>
              <a:rPr sz="2800" spc="-10" dirty="0">
                <a:latin typeface="Carlito"/>
                <a:cs typeface="Carlito"/>
              </a:rPr>
              <a:t>members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a method  within the </a:t>
            </a:r>
            <a:r>
              <a:rPr sz="2800" spc="-10" dirty="0">
                <a:latin typeface="Carlito"/>
                <a:cs typeface="Carlito"/>
              </a:rPr>
              <a:t>inner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instantiate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inner </a:t>
            </a:r>
            <a:r>
              <a:rPr sz="2800" spc="-5" dirty="0">
                <a:latin typeface="Carlito"/>
                <a:cs typeface="Carlito"/>
              </a:rPr>
              <a:t>class, initially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instantiate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outer  </a:t>
            </a:r>
            <a:r>
              <a:rPr sz="2800" spc="-5" dirty="0">
                <a:latin typeface="Carlito"/>
                <a:cs typeface="Carlito"/>
              </a:rPr>
              <a:t>class. </a:t>
            </a:r>
            <a:r>
              <a:rPr sz="2800" spc="-30" dirty="0">
                <a:latin typeface="Carlito"/>
                <a:cs typeface="Carlito"/>
              </a:rPr>
              <a:t>Thereafter,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object of the </a:t>
            </a:r>
            <a:r>
              <a:rPr sz="2800" spc="-10" dirty="0">
                <a:latin typeface="Carlito"/>
                <a:cs typeface="Carlito"/>
              </a:rPr>
              <a:t>outer </a:t>
            </a:r>
            <a:r>
              <a:rPr sz="2800" dirty="0">
                <a:latin typeface="Carlito"/>
                <a:cs typeface="Carlito"/>
              </a:rPr>
              <a:t>class, </a:t>
            </a:r>
            <a:r>
              <a:rPr sz="2800" spc="-15" dirty="0">
                <a:latin typeface="Carlito"/>
                <a:cs typeface="Carlito"/>
              </a:rPr>
              <a:t>following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30" dirty="0">
                <a:latin typeface="Carlito"/>
                <a:cs typeface="Carlito"/>
              </a:rPr>
              <a:t>way  </a:t>
            </a:r>
            <a:r>
              <a:rPr sz="2800" spc="-5" dirty="0">
                <a:latin typeface="Carlito"/>
                <a:cs typeface="Carlito"/>
              </a:rPr>
              <a:t>in which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instantiate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inner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Outer_Demo </a:t>
            </a:r>
            <a:r>
              <a:rPr sz="2800" spc="-10" dirty="0">
                <a:latin typeface="Carlito"/>
                <a:cs typeface="Carlito"/>
              </a:rPr>
              <a:t>outer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new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Outer_Demo();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Outer_Demo.Inner_Demo inner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45" dirty="0">
                <a:latin typeface="Carlito"/>
                <a:cs typeface="Carlito"/>
              </a:rPr>
              <a:t>outer.new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Inner_Demo();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273" y="246659"/>
            <a:ext cx="5953125" cy="59156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5" dirty="0">
                <a:latin typeface="Carlito"/>
                <a:cs typeface="Carlito"/>
              </a:rPr>
              <a:t>class </a:t>
            </a:r>
            <a:r>
              <a:rPr sz="1600" spc="-10" dirty="0">
                <a:latin typeface="Carlito"/>
                <a:cs typeface="Carlito"/>
              </a:rPr>
              <a:t>Outer_Demo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51130" marR="2842260">
              <a:lnSpc>
                <a:spcPts val="2740"/>
              </a:lnSpc>
              <a:spcBef>
                <a:spcPts val="210"/>
              </a:spcBef>
            </a:pPr>
            <a:r>
              <a:rPr sz="1600" spc="-5" dirty="0">
                <a:latin typeface="Carlito"/>
                <a:cs typeface="Carlito"/>
              </a:rPr>
              <a:t>// </a:t>
            </a:r>
            <a:r>
              <a:rPr sz="1600" spc="-10" dirty="0">
                <a:latin typeface="Carlito"/>
                <a:cs typeface="Carlito"/>
              </a:rPr>
              <a:t>private variable </a:t>
            </a:r>
            <a:r>
              <a:rPr sz="1600" spc="-5" dirty="0">
                <a:latin typeface="Carlito"/>
                <a:cs typeface="Carlito"/>
              </a:rPr>
              <a:t>of the outer class  </a:t>
            </a:r>
            <a:r>
              <a:rPr sz="1600" spc="-10" dirty="0">
                <a:latin typeface="Carlito"/>
                <a:cs typeface="Carlito"/>
              </a:rPr>
              <a:t>private </a:t>
            </a:r>
            <a:r>
              <a:rPr sz="1600" spc="-5" dirty="0">
                <a:latin typeface="Carlito"/>
                <a:cs typeface="Carlito"/>
              </a:rPr>
              <a:t>int num =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175;</a:t>
            </a:r>
            <a:endParaRPr sz="1600">
              <a:latin typeface="Carlito"/>
              <a:cs typeface="Carlito"/>
            </a:endParaRPr>
          </a:p>
          <a:p>
            <a:pPr marL="288290">
              <a:lnSpc>
                <a:spcPct val="100000"/>
              </a:lnSpc>
              <a:spcBef>
                <a:spcPts val="570"/>
              </a:spcBef>
            </a:pPr>
            <a:r>
              <a:rPr sz="1600" spc="-10" dirty="0">
                <a:latin typeface="Carlito"/>
                <a:cs typeface="Carlito"/>
              </a:rPr>
              <a:t>// </a:t>
            </a:r>
            <a:r>
              <a:rPr sz="1600" spc="-5" dirty="0">
                <a:latin typeface="Carlito"/>
                <a:cs typeface="Carlito"/>
              </a:rPr>
              <a:t>inner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class</a:t>
            </a:r>
            <a:endParaRPr sz="1600">
              <a:latin typeface="Carlito"/>
              <a:cs typeface="Carlito"/>
            </a:endParaRPr>
          </a:p>
          <a:p>
            <a:pPr marL="288290" marR="3672204" indent="-137795">
              <a:lnSpc>
                <a:spcPts val="2740"/>
              </a:lnSpc>
              <a:spcBef>
                <a:spcPts val="215"/>
              </a:spcBef>
            </a:pPr>
            <a:r>
              <a:rPr sz="1600" spc="-5" dirty="0">
                <a:latin typeface="Carlito"/>
                <a:cs typeface="Carlito"/>
              </a:rPr>
              <a:t>public class </a:t>
            </a:r>
            <a:r>
              <a:rPr sz="1600" spc="-10" dirty="0">
                <a:latin typeface="Carlito"/>
                <a:cs typeface="Carlito"/>
              </a:rPr>
              <a:t>Inner_Demo </a:t>
            </a:r>
            <a:r>
              <a:rPr sz="1600" spc="-5" dirty="0">
                <a:latin typeface="Carlito"/>
                <a:cs typeface="Carlito"/>
              </a:rPr>
              <a:t>{  public </a:t>
            </a:r>
            <a:r>
              <a:rPr sz="1600" spc="-10" dirty="0">
                <a:latin typeface="Carlito"/>
                <a:cs typeface="Carlito"/>
              </a:rPr>
              <a:t>int getNum()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427355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latin typeface="Carlito"/>
                <a:cs typeface="Carlito"/>
              </a:rPr>
              <a:t>System.out.println("This </a:t>
            </a:r>
            <a:r>
              <a:rPr sz="1600" spc="-5" dirty="0">
                <a:latin typeface="Carlito"/>
                <a:cs typeface="Carlito"/>
              </a:rPr>
              <a:t>is the </a:t>
            </a:r>
            <a:r>
              <a:rPr sz="1600" spc="-10" dirty="0">
                <a:latin typeface="Carlito"/>
                <a:cs typeface="Carlito"/>
              </a:rPr>
              <a:t>getnum method </a:t>
            </a:r>
            <a:r>
              <a:rPr sz="1600" spc="-5" dirty="0">
                <a:latin typeface="Carlito"/>
                <a:cs typeface="Carlito"/>
              </a:rPr>
              <a:t>of the inner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class");</a:t>
            </a:r>
            <a:endParaRPr sz="1600">
              <a:latin typeface="Carlito"/>
              <a:cs typeface="Carlito"/>
            </a:endParaRPr>
          </a:p>
          <a:p>
            <a:pPr marL="427355">
              <a:lnSpc>
                <a:spcPct val="100000"/>
              </a:lnSpc>
              <a:spcBef>
                <a:spcPts val="805"/>
              </a:spcBef>
            </a:pPr>
            <a:r>
              <a:rPr sz="1600" spc="-15" dirty="0">
                <a:latin typeface="Carlito"/>
                <a:cs typeface="Carlito"/>
              </a:rPr>
              <a:t>return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num;</a:t>
            </a:r>
            <a:endParaRPr sz="1600">
              <a:latin typeface="Carlito"/>
              <a:cs typeface="Carlito"/>
            </a:endParaRPr>
          </a:p>
          <a:p>
            <a:pPr marL="288290">
              <a:lnSpc>
                <a:spcPct val="100000"/>
              </a:lnSpc>
              <a:spcBef>
                <a:spcPts val="815"/>
              </a:spcBef>
              <a:tabLst>
                <a:tab pos="490855" algn="l"/>
                <a:tab pos="692150" algn="l"/>
              </a:tabLst>
            </a:pPr>
            <a:r>
              <a:rPr sz="1600" spc="-5" dirty="0">
                <a:latin typeface="Carlito"/>
                <a:cs typeface="Carlito"/>
              </a:rPr>
              <a:t>}	}	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Carlito"/>
                <a:cs typeface="Carlito"/>
              </a:rPr>
              <a:t>public class My_class2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5113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static void </a:t>
            </a:r>
            <a:r>
              <a:rPr sz="1600" spc="-5" dirty="0">
                <a:latin typeface="Carlito"/>
                <a:cs typeface="Carlito"/>
              </a:rPr>
              <a:t>main(String args[])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88290" marR="2235835">
              <a:lnSpc>
                <a:spcPct val="141900"/>
              </a:lnSpc>
              <a:spcBef>
                <a:spcPts val="15"/>
              </a:spcBef>
            </a:pPr>
            <a:r>
              <a:rPr sz="1600" spc="-5" dirty="0">
                <a:latin typeface="Carlito"/>
                <a:cs typeface="Carlito"/>
              </a:rPr>
              <a:t>// </a:t>
            </a:r>
            <a:r>
              <a:rPr sz="1600" spc="-10" dirty="0">
                <a:latin typeface="Carlito"/>
                <a:cs typeface="Carlito"/>
              </a:rPr>
              <a:t>Instantiating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outer </a:t>
            </a:r>
            <a:r>
              <a:rPr sz="1600" spc="-5" dirty="0">
                <a:latin typeface="Carlito"/>
                <a:cs typeface="Carlito"/>
              </a:rPr>
              <a:t>class  </a:t>
            </a:r>
            <a:r>
              <a:rPr sz="1600" spc="-10" dirty="0">
                <a:latin typeface="Carlito"/>
                <a:cs typeface="Carlito"/>
              </a:rPr>
              <a:t>Outer_Demo outer </a:t>
            </a:r>
            <a:r>
              <a:rPr sz="1600" spc="-5" dirty="0">
                <a:latin typeface="Carlito"/>
                <a:cs typeface="Carlito"/>
              </a:rPr>
              <a:t>= </a:t>
            </a:r>
            <a:r>
              <a:rPr sz="1600" spc="-10" dirty="0">
                <a:latin typeface="Carlito"/>
                <a:cs typeface="Carlito"/>
              </a:rPr>
              <a:t>new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Outer_Demo();</a:t>
            </a:r>
            <a:endParaRPr sz="1600">
              <a:latin typeface="Carlito"/>
              <a:cs typeface="Carlito"/>
            </a:endParaRPr>
          </a:p>
          <a:p>
            <a:pPr marL="564515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latin typeface="Carlito"/>
                <a:cs typeface="Carlito"/>
              </a:rPr>
              <a:t>// </a:t>
            </a:r>
            <a:r>
              <a:rPr sz="1600" spc="-10" dirty="0">
                <a:latin typeface="Carlito"/>
                <a:cs typeface="Carlito"/>
              </a:rPr>
              <a:t>Instantiating </a:t>
            </a:r>
            <a:r>
              <a:rPr sz="1600" spc="-5" dirty="0">
                <a:latin typeface="Carlito"/>
                <a:cs typeface="Carlito"/>
              </a:rPr>
              <a:t>the inner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class</a:t>
            </a:r>
            <a:endParaRPr sz="1600">
              <a:latin typeface="Carlito"/>
              <a:cs typeface="Carlito"/>
            </a:endParaRPr>
          </a:p>
          <a:p>
            <a:pPr marL="288290" marR="729615">
              <a:lnSpc>
                <a:spcPct val="141900"/>
              </a:lnSpc>
              <a:spcBef>
                <a:spcPts val="15"/>
              </a:spcBef>
            </a:pPr>
            <a:r>
              <a:rPr sz="1600" spc="-10" dirty="0">
                <a:latin typeface="Carlito"/>
                <a:cs typeface="Carlito"/>
              </a:rPr>
              <a:t>Outer_Demo.Inner_Demo </a:t>
            </a:r>
            <a:r>
              <a:rPr sz="1600" spc="-5" dirty="0">
                <a:latin typeface="Carlito"/>
                <a:cs typeface="Carlito"/>
              </a:rPr>
              <a:t>inner = </a:t>
            </a:r>
            <a:r>
              <a:rPr sz="1600" spc="-25" dirty="0">
                <a:latin typeface="Carlito"/>
                <a:cs typeface="Carlito"/>
              </a:rPr>
              <a:t>outer.new </a:t>
            </a:r>
            <a:r>
              <a:rPr sz="1600" spc="-10" dirty="0">
                <a:latin typeface="Carlito"/>
                <a:cs typeface="Carlito"/>
              </a:rPr>
              <a:t>Inner_Demo();  </a:t>
            </a:r>
            <a:r>
              <a:rPr sz="1600" spc="-15" dirty="0">
                <a:latin typeface="Carlito"/>
                <a:cs typeface="Carlito"/>
              </a:rPr>
              <a:t>System.out.println(inner.getNum());</a:t>
            </a:r>
            <a:endParaRPr sz="1600">
              <a:latin typeface="Carlito"/>
              <a:cs typeface="Carlito"/>
            </a:endParaRPr>
          </a:p>
          <a:p>
            <a:pPr marL="151130">
              <a:lnSpc>
                <a:spcPct val="100000"/>
              </a:lnSpc>
              <a:spcBef>
                <a:spcPts val="805"/>
              </a:spcBef>
              <a:tabLst>
                <a:tab pos="397510" algn="l"/>
              </a:tabLst>
            </a:pPr>
            <a:r>
              <a:rPr sz="1600" spc="-5" dirty="0">
                <a:latin typeface="Carlito"/>
                <a:cs typeface="Carlito"/>
              </a:rPr>
              <a:t>}	}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45" y="0"/>
            <a:ext cx="5596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Method-local </a:t>
            </a:r>
            <a:r>
              <a:rPr spc="-140" dirty="0"/>
              <a:t>Inner</a:t>
            </a:r>
            <a:r>
              <a:rPr spc="-340" dirty="0"/>
              <a:t> </a:t>
            </a:r>
            <a:r>
              <a:rPr spc="-44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673735"/>
            <a:ext cx="10738485" cy="580263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25" dirty="0">
                <a:latin typeface="Carlito"/>
                <a:cs typeface="Carlito"/>
              </a:rPr>
              <a:t>Java </a:t>
            </a:r>
            <a:r>
              <a:rPr sz="2500" spc="-5" dirty="0">
                <a:latin typeface="Carlito"/>
                <a:cs typeface="Carlito"/>
              </a:rPr>
              <a:t>class, within a method and this will be a </a:t>
            </a:r>
            <a:r>
              <a:rPr sz="2500" spc="-10" dirty="0">
                <a:latin typeface="Carlito"/>
                <a:cs typeface="Carlito"/>
              </a:rPr>
              <a:t>local </a:t>
            </a:r>
            <a:r>
              <a:rPr sz="2500" spc="-5" dirty="0">
                <a:latin typeface="Carlito"/>
                <a:cs typeface="Carlito"/>
              </a:rPr>
              <a:t>type. </a:t>
            </a:r>
            <a:r>
              <a:rPr sz="2500" spc="-25" dirty="0">
                <a:latin typeface="Carlito"/>
                <a:cs typeface="Carlito"/>
              </a:rPr>
              <a:t>Like </a:t>
            </a:r>
            <a:r>
              <a:rPr sz="2500" spc="-10" dirty="0">
                <a:latin typeface="Carlito"/>
                <a:cs typeface="Carlito"/>
              </a:rPr>
              <a:t>local </a:t>
            </a:r>
            <a:r>
              <a:rPr sz="2500" spc="-5" dirty="0">
                <a:latin typeface="Carlito"/>
                <a:cs typeface="Carlito"/>
              </a:rPr>
              <a:t>variables, the  </a:t>
            </a:r>
            <a:r>
              <a:rPr sz="2500" spc="-15" dirty="0">
                <a:latin typeface="Carlito"/>
                <a:cs typeface="Carlito"/>
              </a:rPr>
              <a:t>scope </a:t>
            </a:r>
            <a:r>
              <a:rPr sz="2500" spc="-5" dirty="0">
                <a:latin typeface="Carlito"/>
                <a:cs typeface="Carlito"/>
              </a:rPr>
              <a:t>of the inner class is </a:t>
            </a:r>
            <a:r>
              <a:rPr sz="2500" spc="-10" dirty="0">
                <a:latin typeface="Carlito"/>
                <a:cs typeface="Carlito"/>
              </a:rPr>
              <a:t>restricted </a:t>
            </a:r>
            <a:r>
              <a:rPr sz="2500" spc="-5" dirty="0">
                <a:latin typeface="Carlito"/>
                <a:cs typeface="Carlito"/>
              </a:rPr>
              <a:t>within the</a:t>
            </a:r>
            <a:r>
              <a:rPr sz="2500" spc="5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method.</a:t>
            </a:r>
            <a:endParaRPr sz="2500">
              <a:latin typeface="Carlito"/>
              <a:cs typeface="Carlito"/>
            </a:endParaRPr>
          </a:p>
          <a:p>
            <a:pPr marL="241300" marR="81280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rlito"/>
                <a:cs typeface="Carlito"/>
              </a:rPr>
              <a:t>A method-local inner class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spc="-15" dirty="0">
                <a:latin typeface="Carlito"/>
                <a:cs typeface="Carlito"/>
              </a:rPr>
              <a:t>instantiated </a:t>
            </a:r>
            <a:r>
              <a:rPr sz="2500" spc="-10" dirty="0">
                <a:latin typeface="Carlito"/>
                <a:cs typeface="Carlito"/>
              </a:rPr>
              <a:t>only </a:t>
            </a:r>
            <a:r>
              <a:rPr sz="2500" spc="-5" dirty="0">
                <a:latin typeface="Carlito"/>
                <a:cs typeface="Carlito"/>
              </a:rPr>
              <a:t>within the method </a:t>
            </a:r>
            <a:r>
              <a:rPr sz="2500" spc="-10" dirty="0">
                <a:latin typeface="Carlito"/>
                <a:cs typeface="Carlito"/>
              </a:rPr>
              <a:t>where </a:t>
            </a:r>
            <a:r>
              <a:rPr sz="2500" spc="-5" dirty="0">
                <a:latin typeface="Carlito"/>
                <a:cs typeface="Carlito"/>
              </a:rPr>
              <a:t>the  inner class is</a:t>
            </a:r>
            <a:r>
              <a:rPr sz="2500" spc="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defined.</a:t>
            </a:r>
            <a:endParaRPr sz="2500">
              <a:latin typeface="Carlito"/>
              <a:cs typeface="Carlito"/>
            </a:endParaRPr>
          </a:p>
          <a:p>
            <a:pPr marL="169545" marR="4912995" indent="-157480">
              <a:lnSpc>
                <a:spcPts val="2520"/>
              </a:lnSpc>
              <a:spcBef>
                <a:spcPts val="140"/>
              </a:spcBef>
              <a:tabLst>
                <a:tab pos="2369820" algn="l"/>
              </a:tabLst>
            </a:pPr>
            <a:r>
              <a:rPr sz="1800" spc="-5" dirty="0">
                <a:latin typeface="Carlito"/>
                <a:cs typeface="Carlito"/>
              </a:rPr>
              <a:t>public class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Outerclass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	</a:t>
            </a:r>
            <a:r>
              <a:rPr sz="1800" spc="-5" dirty="0">
                <a:latin typeface="Carlito"/>
                <a:cs typeface="Carlito"/>
              </a:rPr>
              <a:t>// </a:t>
            </a:r>
            <a:r>
              <a:rPr sz="1800" spc="-10" dirty="0">
                <a:latin typeface="Carlito"/>
                <a:cs typeface="Carlito"/>
              </a:rPr>
              <a:t>instance </a:t>
            </a:r>
            <a:r>
              <a:rPr sz="1800" spc="-5" dirty="0">
                <a:latin typeface="Carlito"/>
                <a:cs typeface="Carlito"/>
              </a:rPr>
              <a:t>method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outer </a:t>
            </a:r>
            <a:r>
              <a:rPr sz="1800" spc="-5" dirty="0">
                <a:latin typeface="Carlito"/>
                <a:cs typeface="Carlito"/>
              </a:rPr>
              <a:t>class 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my_Method()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204"/>
              </a:spcBef>
              <a:tabLst>
                <a:tab pos="1876425" algn="l"/>
              </a:tabLst>
            </a:pPr>
            <a:r>
              <a:rPr sz="1800" spc="-5" dirty="0">
                <a:latin typeface="Carlito"/>
                <a:cs typeface="Carlito"/>
              </a:rPr>
              <a:t>int num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23;	</a:t>
            </a:r>
            <a:r>
              <a:rPr sz="1800" spc="-5" dirty="0">
                <a:latin typeface="Carlito"/>
                <a:cs typeface="Carlito"/>
              </a:rPr>
              <a:t>// method-local inner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345"/>
              </a:spcBef>
            </a:pPr>
            <a:r>
              <a:rPr sz="1800" spc="-5" dirty="0">
                <a:latin typeface="Carlito"/>
                <a:cs typeface="Carlito"/>
              </a:rPr>
              <a:t>class MethodInner_Demo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print()</a:t>
            </a:r>
            <a:endParaRPr sz="1800">
              <a:latin typeface="Carlito"/>
              <a:cs typeface="Carlito"/>
            </a:endParaRPr>
          </a:p>
          <a:p>
            <a:pPr marL="379730">
              <a:lnSpc>
                <a:spcPct val="100000"/>
              </a:lnSpc>
              <a:spcBef>
                <a:spcPts val="350"/>
              </a:spcBef>
              <a:tabLst>
                <a:tab pos="817244" algn="l"/>
              </a:tabLst>
            </a:pPr>
            <a:r>
              <a:rPr sz="1800" dirty="0">
                <a:latin typeface="Carlito"/>
                <a:cs typeface="Carlito"/>
              </a:rPr>
              <a:t>{	</a:t>
            </a:r>
            <a:r>
              <a:rPr sz="1800" spc="-10" dirty="0">
                <a:latin typeface="Carlito"/>
                <a:cs typeface="Carlito"/>
              </a:rPr>
              <a:t>System.out.println("This </a:t>
            </a:r>
            <a:r>
              <a:rPr sz="1800" spc="-5" dirty="0">
                <a:latin typeface="Carlito"/>
                <a:cs typeface="Carlito"/>
              </a:rPr>
              <a:t>is method inner class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"+num);</a:t>
            </a:r>
            <a:endParaRPr sz="180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345"/>
              </a:spcBef>
              <a:tabLst>
                <a:tab pos="1026794" algn="l"/>
                <a:tab pos="3371215" algn="l"/>
              </a:tabLst>
            </a:pPr>
            <a:r>
              <a:rPr sz="1800" dirty="0">
                <a:latin typeface="Carlito"/>
                <a:cs typeface="Carlito"/>
              </a:rPr>
              <a:t>}	} </a:t>
            </a:r>
            <a:r>
              <a:rPr sz="1800" spc="-5" dirty="0">
                <a:latin typeface="Carlito"/>
                <a:cs typeface="Carlito"/>
              </a:rPr>
              <a:t>// </a:t>
            </a:r>
            <a:r>
              <a:rPr sz="1800" dirty="0">
                <a:latin typeface="Carlito"/>
                <a:cs typeface="Carlito"/>
              </a:rPr>
              <a:t>end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inner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	// Accessing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inner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Carlito"/>
                <a:cs typeface="Carlito"/>
              </a:rPr>
              <a:t>MethodInner_Demo inner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MethodInner_Demo();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350"/>
              </a:spcBef>
            </a:pPr>
            <a:r>
              <a:rPr sz="1800" spc="-20" dirty="0">
                <a:latin typeface="Carlito"/>
                <a:cs typeface="Carlito"/>
              </a:rPr>
              <a:t>inner.print();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326390" marR="7001509" indent="-52069" algn="just">
              <a:lnSpc>
                <a:spcPct val="116199"/>
              </a:lnSpc>
              <a:spcBef>
                <a:spcPts val="1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 args[])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10" dirty="0">
                <a:latin typeface="Carlito"/>
                <a:cs typeface="Carlito"/>
              </a:rPr>
              <a:t>Outerclass outer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0" dirty="0">
                <a:latin typeface="Carlito"/>
                <a:cs typeface="Carlito"/>
              </a:rPr>
              <a:t>Outerclass();  </a:t>
            </a:r>
            <a:r>
              <a:rPr sz="1800" spc="-20" dirty="0">
                <a:latin typeface="Carlito"/>
                <a:cs typeface="Carlito"/>
              </a:rPr>
              <a:t>outer.my_Method();</a:t>
            </a:r>
            <a:endParaRPr sz="1800">
              <a:latin typeface="Carlito"/>
              <a:cs typeface="Carlito"/>
            </a:endParaRPr>
          </a:p>
          <a:p>
            <a:pPr marL="169545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arlito"/>
                <a:cs typeface="Carlito"/>
              </a:rPr>
              <a:t>} 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12" y="0"/>
            <a:ext cx="4764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5" dirty="0"/>
              <a:t>Anonymous </a:t>
            </a:r>
            <a:r>
              <a:rPr sz="4000" spc="-135" dirty="0"/>
              <a:t>Inner</a:t>
            </a:r>
            <a:r>
              <a:rPr sz="4000" spc="-229" dirty="0"/>
              <a:t> </a:t>
            </a:r>
            <a:r>
              <a:rPr sz="4000" spc="-409" dirty="0"/>
              <a:t>Class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0512" y="545668"/>
            <a:ext cx="11290300" cy="627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An </a:t>
            </a:r>
            <a:r>
              <a:rPr sz="2400" spc="-70" dirty="0">
                <a:latin typeface="Arial"/>
                <a:cs typeface="Arial"/>
              </a:rPr>
              <a:t>inner </a:t>
            </a:r>
            <a:r>
              <a:rPr sz="2400" spc="-200" dirty="0">
                <a:latin typeface="Arial"/>
                <a:cs typeface="Arial"/>
              </a:rPr>
              <a:t>class </a:t>
            </a:r>
            <a:r>
              <a:rPr sz="2400" spc="-125" dirty="0">
                <a:latin typeface="Arial"/>
                <a:cs typeface="Arial"/>
              </a:rPr>
              <a:t>declared </a:t>
            </a:r>
            <a:r>
              <a:rPr sz="2400" spc="-30" dirty="0">
                <a:latin typeface="Arial"/>
                <a:cs typeface="Arial"/>
              </a:rPr>
              <a:t>without </a:t>
            </a:r>
            <a:r>
              <a:rPr sz="2400" spc="-204" dirty="0">
                <a:latin typeface="Arial"/>
                <a:cs typeface="Arial"/>
              </a:rPr>
              <a:t>a </a:t>
            </a:r>
            <a:r>
              <a:rPr sz="2400" spc="-200" dirty="0">
                <a:latin typeface="Arial"/>
                <a:cs typeface="Arial"/>
              </a:rPr>
              <a:t>class </a:t>
            </a:r>
            <a:r>
              <a:rPr sz="2400" spc="-150" dirty="0">
                <a:latin typeface="Arial"/>
                <a:cs typeface="Arial"/>
              </a:rPr>
              <a:t>name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known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55" dirty="0">
                <a:latin typeface="Arial"/>
                <a:cs typeface="Arial"/>
              </a:rPr>
              <a:t>anonymous </a:t>
            </a:r>
            <a:r>
              <a:rPr sz="2400" spc="-70" dirty="0">
                <a:latin typeface="Arial"/>
                <a:cs typeface="Arial"/>
              </a:rPr>
              <a:t>inner </a:t>
            </a:r>
            <a:r>
              <a:rPr sz="2400" spc="-180" dirty="0">
                <a:latin typeface="Arial"/>
                <a:cs typeface="Arial"/>
              </a:rPr>
              <a:t>class. </a:t>
            </a: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case </a:t>
            </a:r>
            <a:r>
              <a:rPr sz="2400" spc="-2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55" dirty="0">
                <a:latin typeface="Arial"/>
                <a:cs typeface="Arial"/>
              </a:rPr>
              <a:t>anonymous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inner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classes,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we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declare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and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instantiate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them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same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155" dirty="0">
                <a:latin typeface="Arial"/>
                <a:cs typeface="Arial"/>
              </a:rPr>
              <a:t>Generally,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they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used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whenever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you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need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override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method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/>
              <a:cs typeface="Arial"/>
            </a:endParaRPr>
          </a:p>
          <a:p>
            <a:pPr marL="612775" marR="6221730" indent="-224154">
              <a:lnSpc>
                <a:spcPct val="112000"/>
              </a:lnSpc>
            </a:pPr>
            <a:r>
              <a:rPr sz="2600" spc="-10" dirty="0">
                <a:latin typeface="Carlito"/>
                <a:cs typeface="Carlito"/>
              </a:rPr>
              <a:t>abstract </a:t>
            </a:r>
            <a:r>
              <a:rPr sz="2600" dirty="0">
                <a:latin typeface="Carlito"/>
                <a:cs typeface="Carlito"/>
              </a:rPr>
              <a:t>class </a:t>
            </a:r>
            <a:r>
              <a:rPr sz="2600" spc="-5" dirty="0">
                <a:latin typeface="Carlito"/>
                <a:cs typeface="Carlito"/>
              </a:rPr>
              <a:t>AnonymousInner </a:t>
            </a:r>
            <a:r>
              <a:rPr sz="2600" dirty="0">
                <a:latin typeface="Carlito"/>
                <a:cs typeface="Carlito"/>
              </a:rPr>
              <a:t>{  public </a:t>
            </a:r>
            <a:r>
              <a:rPr sz="2600" spc="-10" dirty="0">
                <a:latin typeface="Carlito"/>
                <a:cs typeface="Carlito"/>
              </a:rPr>
              <a:t>abstract void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mymethod();</a:t>
            </a:r>
            <a:endParaRPr sz="2600">
              <a:latin typeface="Carlito"/>
              <a:cs typeface="Carlito"/>
            </a:endParaRPr>
          </a:p>
          <a:p>
            <a:pPr marL="38862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latin typeface="Carlito"/>
                <a:cs typeface="Carlito"/>
              </a:rPr>
              <a:t>}</a:t>
            </a:r>
            <a:endParaRPr sz="2600">
              <a:latin typeface="Carlito"/>
              <a:cs typeface="Carlito"/>
            </a:endParaRPr>
          </a:p>
          <a:p>
            <a:pPr marL="388620">
              <a:lnSpc>
                <a:spcPct val="100000"/>
              </a:lnSpc>
              <a:spcBef>
                <a:spcPts val="375"/>
              </a:spcBef>
            </a:pPr>
            <a:r>
              <a:rPr sz="2600" spc="-5" dirty="0">
                <a:latin typeface="Carlito"/>
                <a:cs typeface="Carlito"/>
              </a:rPr>
              <a:t>public </a:t>
            </a:r>
            <a:r>
              <a:rPr sz="2600" dirty="0">
                <a:latin typeface="Carlito"/>
                <a:cs typeface="Carlito"/>
              </a:rPr>
              <a:t>class Outer_class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{</a:t>
            </a:r>
            <a:endParaRPr sz="2600">
              <a:latin typeface="Carlito"/>
              <a:cs typeface="Carlito"/>
            </a:endParaRPr>
          </a:p>
          <a:p>
            <a:pPr marL="836930" marR="3724275" indent="-224790">
              <a:lnSpc>
                <a:spcPts val="3500"/>
              </a:lnSpc>
              <a:spcBef>
                <a:spcPts val="170"/>
              </a:spcBef>
            </a:pPr>
            <a:r>
              <a:rPr sz="2600" dirty="0">
                <a:latin typeface="Carlito"/>
                <a:cs typeface="Carlito"/>
              </a:rPr>
              <a:t>public </a:t>
            </a:r>
            <a:r>
              <a:rPr sz="2600" spc="-15" dirty="0">
                <a:latin typeface="Carlito"/>
                <a:cs typeface="Carlito"/>
              </a:rPr>
              <a:t>static </a:t>
            </a:r>
            <a:r>
              <a:rPr sz="2600" spc="-10" dirty="0">
                <a:latin typeface="Carlito"/>
                <a:cs typeface="Carlito"/>
              </a:rPr>
              <a:t>void </a:t>
            </a:r>
            <a:r>
              <a:rPr sz="2600" dirty="0">
                <a:latin typeface="Carlito"/>
                <a:cs typeface="Carlito"/>
              </a:rPr>
              <a:t>main(String </a:t>
            </a:r>
            <a:r>
              <a:rPr sz="2600" spc="-5" dirty="0">
                <a:latin typeface="Carlito"/>
                <a:cs typeface="Carlito"/>
              </a:rPr>
              <a:t>args[]) </a:t>
            </a:r>
            <a:r>
              <a:rPr sz="2600" dirty="0">
                <a:latin typeface="Carlito"/>
                <a:cs typeface="Carlito"/>
              </a:rPr>
              <a:t>{  </a:t>
            </a:r>
            <a:r>
              <a:rPr sz="2600" spc="-10" dirty="0">
                <a:latin typeface="Carlito"/>
                <a:cs typeface="Carlito"/>
              </a:rPr>
              <a:t>AnonymousInner </a:t>
            </a:r>
            <a:r>
              <a:rPr sz="2600" dirty="0">
                <a:latin typeface="Carlito"/>
                <a:cs typeface="Carlito"/>
              </a:rPr>
              <a:t>inner = </a:t>
            </a:r>
            <a:r>
              <a:rPr sz="2600" spc="-5" dirty="0">
                <a:latin typeface="Carlito"/>
                <a:cs typeface="Carlito"/>
              </a:rPr>
              <a:t>new </a:t>
            </a:r>
            <a:r>
              <a:rPr sz="2600" spc="-10" dirty="0">
                <a:latin typeface="Carlito"/>
                <a:cs typeface="Carlito"/>
              </a:rPr>
              <a:t>AnonymousInner()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{</a:t>
            </a:r>
            <a:endParaRPr sz="2600">
              <a:latin typeface="Carlito"/>
              <a:cs typeface="Carlito"/>
            </a:endParaRPr>
          </a:p>
          <a:p>
            <a:pPr marL="1061085">
              <a:lnSpc>
                <a:spcPct val="100000"/>
              </a:lnSpc>
              <a:spcBef>
                <a:spcPts val="200"/>
              </a:spcBef>
            </a:pPr>
            <a:r>
              <a:rPr sz="2600" spc="-5" dirty="0">
                <a:latin typeface="Carlito"/>
                <a:cs typeface="Carlito"/>
              </a:rPr>
              <a:t>public </a:t>
            </a:r>
            <a:r>
              <a:rPr sz="2600" spc="-10" dirty="0">
                <a:latin typeface="Carlito"/>
                <a:cs typeface="Carlito"/>
              </a:rPr>
              <a:t>void mymethod()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{</a:t>
            </a:r>
            <a:endParaRPr sz="2600">
              <a:latin typeface="Carlito"/>
              <a:cs typeface="Carlito"/>
            </a:endParaRPr>
          </a:p>
          <a:p>
            <a:pPr marL="1283970">
              <a:lnSpc>
                <a:spcPct val="100000"/>
              </a:lnSpc>
              <a:spcBef>
                <a:spcPts val="375"/>
              </a:spcBef>
            </a:pPr>
            <a:r>
              <a:rPr sz="2600" spc="-10" dirty="0">
                <a:latin typeface="Carlito"/>
                <a:cs typeface="Carlito"/>
              </a:rPr>
              <a:t>System.out.println("This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15" dirty="0">
                <a:latin typeface="Carlito"/>
                <a:cs typeface="Carlito"/>
              </a:rPr>
              <a:t>example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anonymous </a:t>
            </a:r>
            <a:r>
              <a:rPr sz="2600" dirty="0">
                <a:latin typeface="Carlito"/>
                <a:cs typeface="Carlito"/>
              </a:rPr>
              <a:t>inner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class");</a:t>
            </a:r>
            <a:endParaRPr sz="2600">
              <a:latin typeface="Carlito"/>
              <a:cs typeface="Carlito"/>
            </a:endParaRPr>
          </a:p>
          <a:p>
            <a:pPr marL="1061085">
              <a:lnSpc>
                <a:spcPct val="100000"/>
              </a:lnSpc>
              <a:spcBef>
                <a:spcPts val="380"/>
              </a:spcBef>
              <a:tabLst>
                <a:tab pos="1611630" algn="l"/>
              </a:tabLst>
            </a:pPr>
            <a:r>
              <a:rPr sz="2600" dirty="0">
                <a:latin typeface="Carlito"/>
                <a:cs typeface="Carlito"/>
              </a:rPr>
              <a:t>}	</a:t>
            </a:r>
            <a:r>
              <a:rPr sz="2600" spc="-5" dirty="0">
                <a:latin typeface="Carlito"/>
                <a:cs typeface="Carlito"/>
              </a:rPr>
              <a:t>};</a:t>
            </a:r>
            <a:endParaRPr sz="2600">
              <a:latin typeface="Carlito"/>
              <a:cs typeface="Carlito"/>
            </a:endParaRPr>
          </a:p>
          <a:p>
            <a:pPr marL="836930">
              <a:lnSpc>
                <a:spcPct val="100000"/>
              </a:lnSpc>
              <a:spcBef>
                <a:spcPts val="375"/>
              </a:spcBef>
            </a:pPr>
            <a:r>
              <a:rPr sz="2600" spc="-20" dirty="0">
                <a:latin typeface="Carlito"/>
                <a:cs typeface="Carlito"/>
              </a:rPr>
              <a:t>inner.mymethod();</a:t>
            </a:r>
            <a:endParaRPr sz="2600">
              <a:latin typeface="Carlito"/>
              <a:cs typeface="Carlito"/>
            </a:endParaRPr>
          </a:p>
          <a:p>
            <a:pPr marL="612775">
              <a:lnSpc>
                <a:spcPct val="100000"/>
              </a:lnSpc>
              <a:spcBef>
                <a:spcPts val="375"/>
              </a:spcBef>
              <a:tabLst>
                <a:tab pos="1014094" algn="l"/>
              </a:tabLst>
            </a:pPr>
            <a:r>
              <a:rPr sz="2600" dirty="0">
                <a:latin typeface="Carlito"/>
                <a:cs typeface="Carlito"/>
              </a:rPr>
              <a:t>}	}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712" y="14986"/>
            <a:ext cx="7463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5" dirty="0"/>
              <a:t>Anonymous </a:t>
            </a:r>
            <a:r>
              <a:rPr sz="4000" spc="-135" dirty="0"/>
              <a:t>Inner </a:t>
            </a:r>
            <a:r>
              <a:rPr sz="4000" spc="-409" dirty="0"/>
              <a:t>Class </a:t>
            </a:r>
            <a:r>
              <a:rPr sz="4000" spc="-400" dirty="0"/>
              <a:t>as</a:t>
            </a:r>
            <a:r>
              <a:rPr sz="4000" spc="-75" dirty="0"/>
              <a:t> </a:t>
            </a:r>
            <a:r>
              <a:rPr sz="4000" spc="-170" dirty="0"/>
              <a:t>Argument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6712" y="600202"/>
            <a:ext cx="11230610" cy="60534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42545">
              <a:lnSpc>
                <a:spcPts val="2590"/>
              </a:lnSpc>
              <a:spcBef>
                <a:spcPts val="425"/>
              </a:spcBef>
            </a:pPr>
            <a:r>
              <a:rPr sz="2400" spc="-155" dirty="0">
                <a:latin typeface="Arial"/>
                <a:cs typeface="Arial"/>
              </a:rPr>
              <a:t>Generally,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method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accepts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object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interface,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abstract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class,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concrete</a:t>
            </a:r>
            <a:r>
              <a:rPr sz="2400" spc="-180" dirty="0">
                <a:latin typeface="Arial"/>
                <a:cs typeface="Arial"/>
              </a:rPr>
              <a:t> class,  </a:t>
            </a:r>
            <a:r>
              <a:rPr sz="2400" spc="-60" dirty="0">
                <a:latin typeface="Arial"/>
                <a:cs typeface="Arial"/>
              </a:rPr>
              <a:t>then </a:t>
            </a:r>
            <a:r>
              <a:rPr sz="2400" spc="-120" dirty="0">
                <a:latin typeface="Arial"/>
                <a:cs typeface="Arial"/>
              </a:rPr>
              <a:t>we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85" dirty="0">
                <a:latin typeface="Arial"/>
                <a:cs typeface="Arial"/>
              </a:rPr>
              <a:t>implement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interface, </a:t>
            </a:r>
            <a:r>
              <a:rPr sz="2400" spc="-114" dirty="0">
                <a:latin typeface="Arial"/>
                <a:cs typeface="Arial"/>
              </a:rPr>
              <a:t>extend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abstract </a:t>
            </a:r>
            <a:r>
              <a:rPr sz="2400" spc="-180" dirty="0">
                <a:latin typeface="Arial"/>
                <a:cs typeface="Arial"/>
              </a:rPr>
              <a:t>class, </a:t>
            </a:r>
            <a:r>
              <a:rPr sz="2400" spc="-135" dirty="0">
                <a:latin typeface="Arial"/>
                <a:cs typeface="Arial"/>
              </a:rPr>
              <a:t>and </a:t>
            </a:r>
            <a:r>
              <a:rPr sz="2400" spc="-215" dirty="0">
                <a:latin typeface="Arial"/>
                <a:cs typeface="Arial"/>
              </a:rPr>
              <a:t>pass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object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45" dirty="0">
                <a:latin typeface="Arial"/>
                <a:cs typeface="Arial"/>
              </a:rPr>
              <a:t>the  </a:t>
            </a:r>
            <a:r>
              <a:rPr sz="2400" spc="-90" dirty="0">
                <a:latin typeface="Arial"/>
                <a:cs typeface="Arial"/>
              </a:rPr>
              <a:t>method.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35"/>
              </a:lnSpc>
            </a:pPr>
            <a:r>
              <a:rPr sz="2200" spc="-15" dirty="0">
                <a:latin typeface="Carlito"/>
                <a:cs typeface="Carlito"/>
              </a:rPr>
              <a:t>interface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Message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289560" algn="l"/>
              </a:tabLst>
            </a:pPr>
            <a:r>
              <a:rPr sz="2200" spc="-5" dirty="0">
                <a:latin typeface="Carlito"/>
                <a:cs typeface="Carlito"/>
              </a:rPr>
              <a:t>{	String </a:t>
            </a:r>
            <a:r>
              <a:rPr sz="2200" spc="-10" dirty="0">
                <a:latin typeface="Carlito"/>
                <a:cs typeface="Carlito"/>
              </a:rPr>
              <a:t>greet();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200" spc="-5" dirty="0">
                <a:latin typeface="Carlito"/>
                <a:cs typeface="Carlito"/>
              </a:rPr>
              <a:t>public class My_class {</a:t>
            </a:r>
            <a:endParaRPr sz="2200">
              <a:latin typeface="Carlito"/>
              <a:cs typeface="Carlito"/>
            </a:endParaRPr>
          </a:p>
          <a:p>
            <a:pPr marL="203200" marR="4547870">
              <a:lnSpc>
                <a:spcPct val="107700"/>
              </a:lnSpc>
            </a:pPr>
            <a:r>
              <a:rPr sz="2200" spc="-5" dirty="0">
                <a:latin typeface="Carlito"/>
                <a:cs typeface="Carlito"/>
              </a:rPr>
              <a:t>// </a:t>
            </a:r>
            <a:r>
              <a:rPr sz="2200" spc="-10" dirty="0">
                <a:latin typeface="Carlito"/>
                <a:cs typeface="Carlito"/>
              </a:rPr>
              <a:t>method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0" dirty="0">
                <a:latin typeface="Carlito"/>
                <a:cs typeface="Carlito"/>
              </a:rPr>
              <a:t>accepts </a:t>
            </a:r>
            <a:r>
              <a:rPr sz="2200" spc="-5" dirty="0">
                <a:latin typeface="Carlito"/>
                <a:cs typeface="Carlito"/>
              </a:rPr>
              <a:t>the object of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10" dirty="0">
                <a:latin typeface="Carlito"/>
                <a:cs typeface="Carlito"/>
              </a:rPr>
              <a:t>Message  public void displayMessage(Message </a:t>
            </a:r>
            <a:r>
              <a:rPr sz="2200" spc="-5" dirty="0">
                <a:latin typeface="Carlito"/>
                <a:cs typeface="Carlito"/>
              </a:rPr>
              <a:t>m)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2200" spc="-10" dirty="0">
                <a:latin typeface="Carlito"/>
                <a:cs typeface="Carlito"/>
              </a:rPr>
              <a:t>System.out.println(m.greet() </a:t>
            </a:r>
            <a:r>
              <a:rPr sz="2200" spc="-5" dirty="0">
                <a:latin typeface="Carlito"/>
                <a:cs typeface="Carlito"/>
              </a:rPr>
              <a:t>+ ", </a:t>
            </a: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is an </a:t>
            </a:r>
            <a:r>
              <a:rPr sz="2200" spc="-15" dirty="0">
                <a:latin typeface="Carlito"/>
                <a:cs typeface="Carlito"/>
              </a:rPr>
              <a:t>example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anonymous </a:t>
            </a:r>
            <a:r>
              <a:rPr sz="2200" spc="-5" dirty="0">
                <a:latin typeface="Carlito"/>
                <a:cs typeface="Carlito"/>
              </a:rPr>
              <a:t>inner class as an</a:t>
            </a:r>
            <a:r>
              <a:rPr sz="2200" spc="2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argument");</a:t>
            </a:r>
            <a:endParaRPr sz="2200">
              <a:latin typeface="Carlito"/>
              <a:cs typeface="Carlito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main(String args[])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219"/>
              </a:spcBef>
            </a:pPr>
            <a:r>
              <a:rPr sz="2200" spc="-5" dirty="0">
                <a:latin typeface="Carlito"/>
                <a:cs typeface="Carlito"/>
              </a:rPr>
              <a:t>// </a:t>
            </a:r>
            <a:r>
              <a:rPr sz="2200" spc="-10" dirty="0">
                <a:latin typeface="Carlito"/>
                <a:cs typeface="Carlito"/>
              </a:rPr>
              <a:t>Instantiating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class</a:t>
            </a:r>
            <a:endParaRPr sz="22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arlito"/>
                <a:cs typeface="Carlito"/>
              </a:rPr>
              <a:t>My_class obj = </a:t>
            </a:r>
            <a:r>
              <a:rPr sz="2200" spc="-10" dirty="0">
                <a:latin typeface="Carlito"/>
                <a:cs typeface="Carlito"/>
              </a:rPr>
              <a:t>new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My_class();</a:t>
            </a:r>
            <a:endParaRPr sz="2200">
              <a:latin typeface="Carlito"/>
              <a:cs typeface="Carlito"/>
            </a:endParaRPr>
          </a:p>
          <a:p>
            <a:pPr marL="393700" marR="4919345">
              <a:lnSpc>
                <a:spcPts val="2860"/>
              </a:lnSpc>
              <a:spcBef>
                <a:spcPts val="120"/>
              </a:spcBef>
            </a:pPr>
            <a:r>
              <a:rPr sz="2200" spc="-5" dirty="0">
                <a:latin typeface="Carlito"/>
                <a:cs typeface="Carlito"/>
              </a:rPr>
              <a:t>// </a:t>
            </a:r>
            <a:r>
              <a:rPr sz="2200" spc="-15" dirty="0">
                <a:latin typeface="Carlito"/>
                <a:cs typeface="Carlito"/>
              </a:rPr>
              <a:t>Passing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anonymous </a:t>
            </a:r>
            <a:r>
              <a:rPr sz="2200" spc="-5" dirty="0">
                <a:latin typeface="Carlito"/>
                <a:cs typeface="Carlito"/>
              </a:rPr>
              <a:t>inner class as an </a:t>
            </a:r>
            <a:r>
              <a:rPr sz="2200" spc="-10" dirty="0">
                <a:latin typeface="Carlito"/>
                <a:cs typeface="Carlito"/>
              </a:rPr>
              <a:t>argument  obj.displayMessage(new Message()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  <a:spcBef>
                <a:spcPts val="70"/>
              </a:spcBef>
              <a:tabLst>
                <a:tab pos="3729990" algn="l"/>
                <a:tab pos="5967730" algn="l"/>
                <a:tab pos="6435090" algn="l"/>
                <a:tab pos="6871970" algn="l"/>
              </a:tabLst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String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greet()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	</a:t>
            </a:r>
            <a:r>
              <a:rPr sz="2200" spc="-10" dirty="0">
                <a:latin typeface="Carlito"/>
                <a:cs typeface="Carlito"/>
              </a:rPr>
              <a:t>return</a:t>
            </a:r>
            <a:r>
              <a:rPr sz="2200" spc="-5" dirty="0">
                <a:latin typeface="Carlito"/>
                <a:cs typeface="Carlito"/>
              </a:rPr>
              <a:t> "Hello";	}	});	</a:t>
            </a:r>
            <a:r>
              <a:rPr sz="2200" spc="-10" dirty="0">
                <a:latin typeface="Carlito"/>
                <a:cs typeface="Carlito"/>
              </a:rPr>
              <a:t>}}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458" y="-98424"/>
            <a:ext cx="519034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4" dirty="0"/>
              <a:t>Static </a:t>
            </a:r>
            <a:r>
              <a:rPr sz="4000" spc="-225" dirty="0"/>
              <a:t>Nested</a:t>
            </a:r>
            <a:r>
              <a:rPr sz="4000" spc="-270" dirty="0"/>
              <a:t> </a:t>
            </a:r>
            <a:r>
              <a:rPr sz="4000" spc="-409" dirty="0"/>
              <a:t>Class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435609"/>
            <a:ext cx="11139805" cy="620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static </a:t>
            </a:r>
            <a:r>
              <a:rPr sz="2400" spc="-60" dirty="0">
                <a:latin typeface="Arial"/>
                <a:cs typeface="Arial"/>
              </a:rPr>
              <a:t>inner </a:t>
            </a:r>
            <a:r>
              <a:rPr sz="2400" spc="-195" dirty="0">
                <a:latin typeface="Arial"/>
                <a:cs typeface="Arial"/>
              </a:rPr>
              <a:t>class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nested </a:t>
            </a:r>
            <a:r>
              <a:rPr sz="2400" spc="-195" dirty="0">
                <a:latin typeface="Arial"/>
                <a:cs typeface="Arial"/>
              </a:rPr>
              <a:t>class </a:t>
            </a:r>
            <a:r>
              <a:rPr sz="2400" spc="-90" dirty="0">
                <a:latin typeface="Arial"/>
                <a:cs typeface="Arial"/>
              </a:rPr>
              <a:t>which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static </a:t>
            </a:r>
            <a:r>
              <a:rPr sz="2400" spc="-100" dirty="0">
                <a:latin typeface="Arial"/>
                <a:cs typeface="Arial"/>
              </a:rPr>
              <a:t>member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outer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class.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400" spc="15" dirty="0">
                <a:latin typeface="Arial"/>
                <a:cs typeface="Arial"/>
              </a:rPr>
              <a:t>It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be </a:t>
            </a:r>
            <a:r>
              <a:rPr sz="2400" spc="-190" dirty="0">
                <a:latin typeface="Arial"/>
                <a:cs typeface="Arial"/>
              </a:rPr>
              <a:t>accessed </a:t>
            </a:r>
            <a:r>
              <a:rPr sz="2400" spc="-15" dirty="0">
                <a:latin typeface="Arial"/>
                <a:cs typeface="Arial"/>
              </a:rPr>
              <a:t>without </a:t>
            </a:r>
            <a:r>
              <a:rPr sz="2400" spc="-75" dirty="0">
                <a:latin typeface="Arial"/>
                <a:cs typeface="Arial"/>
              </a:rPr>
              <a:t>instantiating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outer </a:t>
            </a:r>
            <a:r>
              <a:rPr sz="2400" spc="-175" dirty="0">
                <a:latin typeface="Arial"/>
                <a:cs typeface="Arial"/>
              </a:rPr>
              <a:t>class, </a:t>
            </a:r>
            <a:r>
              <a:rPr sz="2400" spc="-140" dirty="0">
                <a:latin typeface="Arial"/>
                <a:cs typeface="Arial"/>
              </a:rPr>
              <a:t>using </a:t>
            </a:r>
            <a:r>
              <a:rPr sz="2400" spc="-40" dirty="0">
                <a:latin typeface="Arial"/>
                <a:cs typeface="Arial"/>
              </a:rPr>
              <a:t>other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static </a:t>
            </a:r>
            <a:r>
              <a:rPr sz="2400" spc="-125" dirty="0">
                <a:latin typeface="Arial"/>
                <a:cs typeface="Arial"/>
              </a:rPr>
              <a:t>members.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spc="-180" dirty="0">
                <a:latin typeface="Arial"/>
                <a:cs typeface="Arial"/>
              </a:rPr>
              <a:t>Just </a:t>
            </a:r>
            <a:r>
              <a:rPr sz="2400" spc="-100" dirty="0">
                <a:latin typeface="Arial"/>
                <a:cs typeface="Arial"/>
              </a:rPr>
              <a:t>like </a:t>
            </a:r>
            <a:r>
              <a:rPr sz="2400" spc="-90" dirty="0">
                <a:latin typeface="Arial"/>
                <a:cs typeface="Arial"/>
              </a:rPr>
              <a:t>static </a:t>
            </a:r>
            <a:r>
              <a:rPr sz="2400" spc="-125" dirty="0">
                <a:latin typeface="Arial"/>
                <a:cs typeface="Arial"/>
              </a:rPr>
              <a:t>members, </a:t>
            </a:r>
            <a:r>
              <a:rPr sz="2400" spc="-204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static </a:t>
            </a:r>
            <a:r>
              <a:rPr sz="2400" spc="-114" dirty="0">
                <a:latin typeface="Arial"/>
                <a:cs typeface="Arial"/>
              </a:rPr>
              <a:t>nested </a:t>
            </a:r>
            <a:r>
              <a:rPr sz="2400" spc="-190" dirty="0">
                <a:latin typeface="Arial"/>
                <a:cs typeface="Arial"/>
              </a:rPr>
              <a:t>class </a:t>
            </a:r>
            <a:r>
              <a:rPr sz="2400" spc="-155" dirty="0">
                <a:latin typeface="Arial"/>
                <a:cs typeface="Arial"/>
              </a:rPr>
              <a:t>does </a:t>
            </a:r>
            <a:r>
              <a:rPr sz="2400" spc="-20" dirty="0">
                <a:latin typeface="Arial"/>
                <a:cs typeface="Arial"/>
              </a:rPr>
              <a:t>not </a:t>
            </a:r>
            <a:r>
              <a:rPr sz="2400" spc="-165" dirty="0">
                <a:latin typeface="Arial"/>
                <a:cs typeface="Arial"/>
              </a:rPr>
              <a:t>have </a:t>
            </a:r>
            <a:r>
              <a:rPr sz="2400" spc="-210" dirty="0">
                <a:latin typeface="Arial"/>
                <a:cs typeface="Arial"/>
              </a:rPr>
              <a:t>access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instance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methods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outer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</a:t>
            </a:r>
            <a:endParaRPr sz="2400" dirty="0">
              <a:latin typeface="Arial"/>
              <a:cs typeface="Arial"/>
            </a:endParaRPr>
          </a:p>
          <a:p>
            <a:pPr marL="3956685">
              <a:lnSpc>
                <a:spcPct val="100000"/>
              </a:lnSpc>
              <a:spcBef>
                <a:spcPts val="735"/>
              </a:spcBef>
            </a:pPr>
            <a:r>
              <a:rPr sz="2000" spc="-15" dirty="0">
                <a:latin typeface="Carlito"/>
                <a:cs typeface="Carlito"/>
              </a:rPr>
              <a:t>Syntax</a:t>
            </a:r>
            <a:endParaRPr sz="2000" dirty="0">
              <a:latin typeface="Carlito"/>
              <a:cs typeface="Carlito"/>
            </a:endParaRPr>
          </a:p>
          <a:p>
            <a:pPr marL="3956685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MyOuter </a:t>
            </a:r>
            <a:r>
              <a:rPr sz="2000" dirty="0">
                <a:latin typeface="Carlito"/>
                <a:cs typeface="Carlito"/>
              </a:rPr>
              <a:t>{</a:t>
            </a:r>
          </a:p>
          <a:p>
            <a:pPr marL="3956685">
              <a:lnSpc>
                <a:spcPct val="100000"/>
              </a:lnSpc>
              <a:spcBef>
                <a:spcPts val="290"/>
              </a:spcBef>
            </a:pP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Nested_Demo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  <a:p>
            <a:pPr marL="555752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r>
              <a:rPr sz="2000" spc="4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}</a:t>
            </a:r>
          </a:p>
          <a:p>
            <a:pPr marL="299085">
              <a:lnSpc>
                <a:spcPct val="100000"/>
              </a:lnSpc>
              <a:spcBef>
                <a:spcPts val="275"/>
              </a:spcBef>
            </a:pPr>
            <a:r>
              <a:rPr sz="2000" spc="-10" dirty="0">
                <a:latin typeface="Carlito"/>
                <a:cs typeface="Carlito"/>
              </a:rPr>
              <a:t>Program:</a:t>
            </a:r>
            <a:endParaRPr sz="20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Carlito"/>
                <a:cs typeface="Carlito"/>
              </a:rPr>
              <a:t>public class </a:t>
            </a:r>
            <a:r>
              <a:rPr sz="2000" spc="-5" dirty="0">
                <a:latin typeface="Carlito"/>
                <a:cs typeface="Carlito"/>
              </a:rPr>
              <a:t>Outer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  <a:p>
            <a:pPr marL="641985" marR="7765415" indent="-172720">
              <a:lnSpc>
                <a:spcPct val="111500"/>
              </a:lnSpc>
              <a:spcBef>
                <a:spcPts val="5"/>
              </a:spcBef>
            </a:pP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Nested_Demo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5" dirty="0">
                <a:latin typeface="Carlito"/>
                <a:cs typeface="Carlito"/>
              </a:rPr>
              <a:t>my_method()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  <a:p>
            <a:pPr marL="812800">
              <a:lnSpc>
                <a:spcPct val="100000"/>
              </a:lnSpc>
              <a:spcBef>
                <a:spcPts val="285"/>
              </a:spcBef>
            </a:pPr>
            <a:r>
              <a:rPr sz="2000" spc="-10" dirty="0">
                <a:latin typeface="Carlito"/>
                <a:cs typeface="Carlito"/>
              </a:rPr>
              <a:t>System.out.println("This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20" dirty="0">
                <a:latin typeface="Carlito"/>
                <a:cs typeface="Carlito"/>
              </a:rPr>
              <a:t>my </a:t>
            </a:r>
            <a:r>
              <a:rPr sz="2000" spc="-10" dirty="0">
                <a:latin typeface="Carlito"/>
                <a:cs typeface="Carlito"/>
              </a:rPr>
              <a:t>nested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class");</a:t>
            </a:r>
            <a:endParaRPr sz="2000" dirty="0">
              <a:latin typeface="Carlito"/>
              <a:cs typeface="Carlito"/>
            </a:endParaRPr>
          </a:p>
          <a:p>
            <a:pPr marL="641985">
              <a:lnSpc>
                <a:spcPct val="100000"/>
              </a:lnSpc>
              <a:spcBef>
                <a:spcPts val="280"/>
              </a:spcBef>
              <a:tabLst>
                <a:tab pos="893444" algn="l"/>
              </a:tabLst>
            </a:pPr>
            <a:r>
              <a:rPr sz="2000" dirty="0">
                <a:latin typeface="Carlito"/>
                <a:cs typeface="Carlito"/>
              </a:rPr>
              <a:t>}	}</a:t>
            </a:r>
          </a:p>
          <a:p>
            <a:pPr marL="641985" marR="4537710">
              <a:lnSpc>
                <a:spcPts val="2690"/>
              </a:lnSpc>
              <a:spcBef>
                <a:spcPts val="125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5" dirty="0">
                <a:latin typeface="Carlito"/>
                <a:cs typeface="Carlito"/>
              </a:rPr>
              <a:t>main(String args[])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20" dirty="0">
                <a:latin typeface="Carlito"/>
                <a:cs typeface="Carlito"/>
              </a:rPr>
              <a:t>Outer.Nested_Demo </a:t>
            </a:r>
            <a:r>
              <a:rPr sz="2000" spc="-10" dirty="0">
                <a:latin typeface="Carlito"/>
                <a:cs typeface="Carlito"/>
              </a:rPr>
              <a:t>nested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Outer.Nested_Demo();</a:t>
            </a:r>
            <a:endParaRPr sz="2000" dirty="0">
              <a:latin typeface="Carlito"/>
              <a:cs typeface="Carlito"/>
            </a:endParaRPr>
          </a:p>
          <a:p>
            <a:pPr marL="641985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arlito"/>
                <a:cs typeface="Carlito"/>
              </a:rPr>
              <a:t>nested.my_method();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2000" spc="5" dirty="0">
                <a:latin typeface="Carlito"/>
                <a:cs typeface="Carlito"/>
              </a:rPr>
              <a:t>}}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3784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95" dirty="0"/>
              <a:t>Java </a:t>
            </a:r>
            <a:r>
              <a:rPr spc="-120" dirty="0"/>
              <a:t>-</a:t>
            </a:r>
            <a:r>
              <a:rPr spc="-20" dirty="0"/>
              <a:t> </a:t>
            </a:r>
            <a:r>
              <a:rPr spc="-26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351" y="1214069"/>
            <a:ext cx="10649585" cy="50679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272415" indent="-22860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exception </a:t>
            </a:r>
            <a:r>
              <a:rPr sz="2800" spc="-5" dirty="0">
                <a:latin typeface="Carlito"/>
                <a:cs typeface="Carlito"/>
              </a:rPr>
              <a:t>(or </a:t>
            </a:r>
            <a:r>
              <a:rPr sz="2800" spc="-15" dirty="0">
                <a:latin typeface="Carlito"/>
                <a:cs typeface="Carlito"/>
              </a:rPr>
              <a:t>exceptional event)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5" dirty="0">
                <a:latin typeface="Carlito"/>
                <a:cs typeface="Carlito"/>
              </a:rPr>
              <a:t>problem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arises </a:t>
            </a:r>
            <a:r>
              <a:rPr sz="2800" spc="-10" dirty="0">
                <a:latin typeface="Carlito"/>
                <a:cs typeface="Carlito"/>
              </a:rPr>
              <a:t>during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20" dirty="0">
                <a:latin typeface="Carlito"/>
                <a:cs typeface="Carlito"/>
              </a:rPr>
              <a:t>execution </a:t>
            </a:r>
            <a:r>
              <a:rPr sz="2800" spc="-5" dirty="0">
                <a:latin typeface="Carlito"/>
                <a:cs typeface="Carlito"/>
              </a:rPr>
              <a:t>of a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program.</a:t>
            </a:r>
            <a:endParaRPr sz="2800" dirty="0">
              <a:latin typeface="Carlito"/>
              <a:cs typeface="Carlito"/>
            </a:endParaRPr>
          </a:p>
          <a:p>
            <a:pPr marL="241300" marR="19812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an </a:t>
            </a:r>
            <a:r>
              <a:rPr sz="2800" spc="-15" dirty="0">
                <a:latin typeface="Carlito"/>
                <a:cs typeface="Carlito"/>
              </a:rPr>
              <a:t>Exception occurs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normal flow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disrupted 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20" dirty="0">
                <a:latin typeface="Carlito"/>
                <a:cs typeface="Carlito"/>
              </a:rPr>
              <a:t>program/Application </a:t>
            </a:r>
            <a:r>
              <a:rPr sz="2800" spc="-15" dirty="0">
                <a:latin typeface="Carlito"/>
                <a:cs typeface="Carlito"/>
              </a:rPr>
              <a:t>terminates </a:t>
            </a:r>
            <a:r>
              <a:rPr sz="2800" spc="-25" dirty="0">
                <a:latin typeface="Carlito"/>
                <a:cs typeface="Carlito"/>
              </a:rPr>
              <a:t>abnormally, </a:t>
            </a:r>
            <a:r>
              <a:rPr sz="2800" spc="-5" dirty="0">
                <a:latin typeface="Carlito"/>
                <a:cs typeface="Carlito"/>
              </a:rPr>
              <a:t>which is </a:t>
            </a:r>
            <a:r>
              <a:rPr sz="2800" spc="-10" dirty="0">
                <a:latin typeface="Carlito"/>
                <a:cs typeface="Carlito"/>
              </a:rPr>
              <a:t>not  recommended,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20" dirty="0">
                <a:latin typeface="Carlito"/>
                <a:cs typeface="Carlito"/>
              </a:rPr>
              <a:t>exceptions are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handled.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5" dirty="0">
                <a:latin typeface="Carlito"/>
                <a:cs typeface="Carlito"/>
              </a:rPr>
              <a:t>Scenarios </a:t>
            </a:r>
            <a:r>
              <a:rPr sz="3600" spc="-10" dirty="0">
                <a:latin typeface="Carlito"/>
                <a:cs typeface="Carlito"/>
              </a:rPr>
              <a:t>where </a:t>
            </a:r>
            <a:r>
              <a:rPr sz="3600" dirty="0">
                <a:latin typeface="Carlito"/>
                <a:cs typeface="Carlito"/>
              </a:rPr>
              <a:t>an </a:t>
            </a:r>
            <a:r>
              <a:rPr sz="3600" spc="-20" dirty="0">
                <a:latin typeface="Carlito"/>
                <a:cs typeface="Carlito"/>
              </a:rPr>
              <a:t>exception</a:t>
            </a:r>
            <a:r>
              <a:rPr sz="3600" spc="-35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occurs:</a:t>
            </a:r>
            <a:endParaRPr sz="3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" dirty="0">
                <a:latin typeface="Carlito"/>
                <a:cs typeface="Carlito"/>
              </a:rPr>
              <a:t>has </a:t>
            </a:r>
            <a:r>
              <a:rPr sz="2800" spc="-20" dirty="0">
                <a:latin typeface="Carlito"/>
                <a:cs typeface="Carlito"/>
              </a:rPr>
              <a:t>entered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invalid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data.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15" dirty="0">
                <a:latin typeface="Carlito"/>
                <a:cs typeface="Carlito"/>
              </a:rPr>
              <a:t>that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opened cannot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found.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network connection has been </a:t>
            </a:r>
            <a:r>
              <a:rPr sz="2800" spc="-15" dirty="0">
                <a:latin typeface="Carlito"/>
                <a:cs typeface="Carlito"/>
              </a:rPr>
              <a:t>lost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middle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communications or  </a:t>
            </a:r>
            <a:r>
              <a:rPr sz="2800" spc="-5" dirty="0">
                <a:latin typeface="Carlito"/>
                <a:cs typeface="Carlito"/>
              </a:rPr>
              <a:t>the JVM has </a:t>
            </a:r>
            <a:r>
              <a:rPr sz="2800" spc="-10" dirty="0">
                <a:latin typeface="Carlito"/>
                <a:cs typeface="Carlito"/>
              </a:rPr>
              <a:t>run </a:t>
            </a:r>
            <a:r>
              <a:rPr sz="2800" spc="-5" dirty="0">
                <a:latin typeface="Carlito"/>
                <a:cs typeface="Carlito"/>
              </a:rPr>
              <a:t>out of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memory.</a:t>
            </a:r>
            <a:endParaRPr sz="2800" dirty="0">
              <a:latin typeface="Carlito"/>
              <a:cs typeface="Carlito"/>
            </a:endParaRPr>
          </a:p>
          <a:p>
            <a:pPr marL="241300" marR="363855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Exceptions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also </a:t>
            </a:r>
            <a:r>
              <a:rPr sz="2800" spc="-5" dirty="0">
                <a:latin typeface="Carlito"/>
                <a:cs typeface="Carlito"/>
              </a:rPr>
              <a:t>caused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5" dirty="0">
                <a:latin typeface="Carlito"/>
                <a:cs typeface="Carlito"/>
              </a:rPr>
              <a:t>error, </a:t>
            </a:r>
            <a:r>
              <a:rPr sz="2800" spc="-15" dirty="0">
                <a:latin typeface="Carlito"/>
                <a:cs typeface="Carlito"/>
              </a:rPr>
              <a:t>others by </a:t>
            </a:r>
            <a:r>
              <a:rPr sz="2800" spc="-20" dirty="0">
                <a:latin typeface="Carlito"/>
                <a:cs typeface="Carlito"/>
              </a:rPr>
              <a:t>programmer </a:t>
            </a:r>
            <a:r>
              <a:rPr sz="2800" spc="-55" dirty="0">
                <a:latin typeface="Carlito"/>
                <a:cs typeface="Carlito"/>
              </a:rPr>
              <a:t>error,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others by </a:t>
            </a:r>
            <a:r>
              <a:rPr sz="2800" spc="-20" dirty="0">
                <a:latin typeface="Carlito"/>
                <a:cs typeface="Carlito"/>
              </a:rPr>
              <a:t>physical </a:t>
            </a:r>
            <a:r>
              <a:rPr sz="2800" spc="-15" dirty="0">
                <a:latin typeface="Carlito"/>
                <a:cs typeface="Carlito"/>
              </a:rPr>
              <a:t>resources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failed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some</a:t>
            </a:r>
            <a:r>
              <a:rPr sz="2800" spc="229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manner.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7842"/>
            <a:ext cx="7332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10" dirty="0">
                <a:solidFill>
                  <a:srgbClr val="000000"/>
                </a:solidFill>
                <a:latin typeface="Arial"/>
                <a:cs typeface="Arial"/>
              </a:rPr>
              <a:t>Principles </a:t>
            </a:r>
            <a:r>
              <a:rPr sz="4000" b="0" spc="14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4000" b="0" spc="150" dirty="0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sz="4000" b="0" spc="-4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0" spc="110" dirty="0">
                <a:solidFill>
                  <a:srgbClr val="000000"/>
                </a:solidFill>
                <a:latin typeface="Arial"/>
                <a:cs typeface="Arial"/>
              </a:rPr>
              <a:t>Orientation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338603"/>
            <a:ext cx="2564765" cy="241173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435"/>
              </a:spcBef>
              <a:buChar char="•"/>
              <a:tabLst>
                <a:tab pos="241300" algn="l"/>
              </a:tabLst>
            </a:pPr>
            <a:r>
              <a:rPr sz="2800" spc="50" dirty="0">
                <a:latin typeface="Arial"/>
                <a:cs typeface="Arial"/>
              </a:rPr>
              <a:t>Abstraction</a:t>
            </a:r>
            <a:endParaRPr sz="28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330"/>
              </a:spcBef>
              <a:buChar char="•"/>
              <a:tabLst>
                <a:tab pos="241300" algn="l"/>
              </a:tabLst>
            </a:pPr>
            <a:r>
              <a:rPr sz="2800" spc="20" dirty="0">
                <a:latin typeface="Arial"/>
                <a:cs typeface="Arial"/>
              </a:rPr>
              <a:t>Encapsulation</a:t>
            </a:r>
            <a:endParaRPr sz="28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345"/>
              </a:spcBef>
              <a:buChar char="•"/>
              <a:tabLst>
                <a:tab pos="241300" algn="l"/>
              </a:tabLst>
            </a:pPr>
            <a:r>
              <a:rPr sz="2800" spc="35" dirty="0">
                <a:latin typeface="Arial"/>
                <a:cs typeface="Arial"/>
              </a:rPr>
              <a:t>Inheritance</a:t>
            </a:r>
            <a:endParaRPr sz="28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335"/>
              </a:spcBef>
              <a:buChar char="•"/>
              <a:tabLst>
                <a:tab pos="241300" algn="l"/>
              </a:tabLst>
            </a:pPr>
            <a:r>
              <a:rPr sz="2800" spc="35" dirty="0">
                <a:latin typeface="Arial"/>
                <a:cs typeface="Arial"/>
              </a:rPr>
              <a:t>Polymorphism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85" y="0"/>
            <a:ext cx="2394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Categories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365" y="769746"/>
            <a:ext cx="11291570" cy="546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Checked </a:t>
            </a:r>
            <a:r>
              <a:rPr sz="2400" spc="-10" dirty="0">
                <a:latin typeface="Carlito"/>
                <a:cs typeface="Carlito"/>
              </a:rPr>
              <a:t>exceptions </a:t>
            </a:r>
            <a:r>
              <a:rPr sz="2400" dirty="0">
                <a:latin typeface="Carlito"/>
                <a:cs typeface="Carlito"/>
              </a:rPr>
              <a:t>− A </a:t>
            </a:r>
            <a:r>
              <a:rPr sz="2400" spc="-15" dirty="0">
                <a:latin typeface="Carlito"/>
                <a:cs typeface="Carlito"/>
              </a:rPr>
              <a:t>checked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exception 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checked </a:t>
            </a:r>
            <a:r>
              <a:rPr sz="2400" spc="-5" dirty="0">
                <a:latin typeface="Carlito"/>
                <a:cs typeface="Carlito"/>
              </a:rPr>
              <a:t>(notified)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by</a:t>
            </a:r>
            <a:endParaRPr sz="2400" dirty="0">
              <a:latin typeface="Carlito"/>
              <a:cs typeface="Carlito"/>
            </a:endParaRPr>
          </a:p>
          <a:p>
            <a:pPr marL="241300">
              <a:lnSpc>
                <a:spcPts val="2450"/>
              </a:lnSpc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compiler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compilation-time,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compile </a:t>
            </a:r>
            <a:r>
              <a:rPr sz="2400" dirty="0">
                <a:latin typeface="Carlito"/>
                <a:cs typeface="Carlito"/>
              </a:rPr>
              <a:t>time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exceptions.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ts val="245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Unchecked exceptions </a:t>
            </a:r>
            <a:r>
              <a:rPr sz="2400" dirty="0">
                <a:latin typeface="Carlito"/>
                <a:cs typeface="Carlito"/>
              </a:rPr>
              <a:t>− An </a:t>
            </a:r>
            <a:r>
              <a:rPr sz="2400" spc="-10" dirty="0">
                <a:latin typeface="Carlito"/>
                <a:cs typeface="Carlito"/>
              </a:rPr>
              <a:t>unchecked exception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exception that occurs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</a:p>
          <a:p>
            <a:pPr marL="241300">
              <a:lnSpc>
                <a:spcPts val="2014"/>
              </a:lnSpc>
            </a:pP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execution. </a:t>
            </a: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Runtime </a:t>
            </a:r>
            <a:r>
              <a:rPr sz="2400" spc="-10" dirty="0">
                <a:latin typeface="Carlito"/>
                <a:cs typeface="Carlito"/>
              </a:rPr>
              <a:t>Exceptions. </a:t>
            </a: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dirty="0">
                <a:latin typeface="Carlito"/>
                <a:cs typeface="Carlito"/>
              </a:rPr>
              <a:t>include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programming</a:t>
            </a:r>
            <a:endParaRPr sz="2400" dirty="0">
              <a:latin typeface="Carlito"/>
              <a:cs typeface="Carlito"/>
            </a:endParaRPr>
          </a:p>
          <a:p>
            <a:pPr marL="241300" marR="347980">
              <a:lnSpc>
                <a:spcPct val="70000"/>
              </a:lnSpc>
              <a:spcBef>
                <a:spcPts val="434"/>
              </a:spcBef>
            </a:pPr>
            <a:r>
              <a:rPr sz="2400" spc="-5" dirty="0">
                <a:latin typeface="Carlito"/>
                <a:cs typeface="Carlito"/>
              </a:rPr>
              <a:t>bugs, 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logic </a:t>
            </a:r>
            <a:r>
              <a:rPr sz="2400" spc="-15" dirty="0">
                <a:latin typeface="Carlito"/>
                <a:cs typeface="Carlito"/>
              </a:rPr>
              <a:t>errors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improper </a:t>
            </a:r>
            <a:r>
              <a:rPr sz="2400" spc="-5" dirty="0">
                <a:latin typeface="Carlito"/>
                <a:cs typeface="Carlito"/>
              </a:rPr>
              <a:t>use of </a:t>
            </a:r>
            <a:r>
              <a:rPr sz="2400" dirty="0">
                <a:latin typeface="Carlito"/>
                <a:cs typeface="Carlito"/>
              </a:rPr>
              <a:t>an API. </a:t>
            </a:r>
            <a:r>
              <a:rPr sz="2400" spc="-5" dirty="0">
                <a:latin typeface="Carlito"/>
                <a:cs typeface="Carlito"/>
              </a:rPr>
              <a:t>Runtime </a:t>
            </a:r>
            <a:r>
              <a:rPr sz="2400" spc="-10" dirty="0">
                <a:latin typeface="Carlito"/>
                <a:cs typeface="Carlito"/>
              </a:rPr>
              <a:t>exceptions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ignored at  </a:t>
            </a:r>
            <a:r>
              <a:rPr sz="2400" dirty="0">
                <a:latin typeface="Carlito"/>
                <a:cs typeface="Carlito"/>
              </a:rPr>
              <a:t>the time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compilation.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ts val="245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Errors </a:t>
            </a:r>
            <a:r>
              <a:rPr sz="2400" dirty="0">
                <a:latin typeface="Carlito"/>
                <a:cs typeface="Carlito"/>
              </a:rPr>
              <a:t>− </a:t>
            </a: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exceptions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all,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problems that </a:t>
            </a:r>
            <a:r>
              <a:rPr sz="2400" dirty="0">
                <a:latin typeface="Carlito"/>
                <a:cs typeface="Carlito"/>
              </a:rPr>
              <a:t>arise </a:t>
            </a:r>
            <a:r>
              <a:rPr sz="2400" spc="-10" dirty="0">
                <a:latin typeface="Carlito"/>
                <a:cs typeface="Carlito"/>
              </a:rPr>
              <a:t>beyond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control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</a:p>
          <a:p>
            <a:pPr marL="241300" marR="155575">
              <a:lnSpc>
                <a:spcPct val="70000"/>
              </a:lnSpc>
              <a:spcBef>
                <a:spcPts val="430"/>
              </a:spcBef>
            </a:pP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10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35" dirty="0">
                <a:latin typeface="Carlito"/>
                <a:cs typeface="Carlito"/>
              </a:rPr>
              <a:t>programmer. </a:t>
            </a:r>
            <a:r>
              <a:rPr sz="2400" spc="-15" dirty="0">
                <a:latin typeface="Carlito"/>
                <a:cs typeface="Carlito"/>
              </a:rPr>
              <a:t>Errors are </a:t>
            </a:r>
            <a:r>
              <a:rPr sz="2400" spc="-5" dirty="0">
                <a:latin typeface="Carlito"/>
                <a:cs typeface="Carlito"/>
              </a:rPr>
              <a:t>typically </a:t>
            </a:r>
            <a:r>
              <a:rPr sz="2400" spc="-10" dirty="0">
                <a:latin typeface="Carlito"/>
                <a:cs typeface="Carlito"/>
              </a:rPr>
              <a:t>ignored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your code </a:t>
            </a:r>
            <a:r>
              <a:rPr sz="2400" spc="-5" dirty="0">
                <a:latin typeface="Carlito"/>
                <a:cs typeface="Carlito"/>
              </a:rPr>
              <a:t>because </a:t>
            </a:r>
            <a:r>
              <a:rPr sz="2400" spc="-10" dirty="0">
                <a:latin typeface="Carlito"/>
                <a:cs typeface="Carlito"/>
              </a:rPr>
              <a:t>you can </a:t>
            </a:r>
            <a:r>
              <a:rPr sz="2400" spc="-15" dirty="0">
                <a:latin typeface="Carlito"/>
                <a:cs typeface="Carlito"/>
              </a:rPr>
              <a:t>rarely  </a:t>
            </a:r>
            <a:r>
              <a:rPr sz="2400" spc="-5" dirty="0">
                <a:latin typeface="Carlito"/>
                <a:cs typeface="Carlito"/>
              </a:rPr>
              <a:t>do anything about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error.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679"/>
              </a:lnSpc>
            </a:pPr>
            <a:r>
              <a:rPr sz="3200" spc="-15" dirty="0">
                <a:latin typeface="Carlito"/>
                <a:cs typeface="Carlito"/>
              </a:rPr>
              <a:t>Exception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Hierarchy</a:t>
            </a:r>
            <a:endParaRPr sz="3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spc="-5" dirty="0">
                <a:latin typeface="Carlito"/>
                <a:cs typeface="Carlito"/>
              </a:rPr>
              <a:t>classes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subtypes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java.lang.Exception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class is a </a:t>
            </a:r>
            <a:r>
              <a:rPr sz="2400" spc="-5" dirty="0">
                <a:latin typeface="Carlito"/>
                <a:cs typeface="Carlito"/>
              </a:rPr>
              <a:t>subclass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Throwable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class.</a:t>
            </a:r>
          </a:p>
          <a:p>
            <a:pPr marL="241300" indent="-228600">
              <a:lnSpc>
                <a:spcPts val="245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Errors are </a:t>
            </a:r>
            <a:r>
              <a:rPr sz="2400" dirty="0">
                <a:latin typeface="Carlito"/>
                <a:cs typeface="Carlito"/>
              </a:rPr>
              <a:t>abnormal </a:t>
            </a:r>
            <a:r>
              <a:rPr sz="2400" spc="-10" dirty="0">
                <a:latin typeface="Carlito"/>
                <a:cs typeface="Carlito"/>
              </a:rPr>
              <a:t>conditions that </a:t>
            </a:r>
            <a:r>
              <a:rPr sz="2400" spc="-5" dirty="0">
                <a:latin typeface="Carlito"/>
                <a:cs typeface="Carlito"/>
              </a:rPr>
              <a:t>happen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case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severe </a:t>
            </a:r>
            <a:r>
              <a:rPr sz="2400" spc="-10" dirty="0">
                <a:latin typeface="Carlito"/>
                <a:cs typeface="Carlito"/>
              </a:rPr>
              <a:t>failures,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not</a:t>
            </a:r>
            <a:endParaRPr sz="2400" dirty="0">
              <a:latin typeface="Carlito"/>
              <a:cs typeface="Carlito"/>
            </a:endParaRPr>
          </a:p>
          <a:p>
            <a:pPr marL="241300" marR="318770">
              <a:lnSpc>
                <a:spcPct val="70000"/>
              </a:lnSpc>
              <a:spcBef>
                <a:spcPts val="430"/>
              </a:spcBef>
            </a:pPr>
            <a:r>
              <a:rPr sz="2400" spc="-5" dirty="0">
                <a:latin typeface="Carlito"/>
                <a:cs typeface="Carlito"/>
              </a:rPr>
              <a:t>handled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programs. Errors are generated to </a:t>
            </a:r>
            <a:r>
              <a:rPr sz="2400" spc="-10" dirty="0">
                <a:latin typeface="Carlito"/>
                <a:cs typeface="Carlito"/>
              </a:rPr>
              <a:t>indicate </a:t>
            </a:r>
            <a:r>
              <a:rPr sz="2400" spc="-15" dirty="0">
                <a:latin typeface="Carlito"/>
                <a:cs typeface="Carlito"/>
              </a:rPr>
              <a:t>errors generated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runtime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241300" marR="418465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10" dirty="0">
                <a:latin typeface="Carlito"/>
                <a:cs typeface="Carlito"/>
              </a:rPr>
              <a:t>two </a:t>
            </a:r>
            <a:r>
              <a:rPr sz="2400" dirty="0">
                <a:latin typeface="Carlito"/>
                <a:cs typeface="Carlito"/>
              </a:rPr>
              <a:t>main </a:t>
            </a:r>
            <a:r>
              <a:rPr sz="2400" spc="-5" dirty="0">
                <a:latin typeface="Carlito"/>
                <a:cs typeface="Carlito"/>
              </a:rPr>
              <a:t>subclasses: </a:t>
            </a:r>
            <a:r>
              <a:rPr sz="2400" spc="-10" dirty="0">
                <a:latin typeface="Carlito"/>
                <a:cs typeface="Carlito"/>
              </a:rPr>
              <a:t>IOException </a:t>
            </a:r>
            <a:r>
              <a:rPr sz="2400" dirty="0">
                <a:latin typeface="Carlito"/>
                <a:cs typeface="Carlito"/>
              </a:rPr>
              <a:t>class and </a:t>
            </a:r>
            <a:r>
              <a:rPr sz="2400" spc="-5" dirty="0">
                <a:latin typeface="Carlito"/>
                <a:cs typeface="Carlito"/>
              </a:rPr>
              <a:t>RuntimeException  Class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89305"/>
            <a:ext cx="2214880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0" dirty="0">
                <a:latin typeface="Arial"/>
                <a:cs typeface="Arial"/>
              </a:rPr>
              <a:t>E</a:t>
            </a:r>
            <a:r>
              <a:rPr sz="4400" spc="-585" dirty="0">
                <a:latin typeface="Arial"/>
                <a:cs typeface="Arial"/>
              </a:rPr>
              <a:t>x</a:t>
            </a:r>
            <a:r>
              <a:rPr sz="4400" spc="-254" dirty="0">
                <a:latin typeface="Arial"/>
                <a:cs typeface="Arial"/>
              </a:rPr>
              <a:t>ce</a:t>
            </a:r>
            <a:r>
              <a:rPr sz="4400" spc="-285" dirty="0">
                <a:latin typeface="Arial"/>
                <a:cs typeface="Arial"/>
              </a:rPr>
              <a:t>p</a:t>
            </a:r>
            <a:r>
              <a:rPr sz="4400" spc="-25" dirty="0">
                <a:latin typeface="Arial"/>
                <a:cs typeface="Arial"/>
              </a:rPr>
              <a:t>tion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Arial"/>
              <a:cs typeface="Arial"/>
            </a:endParaRPr>
          </a:p>
          <a:p>
            <a:pPr marL="12700" marR="645795">
              <a:lnSpc>
                <a:spcPct val="90000"/>
              </a:lnSpc>
            </a:pPr>
            <a:r>
              <a:rPr sz="4400" spc="15" dirty="0">
                <a:latin typeface="Arial"/>
                <a:cs typeface="Arial"/>
              </a:rPr>
              <a:t>try  </a:t>
            </a:r>
            <a:r>
              <a:rPr sz="4400" spc="-225" dirty="0">
                <a:latin typeface="Arial"/>
                <a:cs typeface="Arial"/>
              </a:rPr>
              <a:t>catch  </a:t>
            </a:r>
            <a:r>
              <a:rPr sz="4400" spc="-50" dirty="0">
                <a:latin typeface="Arial"/>
                <a:cs typeface="Arial"/>
              </a:rPr>
              <a:t>throw  </a:t>
            </a:r>
            <a:r>
              <a:rPr sz="4400" spc="40" dirty="0">
                <a:latin typeface="Arial"/>
                <a:cs typeface="Arial"/>
              </a:rPr>
              <a:t>th</a:t>
            </a:r>
            <a:r>
              <a:rPr sz="4400" spc="-40" dirty="0">
                <a:latin typeface="Arial"/>
                <a:cs typeface="Arial"/>
              </a:rPr>
              <a:t>r</a:t>
            </a:r>
            <a:r>
              <a:rPr sz="4400" spc="-180" dirty="0">
                <a:latin typeface="Arial"/>
                <a:cs typeface="Arial"/>
              </a:rPr>
              <a:t>o</a:t>
            </a:r>
            <a:r>
              <a:rPr sz="4400" spc="-160" dirty="0">
                <a:latin typeface="Arial"/>
                <a:cs typeface="Arial"/>
              </a:rPr>
              <a:t>w</a:t>
            </a:r>
            <a:r>
              <a:rPr sz="4400" spc="-350" dirty="0">
                <a:latin typeface="Arial"/>
                <a:cs typeface="Arial"/>
              </a:rPr>
              <a:t>s  </a:t>
            </a:r>
            <a:r>
              <a:rPr sz="4400" spc="-105" dirty="0">
                <a:latin typeface="Arial"/>
                <a:cs typeface="Arial"/>
              </a:rPr>
              <a:t>finally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8228" y="788634"/>
            <a:ext cx="8517085" cy="4914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819" y="0"/>
            <a:ext cx="4364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Exception</a:t>
            </a:r>
            <a:r>
              <a:rPr spc="-290" dirty="0"/>
              <a:t> </a:t>
            </a:r>
            <a:r>
              <a:rPr spc="-140" dirty="0"/>
              <a:t>Methods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5282" y="557530"/>
          <a:ext cx="11323320" cy="625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99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Sr.No.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&amp;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public String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getMessage()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0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detailed</a:t>
                      </a:r>
                      <a:r>
                        <a:rPr sz="20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message</a:t>
                      </a:r>
                      <a:r>
                        <a:rPr sz="20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about</a:t>
                      </a:r>
                      <a:r>
                        <a:rPr sz="20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exception</a:t>
                      </a:r>
                      <a:r>
                        <a:rPr sz="20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that</a:t>
                      </a:r>
                      <a:r>
                        <a:rPr sz="20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has</a:t>
                      </a:r>
                      <a:r>
                        <a:rPr sz="20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occurred.</a:t>
                      </a:r>
                      <a:r>
                        <a:rPr sz="20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This</a:t>
                      </a:r>
                      <a:r>
                        <a:rPr sz="20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message</a:t>
                      </a:r>
                      <a:r>
                        <a:rPr sz="20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0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initialized</a:t>
                      </a:r>
                      <a:r>
                        <a:rPr sz="20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20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Throwable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constructor.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public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Throwable</a:t>
                      </a:r>
                      <a:r>
                        <a:rPr sz="20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getCause()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cause of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exception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represented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Throwable</a:t>
                      </a:r>
                      <a:r>
                        <a:rPr sz="20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object.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public String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toString()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name of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class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concatenated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result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getMessage().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public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void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5" dirty="0">
                          <a:latin typeface="Carlito"/>
                          <a:cs typeface="Carlito"/>
                        </a:rPr>
                        <a:t>printStackTrace()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Prints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result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toString() along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stack trace to 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System.err,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error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output</a:t>
                      </a:r>
                      <a:r>
                        <a:rPr sz="20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stream.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56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just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public </a:t>
                      </a:r>
                      <a:r>
                        <a:rPr sz="2000" b="1" spc="-15" dirty="0">
                          <a:latin typeface="Carlito"/>
                          <a:cs typeface="Carlito"/>
                        </a:rPr>
                        <a:t>StackTraceElement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[]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5" dirty="0">
                          <a:latin typeface="Carlito"/>
                          <a:cs typeface="Carlito"/>
                        </a:rPr>
                        <a:t>getStackTrace()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 marR="68580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array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containing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each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element on 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stack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trace. The element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index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represents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top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 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call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stack,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last element in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array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represents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method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bottom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 the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call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stack.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public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Throwable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5" dirty="0">
                          <a:latin typeface="Carlito"/>
                          <a:cs typeface="Carlito"/>
                        </a:rPr>
                        <a:t>fillInStackTrace()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Fills</a:t>
                      </a:r>
                      <a:r>
                        <a:rPr sz="2000" spc="22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2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stack</a:t>
                      </a:r>
                      <a:r>
                        <a:rPr sz="2000" spc="2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trace</a:t>
                      </a:r>
                      <a:r>
                        <a:rPr sz="2000" spc="2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2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this</a:t>
                      </a:r>
                      <a:r>
                        <a:rPr sz="2000" spc="2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Throwable</a:t>
                      </a:r>
                      <a:r>
                        <a:rPr sz="2000" spc="2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object</a:t>
                      </a:r>
                      <a:r>
                        <a:rPr sz="2000" spc="2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2000" spc="2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2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current</a:t>
                      </a:r>
                      <a:r>
                        <a:rPr sz="2000" spc="2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stack</a:t>
                      </a:r>
                      <a:r>
                        <a:rPr sz="2000" spc="2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trace,</a:t>
                      </a:r>
                      <a:r>
                        <a:rPr sz="2000" spc="2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adding</a:t>
                      </a:r>
                      <a:r>
                        <a:rPr sz="2000" spc="22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spc="2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any</a:t>
                      </a:r>
                      <a:r>
                        <a:rPr sz="2000" spc="2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previous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information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stack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trace.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017"/>
            <a:ext cx="4496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Catching</a:t>
            </a:r>
            <a:r>
              <a:rPr spc="-275" dirty="0"/>
              <a:t> </a:t>
            </a:r>
            <a:r>
              <a:rPr spc="-26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513" y="700069"/>
            <a:ext cx="11179810" cy="56349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0" dirty="0">
                <a:latin typeface="Carlito"/>
                <a:cs typeface="Carlito"/>
              </a:rPr>
              <a:t>catches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exception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combination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try and </a:t>
            </a:r>
            <a:r>
              <a:rPr sz="2400" spc="-15" dirty="0">
                <a:latin typeface="Carlito"/>
                <a:cs typeface="Carlito"/>
              </a:rPr>
              <a:t>catch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keywords.</a:t>
            </a:r>
            <a:endParaRPr sz="2400">
              <a:latin typeface="Carlito"/>
              <a:cs typeface="Carlito"/>
            </a:endParaRPr>
          </a:p>
          <a:p>
            <a:pPr marL="12700" marR="1421765">
              <a:lnSpc>
                <a:spcPct val="124600"/>
              </a:lnSpc>
              <a:spcBef>
                <a:spcPts val="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try/catch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placed </a:t>
            </a:r>
            <a:r>
              <a:rPr sz="2400" spc="-10" dirty="0">
                <a:latin typeface="Carlito"/>
                <a:cs typeface="Carlito"/>
              </a:rPr>
              <a:t>around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code that </a:t>
            </a:r>
            <a:r>
              <a:rPr sz="2400" spc="-5" dirty="0">
                <a:latin typeface="Carlito"/>
                <a:cs typeface="Carlito"/>
              </a:rPr>
              <a:t>might </a:t>
            </a:r>
            <a:r>
              <a:rPr sz="2400" spc="-15" dirty="0">
                <a:latin typeface="Carlito"/>
                <a:cs typeface="Carlito"/>
              </a:rPr>
              <a:t>generate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exception  </a:t>
            </a:r>
            <a:r>
              <a:rPr sz="2400" spc="-20" dirty="0">
                <a:latin typeface="Carlito"/>
                <a:cs typeface="Carlito"/>
              </a:rPr>
              <a:t>Syntax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latin typeface="Carlito"/>
                <a:cs typeface="Carlito"/>
              </a:rPr>
              <a:t>try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Carlito"/>
                <a:cs typeface="Carlito"/>
              </a:rPr>
              <a:t>// </a:t>
            </a:r>
            <a:r>
              <a:rPr sz="1800" spc="-15" dirty="0">
                <a:latin typeface="Carlito"/>
                <a:cs typeface="Carlito"/>
              </a:rPr>
              <a:t>Protected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arlito"/>
                <a:cs typeface="Carlito"/>
              </a:rPr>
              <a:t>}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10" dirty="0">
                <a:latin typeface="Carlito"/>
                <a:cs typeface="Carlito"/>
              </a:rPr>
              <a:t>(ExceptionName </a:t>
            </a:r>
            <a:r>
              <a:rPr sz="1800" dirty="0">
                <a:latin typeface="Carlito"/>
                <a:cs typeface="Carlito"/>
              </a:rPr>
              <a:t>e1)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rlito"/>
                <a:cs typeface="Carlito"/>
              </a:rPr>
              <a:t>// </a:t>
            </a:r>
            <a:r>
              <a:rPr sz="1800" spc="-15" dirty="0">
                <a:latin typeface="Carlito"/>
                <a:cs typeface="Carlito"/>
              </a:rPr>
              <a:t>Catch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block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240665" marR="5080" indent="-228600">
              <a:lnSpc>
                <a:spcPts val="1939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code </a:t>
            </a:r>
            <a:r>
              <a:rPr sz="1800" spc="-5" dirty="0">
                <a:latin typeface="Carlito"/>
                <a:cs typeface="Carlito"/>
              </a:rPr>
              <a:t>which is </a:t>
            </a:r>
            <a:r>
              <a:rPr sz="1800" spc="-10" dirty="0">
                <a:latin typeface="Carlito"/>
                <a:cs typeface="Carlito"/>
              </a:rPr>
              <a:t>prone to exceptions </a:t>
            </a:r>
            <a:r>
              <a:rPr sz="1800" spc="-5" dirty="0">
                <a:latin typeface="Carlito"/>
                <a:cs typeface="Carlito"/>
              </a:rPr>
              <a:t>is placed in </a:t>
            </a:r>
            <a:r>
              <a:rPr sz="1800" dirty="0">
                <a:latin typeface="Carlito"/>
                <a:cs typeface="Carlito"/>
              </a:rPr>
              <a:t>the try </a:t>
            </a:r>
            <a:r>
              <a:rPr sz="1800" spc="-5" dirty="0">
                <a:latin typeface="Carlito"/>
                <a:cs typeface="Carlito"/>
              </a:rPr>
              <a:t>block. When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exception </a:t>
            </a:r>
            <a:r>
              <a:rPr sz="1800" spc="-15" dirty="0">
                <a:latin typeface="Carlito"/>
                <a:cs typeface="Carlito"/>
              </a:rPr>
              <a:t>occurs,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5" dirty="0">
                <a:latin typeface="Carlito"/>
                <a:cs typeface="Carlito"/>
              </a:rPr>
              <a:t>exception </a:t>
            </a:r>
            <a:r>
              <a:rPr sz="1800" spc="-10" dirty="0">
                <a:latin typeface="Carlito"/>
                <a:cs typeface="Carlito"/>
              </a:rPr>
              <a:t>occurred </a:t>
            </a:r>
            <a:r>
              <a:rPr sz="1800" spc="-5" dirty="0">
                <a:latin typeface="Carlito"/>
                <a:cs typeface="Carlito"/>
              </a:rPr>
              <a:t>is  handled by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block </a:t>
            </a:r>
            <a:r>
              <a:rPr sz="1800" spc="-10" dirty="0">
                <a:latin typeface="Carlito"/>
                <a:cs typeface="Carlito"/>
              </a:rPr>
              <a:t>associated </a:t>
            </a:r>
            <a:r>
              <a:rPr sz="1800" spc="-5" dirty="0">
                <a:latin typeface="Carlito"/>
                <a:cs typeface="Carlito"/>
              </a:rPr>
              <a:t>with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it.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rlito"/>
                <a:cs typeface="Carlito"/>
              </a:rPr>
              <a:t>Every </a:t>
            </a:r>
            <a:r>
              <a:rPr sz="1800" dirty="0">
                <a:latin typeface="Carlito"/>
                <a:cs typeface="Carlito"/>
              </a:rPr>
              <a:t>try </a:t>
            </a:r>
            <a:r>
              <a:rPr sz="1800" spc="-5" dirty="0">
                <a:latin typeface="Carlito"/>
                <a:cs typeface="Carlito"/>
              </a:rPr>
              <a:t>block should be immediately </a:t>
            </a:r>
            <a:r>
              <a:rPr sz="1800" spc="-15" dirty="0">
                <a:latin typeface="Carlito"/>
                <a:cs typeface="Carlito"/>
              </a:rPr>
              <a:t>followed </a:t>
            </a:r>
            <a:r>
              <a:rPr sz="1800" spc="-5" dirty="0">
                <a:latin typeface="Carlito"/>
                <a:cs typeface="Carlito"/>
              </a:rPr>
              <a:t>either </a:t>
            </a:r>
            <a:r>
              <a:rPr sz="1800" spc="-10" dirty="0">
                <a:latin typeface="Carlito"/>
                <a:cs typeface="Carlito"/>
              </a:rPr>
              <a:t>by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block or finally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block.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catch statement </a:t>
            </a:r>
            <a:r>
              <a:rPr sz="1800" spc="-10" dirty="0">
                <a:latin typeface="Carlito"/>
                <a:cs typeface="Carlito"/>
              </a:rPr>
              <a:t>involves </a:t>
            </a:r>
            <a:r>
              <a:rPr sz="1800" spc="-5" dirty="0">
                <a:latin typeface="Carlito"/>
                <a:cs typeface="Carlito"/>
              </a:rPr>
              <a:t>declaring </a:t>
            </a:r>
            <a:r>
              <a:rPr sz="1800" dirty="0">
                <a:latin typeface="Carlito"/>
                <a:cs typeface="Carlito"/>
              </a:rPr>
              <a:t>the type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exception you are </a:t>
            </a:r>
            <a:r>
              <a:rPr sz="1800" dirty="0">
                <a:latin typeface="Carlito"/>
                <a:cs typeface="Carlito"/>
              </a:rPr>
              <a:t>trying </a:t>
            </a:r>
            <a:r>
              <a:rPr sz="1800" spc="-10" dirty="0">
                <a:latin typeface="Carlito"/>
                <a:cs typeface="Carlito"/>
              </a:rPr>
              <a:t>to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catch.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If an </a:t>
            </a:r>
            <a:r>
              <a:rPr sz="1800" spc="-10" dirty="0">
                <a:latin typeface="Carlito"/>
                <a:cs typeface="Carlito"/>
              </a:rPr>
              <a:t>exception </a:t>
            </a:r>
            <a:r>
              <a:rPr sz="1800" spc="-15" dirty="0">
                <a:latin typeface="Carlito"/>
                <a:cs typeface="Carlito"/>
              </a:rPr>
              <a:t>occurs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15" dirty="0">
                <a:latin typeface="Carlito"/>
                <a:cs typeface="Carlito"/>
              </a:rPr>
              <a:t>protected </a:t>
            </a:r>
            <a:r>
              <a:rPr sz="1800" spc="-10" dirty="0">
                <a:latin typeface="Carlito"/>
                <a:cs typeface="Carlito"/>
              </a:rPr>
              <a:t>code,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block (or </a:t>
            </a:r>
            <a:r>
              <a:rPr sz="1800" spc="-10" dirty="0">
                <a:latin typeface="Carlito"/>
                <a:cs typeface="Carlito"/>
              </a:rPr>
              <a:t>blocks)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5" dirty="0">
                <a:latin typeface="Carlito"/>
                <a:cs typeface="Carlito"/>
              </a:rPr>
              <a:t>follows </a:t>
            </a:r>
            <a:r>
              <a:rPr sz="1800" dirty="0">
                <a:latin typeface="Carlito"/>
                <a:cs typeface="Carlito"/>
              </a:rPr>
              <a:t>the try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28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checked.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ts val="2055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If the type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5" dirty="0">
                <a:latin typeface="Carlito"/>
                <a:cs typeface="Carlito"/>
              </a:rPr>
              <a:t>exception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occurred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listed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block,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exception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passed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block </a:t>
            </a:r>
            <a:r>
              <a:rPr sz="1800" dirty="0">
                <a:latin typeface="Carlito"/>
                <a:cs typeface="Carlito"/>
              </a:rPr>
              <a:t>much as</a:t>
            </a:r>
            <a:r>
              <a:rPr sz="1800" spc="2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endParaRPr sz="1800">
              <a:latin typeface="Carlito"/>
              <a:cs typeface="Carlito"/>
            </a:endParaRPr>
          </a:p>
          <a:p>
            <a:pPr marL="240665">
              <a:lnSpc>
                <a:spcPts val="2055"/>
              </a:lnSpc>
            </a:pPr>
            <a:r>
              <a:rPr sz="1800" spc="-5" dirty="0">
                <a:latin typeface="Carlito"/>
                <a:cs typeface="Carlito"/>
              </a:rPr>
              <a:t>argument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passed </a:t>
            </a:r>
            <a:r>
              <a:rPr sz="1800" spc="-10" dirty="0">
                <a:latin typeface="Carlito"/>
                <a:cs typeface="Carlito"/>
              </a:rPr>
              <a:t>into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method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parameter.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5" dirty="0"/>
              <a:t>P</a:t>
            </a:r>
            <a:r>
              <a:rPr spc="-30" dirty="0"/>
              <a:t>r</a:t>
            </a:r>
            <a:r>
              <a:rPr spc="-190" dirty="0"/>
              <a:t>og</a:t>
            </a:r>
            <a:r>
              <a:rPr spc="-200" dirty="0"/>
              <a:t>r</a:t>
            </a:r>
            <a:r>
              <a:rPr spc="-280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613"/>
            <a:ext cx="6445250" cy="433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public class </a:t>
            </a:r>
            <a:r>
              <a:rPr sz="2200" spc="-35" dirty="0">
                <a:latin typeface="Carlito"/>
                <a:cs typeface="Carlito"/>
              </a:rPr>
              <a:t>ExcepTest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rlito"/>
              <a:cs typeface="Carlito"/>
            </a:endParaRPr>
          </a:p>
          <a:p>
            <a:pPr marL="393700" marR="2028189" indent="-191135">
              <a:lnSpc>
                <a:spcPct val="108200"/>
              </a:lnSpc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main(String args[]) {  </a:t>
            </a:r>
            <a:r>
              <a:rPr sz="2200" dirty="0">
                <a:latin typeface="Carlito"/>
                <a:cs typeface="Carlito"/>
              </a:rPr>
              <a:t>try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  <a:spcBef>
                <a:spcPts val="204"/>
              </a:spcBef>
            </a:pP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5" dirty="0">
                <a:latin typeface="Carlito"/>
                <a:cs typeface="Carlito"/>
              </a:rPr>
              <a:t>a[] = </a:t>
            </a:r>
            <a:r>
              <a:rPr sz="2200" spc="-10" dirty="0">
                <a:latin typeface="Carlito"/>
                <a:cs typeface="Carlito"/>
              </a:rPr>
              <a:t>new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int[2];</a:t>
            </a:r>
            <a:endParaRPr sz="220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Carlito"/>
                <a:cs typeface="Carlito"/>
              </a:rPr>
              <a:t>System.out.println("Access element three </a:t>
            </a:r>
            <a:r>
              <a:rPr sz="2200" spc="-5" dirty="0">
                <a:latin typeface="Carlito"/>
                <a:cs typeface="Carlito"/>
              </a:rPr>
              <a:t>:" +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a[3]);</a:t>
            </a:r>
            <a:endParaRPr sz="22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arlito"/>
                <a:cs typeface="Carlito"/>
              </a:rPr>
              <a:t>} </a:t>
            </a:r>
            <a:r>
              <a:rPr sz="2200" spc="-20" dirty="0">
                <a:latin typeface="Carlito"/>
                <a:cs typeface="Carlito"/>
              </a:rPr>
              <a:t>catch </a:t>
            </a:r>
            <a:r>
              <a:rPr sz="2200" spc="-15" dirty="0">
                <a:latin typeface="Carlito"/>
                <a:cs typeface="Carlito"/>
              </a:rPr>
              <a:t>(ArrayIndexOutOfBoundsException </a:t>
            </a:r>
            <a:r>
              <a:rPr sz="2200" spc="-5" dirty="0">
                <a:latin typeface="Carlito"/>
                <a:cs typeface="Carlito"/>
              </a:rPr>
              <a:t>e)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  <a:spcBef>
                <a:spcPts val="204"/>
              </a:spcBef>
            </a:pPr>
            <a:r>
              <a:rPr sz="2200" spc="-15" dirty="0">
                <a:latin typeface="Carlito"/>
                <a:cs typeface="Carlito"/>
              </a:rPr>
              <a:t>System.out.println("Exception </a:t>
            </a:r>
            <a:r>
              <a:rPr sz="2200" spc="-10" dirty="0">
                <a:latin typeface="Carlito"/>
                <a:cs typeface="Carlito"/>
              </a:rPr>
              <a:t>thrown </a:t>
            </a:r>
            <a:r>
              <a:rPr sz="2200" spc="-5" dirty="0">
                <a:latin typeface="Carlito"/>
                <a:cs typeface="Carlito"/>
              </a:rPr>
              <a:t>:" +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e);</a:t>
            </a:r>
            <a:endParaRPr sz="22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2200" spc="-10" dirty="0">
                <a:latin typeface="Carlito"/>
                <a:cs typeface="Carlito"/>
              </a:rPr>
              <a:t>System.out.println("Out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the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block");</a:t>
            </a:r>
            <a:endParaRPr sz="2200">
              <a:latin typeface="Carlito"/>
              <a:cs typeface="Carlito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79551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Multiple </a:t>
            </a:r>
            <a:r>
              <a:rPr spc="-315" dirty="0"/>
              <a:t>Catch</a:t>
            </a:r>
            <a:r>
              <a:rPr spc="-445" dirty="0"/>
              <a:t> </a:t>
            </a:r>
            <a:r>
              <a:rPr spc="-315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380" y="1471676"/>
            <a:ext cx="7244080" cy="427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5" dirty="0">
                <a:latin typeface="Carlito"/>
                <a:cs typeface="Carlito"/>
              </a:rPr>
              <a:t>try </a:t>
            </a:r>
            <a:r>
              <a:rPr sz="2600" spc="-5" dirty="0">
                <a:latin typeface="Carlito"/>
                <a:cs typeface="Carlito"/>
              </a:rPr>
              <a:t>block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spc="-15" dirty="0">
                <a:latin typeface="Carlito"/>
                <a:cs typeface="Carlito"/>
              </a:rPr>
              <a:t>followed </a:t>
            </a:r>
            <a:r>
              <a:rPr sz="2600" spc="-10" dirty="0">
                <a:latin typeface="Carlito"/>
                <a:cs typeface="Carlito"/>
              </a:rPr>
              <a:t>by </a:t>
            </a:r>
            <a:r>
              <a:rPr sz="2600" spc="-5" dirty="0">
                <a:latin typeface="Carlito"/>
                <a:cs typeface="Carlito"/>
              </a:rPr>
              <a:t>multiple </a:t>
            </a:r>
            <a:r>
              <a:rPr sz="2600" spc="-20" dirty="0">
                <a:latin typeface="Carlito"/>
                <a:cs typeface="Carlito"/>
              </a:rPr>
              <a:t>catch</a:t>
            </a:r>
            <a:r>
              <a:rPr sz="2600" spc="-10" dirty="0">
                <a:latin typeface="Carlito"/>
                <a:cs typeface="Carlito"/>
              </a:rPr>
              <a:t> blocks.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600" spc="-20" dirty="0">
                <a:latin typeface="Carlito"/>
                <a:cs typeface="Carlito"/>
              </a:rPr>
              <a:t>Syntax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latin typeface="Carlito"/>
                <a:cs typeface="Carlito"/>
              </a:rPr>
              <a:t>try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spc="-15" dirty="0">
                <a:latin typeface="Carlito"/>
                <a:cs typeface="Carlito"/>
              </a:rPr>
              <a:t>Protected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arlito"/>
                <a:cs typeface="Carlito"/>
              </a:rPr>
              <a:t>} </a:t>
            </a:r>
            <a:r>
              <a:rPr sz="2400" spc="-15" dirty="0">
                <a:latin typeface="Carlito"/>
                <a:cs typeface="Carlito"/>
              </a:rPr>
              <a:t>catch (ExceptionType1 </a:t>
            </a:r>
            <a:r>
              <a:rPr sz="2400" dirty="0">
                <a:latin typeface="Carlito"/>
                <a:cs typeface="Carlito"/>
              </a:rPr>
              <a:t>e1)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spc="-10" dirty="0">
                <a:latin typeface="Carlito"/>
                <a:cs typeface="Carlito"/>
              </a:rPr>
              <a:t>Catch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arlito"/>
                <a:cs typeface="Carlito"/>
              </a:rPr>
              <a:t>} </a:t>
            </a:r>
            <a:r>
              <a:rPr sz="2400" spc="-15" dirty="0">
                <a:latin typeface="Carlito"/>
                <a:cs typeface="Carlito"/>
              </a:rPr>
              <a:t>catch (ExceptionType2 </a:t>
            </a:r>
            <a:r>
              <a:rPr sz="2400" dirty="0">
                <a:latin typeface="Carlito"/>
                <a:cs typeface="Carlito"/>
              </a:rPr>
              <a:t>e2)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spc="-10" dirty="0">
                <a:latin typeface="Carlito"/>
                <a:cs typeface="Carlito"/>
              </a:rPr>
              <a:t>Catch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Carlito"/>
                <a:cs typeface="Carlito"/>
              </a:rPr>
              <a:t>} </a:t>
            </a:r>
            <a:r>
              <a:rPr sz="2400" spc="-15" dirty="0">
                <a:latin typeface="Carlito"/>
                <a:cs typeface="Carlito"/>
              </a:rPr>
              <a:t>catch (ExceptionType3 </a:t>
            </a:r>
            <a:r>
              <a:rPr sz="2400" dirty="0">
                <a:latin typeface="Carlito"/>
                <a:cs typeface="Carlito"/>
              </a:rPr>
              <a:t>e3)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spc="-10" dirty="0">
                <a:latin typeface="Carlito"/>
                <a:cs typeface="Carlito"/>
              </a:rPr>
              <a:t>Catch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65347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The </a:t>
            </a:r>
            <a:r>
              <a:rPr spc="-190" dirty="0"/>
              <a:t>Throws/Throw</a:t>
            </a:r>
            <a:r>
              <a:rPr spc="-130" dirty="0"/>
              <a:t> </a:t>
            </a:r>
            <a:r>
              <a:rPr spc="-295" dirty="0"/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061575" cy="31381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4191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If a method does not </a:t>
            </a:r>
            <a:r>
              <a:rPr sz="2800" spc="-10" dirty="0">
                <a:latin typeface="Carlito"/>
                <a:cs typeface="Carlito"/>
              </a:rPr>
              <a:t>handle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checked exception, </a:t>
            </a:r>
            <a:r>
              <a:rPr sz="2800" spc="-5" dirty="0">
                <a:latin typeface="Carlito"/>
                <a:cs typeface="Carlito"/>
              </a:rPr>
              <a:t>the method </a:t>
            </a:r>
            <a:r>
              <a:rPr sz="2800" spc="-15" dirty="0">
                <a:latin typeface="Carlito"/>
                <a:cs typeface="Carlito"/>
              </a:rPr>
              <a:t>must  </a:t>
            </a:r>
            <a:r>
              <a:rPr sz="2800" spc="-10" dirty="0">
                <a:latin typeface="Carlito"/>
                <a:cs typeface="Carlito"/>
              </a:rPr>
              <a:t>declare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throws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keyword.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throws </a:t>
            </a:r>
            <a:r>
              <a:rPr sz="2800" spc="-25" dirty="0">
                <a:latin typeface="Carlito"/>
                <a:cs typeface="Carlito"/>
              </a:rPr>
              <a:t>keyword </a:t>
            </a:r>
            <a:r>
              <a:rPr sz="2800" spc="-15" dirty="0">
                <a:latin typeface="Carlito"/>
                <a:cs typeface="Carlito"/>
              </a:rPr>
              <a:t>appears at </a:t>
            </a:r>
            <a:r>
              <a:rPr sz="2800" spc="-5" dirty="0">
                <a:latin typeface="Carlito"/>
                <a:cs typeface="Carlito"/>
              </a:rPr>
              <a:t>the end of a method's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signature.</a:t>
            </a:r>
            <a:endParaRPr sz="2800">
              <a:latin typeface="Carlito"/>
              <a:cs typeface="Carlito"/>
            </a:endParaRPr>
          </a:p>
          <a:p>
            <a:pPr marL="241300" marR="45085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throw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exception, </a:t>
            </a:r>
            <a:r>
              <a:rPr sz="2800" spc="-5" dirty="0">
                <a:latin typeface="Carlito"/>
                <a:cs typeface="Carlito"/>
              </a:rPr>
              <a:t>either a </a:t>
            </a:r>
            <a:r>
              <a:rPr sz="2800" spc="-10" dirty="0">
                <a:latin typeface="Carlito"/>
                <a:cs typeface="Carlito"/>
              </a:rPr>
              <a:t>newly </a:t>
            </a:r>
            <a:r>
              <a:rPr sz="2800" spc="-15" dirty="0">
                <a:latin typeface="Carlito"/>
                <a:cs typeface="Carlito"/>
              </a:rPr>
              <a:t>instantiated </a:t>
            </a:r>
            <a:r>
              <a:rPr sz="2800" spc="-5" dirty="0">
                <a:latin typeface="Carlito"/>
                <a:cs typeface="Carlito"/>
              </a:rPr>
              <a:t>one or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exception 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just </a:t>
            </a:r>
            <a:r>
              <a:rPr sz="2800" spc="-10" dirty="0">
                <a:latin typeface="Carlito"/>
                <a:cs typeface="Carlito"/>
              </a:rPr>
              <a:t>caught,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throw</a:t>
            </a:r>
            <a:r>
              <a:rPr sz="2800" spc="229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keyword.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throws </a:t>
            </a:r>
            <a:r>
              <a:rPr sz="2800" spc="-5" dirty="0">
                <a:latin typeface="Carlito"/>
                <a:cs typeface="Carlito"/>
              </a:rPr>
              <a:t>is 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postpone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handling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checked </a:t>
            </a:r>
            <a:r>
              <a:rPr sz="2800" spc="-20" dirty="0">
                <a:latin typeface="Carlito"/>
                <a:cs typeface="Carlito"/>
              </a:rPr>
              <a:t>exception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throw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35" dirty="0">
                <a:latin typeface="Carlito"/>
                <a:cs typeface="Carlito"/>
              </a:rPr>
              <a:t>invoke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exception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explicitly.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2633"/>
            <a:ext cx="192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5" dirty="0"/>
              <a:t>P</a:t>
            </a:r>
            <a:r>
              <a:rPr spc="-30" dirty="0"/>
              <a:t>r</a:t>
            </a:r>
            <a:r>
              <a:rPr spc="-190" dirty="0"/>
              <a:t>og</a:t>
            </a:r>
            <a:r>
              <a:rPr spc="-200" dirty="0"/>
              <a:t>r</a:t>
            </a:r>
            <a:r>
              <a:rPr spc="-280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547"/>
            <a:ext cx="9320530" cy="42430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10" dirty="0">
                <a:latin typeface="Carlito"/>
                <a:cs typeface="Carlito"/>
              </a:rPr>
              <a:t>import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java.io.*;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0" dirty="0">
                <a:latin typeface="Carlito"/>
                <a:cs typeface="Carlito"/>
              </a:rPr>
              <a:t>public </a:t>
            </a:r>
            <a:r>
              <a:rPr sz="2800" spc="-5" dirty="0">
                <a:latin typeface="Carlito"/>
                <a:cs typeface="Carlito"/>
              </a:rPr>
              <a:t>class className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arlito"/>
              <a:cs typeface="Carlito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rlito"/>
                <a:cs typeface="Carlito"/>
              </a:rPr>
              <a:t>public void </a:t>
            </a:r>
            <a:r>
              <a:rPr sz="2800" spc="-5" dirty="0">
                <a:latin typeface="Carlito"/>
                <a:cs typeface="Carlito"/>
              </a:rPr>
              <a:t>deposit(double amount) </a:t>
            </a:r>
            <a:r>
              <a:rPr sz="2800" spc="-20" dirty="0">
                <a:latin typeface="Carlito"/>
                <a:cs typeface="Carlito"/>
              </a:rPr>
              <a:t>throws </a:t>
            </a:r>
            <a:r>
              <a:rPr sz="2800" spc="-15" dirty="0">
                <a:latin typeface="Carlito"/>
                <a:cs typeface="Carlito"/>
              </a:rPr>
              <a:t>RemoteException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  <a:p>
            <a:pPr marL="499109" marR="4326890">
              <a:lnSpc>
                <a:spcPts val="3700"/>
              </a:lnSpc>
              <a:spcBef>
                <a:spcPts val="165"/>
              </a:spcBef>
            </a:pPr>
            <a:r>
              <a:rPr sz="2800" spc="-5" dirty="0">
                <a:latin typeface="Carlito"/>
                <a:cs typeface="Carlito"/>
              </a:rPr>
              <a:t>// Method </a:t>
            </a:r>
            <a:r>
              <a:rPr sz="2800" spc="-15" dirty="0">
                <a:latin typeface="Carlito"/>
                <a:cs typeface="Carlito"/>
              </a:rPr>
              <a:t>implementation  </a:t>
            </a:r>
            <a:r>
              <a:rPr sz="2800" spc="-20" dirty="0">
                <a:latin typeface="Carlito"/>
                <a:cs typeface="Carlito"/>
              </a:rPr>
              <a:t>throw </a:t>
            </a:r>
            <a:r>
              <a:rPr sz="2800" spc="-15" dirty="0">
                <a:latin typeface="Carlito"/>
                <a:cs typeface="Carlito"/>
              </a:rPr>
              <a:t>new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RemoteException();</a:t>
            </a:r>
            <a:endParaRPr sz="2800">
              <a:latin typeface="Carlito"/>
              <a:cs typeface="Carlito"/>
            </a:endParaRPr>
          </a:p>
          <a:p>
            <a:pPr marL="254635">
              <a:lnSpc>
                <a:spcPct val="100000"/>
              </a:lnSpc>
              <a:spcBef>
                <a:spcPts val="140"/>
              </a:spcBef>
            </a:pPr>
            <a:r>
              <a:rPr sz="2800" spc="-5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  <a:p>
            <a:pPr marL="254635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arlito"/>
                <a:cs typeface="Carlito"/>
              </a:rPr>
              <a:t>// </a:t>
            </a:r>
            <a:r>
              <a:rPr sz="2800" spc="-10" dirty="0">
                <a:latin typeface="Carlito"/>
                <a:cs typeface="Carlito"/>
              </a:rPr>
              <a:t>Remainder </a:t>
            </a:r>
            <a:r>
              <a:rPr sz="2800" spc="-5" dirty="0">
                <a:latin typeface="Carlito"/>
                <a:cs typeface="Carlito"/>
              </a:rPr>
              <a:t>of class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definition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The </a:t>
            </a:r>
            <a:r>
              <a:rPr spc="-210" dirty="0"/>
              <a:t>Finally</a:t>
            </a:r>
            <a:r>
              <a:rPr spc="-204" dirty="0"/>
              <a:t> </a:t>
            </a:r>
            <a:r>
              <a:rPr spc="-270"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194" y="624332"/>
            <a:ext cx="10431780" cy="581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finally block </a:t>
            </a:r>
            <a:r>
              <a:rPr sz="2600" spc="-20" dirty="0">
                <a:latin typeface="Carlito"/>
                <a:cs typeface="Carlito"/>
              </a:rPr>
              <a:t>follows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5" dirty="0">
                <a:latin typeface="Carlito"/>
                <a:cs typeface="Carlito"/>
              </a:rPr>
              <a:t>try </a:t>
            </a:r>
            <a:r>
              <a:rPr sz="2600" spc="-5" dirty="0">
                <a:latin typeface="Carlito"/>
                <a:cs typeface="Carlito"/>
              </a:rPr>
              <a:t>block or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20" dirty="0">
                <a:latin typeface="Carlito"/>
                <a:cs typeface="Carlito"/>
              </a:rPr>
              <a:t>catch</a:t>
            </a:r>
            <a:r>
              <a:rPr sz="2600" spc="-5" dirty="0">
                <a:latin typeface="Carlito"/>
                <a:cs typeface="Carlito"/>
              </a:rPr>
              <a:t> block.</a:t>
            </a:r>
            <a:endParaRPr sz="2600">
              <a:latin typeface="Carlito"/>
              <a:cs typeface="Carlito"/>
            </a:endParaRPr>
          </a:p>
          <a:p>
            <a:pPr marL="240665" marR="634365" indent="-228600">
              <a:lnSpc>
                <a:spcPct val="700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finally block of </a:t>
            </a:r>
            <a:r>
              <a:rPr sz="2600" spc="-10" dirty="0">
                <a:latin typeface="Carlito"/>
                <a:cs typeface="Carlito"/>
              </a:rPr>
              <a:t>code </a:t>
            </a:r>
            <a:r>
              <a:rPr sz="2600" spc="-20" dirty="0">
                <a:latin typeface="Carlito"/>
                <a:cs typeface="Carlito"/>
              </a:rPr>
              <a:t>always executes, </a:t>
            </a:r>
            <a:r>
              <a:rPr sz="2600" spc="-5" dirty="0">
                <a:latin typeface="Carlito"/>
                <a:cs typeface="Carlito"/>
              </a:rPr>
              <a:t>irrespective of occurrence of </a:t>
            </a:r>
            <a:r>
              <a:rPr sz="2600" dirty="0">
                <a:latin typeface="Carlito"/>
                <a:cs typeface="Carlito"/>
              </a:rPr>
              <a:t>an  </a:t>
            </a:r>
            <a:r>
              <a:rPr sz="2600" spc="-10" dirty="0">
                <a:latin typeface="Carlito"/>
                <a:cs typeface="Carlito"/>
              </a:rPr>
              <a:t>Exception.</a:t>
            </a:r>
            <a:endParaRPr sz="2600">
              <a:latin typeface="Carlito"/>
              <a:cs typeface="Carlito"/>
            </a:endParaRPr>
          </a:p>
          <a:p>
            <a:pPr marL="240665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Using a </a:t>
            </a:r>
            <a:r>
              <a:rPr sz="2600" spc="-5" dirty="0">
                <a:latin typeface="Carlito"/>
                <a:cs typeface="Carlito"/>
              </a:rPr>
              <a:t>finally block </a:t>
            </a:r>
            <a:r>
              <a:rPr sz="2600" spc="-10" dirty="0">
                <a:latin typeface="Carlito"/>
                <a:cs typeface="Carlito"/>
              </a:rPr>
              <a:t>allows </a:t>
            </a:r>
            <a:r>
              <a:rPr sz="2600" spc="-15" dirty="0">
                <a:latin typeface="Carlito"/>
                <a:cs typeface="Carlito"/>
              </a:rPr>
              <a:t>you to </a:t>
            </a:r>
            <a:r>
              <a:rPr sz="2600" dirty="0">
                <a:latin typeface="Carlito"/>
                <a:cs typeface="Carlito"/>
              </a:rPr>
              <a:t>run </a:t>
            </a:r>
            <a:r>
              <a:rPr sz="2600" spc="-15" dirty="0">
                <a:latin typeface="Carlito"/>
                <a:cs typeface="Carlito"/>
              </a:rPr>
              <a:t>any </a:t>
            </a:r>
            <a:r>
              <a:rPr sz="2600" dirty="0">
                <a:latin typeface="Carlito"/>
                <a:cs typeface="Carlito"/>
              </a:rPr>
              <a:t>cleanup-type </a:t>
            </a:r>
            <a:r>
              <a:rPr sz="2600" spc="-15" dirty="0">
                <a:latin typeface="Carlito"/>
                <a:cs typeface="Carlito"/>
              </a:rPr>
              <a:t>statements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5" dirty="0">
                <a:latin typeface="Carlito"/>
                <a:cs typeface="Carlito"/>
              </a:rPr>
              <a:t>you  want to </a:t>
            </a:r>
            <a:r>
              <a:rPr sz="2600" spc="-20" dirty="0">
                <a:latin typeface="Carlito"/>
                <a:cs typeface="Carlito"/>
              </a:rPr>
              <a:t>execute, </a:t>
            </a:r>
            <a:r>
              <a:rPr sz="2600" spc="-5" dirty="0">
                <a:latin typeface="Carlito"/>
                <a:cs typeface="Carlito"/>
              </a:rPr>
              <a:t>no </a:t>
            </a:r>
            <a:r>
              <a:rPr sz="2600" spc="-15" dirty="0">
                <a:latin typeface="Carlito"/>
                <a:cs typeface="Carlito"/>
              </a:rPr>
              <a:t>matter </a:t>
            </a:r>
            <a:r>
              <a:rPr sz="2600" spc="-5" dirty="0">
                <a:latin typeface="Carlito"/>
                <a:cs typeface="Carlito"/>
              </a:rPr>
              <a:t>what happens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10" dirty="0">
                <a:latin typeface="Carlito"/>
                <a:cs typeface="Carlito"/>
              </a:rPr>
              <a:t>protected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code.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20" dirty="0">
                <a:latin typeface="Carlito"/>
                <a:cs typeface="Carlito"/>
              </a:rPr>
              <a:t>Syntax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00" dirty="0">
                <a:latin typeface="Carlito"/>
                <a:cs typeface="Carlito"/>
              </a:rPr>
              <a:t>try</a:t>
            </a:r>
            <a:r>
              <a:rPr sz="1900" spc="-5" dirty="0">
                <a:latin typeface="Carlito"/>
                <a:cs typeface="Carlito"/>
              </a:rPr>
              <a:t> {</a:t>
            </a:r>
            <a:endParaRPr sz="1900">
              <a:latin typeface="Carlito"/>
              <a:cs typeface="Carlito"/>
            </a:endParaRPr>
          </a:p>
          <a:p>
            <a:pPr marL="173990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latin typeface="Carlito"/>
                <a:cs typeface="Carlito"/>
              </a:rPr>
              <a:t>// </a:t>
            </a:r>
            <a:r>
              <a:rPr sz="1900" spc="-15" dirty="0">
                <a:latin typeface="Carlito"/>
                <a:cs typeface="Carlito"/>
              </a:rPr>
              <a:t>Protected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code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900" spc="-5" dirty="0">
                <a:latin typeface="Carlito"/>
                <a:cs typeface="Carlito"/>
              </a:rPr>
              <a:t>} </a:t>
            </a:r>
            <a:r>
              <a:rPr sz="1900" spc="-15" dirty="0">
                <a:latin typeface="Carlito"/>
                <a:cs typeface="Carlito"/>
              </a:rPr>
              <a:t>catch (ExceptionType1 </a:t>
            </a:r>
            <a:r>
              <a:rPr sz="1900" spc="-5" dirty="0">
                <a:latin typeface="Carlito"/>
                <a:cs typeface="Carlito"/>
              </a:rPr>
              <a:t>e1)</a:t>
            </a:r>
            <a:r>
              <a:rPr sz="1900" spc="5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173990">
              <a:lnSpc>
                <a:spcPct val="100000"/>
              </a:lnSpc>
              <a:spcBef>
                <a:spcPts val="310"/>
              </a:spcBef>
            </a:pPr>
            <a:r>
              <a:rPr sz="1900" spc="-5" dirty="0">
                <a:latin typeface="Carlito"/>
                <a:cs typeface="Carlito"/>
              </a:rPr>
              <a:t>// </a:t>
            </a:r>
            <a:r>
              <a:rPr sz="1900" spc="-15" dirty="0">
                <a:latin typeface="Carlito"/>
                <a:cs typeface="Carlito"/>
              </a:rPr>
              <a:t>Catch</a:t>
            </a:r>
            <a:r>
              <a:rPr sz="190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block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latin typeface="Carlito"/>
                <a:cs typeface="Carlito"/>
              </a:rPr>
              <a:t>} </a:t>
            </a:r>
            <a:r>
              <a:rPr sz="1900" spc="-15" dirty="0">
                <a:latin typeface="Carlito"/>
                <a:cs typeface="Carlito"/>
              </a:rPr>
              <a:t>catch (ExceptionType2 </a:t>
            </a:r>
            <a:r>
              <a:rPr sz="1900" spc="-5" dirty="0">
                <a:latin typeface="Carlito"/>
                <a:cs typeface="Carlito"/>
              </a:rPr>
              <a:t>e2)</a:t>
            </a:r>
            <a:r>
              <a:rPr sz="1900" spc="5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173990">
              <a:lnSpc>
                <a:spcPct val="100000"/>
              </a:lnSpc>
              <a:spcBef>
                <a:spcPts val="325"/>
              </a:spcBef>
            </a:pPr>
            <a:r>
              <a:rPr sz="1900" spc="-5" dirty="0">
                <a:latin typeface="Carlito"/>
                <a:cs typeface="Carlito"/>
              </a:rPr>
              <a:t>// </a:t>
            </a:r>
            <a:r>
              <a:rPr sz="1900" spc="-15" dirty="0">
                <a:latin typeface="Carlito"/>
                <a:cs typeface="Carlito"/>
              </a:rPr>
              <a:t>Catch</a:t>
            </a:r>
            <a:r>
              <a:rPr sz="190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block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00" spc="-5" dirty="0">
                <a:latin typeface="Carlito"/>
                <a:cs typeface="Carlito"/>
              </a:rPr>
              <a:t>} </a:t>
            </a:r>
            <a:r>
              <a:rPr sz="1900" spc="-15" dirty="0">
                <a:latin typeface="Carlito"/>
                <a:cs typeface="Carlito"/>
              </a:rPr>
              <a:t>catch (ExceptionType3 </a:t>
            </a:r>
            <a:r>
              <a:rPr sz="1900" spc="-5" dirty="0">
                <a:latin typeface="Carlito"/>
                <a:cs typeface="Carlito"/>
              </a:rPr>
              <a:t>e3)</a:t>
            </a:r>
            <a:r>
              <a:rPr sz="1900" spc="5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173990">
              <a:lnSpc>
                <a:spcPct val="100000"/>
              </a:lnSpc>
              <a:spcBef>
                <a:spcPts val="310"/>
              </a:spcBef>
            </a:pPr>
            <a:r>
              <a:rPr sz="1900" spc="-5" dirty="0">
                <a:latin typeface="Carlito"/>
                <a:cs typeface="Carlito"/>
              </a:rPr>
              <a:t>// </a:t>
            </a:r>
            <a:r>
              <a:rPr sz="1900" spc="-10" dirty="0">
                <a:latin typeface="Carlito"/>
                <a:cs typeface="Carlito"/>
              </a:rPr>
              <a:t>Catch</a:t>
            </a:r>
            <a:r>
              <a:rPr sz="190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block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900" spc="-10" dirty="0">
                <a:latin typeface="Carlito"/>
                <a:cs typeface="Carlito"/>
              </a:rPr>
              <a:t>}finally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173990">
              <a:lnSpc>
                <a:spcPct val="100000"/>
              </a:lnSpc>
              <a:spcBef>
                <a:spcPts val="310"/>
              </a:spcBef>
            </a:pPr>
            <a:r>
              <a:rPr sz="1900" spc="-5" dirty="0">
                <a:latin typeface="Carlito"/>
                <a:cs typeface="Carlito"/>
              </a:rPr>
              <a:t>// </a:t>
            </a:r>
            <a:r>
              <a:rPr sz="1900" spc="-10" dirty="0">
                <a:latin typeface="Carlito"/>
                <a:cs typeface="Carlito"/>
              </a:rPr>
              <a:t>The finally block </a:t>
            </a:r>
            <a:r>
              <a:rPr sz="1900" spc="-15" dirty="0">
                <a:latin typeface="Carlito"/>
                <a:cs typeface="Carlito"/>
              </a:rPr>
              <a:t>always</a:t>
            </a:r>
            <a:r>
              <a:rPr sz="1900" spc="5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executes.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48513"/>
            <a:ext cx="5478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User-defined</a:t>
            </a:r>
            <a:r>
              <a:rPr spc="-275" dirty="0"/>
              <a:t> </a:t>
            </a:r>
            <a:r>
              <a:rPr spc="-26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91" y="1166876"/>
            <a:ext cx="7899400" cy="487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Create </a:t>
            </a:r>
            <a:r>
              <a:rPr sz="2600" spc="-5" dirty="0">
                <a:latin typeface="Carlito"/>
                <a:cs typeface="Carlito"/>
              </a:rPr>
              <a:t>own </a:t>
            </a:r>
            <a:r>
              <a:rPr sz="2600" spc="-10" dirty="0">
                <a:latin typeface="Carlito"/>
                <a:cs typeface="Carlito"/>
              </a:rPr>
              <a:t>exceptions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25" dirty="0">
                <a:latin typeface="Carlito"/>
                <a:cs typeface="Carlito"/>
              </a:rPr>
              <a:t>Java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possible.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All </a:t>
            </a:r>
            <a:r>
              <a:rPr sz="2600" spc="-15" dirty="0">
                <a:latin typeface="Carlito"/>
                <a:cs typeface="Carlito"/>
              </a:rPr>
              <a:t>exceptions </a:t>
            </a:r>
            <a:r>
              <a:rPr sz="2600" spc="-10" dirty="0">
                <a:latin typeface="Carlito"/>
                <a:cs typeface="Carlito"/>
              </a:rPr>
              <a:t>must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dirty="0">
                <a:latin typeface="Carlito"/>
                <a:cs typeface="Carlito"/>
              </a:rPr>
              <a:t>a child </a:t>
            </a:r>
            <a:r>
              <a:rPr sz="2600" spc="-10" dirty="0">
                <a:latin typeface="Carlito"/>
                <a:cs typeface="Carlito"/>
              </a:rPr>
              <a:t>of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Throwable.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arlito"/>
                <a:cs typeface="Carlito"/>
              </a:rPr>
              <a:t>import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java.io.*;</a:t>
            </a:r>
            <a:endParaRPr sz="2600">
              <a:latin typeface="Carlito"/>
              <a:cs typeface="Carlito"/>
            </a:endParaRPr>
          </a:p>
          <a:p>
            <a:pPr marL="236220" marR="5080" indent="-224154">
              <a:lnSpc>
                <a:spcPts val="3180"/>
              </a:lnSpc>
              <a:spcBef>
                <a:spcPts val="120"/>
              </a:spcBef>
            </a:pPr>
            <a:r>
              <a:rPr sz="2600" spc="-5" dirty="0">
                <a:latin typeface="Carlito"/>
                <a:cs typeface="Carlito"/>
              </a:rPr>
              <a:t>public </a:t>
            </a:r>
            <a:r>
              <a:rPr sz="2600" dirty="0">
                <a:latin typeface="Carlito"/>
                <a:cs typeface="Carlito"/>
              </a:rPr>
              <a:t>class </a:t>
            </a:r>
            <a:r>
              <a:rPr sz="2600" spc="-10" dirty="0">
                <a:latin typeface="Carlito"/>
                <a:cs typeface="Carlito"/>
              </a:rPr>
              <a:t>InsufficientFundsException extends Exception </a:t>
            </a:r>
            <a:r>
              <a:rPr sz="2600" dirty="0">
                <a:latin typeface="Carlito"/>
                <a:cs typeface="Carlito"/>
              </a:rPr>
              <a:t>{  </a:t>
            </a:r>
            <a:r>
              <a:rPr sz="2600" spc="-15" dirty="0">
                <a:latin typeface="Carlito"/>
                <a:cs typeface="Carlito"/>
              </a:rPr>
              <a:t>private </a:t>
            </a:r>
            <a:r>
              <a:rPr sz="2600" spc="-5" dirty="0">
                <a:latin typeface="Carlito"/>
                <a:cs typeface="Carlito"/>
              </a:rPr>
              <a:t>double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amount;</a:t>
            </a:r>
            <a:endParaRPr sz="2600">
              <a:latin typeface="Carlito"/>
              <a:cs typeface="Carlito"/>
            </a:endParaRPr>
          </a:p>
          <a:p>
            <a:pPr marL="460375" marR="508000">
              <a:lnSpc>
                <a:spcPts val="3180"/>
              </a:lnSpc>
              <a:spcBef>
                <a:spcPts val="15"/>
              </a:spcBef>
            </a:pPr>
            <a:r>
              <a:rPr sz="2600" spc="-5" dirty="0">
                <a:latin typeface="Carlito"/>
                <a:cs typeface="Carlito"/>
              </a:rPr>
              <a:t>public </a:t>
            </a:r>
            <a:r>
              <a:rPr sz="2600" spc="-10" dirty="0">
                <a:latin typeface="Carlito"/>
                <a:cs typeface="Carlito"/>
              </a:rPr>
              <a:t>InsufficientFundsException(double </a:t>
            </a:r>
            <a:r>
              <a:rPr sz="2600" spc="-5" dirty="0">
                <a:latin typeface="Carlito"/>
                <a:cs typeface="Carlito"/>
              </a:rPr>
              <a:t>amount) </a:t>
            </a:r>
            <a:r>
              <a:rPr sz="2600" dirty="0">
                <a:latin typeface="Carlito"/>
                <a:cs typeface="Carlito"/>
              </a:rPr>
              <a:t>{  </a:t>
            </a:r>
            <a:r>
              <a:rPr sz="2600" spc="-5" dirty="0">
                <a:latin typeface="Carlito"/>
                <a:cs typeface="Carlito"/>
              </a:rPr>
              <a:t>this.amount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amount;</a:t>
            </a:r>
            <a:endParaRPr sz="2600">
              <a:latin typeface="Carlito"/>
              <a:cs typeface="Carlito"/>
            </a:endParaRPr>
          </a:p>
          <a:p>
            <a:pPr marL="236220">
              <a:lnSpc>
                <a:spcPts val="3065"/>
              </a:lnSpc>
            </a:pPr>
            <a:r>
              <a:rPr sz="2600" dirty="0">
                <a:latin typeface="Carlito"/>
                <a:cs typeface="Carlito"/>
              </a:rPr>
              <a:t>}</a:t>
            </a:r>
            <a:endParaRPr sz="2600">
              <a:latin typeface="Carlito"/>
              <a:cs typeface="Carlito"/>
            </a:endParaRPr>
          </a:p>
          <a:p>
            <a:pPr marL="460375" marR="3648710">
              <a:lnSpc>
                <a:spcPct val="101899"/>
              </a:lnSpc>
              <a:spcBef>
                <a:spcPts val="10"/>
              </a:spcBef>
            </a:pPr>
            <a:r>
              <a:rPr sz="2600" spc="-5" dirty="0">
                <a:latin typeface="Carlito"/>
                <a:cs typeface="Carlito"/>
              </a:rPr>
              <a:t>public double getAmount()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{  </a:t>
            </a:r>
            <a:r>
              <a:rPr sz="2600" spc="-10" dirty="0">
                <a:latin typeface="Carlito"/>
                <a:cs typeface="Carlito"/>
              </a:rPr>
              <a:t>return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amount;</a:t>
            </a:r>
            <a:endParaRPr sz="2600">
              <a:latin typeface="Carlito"/>
              <a:cs typeface="Carlito"/>
            </a:endParaRPr>
          </a:p>
          <a:p>
            <a:pPr marL="236220">
              <a:lnSpc>
                <a:spcPct val="100000"/>
              </a:lnSpc>
              <a:spcBef>
                <a:spcPts val="60"/>
              </a:spcBef>
            </a:pPr>
            <a:r>
              <a:rPr sz="2600" spc="-5" dirty="0">
                <a:latin typeface="Carlito"/>
                <a:cs typeface="Carlito"/>
              </a:rPr>
              <a:t>}}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7842"/>
            <a:ext cx="977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solidFill>
                  <a:srgbClr val="000000"/>
                </a:solidFill>
                <a:latin typeface="Arial"/>
                <a:cs typeface="Arial"/>
              </a:rPr>
              <a:t>JDK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" y="1625625"/>
            <a:ext cx="2444115" cy="431482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Java </a:t>
            </a:r>
            <a:r>
              <a:rPr sz="2200" b="1" spc="-5" dirty="0">
                <a:latin typeface="Arial"/>
                <a:cs typeface="Arial"/>
              </a:rPr>
              <a:t>– JDK,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JRE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java.lang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java.util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java.io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java.net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java.awt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java.applet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java.sql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java.security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java.rmi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355" y="0"/>
            <a:ext cx="4809490" cy="663257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5" dirty="0">
                <a:latin typeface="Carlito"/>
                <a:cs typeface="Carlito"/>
              </a:rPr>
              <a:t>import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java.io.*;</a:t>
            </a:r>
            <a:endParaRPr sz="1800">
              <a:latin typeface="Carlito"/>
              <a:cs typeface="Carlito"/>
            </a:endParaRPr>
          </a:p>
          <a:p>
            <a:pPr marL="169545" marR="1960880" indent="-157480">
              <a:lnSpc>
                <a:spcPct val="136100"/>
              </a:lnSpc>
              <a:spcBef>
                <a:spcPts val="10"/>
              </a:spcBef>
            </a:pPr>
            <a:r>
              <a:rPr sz="1800" spc="-5" dirty="0">
                <a:latin typeface="Carlito"/>
                <a:cs typeface="Carlito"/>
              </a:rPr>
              <a:t>public class CheckingAccount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15" dirty="0">
                <a:latin typeface="Carlito"/>
                <a:cs typeface="Carlito"/>
              </a:rPr>
              <a:t>private </a:t>
            </a:r>
            <a:r>
              <a:rPr sz="1800" spc="-5" dirty="0">
                <a:latin typeface="Carlito"/>
                <a:cs typeface="Carlito"/>
              </a:rPr>
              <a:t>double balance;  </a:t>
            </a:r>
            <a:r>
              <a:rPr sz="1800" spc="-15" dirty="0">
                <a:latin typeface="Carlito"/>
                <a:cs typeface="Carlito"/>
              </a:rPr>
              <a:t>private </a:t>
            </a:r>
            <a:r>
              <a:rPr sz="1800" spc="-5" dirty="0">
                <a:latin typeface="Carlito"/>
                <a:cs typeface="Carlito"/>
              </a:rPr>
              <a:t>int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number;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CheckingAccount(int </a:t>
            </a:r>
            <a:r>
              <a:rPr sz="1800" spc="-5" dirty="0">
                <a:latin typeface="Carlito"/>
                <a:cs typeface="Carlito"/>
              </a:rPr>
              <a:t>number)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rlito"/>
                <a:cs typeface="Carlito"/>
              </a:rPr>
              <a:t>this.number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number;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deposit(double amount)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rlito"/>
                <a:cs typeface="Carlito"/>
              </a:rPr>
              <a:t>balance +=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amount;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ts val="2050"/>
              </a:lnSpc>
              <a:spcBef>
                <a:spcPts val="795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withdraw(double </a:t>
            </a:r>
            <a:r>
              <a:rPr sz="1800" spc="-5" dirty="0">
                <a:latin typeface="Carlito"/>
                <a:cs typeface="Carlito"/>
              </a:rPr>
              <a:t>amount)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throws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Carlito"/>
                <a:cs typeface="Carlito"/>
              </a:rPr>
              <a:t>InsufficientFundsException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83234" marR="2305050" indent="-157480">
              <a:lnSpc>
                <a:spcPct val="136100"/>
              </a:lnSpc>
            </a:pPr>
            <a:r>
              <a:rPr sz="1800" spc="-5" dirty="0">
                <a:latin typeface="Carlito"/>
                <a:cs typeface="Carlito"/>
              </a:rPr>
              <a:t>if(amount &lt;= balance)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5" dirty="0">
                <a:latin typeface="Carlito"/>
                <a:cs typeface="Carlito"/>
              </a:rPr>
              <a:t>balance </a:t>
            </a:r>
            <a:r>
              <a:rPr sz="1800" dirty="0">
                <a:latin typeface="Carlito"/>
                <a:cs typeface="Carlito"/>
              </a:rPr>
              <a:t>-=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amount;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Carlito"/>
                <a:cs typeface="Carlito"/>
              </a:rPr>
              <a:t>}else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rlito"/>
                <a:cs typeface="Carlito"/>
              </a:rPr>
              <a:t>double </a:t>
            </a:r>
            <a:r>
              <a:rPr sz="1800" dirty="0">
                <a:latin typeface="Carlito"/>
                <a:cs typeface="Carlito"/>
              </a:rPr>
              <a:t>needs = amount -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balance;</a:t>
            </a:r>
            <a:endParaRPr sz="180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latin typeface="Carlito"/>
                <a:cs typeface="Carlito"/>
              </a:rPr>
              <a:t>throw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InsufficientFundsException(needs);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90"/>
              </a:spcBef>
              <a:tabLst>
                <a:tab pos="554355" algn="l"/>
              </a:tabLst>
            </a:pPr>
            <a:r>
              <a:rPr sz="1800" dirty="0">
                <a:latin typeface="Carlito"/>
                <a:cs typeface="Carlito"/>
              </a:rPr>
              <a:t>}	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6213" y="0"/>
            <a:ext cx="2672715" cy="15227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rlito"/>
                <a:cs typeface="Carlito"/>
              </a:rPr>
              <a:t>public double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getBalance()</a:t>
            </a:r>
            <a:endParaRPr sz="1800">
              <a:latin typeface="Carlito"/>
              <a:cs typeface="Carlito"/>
            </a:endParaRPr>
          </a:p>
          <a:p>
            <a:pPr marL="326390" marR="223520" indent="-262255">
              <a:lnSpc>
                <a:spcPct val="136100"/>
              </a:lnSpc>
              <a:spcBef>
                <a:spcPts val="15"/>
              </a:spcBef>
              <a:tabLst>
                <a:tab pos="448945" algn="l"/>
                <a:tab pos="2134235" algn="l"/>
              </a:tabLst>
            </a:pPr>
            <a:r>
              <a:rPr sz="1800" dirty="0">
                <a:latin typeface="Carlito"/>
                <a:cs typeface="Carlito"/>
              </a:rPr>
              <a:t>{		</a:t>
            </a:r>
            <a:r>
              <a:rPr sz="1800" spc="-10" dirty="0">
                <a:latin typeface="Carlito"/>
                <a:cs typeface="Carlito"/>
              </a:rPr>
              <a:t>return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balance;	</a:t>
            </a:r>
            <a:r>
              <a:rPr sz="1800" dirty="0">
                <a:latin typeface="Carlito"/>
                <a:cs typeface="Carlito"/>
              </a:rPr>
              <a:t>}  </a:t>
            </a:r>
            <a:r>
              <a:rPr sz="1800" spc="-5" dirty="0">
                <a:latin typeface="Carlito"/>
                <a:cs typeface="Carlito"/>
              </a:rPr>
              <a:t>public int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getNumber()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80"/>
              </a:spcBef>
              <a:tabLst>
                <a:tab pos="711200" algn="l"/>
                <a:tab pos="2307590" algn="l"/>
                <a:tab pos="2587625" algn="l"/>
              </a:tabLst>
            </a:pPr>
            <a:r>
              <a:rPr sz="1800" dirty="0">
                <a:latin typeface="Carlito"/>
                <a:cs typeface="Carlito"/>
              </a:rPr>
              <a:t>{	</a:t>
            </a:r>
            <a:r>
              <a:rPr sz="1800" spc="-25" dirty="0">
                <a:latin typeface="Carlito"/>
                <a:cs typeface="Carlito"/>
              </a:rPr>
              <a:t>r</a:t>
            </a:r>
            <a:r>
              <a:rPr sz="1800" spc="-10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turn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umb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r;	}	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6213" y="1450340"/>
            <a:ext cx="5706110" cy="51339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latin typeface="Carlito"/>
                <a:cs typeface="Carlito"/>
              </a:rPr>
              <a:t>public class BankDemo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 </a:t>
            </a:r>
            <a:r>
              <a:rPr sz="1800" dirty="0">
                <a:latin typeface="Carlito"/>
                <a:cs typeface="Carlito"/>
              </a:rPr>
              <a:t>[] </a:t>
            </a:r>
            <a:r>
              <a:rPr sz="1800" spc="-5" dirty="0">
                <a:latin typeface="Carlito"/>
                <a:cs typeface="Carlito"/>
              </a:rPr>
              <a:t>args)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latin typeface="Carlito"/>
                <a:cs typeface="Carlito"/>
              </a:rPr>
              <a:t>CheckingAccount </a:t>
            </a:r>
            <a:r>
              <a:rPr sz="1800" dirty="0">
                <a:latin typeface="Carlito"/>
                <a:cs typeface="Carlito"/>
              </a:rPr>
              <a:t>c 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CheckingAccount(101);</a:t>
            </a:r>
            <a:endParaRPr sz="1800">
              <a:latin typeface="Carlito"/>
              <a:cs typeface="Carlito"/>
            </a:endParaRPr>
          </a:p>
          <a:p>
            <a:pPr marL="326390" marR="1591310">
              <a:lnSpc>
                <a:spcPct val="136100"/>
              </a:lnSpc>
              <a:spcBef>
                <a:spcPts val="15"/>
              </a:spcBef>
            </a:pPr>
            <a:r>
              <a:rPr sz="1800" spc="-10" dirty="0">
                <a:latin typeface="Carlito"/>
                <a:cs typeface="Carlito"/>
              </a:rPr>
              <a:t>System.out.println("Depositing </a:t>
            </a:r>
            <a:r>
              <a:rPr sz="1800" dirty="0">
                <a:latin typeface="Carlito"/>
                <a:cs typeface="Carlito"/>
              </a:rPr>
              <a:t>$500...");  </a:t>
            </a:r>
            <a:r>
              <a:rPr sz="1800" spc="-5" dirty="0">
                <a:latin typeface="Carlito"/>
                <a:cs typeface="Carlito"/>
              </a:rPr>
              <a:t>c.deposit(500.00);</a:t>
            </a:r>
            <a:endParaRPr sz="1800">
              <a:latin typeface="Carlito"/>
              <a:cs typeface="Carlito"/>
            </a:endParaRPr>
          </a:p>
          <a:p>
            <a:pPr marL="640080">
              <a:lnSpc>
                <a:spcPct val="100000"/>
              </a:lnSpc>
              <a:spcBef>
                <a:spcPts val="780"/>
              </a:spcBef>
              <a:tabLst>
                <a:tab pos="1496695" algn="l"/>
              </a:tabLst>
            </a:pPr>
            <a:r>
              <a:rPr sz="1800" dirty="0">
                <a:latin typeface="Carlito"/>
                <a:cs typeface="Carlito"/>
              </a:rPr>
              <a:t>try {	</a:t>
            </a:r>
            <a:r>
              <a:rPr sz="1800" spc="-10" dirty="0">
                <a:latin typeface="Carlito"/>
                <a:cs typeface="Carlito"/>
              </a:rPr>
              <a:t>System.out.println("\nWithdrawing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$100...");</a:t>
            </a:r>
            <a:endParaRPr sz="1800">
              <a:latin typeface="Carlito"/>
              <a:cs typeface="Carlito"/>
            </a:endParaRPr>
          </a:p>
          <a:p>
            <a:pPr marL="483234" marR="1019175">
              <a:lnSpc>
                <a:spcPct val="136100"/>
              </a:lnSpc>
              <a:spcBef>
                <a:spcPts val="15"/>
              </a:spcBef>
            </a:pPr>
            <a:r>
              <a:rPr sz="1800" spc="-10" dirty="0">
                <a:latin typeface="Carlito"/>
                <a:cs typeface="Carlito"/>
              </a:rPr>
              <a:t>c.withdraw(100.00);  System.out.println("\nWithdrawing </a:t>
            </a:r>
            <a:r>
              <a:rPr sz="1800" dirty="0">
                <a:latin typeface="Carlito"/>
                <a:cs typeface="Carlito"/>
              </a:rPr>
              <a:t>$600...");  </a:t>
            </a:r>
            <a:r>
              <a:rPr sz="1800" spc="-10" dirty="0">
                <a:latin typeface="Carlito"/>
                <a:cs typeface="Carlito"/>
              </a:rPr>
              <a:t>c.withdraw(600.00);</a:t>
            </a:r>
            <a:endParaRPr sz="1800">
              <a:latin typeface="Carlito"/>
              <a:cs typeface="Carlito"/>
            </a:endParaRPr>
          </a:p>
          <a:p>
            <a:pPr marL="483234" marR="731520" indent="-157480">
              <a:lnSpc>
                <a:spcPct val="1361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}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5" dirty="0">
                <a:latin typeface="Carlito"/>
                <a:cs typeface="Carlito"/>
              </a:rPr>
              <a:t>(InsufficientFundsException </a:t>
            </a:r>
            <a:r>
              <a:rPr sz="1800" dirty="0">
                <a:latin typeface="Carlito"/>
                <a:cs typeface="Carlito"/>
              </a:rPr>
              <a:t>e) {  </a:t>
            </a:r>
            <a:r>
              <a:rPr sz="1800" spc="-15" dirty="0">
                <a:latin typeface="Carlito"/>
                <a:cs typeface="Carlito"/>
              </a:rPr>
              <a:t>System.out.println("Sorry, </a:t>
            </a:r>
            <a:r>
              <a:rPr sz="1800" spc="-5" dirty="0">
                <a:latin typeface="Carlito"/>
                <a:cs typeface="Carlito"/>
              </a:rPr>
              <a:t>but </a:t>
            </a:r>
            <a:r>
              <a:rPr sz="1800" spc="-10" dirty="0">
                <a:latin typeface="Carlito"/>
                <a:cs typeface="Carlito"/>
              </a:rPr>
              <a:t>you are </a:t>
            </a:r>
            <a:r>
              <a:rPr sz="1800" spc="-5" dirty="0">
                <a:latin typeface="Carlito"/>
                <a:cs typeface="Carlito"/>
              </a:rPr>
              <a:t>short </a:t>
            </a:r>
            <a:r>
              <a:rPr sz="1800" dirty="0">
                <a:latin typeface="Carlito"/>
                <a:cs typeface="Carlito"/>
              </a:rPr>
              <a:t>$"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+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45"/>
              </a:lnSpc>
            </a:pPr>
            <a:r>
              <a:rPr sz="1800" spc="-5" dirty="0">
                <a:latin typeface="Carlito"/>
                <a:cs typeface="Carlito"/>
              </a:rPr>
              <a:t>e.getAmount());</a:t>
            </a:r>
            <a:endParaRPr sz="180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780"/>
              </a:spcBef>
            </a:pPr>
            <a:r>
              <a:rPr sz="1800" spc="-15" dirty="0">
                <a:latin typeface="Carlito"/>
                <a:cs typeface="Carlito"/>
              </a:rPr>
              <a:t>e.printStackTrace();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795"/>
              </a:spcBef>
              <a:tabLst>
                <a:tab pos="554355" algn="l"/>
                <a:tab pos="835660" algn="l"/>
              </a:tabLst>
            </a:pPr>
            <a:r>
              <a:rPr sz="1800" dirty="0">
                <a:latin typeface="Carlito"/>
                <a:cs typeface="Carlito"/>
              </a:rPr>
              <a:t>}	}	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F477EC-85A2-4EB1-9D91-1F9E3DB5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39" y="381000"/>
            <a:ext cx="3743325" cy="696595"/>
          </a:xfrm>
        </p:spPr>
        <p:txBody>
          <a:bodyPr/>
          <a:lstStyle/>
          <a:p>
            <a:r>
              <a:rPr lang="en-IN" dirty="0"/>
              <a:t>Strings in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3FE5F-ADC4-482D-891E-A0AAB2C1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739" y="1816049"/>
            <a:ext cx="2283461" cy="2800767"/>
          </a:xfrm>
        </p:spPr>
        <p:txBody>
          <a:bodyPr/>
          <a:lstStyle/>
          <a:p>
            <a:r>
              <a:rPr lang="en-IN" dirty="0"/>
              <a:t>String</a:t>
            </a:r>
          </a:p>
          <a:p>
            <a:r>
              <a:rPr lang="en-IN" dirty="0" err="1"/>
              <a:t>StringBuffer</a:t>
            </a:r>
            <a:endParaRPr lang="en-IN" dirty="0"/>
          </a:p>
          <a:p>
            <a:r>
              <a:rPr lang="en-IN" dirty="0"/>
              <a:t>StringBuilder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E8B30F-2237-4BA8-9218-F894C2019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05650"/>
              </p:ext>
            </p:extLst>
          </p:nvPr>
        </p:nvGraphicFramePr>
        <p:xfrm>
          <a:off x="3200400" y="1447800"/>
          <a:ext cx="3810000" cy="5311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819940471"/>
                    </a:ext>
                  </a:extLst>
                </a:gridCol>
              </a:tblGrid>
              <a:tr h="4149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u="sng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 </a:t>
                      </a:r>
                      <a:r>
                        <a:rPr lang="en-IN" sz="1600" u="sng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charAt</a:t>
                      </a:r>
                      <a:r>
                        <a:rPr lang="en-IN" sz="1600" u="sng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(int index)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83" marR="74783" marT="74783" marB="74783"/>
                </a:tc>
                <a:extLst>
                  <a:ext uri="{0D108BD9-81ED-4DB2-BD59-A6C34878D82A}">
                    <a16:rowId xmlns:a16="http://schemas.microsoft.com/office/drawing/2014/main" val="1217653366"/>
                  </a:ext>
                </a:extLst>
              </a:tr>
              <a:tr h="4149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u="sng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 length()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83" marR="74783" marT="74783" marB="74783"/>
                </a:tc>
                <a:extLst>
                  <a:ext uri="{0D108BD9-81ED-4DB2-BD59-A6C34878D82A}">
                    <a16:rowId xmlns:a16="http://schemas.microsoft.com/office/drawing/2014/main" val="279651259"/>
                  </a:ext>
                </a:extLst>
              </a:tr>
              <a:tr h="656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 err="1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boolean</a:t>
                      </a: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equals(Object another)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1858253348"/>
                  </a:ext>
                </a:extLst>
              </a:tr>
              <a:tr h="656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 err="1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boolean</a:t>
                      </a: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N" sz="1400" u="sng" dirty="0" err="1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isEmpty</a:t>
                      </a: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1198382213"/>
                  </a:ext>
                </a:extLst>
              </a:tr>
              <a:tr h="4149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</a:t>
                      </a:r>
                      <a:r>
                        <a:rPr lang="en-IN" sz="1400" u="sng" dirty="0" err="1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concat</a:t>
                      </a: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(String str)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801279286"/>
                  </a:ext>
                </a:extLst>
              </a:tr>
              <a:tr h="656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replace(char old, char new)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4247741067"/>
                  </a:ext>
                </a:extLst>
              </a:tr>
              <a:tr h="4149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replace(</a:t>
                      </a:r>
                      <a:r>
                        <a:rPr lang="en-IN" sz="1400" u="sng" dirty="0" err="1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CharSequence</a:t>
                      </a: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old, </a:t>
                      </a:r>
                      <a:r>
                        <a:rPr lang="en-IN" sz="1400" u="sng" dirty="0" err="1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CharSequence</a:t>
                      </a: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new)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891214831"/>
                  </a:ext>
                </a:extLst>
              </a:tr>
              <a:tr h="656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static String </a:t>
                      </a:r>
                      <a:r>
                        <a:rPr lang="en-IN" sz="1400" u="sng" dirty="0" err="1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equalsIgnoreCase</a:t>
                      </a: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(String another)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841711407"/>
                  </a:ext>
                </a:extLst>
              </a:tr>
              <a:tr h="897358"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sng" dirty="0">
                          <a:solidFill>
                            <a:schemeClr val="bg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trim()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25916954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A391F3-2118-4AC0-A0B7-67A944BE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38792"/>
              </p:ext>
            </p:extLst>
          </p:nvPr>
        </p:nvGraphicFramePr>
        <p:xfrm>
          <a:off x="7696200" y="381000"/>
          <a:ext cx="4003964" cy="60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3964">
                  <a:extLst>
                    <a:ext uri="{9D8B030D-6E8A-4147-A177-3AD203B41FA5}">
                      <a16:colId xmlns:a16="http://schemas.microsoft.com/office/drawing/2014/main" val="24256397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String[] split(String regex)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237500332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>
                          <a:solidFill>
                            <a:schemeClr val="bg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String[] split(String regex, int limit)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340622965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>
                          <a:solidFill>
                            <a:schemeClr val="bg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intern()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303203673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 indexOf(int ch)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244073342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 indexOf(int ch, int fromIndex)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144205014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 </a:t>
                      </a:r>
                      <a:r>
                        <a:rPr lang="en-IN" sz="1400" u="sng" dirty="0" err="1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indexOf</a:t>
                      </a: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(String substring)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163237546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 indexOf(String substring, int fromIndex)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13035009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>
                          <a:solidFill>
                            <a:schemeClr val="bg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toLowerCase()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10084416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>
                          <a:solidFill>
                            <a:schemeClr val="bg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toLowerCase(Locale l)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7348756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>
                          <a:solidFill>
                            <a:schemeClr val="bg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toUpperCase()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298961783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>
                          <a:solidFill>
                            <a:schemeClr val="bg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toUpperCase(Locale l)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117418127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static String </a:t>
                      </a:r>
                      <a:r>
                        <a:rPr lang="en-IN" sz="1400" u="sng" dirty="0" err="1">
                          <a:solidFill>
                            <a:schemeClr val="bg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valueOf</a:t>
                      </a:r>
                      <a:r>
                        <a:rPr lang="en-IN" sz="1400" u="sng" dirty="0">
                          <a:solidFill>
                            <a:schemeClr val="bg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(int value)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7" marR="49087" marT="49087" marB="49087"/>
                </a:tc>
                <a:extLst>
                  <a:ext uri="{0D108BD9-81ED-4DB2-BD59-A6C34878D82A}">
                    <a16:rowId xmlns:a16="http://schemas.microsoft.com/office/drawing/2014/main" val="304158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379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7842"/>
            <a:ext cx="2572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0" dirty="0">
                <a:solidFill>
                  <a:srgbClr val="000000"/>
                </a:solidFill>
                <a:latin typeface="Arial"/>
                <a:cs typeface="Arial"/>
              </a:rPr>
              <a:t>Why</a:t>
            </a:r>
            <a:r>
              <a:rPr sz="4000" b="0" spc="-2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0" spc="-175" dirty="0">
                <a:solidFill>
                  <a:srgbClr val="000000"/>
                </a:solidFill>
                <a:latin typeface="Arial"/>
                <a:cs typeface="Arial"/>
              </a:rPr>
              <a:t>J2EE?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338603"/>
            <a:ext cx="1159510" cy="1815464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435"/>
              </a:spcBef>
              <a:buChar char="•"/>
              <a:tabLst>
                <a:tab pos="241300" algn="l"/>
              </a:tabLst>
            </a:pPr>
            <a:r>
              <a:rPr sz="2800" spc="-125" dirty="0">
                <a:latin typeface="Arial"/>
                <a:cs typeface="Arial"/>
              </a:rPr>
              <a:t>J2SE</a:t>
            </a:r>
            <a:endParaRPr sz="28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330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J2EE</a:t>
            </a:r>
            <a:endParaRPr sz="28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345"/>
              </a:spcBef>
              <a:buChar char="•"/>
              <a:tabLst>
                <a:tab pos="241300" algn="l"/>
              </a:tabLst>
            </a:pPr>
            <a:r>
              <a:rPr sz="2800" spc="-15" dirty="0">
                <a:latin typeface="Arial"/>
                <a:cs typeface="Arial"/>
              </a:rPr>
              <a:t>J2ME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565150"/>
            <a:ext cx="8355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J2SE(Java </a:t>
            </a:r>
            <a:r>
              <a:rPr dirty="0">
                <a:solidFill>
                  <a:srgbClr val="000000"/>
                </a:solidFill>
              </a:rPr>
              <a:t>Platform, Standard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Edition)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2473579"/>
            <a:ext cx="9754870" cy="33083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508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Also known as Core Java, this is the most basic and standard version of </a:t>
            </a:r>
            <a:r>
              <a:rPr sz="2000" spc="-5" dirty="0">
                <a:latin typeface="Arial"/>
                <a:cs typeface="Arial"/>
              </a:rPr>
              <a:t>Java.It’s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purest form of Java, a basic foundation for all other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editions.</a:t>
            </a:r>
            <a:endParaRPr sz="2000">
              <a:latin typeface="Arial"/>
              <a:cs typeface="Arial"/>
            </a:endParaRPr>
          </a:p>
          <a:p>
            <a:pPr marL="240665" marR="86360" indent="-228600">
              <a:lnSpc>
                <a:spcPts val="216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It consists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wide variety of </a:t>
            </a:r>
            <a:r>
              <a:rPr sz="2000" dirty="0">
                <a:latin typeface="Arial"/>
                <a:cs typeface="Arial"/>
              </a:rPr>
              <a:t>general purpose </a:t>
            </a:r>
            <a:r>
              <a:rPr sz="2000" spc="-10" dirty="0">
                <a:latin typeface="Arial"/>
                <a:cs typeface="Arial"/>
              </a:rPr>
              <a:t>API’s </a:t>
            </a:r>
            <a:r>
              <a:rPr sz="2000" dirty="0">
                <a:latin typeface="Arial"/>
                <a:cs typeface="Arial"/>
              </a:rPr>
              <a:t>(like java.lang, </a:t>
            </a:r>
            <a:r>
              <a:rPr sz="2000" spc="-5" dirty="0">
                <a:latin typeface="Arial"/>
                <a:cs typeface="Arial"/>
              </a:rPr>
              <a:t>java.util)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well  as many special purpose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APIs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J2SE is mainly used to create applications for Desktop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environment.</a:t>
            </a:r>
            <a:endParaRPr sz="2000">
              <a:latin typeface="Arial"/>
              <a:cs typeface="Arial"/>
            </a:endParaRPr>
          </a:p>
          <a:p>
            <a:pPr marL="240665" marR="90805" indent="-228600">
              <a:lnSpc>
                <a:spcPct val="90100"/>
              </a:lnSpc>
              <a:spcBef>
                <a:spcPts val="9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It consist all the basics of Java the language, variables, primitive data types, Arrays,  Streams, Strings Java Database Connectivity(JDBC) and much more. This is the  standard, from which all </a:t>
            </a:r>
            <a:r>
              <a:rPr sz="2000" spc="-5" dirty="0">
                <a:latin typeface="Arial"/>
                <a:cs typeface="Arial"/>
              </a:rPr>
              <a:t>other </a:t>
            </a:r>
            <a:r>
              <a:rPr sz="2000" dirty="0">
                <a:latin typeface="Arial"/>
                <a:cs typeface="Arial"/>
              </a:rPr>
              <a:t>editions came out, according to the needs of the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240665" marR="53975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The famous JVM of Java, the heart of Java development, was also given by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  edition </a:t>
            </a:r>
            <a:r>
              <a:rPr sz="2000" spc="-25" dirty="0">
                <a:latin typeface="Arial"/>
                <a:cs typeface="Arial"/>
              </a:rPr>
              <a:t>only.It’s </a:t>
            </a:r>
            <a:r>
              <a:rPr sz="2000" dirty="0">
                <a:latin typeface="Arial"/>
                <a:cs typeface="Arial"/>
              </a:rPr>
              <a:t>because of this feature, that Java has such a wide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usage.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9366"/>
            <a:ext cx="9595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J2EE(Java Platform, Enterprise</a:t>
            </a:r>
            <a:r>
              <a:rPr sz="4000" spc="8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Edition)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1245" y="2031949"/>
            <a:ext cx="1060450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Enterprise </a:t>
            </a:r>
            <a:r>
              <a:rPr sz="2400" spc="-5" dirty="0">
                <a:latin typeface="Arial"/>
                <a:cs typeface="Arial"/>
              </a:rPr>
              <a:t>version </a:t>
            </a:r>
            <a:r>
              <a:rPr sz="2400" dirty="0">
                <a:latin typeface="Arial"/>
                <a:cs typeface="Arial"/>
              </a:rPr>
              <a:t>of Java has a much </a:t>
            </a:r>
            <a:r>
              <a:rPr sz="2400" spc="-5" dirty="0">
                <a:latin typeface="Arial"/>
                <a:cs typeface="Arial"/>
              </a:rPr>
              <a:t>larger usage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Java,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development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web </a:t>
            </a:r>
            <a:r>
              <a:rPr sz="2400" dirty="0">
                <a:latin typeface="Arial"/>
                <a:cs typeface="Arial"/>
              </a:rPr>
              <a:t>services, </a:t>
            </a:r>
            <a:r>
              <a:rPr sz="2400" spc="-5" dirty="0">
                <a:latin typeface="Arial"/>
                <a:cs typeface="Arial"/>
              </a:rPr>
              <a:t>networking, server side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scripting</a:t>
            </a:r>
            <a:endParaRPr sz="2400">
              <a:latin typeface="Arial"/>
              <a:cs typeface="Arial"/>
            </a:endParaRPr>
          </a:p>
          <a:p>
            <a:pPr marL="240665" marR="949325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J2EE is a community driven edition, i.e. there is a lot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continuous  contributions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industry experts, Java developers and open source  organizations.</a:t>
            </a:r>
            <a:endParaRPr sz="2400">
              <a:latin typeface="Arial"/>
              <a:cs typeface="Arial"/>
            </a:endParaRPr>
          </a:p>
          <a:p>
            <a:pPr marL="240665" marR="508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J2EE uses many components of J2SE, as well </a:t>
            </a:r>
            <a:r>
              <a:rPr sz="2400" dirty="0">
                <a:latin typeface="Arial"/>
                <a:cs typeface="Arial"/>
              </a:rPr>
              <a:t>as, </a:t>
            </a:r>
            <a:r>
              <a:rPr sz="2400" spc="-5" dirty="0">
                <a:latin typeface="Arial"/>
                <a:cs typeface="Arial"/>
              </a:rPr>
              <a:t>has many new </a:t>
            </a:r>
            <a:r>
              <a:rPr sz="2400" dirty="0">
                <a:latin typeface="Arial"/>
                <a:cs typeface="Arial"/>
              </a:rPr>
              <a:t>features of  </a:t>
            </a:r>
            <a:r>
              <a:rPr sz="2400" spc="-20" dirty="0">
                <a:latin typeface="Arial"/>
                <a:cs typeface="Arial"/>
              </a:rPr>
              <a:t>it’s </a:t>
            </a:r>
            <a:r>
              <a:rPr sz="2400" spc="-5" dirty="0">
                <a:latin typeface="Arial"/>
                <a:cs typeface="Arial"/>
              </a:rPr>
              <a:t>own like Servlets, </a:t>
            </a:r>
            <a:r>
              <a:rPr sz="2400" spc="-10" dirty="0">
                <a:latin typeface="Arial"/>
                <a:cs typeface="Arial"/>
              </a:rPr>
              <a:t>JavaBeans, </a:t>
            </a:r>
            <a:r>
              <a:rPr sz="2400" dirty="0">
                <a:latin typeface="Arial"/>
                <a:cs typeface="Arial"/>
              </a:rPr>
              <a:t>Java Message </a:t>
            </a:r>
            <a:r>
              <a:rPr sz="2400" spc="-5" dirty="0">
                <a:latin typeface="Arial"/>
                <a:cs typeface="Arial"/>
              </a:rPr>
              <a:t>Services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J2EE uses HTML, CSS, JavaScript </a:t>
            </a:r>
            <a:r>
              <a:rPr sz="2400" dirty="0">
                <a:latin typeface="Arial"/>
                <a:cs typeface="Arial"/>
              </a:rPr>
              <a:t>etc., so as to create </a:t>
            </a:r>
            <a:r>
              <a:rPr sz="2400" spc="-5" dirty="0">
                <a:latin typeface="Arial"/>
                <a:cs typeface="Arial"/>
              </a:rPr>
              <a:t>web pages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services.</a:t>
            </a:r>
            <a:endParaRPr sz="2400">
              <a:latin typeface="Arial"/>
              <a:cs typeface="Arial"/>
            </a:endParaRPr>
          </a:p>
          <a:p>
            <a:pPr marL="240665" marR="361315" indent="-228600">
              <a:lnSpc>
                <a:spcPts val="2840"/>
              </a:lnSpc>
              <a:spcBef>
                <a:spcPts val="112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also many languages like </a:t>
            </a:r>
            <a:r>
              <a:rPr sz="2400" dirty="0">
                <a:latin typeface="Arial"/>
                <a:cs typeface="Arial"/>
              </a:rPr>
              <a:t>.net </a:t>
            </a:r>
            <a:r>
              <a:rPr sz="2400" spc="-5" dirty="0">
                <a:latin typeface="Arial"/>
                <a:cs typeface="Arial"/>
              </a:rPr>
              <a:t>and php, but distinguishes </a:t>
            </a:r>
            <a:r>
              <a:rPr sz="2400" dirty="0">
                <a:latin typeface="Arial"/>
                <a:cs typeface="Arial"/>
              </a:rPr>
              <a:t>it from  other is the </a:t>
            </a:r>
            <a:r>
              <a:rPr sz="2400" spc="-20" dirty="0">
                <a:latin typeface="Arial"/>
                <a:cs typeface="Arial"/>
              </a:rPr>
              <a:t>versatility, </a:t>
            </a:r>
            <a:r>
              <a:rPr sz="2400" spc="-5" dirty="0">
                <a:latin typeface="Arial"/>
                <a:cs typeface="Arial"/>
              </a:rPr>
              <a:t>compatibility and security features, </a:t>
            </a:r>
            <a:r>
              <a:rPr sz="2400" dirty="0">
                <a:latin typeface="Arial"/>
                <a:cs typeface="Arial"/>
              </a:rPr>
              <a:t>much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prominent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9366"/>
            <a:ext cx="8524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J2ME(Java Platform, Micro</a:t>
            </a:r>
            <a:r>
              <a:rPr sz="4000" spc="7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Edition)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0084" y="2004136"/>
            <a:ext cx="10255885" cy="444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This version </a:t>
            </a:r>
            <a:r>
              <a:rPr sz="2400" dirty="0">
                <a:latin typeface="Arial"/>
                <a:cs typeface="Arial"/>
              </a:rPr>
              <a:t>of Java is </a:t>
            </a:r>
            <a:r>
              <a:rPr sz="2400" spc="-5" dirty="0">
                <a:latin typeface="Arial"/>
                <a:cs typeface="Arial"/>
              </a:rPr>
              <a:t>mainly concentrated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applications running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40"/>
              </a:lnSpc>
            </a:pPr>
            <a:r>
              <a:rPr sz="2400" spc="-5" dirty="0">
                <a:latin typeface="Arial"/>
                <a:cs typeface="Arial"/>
              </a:rPr>
              <a:t>embedded </a:t>
            </a:r>
            <a:r>
              <a:rPr sz="2400" dirty="0">
                <a:latin typeface="Arial"/>
                <a:cs typeface="Arial"/>
              </a:rPr>
              <a:t>systems, </a:t>
            </a:r>
            <a:r>
              <a:rPr sz="2400" spc="-5" dirty="0">
                <a:latin typeface="Arial"/>
                <a:cs typeface="Arial"/>
              </a:rPr>
              <a:t>mobiles and small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 marL="241300" marR="54864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Constraints included limited processing </a:t>
            </a:r>
            <a:r>
              <a:rPr sz="2400" spc="-25" dirty="0">
                <a:latin typeface="Arial"/>
                <a:cs typeface="Arial"/>
              </a:rPr>
              <a:t>power, </a:t>
            </a:r>
            <a:r>
              <a:rPr sz="2400" dirty="0">
                <a:latin typeface="Arial"/>
                <a:cs typeface="Arial"/>
              </a:rPr>
              <a:t>battery </a:t>
            </a:r>
            <a:r>
              <a:rPr sz="2400" spc="-5" dirty="0">
                <a:latin typeface="Arial"/>
                <a:cs typeface="Arial"/>
              </a:rPr>
              <a:t>limitation, small  display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241300" marR="173990" indent="-228600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J2ME </a:t>
            </a:r>
            <a:r>
              <a:rPr sz="2400" spc="-5" dirty="0">
                <a:latin typeface="Arial"/>
                <a:cs typeface="Arial"/>
              </a:rPr>
              <a:t>apps help in using web compression technologies, reduce network  usage, and hence cheap internet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accessibility.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J2ME </a:t>
            </a:r>
            <a:r>
              <a:rPr sz="2400" spc="-5" dirty="0">
                <a:latin typeface="Arial"/>
                <a:cs typeface="Arial"/>
              </a:rPr>
              <a:t>uses many libraries and </a:t>
            </a:r>
            <a:r>
              <a:rPr sz="2400" spc="-15" dirty="0">
                <a:latin typeface="Arial"/>
                <a:cs typeface="Arial"/>
              </a:rPr>
              <a:t>API’s </a:t>
            </a:r>
            <a:r>
              <a:rPr sz="2400" spc="-5" dirty="0">
                <a:latin typeface="Arial"/>
                <a:cs typeface="Arial"/>
              </a:rPr>
              <a:t>of J2SE, as well as, </a:t>
            </a:r>
            <a:r>
              <a:rPr sz="2400" dirty="0">
                <a:latin typeface="Arial"/>
                <a:cs typeface="Arial"/>
              </a:rPr>
              <a:t>many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it’s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own.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work on mobiles, wireless devices,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top boxes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Old </a:t>
            </a:r>
            <a:r>
              <a:rPr sz="2400" spc="-5" dirty="0">
                <a:latin typeface="Arial"/>
                <a:cs typeface="Arial"/>
              </a:rPr>
              <a:t>Nokia phones, which used Symbian </a:t>
            </a:r>
            <a:r>
              <a:rPr sz="2400" dirty="0">
                <a:latin typeface="Arial"/>
                <a:cs typeface="Arial"/>
              </a:rPr>
              <a:t>OS,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technology.</a:t>
            </a:r>
            <a:endParaRPr sz="2400">
              <a:latin typeface="Arial"/>
              <a:cs typeface="Arial"/>
            </a:endParaRPr>
          </a:p>
          <a:p>
            <a:pPr marL="241300" marR="534035" indent="-228600">
              <a:lnSpc>
                <a:spcPts val="259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apps, developed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phones(prior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smartphones </a:t>
            </a:r>
            <a:r>
              <a:rPr sz="2400" dirty="0">
                <a:latin typeface="Arial"/>
                <a:cs typeface="Arial"/>
              </a:rPr>
              <a:t>era),  </a:t>
            </a:r>
            <a:r>
              <a:rPr sz="2400" spc="-5" dirty="0">
                <a:latin typeface="Arial"/>
                <a:cs typeface="Arial"/>
              </a:rPr>
              <a:t>were built </a:t>
            </a:r>
            <a:r>
              <a:rPr sz="2400" dirty="0">
                <a:latin typeface="Arial"/>
                <a:cs typeface="Arial"/>
              </a:rPr>
              <a:t>on J2ME </a:t>
            </a:r>
            <a:r>
              <a:rPr sz="2400" spc="-5" dirty="0">
                <a:latin typeface="Arial"/>
                <a:cs typeface="Arial"/>
              </a:rPr>
              <a:t>platform only(the </a:t>
            </a:r>
            <a:r>
              <a:rPr sz="2400" dirty="0">
                <a:latin typeface="Arial"/>
                <a:cs typeface="Arial"/>
              </a:rPr>
              <a:t>.jar </a:t>
            </a:r>
            <a:r>
              <a:rPr sz="2400" spc="-5" dirty="0">
                <a:latin typeface="Arial"/>
                <a:cs typeface="Arial"/>
              </a:rPr>
              <a:t>apps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Nokia app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store)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265" y="333222"/>
            <a:ext cx="10492740" cy="57969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Another Java version, released </a:t>
            </a:r>
            <a:r>
              <a:rPr sz="2600" b="1" dirty="0">
                <a:latin typeface="Arial"/>
                <a:cs typeface="Arial"/>
              </a:rPr>
              <a:t>Java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Card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41300" marR="54102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This edition was targeted, to run applets smoothly and securely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  smart cards and similar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technology.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Portability and security was its main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features.</a:t>
            </a:r>
            <a:endParaRPr sz="2600">
              <a:latin typeface="Arial"/>
              <a:cs typeface="Arial"/>
            </a:endParaRPr>
          </a:p>
          <a:p>
            <a:pPr marL="241300" marR="651510" indent="-22860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JavaFX </a:t>
            </a:r>
            <a:r>
              <a:rPr sz="2600" dirty="0">
                <a:latin typeface="Arial"/>
                <a:cs typeface="Arial"/>
              </a:rPr>
              <a:t>is an edition of </a:t>
            </a:r>
            <a:r>
              <a:rPr sz="2600" spc="5" dirty="0">
                <a:latin typeface="Arial"/>
                <a:cs typeface="Arial"/>
              </a:rPr>
              <a:t>Java </a:t>
            </a:r>
            <a:r>
              <a:rPr sz="2600" spc="-15" dirty="0">
                <a:latin typeface="Arial"/>
                <a:cs typeface="Arial"/>
              </a:rPr>
              <a:t>technology, </a:t>
            </a:r>
            <a:r>
              <a:rPr sz="2600" dirty="0">
                <a:latin typeface="Arial"/>
                <a:cs typeface="Arial"/>
              </a:rPr>
              <a:t>merged with J2SE </a:t>
            </a:r>
            <a:r>
              <a:rPr sz="2600" spc="-5" dirty="0">
                <a:latin typeface="Arial"/>
                <a:cs typeface="Arial"/>
              </a:rPr>
              <a:t>8.It </a:t>
            </a:r>
            <a:r>
              <a:rPr sz="2600" dirty="0">
                <a:latin typeface="Arial"/>
                <a:cs typeface="Arial"/>
              </a:rPr>
              <a:t>is  mainly used, to create rich GUI (Graphical User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Interface)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It replaces Swings (in J2SE), with itself as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standard GUI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library.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It is supported by both Desktop environment as well as </a:t>
            </a:r>
            <a:r>
              <a:rPr sz="2600" spc="5" dirty="0">
                <a:latin typeface="Arial"/>
                <a:cs typeface="Arial"/>
              </a:rPr>
              <a:t>web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browsers.</a:t>
            </a:r>
            <a:endParaRPr sz="2600">
              <a:latin typeface="Arial"/>
              <a:cs typeface="Arial"/>
            </a:endParaRPr>
          </a:p>
          <a:p>
            <a:pPr marL="241300" marR="18415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PersonalJava </a:t>
            </a:r>
            <a:r>
              <a:rPr sz="2600" dirty="0">
                <a:latin typeface="Arial"/>
                <a:cs typeface="Arial"/>
              </a:rPr>
              <a:t>was another edition, Made to support </a:t>
            </a:r>
            <a:r>
              <a:rPr sz="2600" spc="-10" dirty="0">
                <a:latin typeface="Arial"/>
                <a:cs typeface="Arial"/>
              </a:rPr>
              <a:t>World </a:t>
            </a:r>
            <a:r>
              <a:rPr sz="2600" dirty="0">
                <a:latin typeface="Arial"/>
                <a:cs typeface="Arial"/>
              </a:rPr>
              <a:t>Wide </a:t>
            </a:r>
            <a:r>
              <a:rPr sz="2600" spc="-15" dirty="0">
                <a:latin typeface="Arial"/>
                <a:cs typeface="Arial"/>
              </a:rPr>
              <a:t>Web  </a:t>
            </a:r>
            <a:r>
              <a:rPr sz="2600" dirty="0">
                <a:latin typeface="Arial"/>
                <a:cs typeface="Arial"/>
              </a:rPr>
              <a:t>(and Java applets) and consumer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electronics.</a:t>
            </a:r>
            <a:endParaRPr sz="2600">
              <a:latin typeface="Arial"/>
              <a:cs typeface="Arial"/>
            </a:endParaRPr>
          </a:p>
          <a:p>
            <a:pPr marL="241300" marR="12192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PersonalJava </a:t>
            </a:r>
            <a:r>
              <a:rPr sz="2600" spc="5" dirty="0">
                <a:latin typeface="Arial"/>
                <a:cs typeface="Arial"/>
              </a:rPr>
              <a:t>was </a:t>
            </a:r>
            <a:r>
              <a:rPr sz="2600" dirty="0">
                <a:latin typeface="Arial"/>
                <a:cs typeface="Arial"/>
              </a:rPr>
              <a:t>also </a:t>
            </a:r>
            <a:r>
              <a:rPr sz="2600" spc="5" dirty="0">
                <a:latin typeface="Arial"/>
                <a:cs typeface="Arial"/>
              </a:rPr>
              <a:t>used </a:t>
            </a:r>
            <a:r>
              <a:rPr sz="2600" dirty="0">
                <a:latin typeface="Arial"/>
                <a:cs typeface="Arial"/>
              </a:rPr>
              <a:t>for </a:t>
            </a:r>
            <a:r>
              <a:rPr sz="2600" spc="5" dirty="0">
                <a:latin typeface="Arial"/>
                <a:cs typeface="Arial"/>
              </a:rPr>
              <a:t>embedded systems </a:t>
            </a:r>
            <a:r>
              <a:rPr sz="2600" dirty="0">
                <a:latin typeface="Arial"/>
                <a:cs typeface="Arial"/>
              </a:rPr>
              <a:t>and mobile.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But,  it was discontinued in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earlier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stages.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1746"/>
            <a:ext cx="33896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75" dirty="0">
                <a:solidFill>
                  <a:srgbClr val="212121"/>
                </a:solidFill>
                <a:latin typeface="Verdana"/>
                <a:cs typeface="Verdana"/>
              </a:rPr>
              <a:t>What </a:t>
            </a:r>
            <a:r>
              <a:rPr sz="4000" spc="-434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4000" spc="-5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4000" spc="-530" dirty="0">
                <a:solidFill>
                  <a:srgbClr val="212121"/>
                </a:solidFill>
                <a:latin typeface="Verdana"/>
                <a:cs typeface="Verdana"/>
              </a:rPr>
              <a:t>N-Tier?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490342"/>
            <a:ext cx="9912985" cy="352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230504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20" dirty="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b="1" spc="-365" dirty="0">
                <a:solidFill>
                  <a:srgbClr val="212121"/>
                </a:solidFill>
                <a:latin typeface="Verdana"/>
                <a:cs typeface="Verdana"/>
              </a:rPr>
              <a:t>N-Tier</a:t>
            </a:r>
            <a:r>
              <a:rPr sz="2800" b="1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b="1" spc="-320" dirty="0">
                <a:solidFill>
                  <a:srgbClr val="212121"/>
                </a:solidFill>
                <a:latin typeface="Verdana"/>
                <a:cs typeface="Verdana"/>
              </a:rPr>
              <a:t>Application</a:t>
            </a:r>
            <a:r>
              <a:rPr sz="2800" b="1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5" dirty="0">
                <a:solidFill>
                  <a:srgbClr val="212121"/>
                </a:solidFill>
                <a:latin typeface="Verdana"/>
                <a:cs typeface="Verdana"/>
              </a:rPr>
              <a:t>program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one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0" dirty="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212121"/>
                </a:solidFill>
                <a:latin typeface="Verdana"/>
                <a:cs typeface="Verdana"/>
              </a:rPr>
              <a:t>distributed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95" dirty="0">
                <a:solidFill>
                  <a:srgbClr val="212121"/>
                </a:solidFill>
                <a:latin typeface="Verdana"/>
                <a:cs typeface="Verdana"/>
              </a:rPr>
              <a:t>among 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three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more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separate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212121"/>
                </a:solidFill>
                <a:latin typeface="Verdana"/>
                <a:cs typeface="Verdana"/>
              </a:rPr>
              <a:t>computers</a:t>
            </a:r>
            <a:r>
              <a:rPr sz="28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212121"/>
                </a:solidFill>
                <a:latin typeface="Verdana"/>
                <a:cs typeface="Verdana"/>
              </a:rPr>
              <a:t>distributed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network.</a:t>
            </a:r>
            <a:endParaRPr sz="2800">
              <a:latin typeface="Verdana"/>
              <a:cs typeface="Verdana"/>
            </a:endParaRPr>
          </a:p>
          <a:p>
            <a:pPr marL="240665" marR="508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0" dirty="0">
                <a:solidFill>
                  <a:srgbClr val="212121"/>
                </a:solidFill>
                <a:latin typeface="Verdana"/>
                <a:cs typeface="Verdana"/>
              </a:rPr>
              <a:t>most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common</a:t>
            </a:r>
            <a:r>
              <a:rPr sz="28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form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800" spc="-4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n-tier</a:t>
            </a:r>
            <a:r>
              <a:rPr sz="28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9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0" dirty="0">
                <a:solidFill>
                  <a:srgbClr val="212121"/>
                </a:solidFill>
                <a:latin typeface="Verdana"/>
                <a:cs typeface="Verdana"/>
              </a:rPr>
              <a:t>3-tier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00" dirty="0">
                <a:solidFill>
                  <a:srgbClr val="212121"/>
                </a:solidFill>
                <a:latin typeface="Verdana"/>
                <a:cs typeface="Verdana"/>
              </a:rPr>
              <a:t>Application,</a:t>
            </a:r>
            <a:r>
              <a:rPr sz="28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212121"/>
                </a:solidFill>
                <a:latin typeface="Verdana"/>
                <a:cs typeface="Verdana"/>
              </a:rPr>
              <a:t>is  </a:t>
            </a:r>
            <a:r>
              <a:rPr sz="2800" spc="-190" dirty="0">
                <a:solidFill>
                  <a:srgbClr val="212121"/>
                </a:solidFill>
                <a:latin typeface="Verdana"/>
                <a:cs typeface="Verdana"/>
              </a:rPr>
              <a:t>classified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212121"/>
                </a:solidFill>
                <a:latin typeface="Verdana"/>
                <a:cs typeface="Verdana"/>
              </a:rPr>
              <a:t>into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three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categories.</a:t>
            </a:r>
            <a:endParaRPr sz="28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60" dirty="0">
                <a:solidFill>
                  <a:srgbClr val="212121"/>
                </a:solidFill>
                <a:latin typeface="Verdana"/>
                <a:cs typeface="Verdana"/>
              </a:rPr>
              <a:t>User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interface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0" dirty="0">
                <a:solidFill>
                  <a:srgbClr val="212121"/>
                </a:solidFill>
                <a:latin typeface="Verdana"/>
                <a:cs typeface="Verdana"/>
              </a:rPr>
              <a:t>programming</a:t>
            </a:r>
            <a:r>
              <a:rPr sz="28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user's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computer</a:t>
            </a:r>
            <a:endParaRPr sz="28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Business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5" dirty="0">
                <a:solidFill>
                  <a:srgbClr val="212121"/>
                </a:solidFill>
                <a:latin typeface="Verdana"/>
                <a:cs typeface="Verdana"/>
              </a:rPr>
              <a:t>logic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more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0" dirty="0">
                <a:solidFill>
                  <a:srgbClr val="212121"/>
                </a:solidFill>
                <a:latin typeface="Verdana"/>
                <a:cs typeface="Verdana"/>
              </a:rPr>
              <a:t>centralized</a:t>
            </a:r>
            <a:r>
              <a:rPr sz="28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computer,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endParaRPr sz="28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Required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9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computer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0" dirty="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305" dirty="0">
                <a:solidFill>
                  <a:srgbClr val="212121"/>
                </a:solidFill>
                <a:latin typeface="Verdana"/>
                <a:cs typeface="Verdana"/>
              </a:rPr>
              <a:t>manages</a:t>
            </a:r>
            <a:r>
              <a:rPr sz="28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database.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7842"/>
            <a:ext cx="4284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85" dirty="0">
                <a:solidFill>
                  <a:srgbClr val="000000"/>
                </a:solidFill>
                <a:latin typeface="Arial"/>
                <a:cs typeface="Arial"/>
              </a:rPr>
              <a:t>N-tier</a:t>
            </a:r>
            <a:r>
              <a:rPr sz="4000" b="0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0" spc="75" dirty="0">
                <a:solidFill>
                  <a:srgbClr val="000000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452243"/>
            <a:ext cx="9923780" cy="352932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marR="915669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sz="26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architecture</a:t>
            </a:r>
            <a:r>
              <a:rPr sz="26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model</a:t>
            </a:r>
            <a:r>
              <a:rPr sz="26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0" dirty="0">
                <a:solidFill>
                  <a:srgbClr val="212121"/>
                </a:solidFill>
                <a:latin typeface="Verdana"/>
                <a:cs typeface="Verdana"/>
              </a:rPr>
              <a:t>provides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Software</a:t>
            </a:r>
            <a:r>
              <a:rPr sz="26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Developers</a:t>
            </a:r>
            <a:r>
              <a:rPr sz="26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create  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Reusable</a:t>
            </a:r>
            <a:r>
              <a:rPr sz="26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0" dirty="0">
                <a:solidFill>
                  <a:srgbClr val="212121"/>
                </a:solidFill>
                <a:latin typeface="Verdana"/>
                <a:cs typeface="Verdana"/>
              </a:rPr>
              <a:t>application/systems</a:t>
            </a:r>
            <a:r>
              <a:rPr sz="26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212121"/>
                </a:solidFill>
                <a:latin typeface="Verdana"/>
                <a:cs typeface="Verdana"/>
              </a:rPr>
              <a:t>with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95" dirty="0">
                <a:solidFill>
                  <a:srgbClr val="212121"/>
                </a:solidFill>
                <a:latin typeface="Verdana"/>
                <a:cs typeface="Verdana"/>
              </a:rPr>
              <a:t>maximum</a:t>
            </a:r>
            <a:r>
              <a:rPr sz="26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212121"/>
                </a:solidFill>
                <a:latin typeface="Verdana"/>
                <a:cs typeface="Verdana"/>
              </a:rPr>
              <a:t>flexibility.</a:t>
            </a:r>
            <a:endParaRPr sz="2600">
              <a:latin typeface="Verdana"/>
              <a:cs typeface="Verdana"/>
            </a:endParaRPr>
          </a:p>
          <a:p>
            <a:pPr marL="240665" indent="-228600">
              <a:lnSpc>
                <a:spcPts val="2965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20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6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290" dirty="0">
                <a:solidFill>
                  <a:srgbClr val="212121"/>
                </a:solidFill>
                <a:latin typeface="Verdana"/>
                <a:cs typeface="Verdana"/>
              </a:rPr>
              <a:t>N-tier,</a:t>
            </a:r>
            <a:r>
              <a:rPr sz="2600" b="1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250" dirty="0">
                <a:solidFill>
                  <a:srgbClr val="212121"/>
                </a:solidFill>
                <a:latin typeface="Verdana"/>
                <a:cs typeface="Verdana"/>
              </a:rPr>
              <a:t>"N"</a:t>
            </a:r>
            <a:r>
              <a:rPr sz="2600" b="1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refers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number</a:t>
            </a:r>
            <a:r>
              <a:rPr sz="26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tiers</a:t>
            </a:r>
            <a:r>
              <a:rPr sz="26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6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layers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6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0" dirty="0">
                <a:solidFill>
                  <a:srgbClr val="212121"/>
                </a:solidFill>
                <a:latin typeface="Verdana"/>
                <a:cs typeface="Verdana"/>
              </a:rPr>
              <a:t>being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sz="26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212121"/>
                </a:solidFill>
                <a:latin typeface="Verdana"/>
                <a:cs typeface="Verdana"/>
              </a:rPr>
              <a:t>like</a:t>
            </a:r>
            <a:r>
              <a:rPr sz="26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405" dirty="0">
                <a:solidFill>
                  <a:srgbClr val="212121"/>
                </a:solidFill>
                <a:latin typeface="Verdana"/>
                <a:cs typeface="Verdana"/>
              </a:rPr>
              <a:t>–</a:t>
            </a:r>
            <a:endParaRPr sz="2600">
              <a:latin typeface="Verdana"/>
              <a:cs typeface="Verdana"/>
            </a:endParaRPr>
          </a:p>
          <a:p>
            <a:pPr marL="307975">
              <a:lnSpc>
                <a:spcPts val="2965"/>
              </a:lnSpc>
            </a:pPr>
            <a:r>
              <a:rPr sz="2600" b="1" spc="-290" dirty="0">
                <a:solidFill>
                  <a:srgbClr val="212121"/>
                </a:solidFill>
                <a:latin typeface="Verdana"/>
                <a:cs typeface="Verdana"/>
              </a:rPr>
              <a:t>2-tier,</a:t>
            </a:r>
            <a:r>
              <a:rPr sz="2600" b="1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310" dirty="0">
                <a:solidFill>
                  <a:srgbClr val="212121"/>
                </a:solidFill>
                <a:latin typeface="Verdana"/>
                <a:cs typeface="Verdana"/>
              </a:rPr>
              <a:t>3-tier</a:t>
            </a:r>
            <a:r>
              <a:rPr sz="2600" b="1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300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600" b="1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290" dirty="0">
                <a:solidFill>
                  <a:srgbClr val="212121"/>
                </a:solidFill>
                <a:latin typeface="Verdana"/>
                <a:cs typeface="Verdana"/>
              </a:rPr>
              <a:t>4-tier,</a:t>
            </a:r>
            <a:r>
              <a:rPr sz="2600" b="1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300" dirty="0">
                <a:solidFill>
                  <a:srgbClr val="212121"/>
                </a:solidFill>
                <a:latin typeface="Verdana"/>
                <a:cs typeface="Verdana"/>
              </a:rPr>
              <a:t>etc</a:t>
            </a:r>
            <a:r>
              <a:rPr sz="2600" spc="-300" dirty="0">
                <a:solidFill>
                  <a:srgbClr val="212121"/>
                </a:solidFill>
                <a:latin typeface="Verdana"/>
                <a:cs typeface="Verdana"/>
              </a:rPr>
              <a:t>.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80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6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70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also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212121"/>
                </a:solidFill>
                <a:latin typeface="Verdana"/>
                <a:cs typeface="Verdana"/>
              </a:rPr>
              <a:t>called</a:t>
            </a:r>
            <a:r>
              <a:rPr sz="26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70" dirty="0">
                <a:solidFill>
                  <a:srgbClr val="212121"/>
                </a:solidFill>
                <a:latin typeface="Verdana"/>
                <a:cs typeface="Verdana"/>
              </a:rPr>
              <a:t>“</a:t>
            </a:r>
            <a:r>
              <a:rPr sz="2600" b="1" spc="-270" dirty="0">
                <a:solidFill>
                  <a:srgbClr val="212121"/>
                </a:solidFill>
                <a:latin typeface="Verdana"/>
                <a:cs typeface="Verdana"/>
              </a:rPr>
              <a:t>Multi-Tier</a:t>
            </a:r>
            <a:r>
              <a:rPr sz="2600" b="1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300" dirty="0">
                <a:solidFill>
                  <a:srgbClr val="212121"/>
                </a:solidFill>
                <a:latin typeface="Verdana"/>
                <a:cs typeface="Verdana"/>
              </a:rPr>
              <a:t>Architecture”</a:t>
            </a:r>
            <a:r>
              <a:rPr sz="2600" spc="-300" dirty="0">
                <a:solidFill>
                  <a:srgbClr val="212121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240665" marR="35306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3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b="1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290" dirty="0">
                <a:solidFill>
                  <a:srgbClr val="212121"/>
                </a:solidFill>
                <a:latin typeface="Verdana"/>
                <a:cs typeface="Verdana"/>
              </a:rPr>
              <a:t>n-tier</a:t>
            </a:r>
            <a:r>
              <a:rPr sz="2600" b="1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300" dirty="0">
                <a:solidFill>
                  <a:srgbClr val="212121"/>
                </a:solidFill>
                <a:latin typeface="Verdana"/>
                <a:cs typeface="Verdana"/>
              </a:rPr>
              <a:t>architecture</a:t>
            </a:r>
            <a:r>
              <a:rPr sz="2600" b="1" spc="-3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70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sz="26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industry-proven</a:t>
            </a:r>
            <a:r>
              <a:rPr sz="26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software</a:t>
            </a:r>
            <a:r>
              <a:rPr sz="26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architecture  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model. </a:t>
            </a:r>
            <a:r>
              <a:rPr sz="2600" spc="-280" dirty="0">
                <a:solidFill>
                  <a:srgbClr val="212121"/>
                </a:solidFill>
                <a:latin typeface="Verdana"/>
                <a:cs typeface="Verdana"/>
              </a:rPr>
              <a:t>It </a:t>
            </a:r>
            <a:r>
              <a:rPr sz="2600" spc="-17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suitable </a:t>
            </a:r>
            <a:r>
              <a:rPr sz="2600" spc="-1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support </a:t>
            </a:r>
            <a:r>
              <a:rPr sz="2600" spc="-210" dirty="0">
                <a:solidFill>
                  <a:srgbClr val="212121"/>
                </a:solidFill>
                <a:latin typeface="Verdana"/>
                <a:cs typeface="Verdana"/>
              </a:rPr>
              <a:t>enterprise 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level 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client-server  </a:t>
            </a:r>
            <a:r>
              <a:rPr sz="2600" spc="-175" dirty="0">
                <a:solidFill>
                  <a:srgbClr val="212121"/>
                </a:solidFill>
                <a:latin typeface="Verdana"/>
                <a:cs typeface="Verdana"/>
              </a:rPr>
              <a:t>applications </a:t>
            </a:r>
            <a:r>
              <a:rPr sz="2600" spc="-254" dirty="0">
                <a:solidFill>
                  <a:srgbClr val="212121"/>
                </a:solidFill>
                <a:latin typeface="Verdana"/>
                <a:cs typeface="Verdana"/>
              </a:rPr>
              <a:t>by 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providing </a:t>
            </a:r>
            <a:r>
              <a:rPr sz="2600" spc="-180" dirty="0">
                <a:solidFill>
                  <a:srgbClr val="212121"/>
                </a:solidFill>
                <a:latin typeface="Verdana"/>
                <a:cs typeface="Verdana"/>
              </a:rPr>
              <a:t>solutions </a:t>
            </a:r>
            <a:r>
              <a:rPr sz="2600" spc="-1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scalability, 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security, </a:t>
            </a:r>
            <a:r>
              <a:rPr sz="2600" spc="-170" dirty="0">
                <a:solidFill>
                  <a:srgbClr val="212121"/>
                </a:solidFill>
                <a:latin typeface="Verdana"/>
                <a:cs typeface="Verdana"/>
              </a:rPr>
              <a:t>fault  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tolerance, 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reusability,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maintainability. </a:t>
            </a:r>
            <a:r>
              <a:rPr sz="2600" spc="-280" dirty="0">
                <a:solidFill>
                  <a:srgbClr val="212121"/>
                </a:solidFill>
                <a:latin typeface="Verdana"/>
                <a:cs typeface="Verdana"/>
              </a:rPr>
              <a:t>It 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helps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developers </a:t>
            </a:r>
            <a:r>
              <a:rPr sz="2600" spc="-160" dirty="0">
                <a:solidFill>
                  <a:srgbClr val="212121"/>
                </a:solidFill>
                <a:latin typeface="Verdana"/>
                <a:cs typeface="Verdana"/>
              </a:rPr>
              <a:t>to 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create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212121"/>
                </a:solidFill>
                <a:latin typeface="Verdana"/>
                <a:cs typeface="Verdana"/>
              </a:rPr>
              <a:t>flexible</a:t>
            </a:r>
            <a:r>
              <a:rPr sz="26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6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reusable</a:t>
            </a:r>
            <a:r>
              <a:rPr sz="26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applications.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2721" y="549909"/>
            <a:ext cx="3893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9" dirty="0">
                <a:solidFill>
                  <a:srgbClr val="212121"/>
                </a:solidFill>
                <a:latin typeface="Verdana"/>
                <a:cs typeface="Verdana"/>
              </a:rPr>
              <a:t>N-Tier</a:t>
            </a:r>
            <a:r>
              <a:rPr spc="-5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pc="-434" dirty="0">
                <a:solidFill>
                  <a:srgbClr val="212121"/>
                </a:solidFill>
                <a:latin typeface="Verdana"/>
                <a:cs typeface="Verdana"/>
              </a:rPr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332110" y="2321407"/>
            <a:ext cx="2027560" cy="35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581913"/>
            <a:ext cx="9119870" cy="55740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75" dirty="0">
                <a:latin typeface="Arial"/>
                <a:cs typeface="Arial"/>
              </a:rPr>
              <a:t>Java </a:t>
            </a:r>
            <a:r>
              <a:rPr sz="4000" spc="30" dirty="0">
                <a:latin typeface="Arial"/>
                <a:cs typeface="Arial"/>
              </a:rPr>
              <a:t>Character </a:t>
            </a:r>
            <a:r>
              <a:rPr sz="4000" spc="70" dirty="0">
                <a:latin typeface="Arial"/>
                <a:cs typeface="Arial"/>
              </a:rPr>
              <a:t>set(primitive </a:t>
            </a:r>
            <a:r>
              <a:rPr sz="4000" spc="60" dirty="0">
                <a:latin typeface="Arial"/>
                <a:cs typeface="Arial"/>
              </a:rPr>
              <a:t>data</a:t>
            </a:r>
            <a:r>
              <a:rPr sz="4000" spc="-484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types)  </a:t>
            </a:r>
            <a:r>
              <a:rPr sz="4000" spc="105" dirty="0">
                <a:latin typeface="Arial"/>
                <a:cs typeface="Arial"/>
              </a:rPr>
              <a:t>Wrapper</a:t>
            </a:r>
            <a:r>
              <a:rPr sz="4000" spc="-100" dirty="0">
                <a:latin typeface="Arial"/>
                <a:cs typeface="Arial"/>
              </a:rPr>
              <a:t> </a:t>
            </a:r>
            <a:r>
              <a:rPr sz="4000" spc="-95" dirty="0">
                <a:latin typeface="Arial"/>
                <a:cs typeface="Arial"/>
              </a:rPr>
              <a:t>Classes</a:t>
            </a:r>
            <a:endParaRPr sz="4000">
              <a:latin typeface="Arial"/>
              <a:cs typeface="Arial"/>
            </a:endParaRPr>
          </a:p>
          <a:p>
            <a:pPr marL="12700" marR="5888355">
              <a:lnSpc>
                <a:spcPts val="4320"/>
              </a:lnSpc>
            </a:pPr>
            <a:r>
              <a:rPr sz="4000" spc="114" dirty="0">
                <a:latin typeface="Arial"/>
                <a:cs typeface="Arial"/>
              </a:rPr>
              <a:t>Inbuilt</a:t>
            </a:r>
            <a:r>
              <a:rPr sz="4000" spc="-170" dirty="0">
                <a:latin typeface="Arial"/>
                <a:cs typeface="Arial"/>
              </a:rPr>
              <a:t> </a:t>
            </a:r>
            <a:r>
              <a:rPr sz="4000" spc="-85" dirty="0">
                <a:latin typeface="Arial"/>
                <a:cs typeface="Arial"/>
              </a:rPr>
              <a:t>classes  </a:t>
            </a:r>
            <a:r>
              <a:rPr sz="4000" spc="15" dirty="0">
                <a:latin typeface="Arial"/>
                <a:cs typeface="Arial"/>
              </a:rPr>
              <a:t>Interfaces</a:t>
            </a:r>
            <a:endParaRPr sz="4000">
              <a:latin typeface="Arial"/>
              <a:cs typeface="Arial"/>
            </a:endParaRPr>
          </a:p>
          <a:p>
            <a:pPr marL="12700" marR="4823460">
              <a:lnSpc>
                <a:spcPts val="4320"/>
              </a:lnSpc>
              <a:spcBef>
                <a:spcPts val="5"/>
              </a:spcBef>
            </a:pPr>
            <a:r>
              <a:rPr sz="4000" spc="-45" dirty="0">
                <a:latin typeface="Arial"/>
                <a:cs typeface="Arial"/>
              </a:rPr>
              <a:t>Escape</a:t>
            </a:r>
            <a:r>
              <a:rPr sz="4000" spc="-18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sequences  </a:t>
            </a:r>
            <a:r>
              <a:rPr sz="4000" spc="10" dirty="0">
                <a:latin typeface="Arial"/>
                <a:cs typeface="Arial"/>
              </a:rPr>
              <a:t>Principles</a:t>
            </a:r>
            <a:endParaRPr sz="4000">
              <a:latin typeface="Arial"/>
              <a:cs typeface="Arial"/>
            </a:endParaRPr>
          </a:p>
          <a:p>
            <a:pPr marL="12700" marR="6517640">
              <a:lnSpc>
                <a:spcPts val="4320"/>
              </a:lnSpc>
            </a:pPr>
            <a:r>
              <a:rPr sz="4000" spc="-10" dirty="0">
                <a:latin typeface="Arial"/>
                <a:cs typeface="Arial"/>
              </a:rPr>
              <a:t>Variables  </a:t>
            </a:r>
            <a:r>
              <a:rPr sz="4000" spc="90" dirty="0">
                <a:latin typeface="Arial"/>
                <a:cs typeface="Arial"/>
              </a:rPr>
              <a:t>Operators  </a:t>
            </a:r>
            <a:r>
              <a:rPr sz="4000" spc="-440" dirty="0">
                <a:latin typeface="Arial"/>
                <a:cs typeface="Arial"/>
              </a:rPr>
              <a:t>S</a:t>
            </a:r>
            <a:r>
              <a:rPr sz="4000" spc="2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a</a:t>
            </a:r>
            <a:r>
              <a:rPr sz="4000" spc="114" dirty="0">
                <a:latin typeface="Arial"/>
                <a:cs typeface="Arial"/>
              </a:rPr>
              <a:t>tem</a:t>
            </a:r>
            <a:r>
              <a:rPr sz="4000" spc="100" dirty="0">
                <a:latin typeface="Arial"/>
                <a:cs typeface="Arial"/>
              </a:rPr>
              <a:t>e</a:t>
            </a:r>
            <a:r>
              <a:rPr sz="4000" dirty="0">
                <a:latin typeface="Arial"/>
                <a:cs typeface="Arial"/>
              </a:rPr>
              <a:t>nts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260"/>
              </a:lnSpc>
            </a:pPr>
            <a:r>
              <a:rPr sz="4000" spc="135" dirty="0">
                <a:latin typeface="Arial"/>
                <a:cs typeface="Arial"/>
              </a:rPr>
              <a:t>Looping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98321"/>
            <a:ext cx="920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35" dirty="0">
                <a:solidFill>
                  <a:srgbClr val="212121"/>
                </a:solidFill>
                <a:latin typeface="Verdana"/>
                <a:cs typeface="Verdana"/>
              </a:rPr>
              <a:t>Popular</a:t>
            </a:r>
            <a:r>
              <a:rPr b="0" spc="-5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b="0" spc="-280" dirty="0">
                <a:solidFill>
                  <a:srgbClr val="212121"/>
                </a:solidFill>
                <a:latin typeface="Verdana"/>
                <a:cs typeface="Verdana"/>
              </a:rPr>
              <a:t>sites</a:t>
            </a:r>
            <a:r>
              <a:rPr b="0" spc="-5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b="0" spc="-305" dirty="0">
                <a:solidFill>
                  <a:srgbClr val="212121"/>
                </a:solidFill>
                <a:latin typeface="Verdana"/>
                <a:cs typeface="Verdana"/>
              </a:rPr>
              <a:t>who</a:t>
            </a:r>
            <a:r>
              <a:rPr b="0" spc="-5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b="0" spc="-370" dirty="0">
                <a:solidFill>
                  <a:srgbClr val="212121"/>
                </a:solidFill>
                <a:latin typeface="Verdana"/>
                <a:cs typeface="Verdana"/>
              </a:rPr>
              <a:t>have</a:t>
            </a:r>
            <a:r>
              <a:rPr b="0" spc="-5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b="0" spc="-229" dirty="0">
                <a:solidFill>
                  <a:srgbClr val="212121"/>
                </a:solidFill>
                <a:latin typeface="Verdana"/>
                <a:cs typeface="Verdana"/>
              </a:rPr>
              <a:t>applied</a:t>
            </a:r>
            <a:r>
              <a:rPr b="0" spc="-5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b="0" spc="-254" dirty="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b="0" spc="-5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b="0" spc="-275" dirty="0">
                <a:solidFill>
                  <a:srgbClr val="212121"/>
                </a:solidFill>
                <a:latin typeface="Verdana"/>
                <a:cs typeface="Verdana"/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2338603"/>
            <a:ext cx="5290820" cy="241173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65" dirty="0">
                <a:solidFill>
                  <a:srgbClr val="212121"/>
                </a:solidFill>
                <a:latin typeface="Verdana"/>
                <a:cs typeface="Verdana"/>
              </a:rPr>
              <a:t>MakeMyTrip.com</a:t>
            </a:r>
            <a:endParaRPr sz="28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70" dirty="0">
                <a:solidFill>
                  <a:srgbClr val="212121"/>
                </a:solidFill>
                <a:latin typeface="Verdana"/>
                <a:cs typeface="Verdana"/>
              </a:rPr>
              <a:t>Sales </a:t>
            </a:r>
            <a:r>
              <a:rPr sz="2800" spc="-225" dirty="0">
                <a:solidFill>
                  <a:srgbClr val="212121"/>
                </a:solidFill>
                <a:latin typeface="Verdana"/>
                <a:cs typeface="Verdana"/>
              </a:rPr>
              <a:t>Force enterprise</a:t>
            </a:r>
            <a:r>
              <a:rPr sz="2800" spc="-7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212121"/>
                </a:solidFill>
                <a:latin typeface="Verdana"/>
                <a:cs typeface="Verdana"/>
              </a:rPr>
              <a:t>application</a:t>
            </a:r>
            <a:endParaRPr sz="28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Indian Railways </a:t>
            </a:r>
            <a:r>
              <a:rPr sz="2800" spc="-440" dirty="0">
                <a:solidFill>
                  <a:srgbClr val="212121"/>
                </a:solidFill>
                <a:latin typeface="Verdana"/>
                <a:cs typeface="Verdana"/>
              </a:rPr>
              <a:t>–</a:t>
            </a:r>
            <a:r>
              <a:rPr sz="2800" spc="-7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350" dirty="0">
                <a:solidFill>
                  <a:srgbClr val="212121"/>
                </a:solidFill>
                <a:latin typeface="Verdana"/>
                <a:cs typeface="Verdana"/>
              </a:rPr>
              <a:t>IRCTC</a:t>
            </a:r>
            <a:endParaRPr sz="28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95" dirty="0">
                <a:solidFill>
                  <a:srgbClr val="212121"/>
                </a:solidFill>
                <a:latin typeface="Verdana"/>
                <a:cs typeface="Verdana"/>
              </a:rPr>
              <a:t>Amazon.com,</a:t>
            </a:r>
            <a:r>
              <a:rPr sz="28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212121"/>
                </a:solidFill>
                <a:latin typeface="Verdana"/>
                <a:cs typeface="Verdana"/>
              </a:rPr>
              <a:t>etc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4300" y="302132"/>
            <a:ext cx="10132060" cy="57442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1508125" indent="-228600">
              <a:lnSpc>
                <a:spcPct val="9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300" dirty="0">
                <a:solidFill>
                  <a:srgbClr val="212121"/>
                </a:solidFill>
                <a:latin typeface="Verdana"/>
                <a:cs typeface="Verdana"/>
              </a:rPr>
              <a:t>Distributed</a:t>
            </a:r>
            <a:r>
              <a:rPr sz="2600" b="1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350" dirty="0">
                <a:solidFill>
                  <a:srgbClr val="212121"/>
                </a:solidFill>
                <a:latin typeface="Verdana"/>
                <a:cs typeface="Verdana"/>
              </a:rPr>
              <a:t>Network:</a:t>
            </a:r>
            <a:r>
              <a:rPr sz="2600" b="1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80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6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70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network</a:t>
            </a:r>
            <a:r>
              <a:rPr sz="26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architecture,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where</a:t>
            </a:r>
            <a:r>
              <a:rPr sz="26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the  components</a:t>
            </a:r>
            <a:r>
              <a:rPr sz="2600" spc="-4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212121"/>
                </a:solidFill>
                <a:latin typeface="Verdana"/>
                <a:cs typeface="Verdana"/>
              </a:rPr>
              <a:t>located</a:t>
            </a:r>
            <a:r>
              <a:rPr sz="26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at</a:t>
            </a:r>
            <a:r>
              <a:rPr sz="26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network</a:t>
            </a:r>
            <a:r>
              <a:rPr sz="26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computers,</a:t>
            </a:r>
            <a:r>
              <a:rPr sz="26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coordinate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and  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communicate</a:t>
            </a:r>
            <a:endParaRPr sz="2600">
              <a:latin typeface="Verdana"/>
              <a:cs typeface="Verdana"/>
            </a:endParaRPr>
          </a:p>
          <a:p>
            <a:pPr marL="698500" marR="957580" lvl="1" indent="-229235">
              <a:lnSpc>
                <a:spcPts val="238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40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200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80" dirty="0">
                <a:solidFill>
                  <a:srgbClr val="212121"/>
                </a:solidFill>
                <a:latin typeface="Verdana"/>
                <a:cs typeface="Verdana"/>
              </a:rPr>
              <a:t>provides</a:t>
            </a:r>
            <a:r>
              <a:rPr sz="2200" spc="-3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1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212121"/>
                </a:solidFill>
                <a:latin typeface="Verdana"/>
                <a:cs typeface="Verdana"/>
              </a:rPr>
              <a:t>single</a:t>
            </a:r>
            <a:r>
              <a:rPr sz="2200" spc="-3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80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75" dirty="0">
                <a:solidFill>
                  <a:srgbClr val="212121"/>
                </a:solidFill>
                <a:latin typeface="Verdana"/>
                <a:cs typeface="Verdana"/>
              </a:rPr>
              <a:t>communication</a:t>
            </a:r>
            <a:r>
              <a:rPr sz="2200" spc="-3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0" dirty="0">
                <a:solidFill>
                  <a:srgbClr val="212121"/>
                </a:solidFill>
                <a:latin typeface="Verdana"/>
                <a:cs typeface="Verdana"/>
              </a:rPr>
              <a:t>network</a:t>
            </a:r>
            <a:r>
              <a:rPr sz="2200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29" dirty="0">
                <a:solidFill>
                  <a:srgbClr val="212121"/>
                </a:solidFill>
                <a:latin typeface="Verdana"/>
                <a:cs typeface="Verdana"/>
              </a:rPr>
              <a:t>managed</a:t>
            </a:r>
            <a:r>
              <a:rPr sz="2200" spc="-3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0" dirty="0">
                <a:solidFill>
                  <a:srgbClr val="212121"/>
                </a:solidFill>
                <a:latin typeface="Verdana"/>
                <a:cs typeface="Verdana"/>
              </a:rPr>
              <a:t>separately</a:t>
            </a:r>
            <a:r>
              <a:rPr sz="2200" spc="-3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20" dirty="0">
                <a:solidFill>
                  <a:srgbClr val="212121"/>
                </a:solidFill>
                <a:latin typeface="Verdana"/>
                <a:cs typeface="Verdana"/>
              </a:rPr>
              <a:t>by  </a:t>
            </a:r>
            <a:r>
              <a:rPr sz="2200" spc="-160" dirty="0">
                <a:solidFill>
                  <a:srgbClr val="212121"/>
                </a:solidFill>
                <a:latin typeface="Verdana"/>
                <a:cs typeface="Verdana"/>
              </a:rPr>
              <a:t>different</a:t>
            </a:r>
            <a:r>
              <a:rPr sz="22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00" dirty="0">
                <a:solidFill>
                  <a:srgbClr val="212121"/>
                </a:solidFill>
                <a:latin typeface="Verdana"/>
                <a:cs typeface="Verdana"/>
              </a:rPr>
              <a:t>networks.</a:t>
            </a:r>
            <a:endParaRPr sz="2200">
              <a:latin typeface="Verdana"/>
              <a:cs typeface="Verdana"/>
            </a:endParaRPr>
          </a:p>
          <a:p>
            <a:pPr marL="756285" lvl="1" indent="-287655">
              <a:lnSpc>
                <a:spcPts val="2510"/>
              </a:lnSpc>
              <a:spcBef>
                <a:spcPts val="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75" dirty="0">
                <a:solidFill>
                  <a:srgbClr val="212121"/>
                </a:solidFill>
                <a:latin typeface="Verdana"/>
                <a:cs typeface="Verdana"/>
              </a:rPr>
              <a:t>connected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45" dirty="0">
                <a:solidFill>
                  <a:srgbClr val="212121"/>
                </a:solidFill>
                <a:latin typeface="Verdana"/>
                <a:cs typeface="Verdana"/>
              </a:rPr>
              <a:t>within</a:t>
            </a:r>
            <a:r>
              <a:rPr sz="2200" spc="-3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29" dirty="0">
                <a:solidFill>
                  <a:srgbClr val="212121"/>
                </a:solidFill>
                <a:latin typeface="Verdana"/>
                <a:cs typeface="Verdana"/>
              </a:rPr>
              <a:t>LAN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212121"/>
                </a:solidFill>
                <a:latin typeface="Verdana"/>
                <a:cs typeface="Verdana"/>
              </a:rPr>
              <a:t>architecture</a:t>
            </a:r>
            <a:r>
              <a:rPr sz="2200" spc="-3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0" dirty="0">
                <a:solidFill>
                  <a:srgbClr val="212121"/>
                </a:solidFill>
                <a:latin typeface="Verdana"/>
                <a:cs typeface="Verdana"/>
              </a:rPr>
              <a:t>one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65" dirty="0">
                <a:solidFill>
                  <a:srgbClr val="212121"/>
                </a:solidFill>
                <a:latin typeface="Verdana"/>
                <a:cs typeface="Verdana"/>
              </a:rPr>
              <a:t>side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0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200" spc="-3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75" dirty="0">
                <a:solidFill>
                  <a:srgbClr val="212121"/>
                </a:solidFill>
                <a:latin typeface="Verdana"/>
                <a:cs typeface="Verdana"/>
              </a:rPr>
              <a:t>other</a:t>
            </a:r>
            <a:r>
              <a:rPr sz="22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65" dirty="0">
                <a:solidFill>
                  <a:srgbClr val="212121"/>
                </a:solidFill>
                <a:latin typeface="Verdana"/>
                <a:cs typeface="Verdana"/>
              </a:rPr>
              <a:t>side</a:t>
            </a:r>
            <a:r>
              <a:rPr sz="2200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04" dirty="0">
                <a:solidFill>
                  <a:srgbClr val="212121"/>
                </a:solidFill>
                <a:latin typeface="Verdana"/>
                <a:cs typeface="Verdana"/>
              </a:rPr>
              <a:t>they</a:t>
            </a:r>
            <a:r>
              <a:rPr sz="2200" spc="-3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04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endParaRPr sz="2200">
              <a:latin typeface="Verdana"/>
              <a:cs typeface="Verdana"/>
            </a:endParaRPr>
          </a:p>
          <a:p>
            <a:pPr marL="756285">
              <a:lnSpc>
                <a:spcPts val="2510"/>
              </a:lnSpc>
            </a:pPr>
            <a:r>
              <a:rPr sz="2200" spc="-175" dirty="0">
                <a:solidFill>
                  <a:srgbClr val="212121"/>
                </a:solidFill>
                <a:latin typeface="Verdana"/>
                <a:cs typeface="Verdana"/>
              </a:rPr>
              <a:t>connected </a:t>
            </a:r>
            <a:r>
              <a:rPr sz="2200" spc="-13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200" spc="-6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00" dirty="0">
                <a:solidFill>
                  <a:srgbClr val="212121"/>
                </a:solidFill>
                <a:latin typeface="Verdana"/>
                <a:cs typeface="Verdana"/>
              </a:rPr>
              <a:t>high-speed </a:t>
            </a:r>
            <a:r>
              <a:rPr sz="2200" spc="-180" dirty="0">
                <a:solidFill>
                  <a:srgbClr val="212121"/>
                </a:solidFill>
                <a:latin typeface="Verdana"/>
                <a:cs typeface="Verdana"/>
              </a:rPr>
              <a:t>switches</a:t>
            </a:r>
            <a:endParaRPr sz="2200">
              <a:latin typeface="Verdana"/>
              <a:cs typeface="Verdana"/>
            </a:endParaRPr>
          </a:p>
          <a:p>
            <a:pPr marL="241300" marR="5080" indent="-228600">
              <a:lnSpc>
                <a:spcPts val="281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310" dirty="0">
                <a:solidFill>
                  <a:srgbClr val="212121"/>
                </a:solidFill>
                <a:latin typeface="Verdana"/>
                <a:cs typeface="Verdana"/>
              </a:rPr>
              <a:t>Client-Server</a:t>
            </a:r>
            <a:r>
              <a:rPr sz="2600" b="1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310" dirty="0">
                <a:solidFill>
                  <a:srgbClr val="212121"/>
                </a:solidFill>
                <a:latin typeface="Verdana"/>
                <a:cs typeface="Verdana"/>
              </a:rPr>
              <a:t>Architecture:</a:t>
            </a:r>
            <a:r>
              <a:rPr sz="2600" b="1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80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6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70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sz="26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architecture</a:t>
            </a:r>
            <a:r>
              <a:rPr sz="26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model</a:t>
            </a:r>
            <a:r>
              <a:rPr sz="26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where</a:t>
            </a:r>
            <a:r>
              <a:rPr sz="26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212121"/>
                </a:solidFill>
                <a:latin typeface="Verdana"/>
                <a:cs typeface="Verdana"/>
              </a:rPr>
              <a:t>client  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requests</a:t>
            </a:r>
            <a:r>
              <a:rPr sz="26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service</a:t>
            </a:r>
            <a:r>
              <a:rPr sz="26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from</a:t>
            </a:r>
            <a:r>
              <a:rPr sz="26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4" dirty="0">
                <a:solidFill>
                  <a:srgbClr val="212121"/>
                </a:solidFill>
                <a:latin typeface="Verdana"/>
                <a:cs typeface="Verdana"/>
              </a:rPr>
              <a:t>server</a:t>
            </a:r>
            <a:r>
              <a:rPr sz="26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(another</a:t>
            </a:r>
            <a:r>
              <a:rPr sz="26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65" dirty="0">
                <a:solidFill>
                  <a:srgbClr val="212121"/>
                </a:solidFill>
                <a:latin typeface="Verdana"/>
                <a:cs typeface="Verdana"/>
              </a:rPr>
              <a:t>program)</a:t>
            </a:r>
            <a:r>
              <a:rPr sz="26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220" dirty="0">
                <a:solidFill>
                  <a:srgbClr val="212121"/>
                </a:solidFill>
                <a:latin typeface="Verdana"/>
                <a:cs typeface="Verdana"/>
              </a:rPr>
              <a:t>i.e.</a:t>
            </a:r>
            <a:endParaRPr sz="2600">
              <a:latin typeface="Verdana"/>
              <a:cs typeface="Verdana"/>
            </a:endParaRPr>
          </a:p>
          <a:p>
            <a:pPr marL="698500" marR="104775" lvl="1" indent="-229235">
              <a:lnSpc>
                <a:spcPts val="238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229" dirty="0">
                <a:solidFill>
                  <a:srgbClr val="212121"/>
                </a:solidFill>
                <a:latin typeface="Verdana"/>
                <a:cs typeface="Verdana"/>
              </a:rPr>
              <a:t>Client</a:t>
            </a:r>
            <a:r>
              <a:rPr sz="2200" b="1" spc="-3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95" dirty="0">
                <a:solidFill>
                  <a:srgbClr val="212121"/>
                </a:solidFill>
                <a:latin typeface="Verdana"/>
                <a:cs typeface="Verdana"/>
              </a:rPr>
              <a:t>will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25" dirty="0">
                <a:solidFill>
                  <a:srgbClr val="212121"/>
                </a:solidFill>
                <a:latin typeface="Verdana"/>
                <a:cs typeface="Verdana"/>
              </a:rPr>
              <a:t>serve</a:t>
            </a:r>
            <a:r>
              <a:rPr sz="22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25" dirty="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0" dirty="0">
                <a:solidFill>
                  <a:srgbClr val="212121"/>
                </a:solidFill>
                <a:latin typeface="Verdana"/>
                <a:cs typeface="Verdana"/>
              </a:rPr>
              <a:t>one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5" dirty="0">
                <a:solidFill>
                  <a:srgbClr val="212121"/>
                </a:solidFill>
                <a:latin typeface="Verdana"/>
                <a:cs typeface="Verdana"/>
              </a:rPr>
              <a:t>set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4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2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5" dirty="0">
                <a:solidFill>
                  <a:srgbClr val="212121"/>
                </a:solidFill>
                <a:latin typeface="Verdana"/>
                <a:cs typeface="Verdana"/>
              </a:rPr>
              <a:t>program/code</a:t>
            </a:r>
            <a:r>
              <a:rPr sz="2200" spc="-3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212121"/>
                </a:solidFill>
                <a:latin typeface="Verdana"/>
                <a:cs typeface="Verdana"/>
              </a:rPr>
              <a:t>which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10" dirty="0">
                <a:solidFill>
                  <a:srgbClr val="212121"/>
                </a:solidFill>
                <a:latin typeface="Verdana"/>
                <a:cs typeface="Verdana"/>
              </a:rPr>
              <a:t>executes</a:t>
            </a:r>
            <a:r>
              <a:rPr sz="22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1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0" dirty="0">
                <a:solidFill>
                  <a:srgbClr val="212121"/>
                </a:solidFill>
                <a:latin typeface="Verdana"/>
                <a:cs typeface="Verdana"/>
              </a:rPr>
              <a:t>set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45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2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60" dirty="0">
                <a:solidFill>
                  <a:srgbClr val="212121"/>
                </a:solidFill>
                <a:latin typeface="Verdana"/>
                <a:cs typeface="Verdana"/>
              </a:rPr>
              <a:t>actions</a:t>
            </a:r>
            <a:r>
              <a:rPr sz="2200" spc="-3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10" dirty="0">
                <a:solidFill>
                  <a:srgbClr val="212121"/>
                </a:solidFill>
                <a:latin typeface="Verdana"/>
                <a:cs typeface="Verdana"/>
              </a:rPr>
              <a:t>over  </a:t>
            </a:r>
            <a:r>
              <a:rPr sz="2200" spc="-18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200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5" dirty="0">
                <a:solidFill>
                  <a:srgbClr val="212121"/>
                </a:solidFill>
                <a:latin typeface="Verdana"/>
                <a:cs typeface="Verdana"/>
              </a:rPr>
              <a:t>network.</a:t>
            </a:r>
            <a:endParaRPr sz="2200">
              <a:latin typeface="Verdana"/>
              <a:cs typeface="Verdana"/>
            </a:endParaRPr>
          </a:p>
          <a:p>
            <a:pPr marL="698500" lvl="1" indent="-229870">
              <a:lnSpc>
                <a:spcPts val="251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280" dirty="0">
                <a:solidFill>
                  <a:srgbClr val="212121"/>
                </a:solidFill>
                <a:latin typeface="Verdana"/>
                <a:cs typeface="Verdana"/>
              </a:rPr>
              <a:t>Server</a:t>
            </a:r>
            <a:r>
              <a:rPr sz="2200" spc="-280" dirty="0">
                <a:solidFill>
                  <a:srgbClr val="212121"/>
                </a:solidFill>
                <a:latin typeface="Verdana"/>
                <a:cs typeface="Verdana"/>
              </a:rPr>
              <a:t>,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1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5" dirty="0">
                <a:solidFill>
                  <a:srgbClr val="212121"/>
                </a:solidFill>
                <a:latin typeface="Verdana"/>
                <a:cs typeface="Verdana"/>
              </a:rPr>
              <a:t>set</a:t>
            </a:r>
            <a:r>
              <a:rPr sz="22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4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200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212121"/>
                </a:solidFill>
                <a:latin typeface="Verdana"/>
                <a:cs typeface="Verdana"/>
              </a:rPr>
              <a:t>another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15" dirty="0">
                <a:solidFill>
                  <a:srgbClr val="212121"/>
                </a:solidFill>
                <a:latin typeface="Verdana"/>
                <a:cs typeface="Verdana"/>
              </a:rPr>
              <a:t>program,</a:t>
            </a:r>
            <a:r>
              <a:rPr sz="2200" spc="-3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212121"/>
                </a:solidFill>
                <a:latin typeface="Verdana"/>
                <a:cs typeface="Verdana"/>
              </a:rPr>
              <a:t>which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04" dirty="0">
                <a:solidFill>
                  <a:srgbClr val="212121"/>
                </a:solidFill>
                <a:latin typeface="Verdana"/>
                <a:cs typeface="Verdana"/>
              </a:rPr>
              <a:t>sends</a:t>
            </a:r>
            <a:r>
              <a:rPr sz="2200" spc="-3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200" spc="-3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65" dirty="0">
                <a:solidFill>
                  <a:srgbClr val="212121"/>
                </a:solidFill>
                <a:latin typeface="Verdana"/>
                <a:cs typeface="Verdana"/>
              </a:rPr>
              <a:t>result</a:t>
            </a:r>
            <a:r>
              <a:rPr sz="2200" spc="-3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00" dirty="0">
                <a:solidFill>
                  <a:srgbClr val="212121"/>
                </a:solidFill>
                <a:latin typeface="Verdana"/>
                <a:cs typeface="Verdana"/>
              </a:rPr>
              <a:t>sets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3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200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35" dirty="0">
                <a:solidFill>
                  <a:srgbClr val="212121"/>
                </a:solidFill>
                <a:latin typeface="Verdana"/>
                <a:cs typeface="Verdana"/>
              </a:rPr>
              <a:t>client</a:t>
            </a:r>
            <a:r>
              <a:rPr sz="22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35" dirty="0">
                <a:solidFill>
                  <a:srgbClr val="212121"/>
                </a:solidFill>
                <a:latin typeface="Verdana"/>
                <a:cs typeface="Verdana"/>
              </a:rPr>
              <a:t>system</a:t>
            </a:r>
            <a:endParaRPr sz="2200">
              <a:latin typeface="Verdana"/>
              <a:cs typeface="Verdana"/>
            </a:endParaRPr>
          </a:p>
          <a:p>
            <a:pPr marL="698500">
              <a:lnSpc>
                <a:spcPts val="2510"/>
              </a:lnSpc>
            </a:pPr>
            <a:r>
              <a:rPr sz="2200" spc="-220" dirty="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sz="2200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5" dirty="0">
                <a:solidFill>
                  <a:srgbClr val="212121"/>
                </a:solidFill>
                <a:latin typeface="Verdana"/>
                <a:cs typeface="Verdana"/>
              </a:rPr>
              <a:t>requested.</a:t>
            </a:r>
            <a:endParaRPr sz="220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215" dirty="0">
                <a:solidFill>
                  <a:srgbClr val="212121"/>
                </a:solidFill>
                <a:latin typeface="Verdana"/>
                <a:cs typeface="Verdana"/>
              </a:rPr>
              <a:t>example</a:t>
            </a:r>
            <a:endParaRPr sz="220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204" dirty="0">
                <a:solidFill>
                  <a:srgbClr val="212121"/>
                </a:solidFill>
                <a:latin typeface="Verdana"/>
                <a:cs typeface="Verdana"/>
              </a:rPr>
              <a:t>Client-Server</a:t>
            </a:r>
            <a:r>
              <a:rPr sz="22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5" dirty="0">
                <a:solidFill>
                  <a:srgbClr val="212121"/>
                </a:solidFill>
                <a:latin typeface="Verdana"/>
                <a:cs typeface="Verdana"/>
              </a:rPr>
              <a:t>Model–</a:t>
            </a:r>
            <a:r>
              <a:rPr sz="2200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04" dirty="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sz="22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50" dirty="0">
                <a:solidFill>
                  <a:srgbClr val="212121"/>
                </a:solidFill>
                <a:latin typeface="Verdana"/>
                <a:cs typeface="Verdana"/>
              </a:rPr>
              <a:t>ATM</a:t>
            </a:r>
            <a:r>
              <a:rPr sz="2200" spc="-3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195" dirty="0">
                <a:solidFill>
                  <a:srgbClr val="212121"/>
                </a:solidFill>
                <a:latin typeface="Verdana"/>
                <a:cs typeface="Verdana"/>
              </a:rPr>
              <a:t>machine</a:t>
            </a:r>
            <a:endParaRPr sz="220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280" dirty="0">
                <a:solidFill>
                  <a:srgbClr val="212121"/>
                </a:solidFill>
                <a:latin typeface="Verdana"/>
                <a:cs typeface="Verdana"/>
              </a:rPr>
              <a:t>Web</a:t>
            </a:r>
            <a:r>
              <a:rPr sz="2200" spc="-3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200" spc="-235" dirty="0">
                <a:solidFill>
                  <a:srgbClr val="212121"/>
                </a:solidFill>
                <a:latin typeface="Verdana"/>
                <a:cs typeface="Verdana"/>
              </a:rPr>
              <a:t>Server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0980" y="404266"/>
            <a:ext cx="9915525" cy="510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325" dirty="0">
                <a:solidFill>
                  <a:srgbClr val="212121"/>
                </a:solidFill>
                <a:latin typeface="Verdana"/>
                <a:cs typeface="Verdana"/>
              </a:rPr>
              <a:t>Platform:</a:t>
            </a:r>
            <a:r>
              <a:rPr sz="2800" b="1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34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computer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212121"/>
                </a:solidFill>
                <a:latin typeface="Verdana"/>
                <a:cs typeface="Verdana"/>
              </a:rPr>
              <a:t>science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software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industry,</a:t>
            </a:r>
            <a:r>
              <a:rPr sz="28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0" dirty="0">
                <a:solidFill>
                  <a:srgbClr val="212121"/>
                </a:solidFill>
                <a:latin typeface="Verdana"/>
                <a:cs typeface="Verdana"/>
              </a:rPr>
              <a:t>platform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212121"/>
                </a:solidFill>
                <a:latin typeface="Verdana"/>
                <a:cs typeface="Verdana"/>
              </a:rPr>
              <a:t>is 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95" dirty="0">
                <a:solidFill>
                  <a:srgbClr val="212121"/>
                </a:solidFill>
                <a:latin typeface="Verdana"/>
                <a:cs typeface="Verdana"/>
              </a:rPr>
              <a:t>system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0" dirty="0">
                <a:solidFill>
                  <a:srgbClr val="212121"/>
                </a:solidFill>
                <a:latin typeface="Verdana"/>
                <a:cs typeface="Verdana"/>
              </a:rPr>
              <a:t>which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rgbClr val="212121"/>
                </a:solidFill>
                <a:latin typeface="Verdana"/>
                <a:cs typeface="Verdana"/>
              </a:rPr>
              <a:t>applications</a:t>
            </a:r>
            <a:r>
              <a:rPr sz="28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5" dirty="0">
                <a:solidFill>
                  <a:srgbClr val="212121"/>
                </a:solidFill>
                <a:latin typeface="Verdana"/>
                <a:cs typeface="Verdana"/>
              </a:rPr>
              <a:t>program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5" dirty="0">
                <a:solidFill>
                  <a:srgbClr val="212121"/>
                </a:solidFill>
                <a:latin typeface="Verdana"/>
                <a:cs typeface="Verdana"/>
              </a:rPr>
              <a:t>run.</a:t>
            </a:r>
            <a:endParaRPr sz="2800">
              <a:latin typeface="Verdana"/>
              <a:cs typeface="Verdana"/>
            </a:endParaRPr>
          </a:p>
          <a:p>
            <a:pPr marL="697865" lvl="1" indent="-22923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60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4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85" dirty="0">
                <a:solidFill>
                  <a:srgbClr val="212121"/>
                </a:solidFill>
                <a:latin typeface="Verdana"/>
                <a:cs typeface="Verdana"/>
              </a:rPr>
              <a:t>consists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212121"/>
                </a:solidFill>
                <a:latin typeface="Verdana"/>
                <a:cs typeface="Verdana"/>
              </a:rPr>
              <a:t>combination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15" dirty="0">
                <a:solidFill>
                  <a:srgbClr val="212121"/>
                </a:solidFill>
                <a:latin typeface="Verdana"/>
                <a:cs typeface="Verdana"/>
              </a:rPr>
              <a:t>hardware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212121"/>
                </a:solidFill>
                <a:latin typeface="Verdana"/>
                <a:cs typeface="Verdana"/>
              </a:rPr>
              <a:t>software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212121"/>
                </a:solidFill>
                <a:latin typeface="Verdana"/>
                <a:cs typeface="Verdana"/>
              </a:rPr>
              <a:t>with</a:t>
            </a:r>
            <a:endParaRPr sz="2400">
              <a:latin typeface="Verdana"/>
              <a:cs typeface="Verdana"/>
            </a:endParaRPr>
          </a:p>
          <a:p>
            <a:pPr marL="697865">
              <a:lnSpc>
                <a:spcPct val="100000"/>
              </a:lnSpc>
              <a:spcBef>
                <a:spcPts val="290"/>
              </a:spcBef>
            </a:pPr>
            <a:r>
              <a:rPr sz="2400" spc="-200" dirty="0">
                <a:solidFill>
                  <a:srgbClr val="212121"/>
                </a:solidFill>
                <a:latin typeface="Verdana"/>
                <a:cs typeface="Verdana"/>
              </a:rPr>
              <a:t>processors/microprocessors</a:t>
            </a:r>
            <a:r>
              <a:rPr sz="24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212121"/>
                </a:solidFill>
                <a:latin typeface="Verdana"/>
                <a:cs typeface="Verdana"/>
              </a:rPr>
              <a:t>perform</a:t>
            </a:r>
            <a:r>
              <a:rPr sz="2400" spc="-3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212121"/>
                </a:solidFill>
                <a:latin typeface="Verdana"/>
                <a:cs typeface="Verdana"/>
              </a:rPr>
              <a:t>specific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212121"/>
                </a:solidFill>
                <a:latin typeface="Verdana"/>
                <a:cs typeface="Verdana"/>
              </a:rPr>
              <a:t>operations.</a:t>
            </a:r>
            <a:endParaRPr sz="2400">
              <a:latin typeface="Verdana"/>
              <a:cs typeface="Verdana"/>
            </a:endParaRPr>
          </a:p>
          <a:p>
            <a:pPr marL="756285" marR="807085" lvl="1" indent="-287020">
              <a:lnSpc>
                <a:spcPct val="110000"/>
              </a:lnSpc>
              <a:spcBef>
                <a:spcPts val="4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80" dirty="0">
                <a:solidFill>
                  <a:srgbClr val="212121"/>
                </a:solidFill>
                <a:latin typeface="Verdana"/>
                <a:cs typeface="Verdana"/>
              </a:rPr>
              <a:t>platform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54" dirty="0">
                <a:solidFill>
                  <a:srgbClr val="212121"/>
                </a:solidFill>
                <a:latin typeface="Verdana"/>
                <a:cs typeface="Verdana"/>
              </a:rPr>
              <a:t>system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212121"/>
                </a:solidFill>
                <a:latin typeface="Verdana"/>
                <a:cs typeface="Verdana"/>
              </a:rPr>
              <a:t>base</a:t>
            </a:r>
            <a:r>
              <a:rPr sz="24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212121"/>
                </a:solidFill>
                <a:latin typeface="Verdana"/>
                <a:cs typeface="Verdana"/>
              </a:rPr>
              <a:t>where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212121"/>
                </a:solidFill>
                <a:latin typeface="Verdana"/>
                <a:cs typeface="Verdana"/>
              </a:rPr>
              <a:t>any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212121"/>
                </a:solidFill>
                <a:latin typeface="Verdana"/>
                <a:cs typeface="Verdana"/>
              </a:rPr>
              <a:t>applications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run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and  </a:t>
            </a:r>
            <a:r>
              <a:rPr sz="2400" spc="-229" dirty="0">
                <a:solidFill>
                  <a:srgbClr val="212121"/>
                </a:solidFill>
                <a:latin typeface="Verdana"/>
                <a:cs typeface="Verdana"/>
              </a:rPr>
              <a:t>execute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212121"/>
                </a:solidFill>
                <a:latin typeface="Verdana"/>
                <a:cs typeface="Verdana"/>
              </a:rPr>
              <a:t>obtain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4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212121"/>
                </a:solidFill>
                <a:latin typeface="Verdana"/>
                <a:cs typeface="Verdana"/>
              </a:rPr>
              <a:t>specific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212121"/>
                </a:solidFill>
                <a:latin typeface="Verdana"/>
                <a:cs typeface="Verdana"/>
              </a:rPr>
              <a:t>task.</a:t>
            </a:r>
            <a:endParaRPr sz="2400">
              <a:latin typeface="Verdana"/>
              <a:cs typeface="Verdana"/>
            </a:endParaRPr>
          </a:p>
          <a:p>
            <a:pPr marL="756285" lvl="1" indent="-28765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70" dirty="0">
                <a:solidFill>
                  <a:srgbClr val="212121"/>
                </a:solidFill>
                <a:latin typeface="Verdana"/>
                <a:cs typeface="Verdana"/>
              </a:rPr>
              <a:t>Platform</a:t>
            </a:r>
            <a:r>
              <a:rPr sz="24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– </a:t>
            </a:r>
            <a:r>
              <a:rPr sz="2400" spc="-33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212121"/>
                </a:solidFill>
                <a:latin typeface="Verdana"/>
                <a:cs typeface="Verdana"/>
              </a:rPr>
              <a:t>personal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212121"/>
                </a:solidFill>
                <a:latin typeface="Verdana"/>
                <a:cs typeface="Verdana"/>
              </a:rPr>
              <a:t>machine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212121"/>
                </a:solidFill>
                <a:latin typeface="Verdana"/>
                <a:cs typeface="Verdana"/>
              </a:rPr>
              <a:t>loaded</a:t>
            </a:r>
            <a:r>
              <a:rPr sz="24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212121"/>
                </a:solidFill>
                <a:latin typeface="Verdana"/>
                <a:cs typeface="Verdana"/>
              </a:rPr>
              <a:t>with</a:t>
            </a:r>
            <a:r>
              <a:rPr sz="24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212121"/>
                </a:solidFill>
                <a:latin typeface="Verdana"/>
                <a:cs typeface="Verdana"/>
              </a:rPr>
              <a:t>Windows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340" dirty="0">
                <a:solidFill>
                  <a:srgbClr val="212121"/>
                </a:solidFill>
                <a:latin typeface="Verdana"/>
                <a:cs typeface="Verdana"/>
              </a:rPr>
              <a:t>2000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212121"/>
                </a:solidFill>
                <a:latin typeface="Verdana"/>
                <a:cs typeface="Verdana"/>
              </a:rPr>
              <a:t>Mac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330" dirty="0">
                <a:solidFill>
                  <a:srgbClr val="212121"/>
                </a:solidFill>
                <a:latin typeface="Verdana"/>
                <a:cs typeface="Verdana"/>
              </a:rPr>
              <a:t>OS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415" dirty="0">
                <a:solidFill>
                  <a:srgbClr val="212121"/>
                </a:solidFill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  <a:p>
            <a:pPr marL="240665" marR="60325" indent="-228600">
              <a:lnSpc>
                <a:spcPct val="1100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380" dirty="0">
                <a:solidFill>
                  <a:srgbClr val="212121"/>
                </a:solidFill>
                <a:latin typeface="Verdana"/>
                <a:cs typeface="Verdana"/>
              </a:rPr>
              <a:t>Database:</a:t>
            </a:r>
            <a:r>
              <a:rPr sz="2800" b="1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305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212121"/>
                </a:solidFill>
                <a:latin typeface="Verdana"/>
                <a:cs typeface="Verdana"/>
              </a:rPr>
              <a:t>collection</a:t>
            </a:r>
            <a:r>
              <a:rPr sz="28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800" spc="-43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0" dirty="0">
                <a:solidFill>
                  <a:srgbClr val="212121"/>
                </a:solidFill>
                <a:latin typeface="Verdana"/>
                <a:cs typeface="Verdana"/>
              </a:rPr>
              <a:t>information</a:t>
            </a:r>
            <a:r>
              <a:rPr sz="28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0" dirty="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organized</a:t>
            </a:r>
            <a:r>
              <a:rPr sz="28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310" dirty="0">
                <a:solidFill>
                  <a:srgbClr val="212121"/>
                </a:solidFill>
                <a:latin typeface="Verdana"/>
                <a:cs typeface="Verdana"/>
              </a:rPr>
              <a:t>way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so  </a:t>
            </a:r>
            <a:r>
              <a:rPr sz="2800" spc="-210" dirty="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5" dirty="0">
                <a:solidFill>
                  <a:srgbClr val="212121"/>
                </a:solidFill>
                <a:latin typeface="Verdana"/>
                <a:cs typeface="Verdana"/>
              </a:rPr>
              <a:t>easily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accessed,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90" dirty="0">
                <a:solidFill>
                  <a:srgbClr val="212121"/>
                </a:solidFill>
                <a:latin typeface="Verdana"/>
                <a:cs typeface="Verdana"/>
              </a:rPr>
              <a:t>managed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updated.</a:t>
            </a:r>
            <a:endParaRPr sz="2800">
              <a:latin typeface="Verdana"/>
              <a:cs typeface="Verdana"/>
            </a:endParaRPr>
          </a:p>
          <a:p>
            <a:pPr marL="756285" marR="487045" lvl="1" indent="-287020">
              <a:lnSpc>
                <a:spcPct val="110000"/>
              </a:lnSpc>
              <a:spcBef>
                <a:spcPts val="55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240" dirty="0">
                <a:solidFill>
                  <a:srgbClr val="212121"/>
                </a:solidFill>
                <a:latin typeface="Verdana"/>
                <a:cs typeface="Verdana"/>
              </a:rPr>
              <a:t>Examples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212121"/>
                </a:solidFill>
                <a:latin typeface="Verdana"/>
                <a:cs typeface="Verdana"/>
              </a:rPr>
              <a:t>Database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–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85" dirty="0">
                <a:solidFill>
                  <a:srgbClr val="212121"/>
                </a:solidFill>
                <a:latin typeface="Verdana"/>
                <a:cs typeface="Verdana"/>
              </a:rPr>
              <a:t>MySQL,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65" dirty="0">
                <a:solidFill>
                  <a:srgbClr val="212121"/>
                </a:solidFill>
                <a:latin typeface="Verdana"/>
                <a:cs typeface="Verdana"/>
              </a:rPr>
              <a:t>SQLServer,</a:t>
            </a:r>
            <a:r>
              <a:rPr sz="2400" spc="-3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212121"/>
                </a:solidFill>
                <a:latin typeface="Verdana"/>
                <a:cs typeface="Verdana"/>
              </a:rPr>
              <a:t>Oracle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212121"/>
                </a:solidFill>
                <a:latin typeface="Verdana"/>
                <a:cs typeface="Verdana"/>
              </a:rPr>
              <a:t>Database</a:t>
            </a:r>
            <a:r>
              <a:rPr sz="24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212121"/>
                </a:solidFill>
                <a:latin typeface="Verdana"/>
                <a:cs typeface="Verdana"/>
              </a:rPr>
              <a:t>are  </a:t>
            </a:r>
            <a:r>
              <a:rPr sz="2400" spc="-250" dirty="0">
                <a:solidFill>
                  <a:srgbClr val="212121"/>
                </a:solidFill>
                <a:latin typeface="Verdana"/>
                <a:cs typeface="Verdana"/>
              </a:rPr>
              <a:t>some </a:t>
            </a:r>
            <a:r>
              <a:rPr sz="2400" spc="-229" dirty="0">
                <a:solidFill>
                  <a:srgbClr val="212121"/>
                </a:solidFill>
                <a:latin typeface="Verdana"/>
                <a:cs typeface="Verdana"/>
              </a:rPr>
              <a:t>common</a:t>
            </a:r>
            <a:r>
              <a:rPr sz="2400" spc="-5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212121"/>
                </a:solidFill>
                <a:latin typeface="Verdana"/>
                <a:cs typeface="Verdana"/>
              </a:rPr>
              <a:t>Db's.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394715"/>
            <a:ext cx="7900416" cy="6150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4227" y="2476500"/>
            <a:ext cx="9457944" cy="1530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612" y="761746"/>
            <a:ext cx="4303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84" dirty="0">
                <a:solidFill>
                  <a:srgbClr val="212121"/>
                </a:solidFill>
                <a:latin typeface="Verdana"/>
                <a:cs typeface="Verdana"/>
              </a:rPr>
              <a:t>Presentation</a:t>
            </a:r>
            <a:r>
              <a:rPr sz="4000" spc="-5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4000" spc="-515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1746"/>
            <a:ext cx="4931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60" dirty="0">
                <a:solidFill>
                  <a:srgbClr val="212121"/>
                </a:solidFill>
                <a:latin typeface="Verdana"/>
                <a:cs typeface="Verdana"/>
              </a:rPr>
              <a:t>Business </a:t>
            </a:r>
            <a:r>
              <a:rPr sz="4000" spc="-600" dirty="0">
                <a:solidFill>
                  <a:srgbClr val="212121"/>
                </a:solidFill>
                <a:latin typeface="Verdana"/>
                <a:cs typeface="Verdana"/>
              </a:rPr>
              <a:t>Access</a:t>
            </a:r>
            <a:r>
              <a:rPr sz="4000" spc="-5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4000" spc="-515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493390"/>
            <a:ext cx="9880600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22225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business</a:t>
            </a:r>
            <a:r>
              <a:rPr sz="24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Verdana"/>
                <a:cs typeface="Verdana"/>
              </a:rPr>
              <a:t>which</a:t>
            </a:r>
            <a:r>
              <a:rPr sz="24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212121"/>
                </a:solidFill>
                <a:latin typeface="Verdana"/>
                <a:cs typeface="Verdana"/>
              </a:rPr>
              <a:t>accepts</a:t>
            </a:r>
            <a:r>
              <a:rPr sz="24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4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4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15" dirty="0">
                <a:solidFill>
                  <a:srgbClr val="212121"/>
                </a:solidFill>
                <a:latin typeface="Verdana"/>
                <a:cs typeface="Verdana"/>
              </a:rPr>
              <a:t>from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12121"/>
                </a:solidFill>
                <a:latin typeface="Verdana"/>
                <a:cs typeface="Verdana"/>
              </a:rPr>
              <a:t>application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400" spc="-3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212121"/>
                </a:solidFill>
                <a:latin typeface="Verdana"/>
                <a:cs typeface="Verdana"/>
              </a:rPr>
              <a:t>passes  </a:t>
            </a:r>
            <a:r>
              <a:rPr sz="2400" spc="-105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4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4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15" dirty="0">
                <a:solidFill>
                  <a:srgbClr val="212121"/>
                </a:solidFill>
                <a:latin typeface="Verdana"/>
                <a:cs typeface="Verdana"/>
              </a:rPr>
              <a:t>layer.</a:t>
            </a:r>
            <a:endParaRPr sz="2400">
              <a:latin typeface="Verdana"/>
              <a:cs typeface="Verdana"/>
            </a:endParaRPr>
          </a:p>
          <a:p>
            <a:pPr marL="240665" marR="551815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5" dirty="0">
                <a:solidFill>
                  <a:srgbClr val="212121"/>
                </a:solidFill>
                <a:latin typeface="Verdana"/>
                <a:cs typeface="Verdana"/>
              </a:rPr>
              <a:t>Business</a:t>
            </a:r>
            <a:r>
              <a:rPr sz="24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12121"/>
                </a:solidFill>
                <a:latin typeface="Verdana"/>
                <a:cs typeface="Verdana"/>
              </a:rPr>
              <a:t>logic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212121"/>
                </a:solidFill>
                <a:latin typeface="Verdana"/>
                <a:cs typeface="Verdana"/>
              </a:rPr>
              <a:t>acts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0" dirty="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85" dirty="0">
                <a:solidFill>
                  <a:srgbClr val="212121"/>
                </a:solidFill>
                <a:latin typeface="Verdana"/>
                <a:cs typeface="Verdana"/>
              </a:rPr>
              <a:t>interface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212121"/>
                </a:solidFill>
                <a:latin typeface="Verdana"/>
                <a:cs typeface="Verdana"/>
              </a:rPr>
              <a:t>between</a:t>
            </a:r>
            <a:r>
              <a:rPr sz="24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212121"/>
                </a:solidFill>
                <a:latin typeface="Verdana"/>
                <a:cs typeface="Verdana"/>
              </a:rPr>
              <a:t>Client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45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212121"/>
                </a:solidFill>
                <a:latin typeface="Verdana"/>
                <a:cs typeface="Verdana"/>
              </a:rPr>
              <a:t>Access  Layer</a:t>
            </a:r>
            <a:endParaRPr sz="24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45" dirty="0">
                <a:solidFill>
                  <a:srgbClr val="212121"/>
                </a:solidFill>
                <a:latin typeface="Verdana"/>
                <a:cs typeface="Verdana"/>
              </a:rPr>
              <a:t>All</a:t>
            </a:r>
            <a:r>
              <a:rPr sz="24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business</a:t>
            </a:r>
            <a:r>
              <a:rPr sz="24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12121"/>
                </a:solidFill>
                <a:latin typeface="Verdana"/>
                <a:cs typeface="Verdana"/>
              </a:rPr>
              <a:t>logic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–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12121"/>
                </a:solidFill>
                <a:latin typeface="Verdana"/>
                <a:cs typeface="Verdana"/>
              </a:rPr>
              <a:t>like</a:t>
            </a:r>
            <a:r>
              <a:rPr sz="24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212121"/>
                </a:solidFill>
                <a:latin typeface="Verdana"/>
                <a:cs typeface="Verdana"/>
              </a:rPr>
              <a:t>validation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212121"/>
                </a:solidFill>
                <a:latin typeface="Verdana"/>
                <a:cs typeface="Verdana"/>
              </a:rPr>
              <a:t>data,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212121"/>
                </a:solidFill>
                <a:latin typeface="Verdana"/>
                <a:cs typeface="Verdana"/>
              </a:rPr>
              <a:t>calculations,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Verdana"/>
                <a:cs typeface="Verdana"/>
              </a:rPr>
              <a:t>insertion/</a:t>
            </a:r>
            <a:endParaRPr sz="2400">
              <a:latin typeface="Verdana"/>
              <a:cs typeface="Verdana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400" spc="-160" dirty="0">
                <a:solidFill>
                  <a:srgbClr val="212121"/>
                </a:solidFill>
                <a:latin typeface="Verdana"/>
                <a:cs typeface="Verdana"/>
              </a:rPr>
              <a:t>modification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212121"/>
                </a:solidFill>
                <a:latin typeface="Verdana"/>
                <a:cs typeface="Verdana"/>
              </a:rPr>
              <a:t>written</a:t>
            </a:r>
            <a:r>
              <a:rPr sz="24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under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business</a:t>
            </a:r>
            <a:r>
              <a:rPr sz="24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12121"/>
                </a:solidFill>
                <a:latin typeface="Verdana"/>
                <a:cs typeface="Verdana"/>
              </a:rPr>
              <a:t>logic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0" dirty="0">
                <a:solidFill>
                  <a:srgbClr val="212121"/>
                </a:solidFill>
                <a:latin typeface="Verdana"/>
                <a:cs typeface="Verdana"/>
              </a:rPr>
              <a:t>layer.</a:t>
            </a:r>
            <a:endParaRPr sz="24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4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212121"/>
                </a:solidFill>
                <a:latin typeface="Verdana"/>
                <a:cs typeface="Verdana"/>
              </a:rPr>
              <a:t>makes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212121"/>
                </a:solidFill>
                <a:latin typeface="Verdana"/>
                <a:cs typeface="Verdana"/>
              </a:rPr>
              <a:t>communication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212121"/>
                </a:solidFill>
                <a:latin typeface="Verdana"/>
                <a:cs typeface="Verdana"/>
              </a:rPr>
              <a:t>faster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easier</a:t>
            </a:r>
            <a:r>
              <a:rPr sz="24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212121"/>
                </a:solidFill>
                <a:latin typeface="Verdana"/>
                <a:cs typeface="Verdana"/>
              </a:rPr>
              <a:t>between</a:t>
            </a:r>
            <a:r>
              <a:rPr sz="24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12121"/>
                </a:solidFill>
                <a:latin typeface="Verdana"/>
                <a:cs typeface="Verdana"/>
              </a:rPr>
              <a:t>client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endParaRPr sz="24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solidFill>
                  <a:srgbClr val="212121"/>
                </a:solidFill>
                <a:latin typeface="Verdana"/>
                <a:cs typeface="Verdana"/>
              </a:rPr>
              <a:t>Defines</a:t>
            </a:r>
            <a:r>
              <a:rPr sz="24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212121"/>
                </a:solidFill>
                <a:latin typeface="Verdana"/>
                <a:cs typeface="Verdana"/>
              </a:rPr>
              <a:t>proper</a:t>
            </a:r>
            <a:r>
              <a:rPr sz="2400" spc="-3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Verdana"/>
                <a:cs typeface="Verdana"/>
              </a:rPr>
              <a:t>workflow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212121"/>
                </a:solidFill>
                <a:latin typeface="Verdana"/>
                <a:cs typeface="Verdana"/>
              </a:rPr>
              <a:t>activity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4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212121"/>
                </a:solidFill>
                <a:latin typeface="Verdana"/>
                <a:cs typeface="Verdana"/>
              </a:rPr>
              <a:t>necessary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4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185" dirty="0">
                <a:solidFill>
                  <a:srgbClr val="212121"/>
                </a:solidFill>
                <a:latin typeface="Verdana"/>
                <a:cs typeface="Verdana"/>
              </a:rPr>
              <a:t>complete</a:t>
            </a:r>
            <a:r>
              <a:rPr sz="2400" spc="-3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4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212121"/>
                </a:solidFill>
                <a:latin typeface="Verdana"/>
                <a:cs typeface="Verdana"/>
              </a:rPr>
              <a:t>task.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1746"/>
            <a:ext cx="4018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5" dirty="0">
                <a:solidFill>
                  <a:srgbClr val="212121"/>
                </a:solidFill>
                <a:latin typeface="Verdana"/>
                <a:cs typeface="Verdana"/>
              </a:rPr>
              <a:t>Data </a:t>
            </a:r>
            <a:r>
              <a:rPr sz="4000" spc="-600" dirty="0">
                <a:solidFill>
                  <a:srgbClr val="212121"/>
                </a:solidFill>
                <a:latin typeface="Verdana"/>
                <a:cs typeface="Verdana"/>
              </a:rPr>
              <a:t>Access</a:t>
            </a:r>
            <a:r>
              <a:rPr sz="4000" spc="-6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4000" spc="-515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465095"/>
            <a:ext cx="8936355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1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receives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5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from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business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performs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the  </a:t>
            </a:r>
            <a:r>
              <a:rPr sz="2800" spc="-270" dirty="0">
                <a:solidFill>
                  <a:srgbClr val="212121"/>
                </a:solidFill>
                <a:latin typeface="Verdana"/>
                <a:cs typeface="Verdana"/>
              </a:rPr>
              <a:t>necessary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212121"/>
                </a:solidFill>
                <a:latin typeface="Verdana"/>
                <a:cs typeface="Verdana"/>
              </a:rPr>
              <a:t>operation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212121"/>
                </a:solidFill>
                <a:latin typeface="Verdana"/>
                <a:cs typeface="Verdana"/>
              </a:rPr>
              <a:t>into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212121"/>
                </a:solidFill>
                <a:latin typeface="Verdana"/>
                <a:cs typeface="Verdana"/>
              </a:rPr>
              <a:t>database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1746"/>
            <a:ext cx="4254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15" dirty="0">
                <a:solidFill>
                  <a:srgbClr val="212121"/>
                </a:solidFill>
                <a:latin typeface="Verdana"/>
                <a:cs typeface="Verdana"/>
              </a:rPr>
              <a:t>2-Tier</a:t>
            </a:r>
            <a:r>
              <a:rPr sz="4000" spc="-6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4000" spc="-480" dirty="0">
                <a:solidFill>
                  <a:srgbClr val="212121"/>
                </a:solidFill>
                <a:latin typeface="Verdana"/>
                <a:cs typeface="Verdana"/>
              </a:rPr>
              <a:t>Architecture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465095"/>
            <a:ext cx="9674860" cy="309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1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5" dirty="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5" dirty="0">
                <a:solidFill>
                  <a:srgbClr val="212121"/>
                </a:solidFill>
                <a:latin typeface="Verdana"/>
                <a:cs typeface="Verdana"/>
              </a:rPr>
              <a:t>like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0" dirty="0">
                <a:solidFill>
                  <a:srgbClr val="212121"/>
                </a:solidFill>
                <a:latin typeface="Verdana"/>
                <a:cs typeface="Verdana"/>
              </a:rPr>
              <a:t>Client-Server</a:t>
            </a:r>
            <a:r>
              <a:rPr sz="2800" spc="-3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212121"/>
                </a:solidFill>
                <a:latin typeface="Verdana"/>
                <a:cs typeface="Verdana"/>
              </a:rPr>
              <a:t>architecture,</a:t>
            </a:r>
            <a:r>
              <a:rPr sz="28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5" dirty="0">
                <a:solidFill>
                  <a:srgbClr val="212121"/>
                </a:solidFill>
                <a:latin typeface="Verdana"/>
                <a:cs typeface="Verdana"/>
              </a:rPr>
              <a:t>where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5" dirty="0">
                <a:solidFill>
                  <a:srgbClr val="212121"/>
                </a:solidFill>
                <a:latin typeface="Verdana"/>
                <a:cs typeface="Verdana"/>
              </a:rPr>
              <a:t>communication</a:t>
            </a:r>
            <a:r>
              <a:rPr sz="2800" spc="-3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takes  </a:t>
            </a:r>
            <a:r>
              <a:rPr sz="2800" spc="-200" dirty="0">
                <a:solidFill>
                  <a:srgbClr val="212121"/>
                </a:solidFill>
                <a:latin typeface="Verdana"/>
                <a:cs typeface="Verdana"/>
              </a:rPr>
              <a:t>place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between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212121"/>
                </a:solidFill>
                <a:latin typeface="Verdana"/>
                <a:cs typeface="Verdana"/>
              </a:rPr>
              <a:t>client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85" dirty="0">
                <a:solidFill>
                  <a:srgbClr val="212121"/>
                </a:solidFill>
                <a:latin typeface="Verdana"/>
                <a:cs typeface="Verdana"/>
              </a:rPr>
              <a:t>server.</a:t>
            </a:r>
            <a:endParaRPr sz="2800">
              <a:latin typeface="Verdana"/>
              <a:cs typeface="Verdana"/>
            </a:endParaRPr>
          </a:p>
          <a:p>
            <a:pPr marL="240665" marR="65405" indent="-228600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20" dirty="0">
                <a:solidFill>
                  <a:srgbClr val="212121"/>
                </a:solidFill>
                <a:latin typeface="Verdana"/>
                <a:cs typeface="Verdana"/>
              </a:rPr>
              <a:t>presentation</a:t>
            </a:r>
            <a:r>
              <a:rPr sz="28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0" dirty="0">
                <a:solidFill>
                  <a:srgbClr val="212121"/>
                </a:solidFill>
                <a:latin typeface="Verdana"/>
                <a:cs typeface="Verdana"/>
              </a:rPr>
              <a:t>user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interface</a:t>
            </a:r>
            <a:r>
              <a:rPr sz="28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runs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212121"/>
                </a:solidFill>
                <a:latin typeface="Verdana"/>
                <a:cs typeface="Verdana"/>
              </a:rPr>
              <a:t>client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side  </a:t>
            </a:r>
            <a:r>
              <a:rPr sz="2800" spc="-195" dirty="0">
                <a:solidFill>
                  <a:srgbClr val="212121"/>
                </a:solidFill>
                <a:latin typeface="Verdana"/>
                <a:cs typeface="Verdana"/>
              </a:rPr>
              <a:t>while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dataset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8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5" dirty="0">
                <a:solidFill>
                  <a:srgbClr val="212121"/>
                </a:solidFill>
                <a:latin typeface="Verdana"/>
                <a:cs typeface="Verdana"/>
              </a:rPr>
              <a:t>gets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executed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5" dirty="0">
                <a:solidFill>
                  <a:srgbClr val="212121"/>
                </a:solidFill>
                <a:latin typeface="Verdana"/>
                <a:cs typeface="Verdana"/>
              </a:rPr>
              <a:t>stored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server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side.</a:t>
            </a:r>
            <a:endParaRPr sz="2800">
              <a:latin typeface="Verdana"/>
              <a:cs typeface="Verdana"/>
            </a:endParaRPr>
          </a:p>
          <a:p>
            <a:pPr marL="240665" marR="228600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There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no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Business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5" dirty="0">
                <a:solidFill>
                  <a:srgbClr val="212121"/>
                </a:solidFill>
                <a:latin typeface="Verdana"/>
                <a:cs typeface="Verdana"/>
              </a:rPr>
              <a:t>logic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8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212121"/>
                </a:solidFill>
                <a:latin typeface="Verdana"/>
                <a:cs typeface="Verdana"/>
              </a:rPr>
              <a:t>immediate</a:t>
            </a:r>
            <a:r>
              <a:rPr sz="2800" spc="-3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between  </a:t>
            </a:r>
            <a:r>
              <a:rPr sz="2800" spc="-170" dirty="0">
                <a:solidFill>
                  <a:srgbClr val="212121"/>
                </a:solidFill>
                <a:latin typeface="Verdana"/>
                <a:cs typeface="Verdana"/>
              </a:rPr>
              <a:t>client </a:t>
            </a:r>
            <a:r>
              <a:rPr sz="2800" spc="-24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800" spc="-6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85" dirty="0">
                <a:solidFill>
                  <a:srgbClr val="212121"/>
                </a:solidFill>
                <a:latin typeface="Verdana"/>
                <a:cs typeface="Verdana"/>
              </a:rPr>
              <a:t>server.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1746"/>
            <a:ext cx="7325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90" dirty="0">
                <a:solidFill>
                  <a:srgbClr val="212121"/>
                </a:solidFill>
                <a:latin typeface="Verdana"/>
                <a:cs typeface="Verdana"/>
              </a:rPr>
              <a:t>Single </a:t>
            </a:r>
            <a:r>
              <a:rPr sz="4000" spc="-440" dirty="0">
                <a:solidFill>
                  <a:srgbClr val="212121"/>
                </a:solidFill>
                <a:latin typeface="Verdana"/>
                <a:cs typeface="Verdana"/>
              </a:rPr>
              <a:t>Tier </a:t>
            </a:r>
            <a:r>
              <a:rPr sz="4000" spc="-465" dirty="0">
                <a:solidFill>
                  <a:srgbClr val="212121"/>
                </a:solidFill>
                <a:latin typeface="Verdana"/>
                <a:cs typeface="Verdana"/>
              </a:rPr>
              <a:t>or </a:t>
            </a:r>
            <a:r>
              <a:rPr sz="4000" spc="-515" dirty="0">
                <a:solidFill>
                  <a:srgbClr val="212121"/>
                </a:solidFill>
                <a:latin typeface="Verdana"/>
                <a:cs typeface="Verdana"/>
              </a:rPr>
              <a:t>1-Tier</a:t>
            </a:r>
            <a:r>
              <a:rPr sz="4000" spc="-9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4000" spc="-480" dirty="0">
                <a:solidFill>
                  <a:srgbClr val="212121"/>
                </a:solidFill>
                <a:latin typeface="Verdana"/>
                <a:cs typeface="Verdana"/>
              </a:rPr>
              <a:t>Architecture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465095"/>
            <a:ext cx="9628505" cy="203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1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Running</a:t>
            </a:r>
            <a:r>
              <a:rPr sz="2800" spc="-3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212121"/>
                </a:solidFill>
                <a:latin typeface="Verdana"/>
                <a:cs typeface="Verdana"/>
              </a:rPr>
              <a:t>application</a:t>
            </a:r>
            <a:r>
              <a:rPr sz="2800" spc="-3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212121"/>
                </a:solidFill>
                <a:latin typeface="Verdana"/>
                <a:cs typeface="Verdana"/>
              </a:rPr>
              <a:t>personal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computer.</a:t>
            </a:r>
            <a:r>
              <a:rPr sz="2800" spc="-3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212121"/>
                </a:solidFill>
                <a:latin typeface="Verdana"/>
                <a:cs typeface="Verdana"/>
              </a:rPr>
              <a:t>All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212121"/>
                </a:solidFill>
                <a:latin typeface="Verdana"/>
                <a:cs typeface="Verdana"/>
              </a:rPr>
              <a:t>required 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components</a:t>
            </a:r>
            <a:r>
              <a:rPr sz="28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0" dirty="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212121"/>
                </a:solidFill>
                <a:latin typeface="Verdana"/>
                <a:cs typeface="Verdana"/>
              </a:rPr>
              <a:t>application</a:t>
            </a:r>
            <a:r>
              <a:rPr sz="2800" spc="-3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run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212121"/>
                </a:solidFill>
                <a:latin typeface="Verdana"/>
                <a:cs typeface="Verdana"/>
              </a:rPr>
              <a:t>single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212121"/>
                </a:solidFill>
                <a:latin typeface="Verdana"/>
                <a:cs typeface="Verdana"/>
              </a:rPr>
              <a:t>application</a:t>
            </a:r>
            <a:endParaRPr sz="2800">
              <a:latin typeface="Verdana"/>
              <a:cs typeface="Verdana"/>
            </a:endParaRPr>
          </a:p>
          <a:p>
            <a:pPr marL="240665" marR="329565" indent="-228600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10" dirty="0">
                <a:solidFill>
                  <a:srgbClr val="212121"/>
                </a:solidFill>
                <a:latin typeface="Verdana"/>
                <a:cs typeface="Verdana"/>
              </a:rPr>
              <a:t>Presentation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layer,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Business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75" dirty="0">
                <a:solidFill>
                  <a:srgbClr val="212121"/>
                </a:solidFill>
                <a:latin typeface="Verdana"/>
                <a:cs typeface="Verdana"/>
              </a:rPr>
              <a:t>logic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4" dirty="0">
                <a:solidFill>
                  <a:srgbClr val="212121"/>
                </a:solidFill>
                <a:latin typeface="Verdana"/>
                <a:cs typeface="Verdana"/>
              </a:rPr>
              <a:t>layer,</a:t>
            </a:r>
            <a:r>
              <a:rPr sz="2800" spc="-4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9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800" spc="-4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212121"/>
                </a:solidFill>
                <a:latin typeface="Verdana"/>
                <a:cs typeface="Verdana"/>
              </a:rPr>
              <a:t>layer</a:t>
            </a:r>
            <a:r>
              <a:rPr sz="2800" spc="-40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60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800" spc="-4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212121"/>
                </a:solidFill>
                <a:latin typeface="Verdana"/>
                <a:cs typeface="Verdana"/>
              </a:rPr>
              <a:t>all  </a:t>
            </a:r>
            <a:r>
              <a:rPr sz="2800" spc="-195" dirty="0">
                <a:solidFill>
                  <a:srgbClr val="212121"/>
                </a:solidFill>
                <a:latin typeface="Verdana"/>
                <a:cs typeface="Verdana"/>
              </a:rPr>
              <a:t>located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800" spc="-4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800" spc="-4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212121"/>
                </a:solidFill>
                <a:latin typeface="Verdana"/>
                <a:cs typeface="Verdana"/>
              </a:rPr>
              <a:t>single</a:t>
            </a:r>
            <a:r>
              <a:rPr sz="2800" spc="-4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212121"/>
                </a:solidFill>
                <a:latin typeface="Verdana"/>
                <a:cs typeface="Verdana"/>
              </a:rPr>
              <a:t>machine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753" y="211581"/>
            <a:ext cx="6185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solidFill>
                  <a:srgbClr val="600A38"/>
                </a:solidFill>
                <a:latin typeface="Carlito"/>
                <a:cs typeface="Carlito"/>
              </a:rPr>
              <a:t>JavaBean, </a:t>
            </a:r>
            <a:r>
              <a:rPr sz="4000" b="0" spc="-30" dirty="0">
                <a:solidFill>
                  <a:srgbClr val="600A38"/>
                </a:solidFill>
                <a:latin typeface="Carlito"/>
                <a:cs typeface="Carlito"/>
              </a:rPr>
              <a:t>Why </a:t>
            </a:r>
            <a:r>
              <a:rPr sz="4000" b="0" spc="-5" dirty="0">
                <a:solidFill>
                  <a:srgbClr val="600A38"/>
                </a:solidFill>
                <a:latin typeface="Carlito"/>
                <a:cs typeface="Carlito"/>
              </a:rPr>
              <a:t>use</a:t>
            </a:r>
            <a:r>
              <a:rPr sz="4000" b="0" spc="-10" dirty="0">
                <a:solidFill>
                  <a:srgbClr val="600A38"/>
                </a:solidFill>
                <a:latin typeface="Carlito"/>
                <a:cs typeface="Carlito"/>
              </a:rPr>
              <a:t> </a:t>
            </a:r>
            <a:r>
              <a:rPr sz="4000" b="0" spc="-20" dirty="0">
                <a:solidFill>
                  <a:srgbClr val="600A38"/>
                </a:solidFill>
                <a:latin typeface="Carlito"/>
                <a:cs typeface="Carlito"/>
              </a:rPr>
              <a:t>JavaBean?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058908"/>
            <a:ext cx="10458450" cy="54578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JavaBean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15" dirty="0">
                <a:latin typeface="Verdana"/>
                <a:cs typeface="Verdana"/>
              </a:rPr>
              <a:t>Java </a:t>
            </a:r>
            <a:r>
              <a:rPr sz="2000" dirty="0">
                <a:latin typeface="Verdana"/>
                <a:cs typeface="Verdana"/>
              </a:rPr>
              <a:t>class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should </a:t>
            </a:r>
            <a:r>
              <a:rPr sz="2000" spc="-5" dirty="0">
                <a:latin typeface="Verdana"/>
                <a:cs typeface="Verdana"/>
              </a:rPr>
              <a:t>follow the following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conventions:</a:t>
            </a: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Font typeface="Courier New"/>
              <a:buChar char="o"/>
              <a:tabLst>
                <a:tab pos="698500" algn="l"/>
              </a:tabLst>
            </a:pPr>
            <a:r>
              <a:rPr sz="1800" dirty="0">
                <a:latin typeface="Verdana"/>
                <a:cs typeface="Verdana"/>
              </a:rPr>
              <a:t>It should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no-arg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constructor.</a:t>
            </a:r>
            <a:endParaRPr sz="18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Font typeface="Courier New"/>
              <a:buChar char="o"/>
              <a:tabLst>
                <a:tab pos="698500" algn="l"/>
              </a:tabLst>
            </a:pPr>
            <a:r>
              <a:rPr sz="1800" dirty="0">
                <a:latin typeface="Verdana"/>
                <a:cs typeface="Verdana"/>
              </a:rPr>
              <a:t>It should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Serializable.</a:t>
            </a:r>
            <a:endParaRPr sz="18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Courier New"/>
              <a:buChar char="o"/>
              <a:tabLst>
                <a:tab pos="698500" algn="l"/>
              </a:tabLst>
            </a:pPr>
            <a:r>
              <a:rPr sz="1800" dirty="0">
                <a:latin typeface="Verdana"/>
                <a:cs typeface="Verdana"/>
              </a:rPr>
              <a:t>It should </a:t>
            </a:r>
            <a:r>
              <a:rPr sz="1800" spc="-5" dirty="0">
                <a:latin typeface="Verdana"/>
                <a:cs typeface="Verdana"/>
              </a:rPr>
              <a:t>provide methods to set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10" dirty="0">
                <a:latin typeface="Verdana"/>
                <a:cs typeface="Verdana"/>
              </a:rPr>
              <a:t>get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values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properties, </a:t>
            </a:r>
            <a:r>
              <a:rPr sz="1800" dirty="0">
                <a:latin typeface="Verdana"/>
                <a:cs typeface="Verdana"/>
              </a:rPr>
              <a:t>known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getter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setter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methods.</a:t>
            </a:r>
            <a:endParaRPr sz="1800">
              <a:latin typeface="Verdana"/>
              <a:cs typeface="Verdana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Verdana"/>
                <a:cs typeface="Verdana"/>
              </a:rPr>
              <a:t>Bean is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reusable software component.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bean encapsulates many objects </a:t>
            </a:r>
            <a:r>
              <a:rPr sz="2000" spc="-10" dirty="0">
                <a:latin typeface="Verdana"/>
                <a:cs typeface="Verdana"/>
              </a:rPr>
              <a:t>into  </a:t>
            </a:r>
            <a:r>
              <a:rPr sz="2000" dirty="0">
                <a:latin typeface="Verdana"/>
                <a:cs typeface="Verdana"/>
              </a:rPr>
              <a:t>one </a:t>
            </a:r>
            <a:r>
              <a:rPr sz="2000" spc="-5" dirty="0">
                <a:latin typeface="Verdana"/>
                <a:cs typeface="Verdana"/>
              </a:rPr>
              <a:t>object </a:t>
            </a:r>
            <a:r>
              <a:rPr sz="2000" dirty="0">
                <a:latin typeface="Verdana"/>
                <a:cs typeface="Verdana"/>
              </a:rPr>
              <a:t>so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we can access </a:t>
            </a:r>
            <a:r>
              <a:rPr sz="2000" spc="-5" dirty="0">
                <a:latin typeface="Verdana"/>
                <a:cs typeface="Verdana"/>
              </a:rPr>
              <a:t>this object </a:t>
            </a:r>
            <a:r>
              <a:rPr sz="2000" dirty="0">
                <a:latin typeface="Verdana"/>
                <a:cs typeface="Verdana"/>
              </a:rPr>
              <a:t>from </a:t>
            </a:r>
            <a:r>
              <a:rPr sz="2000" spc="-5" dirty="0">
                <a:latin typeface="Verdana"/>
                <a:cs typeface="Verdana"/>
              </a:rPr>
              <a:t>multiple places. </a:t>
            </a:r>
            <a:r>
              <a:rPr sz="2000" spc="-40" dirty="0">
                <a:latin typeface="Verdana"/>
                <a:cs typeface="Verdana"/>
              </a:rPr>
              <a:t>Moreover, </a:t>
            </a:r>
            <a:r>
              <a:rPr sz="2000" spc="-10" dirty="0">
                <a:latin typeface="Verdana"/>
                <a:cs typeface="Verdana"/>
              </a:rPr>
              <a:t>it  </a:t>
            </a:r>
            <a:r>
              <a:rPr sz="2000" spc="-5" dirty="0">
                <a:latin typeface="Verdana"/>
                <a:cs typeface="Verdana"/>
              </a:rPr>
              <a:t>provides easy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maintenance.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public class </a:t>
            </a:r>
            <a:r>
              <a:rPr sz="1400" spc="-5" dirty="0">
                <a:latin typeface="Verdana"/>
                <a:cs typeface="Verdana"/>
              </a:rPr>
              <a:t>Employee</a:t>
            </a:r>
            <a:r>
              <a:rPr sz="1400" spc="4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2700" marR="8484870">
              <a:lnSpc>
                <a:spcPct val="159300"/>
              </a:lnSpc>
              <a:spcBef>
                <a:spcPts val="10"/>
              </a:spcBef>
            </a:pP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private </a:t>
            </a:r>
            <a:r>
              <a:rPr sz="1400" b="1" dirty="0">
                <a:solidFill>
                  <a:srgbClr val="006699"/>
                </a:solidFill>
                <a:latin typeface="Verdana"/>
                <a:cs typeface="Verdana"/>
              </a:rPr>
              <a:t>int </a:t>
            </a:r>
            <a:r>
              <a:rPr sz="1400" dirty="0">
                <a:latin typeface="Verdana"/>
                <a:cs typeface="Verdana"/>
              </a:rPr>
              <a:t>id;  </a:t>
            </a: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private </a:t>
            </a:r>
            <a:r>
              <a:rPr sz="1400" dirty="0">
                <a:latin typeface="Verdana"/>
                <a:cs typeface="Verdana"/>
              </a:rPr>
              <a:t>String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name;  </a:t>
            </a: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public</a:t>
            </a:r>
            <a:r>
              <a:rPr sz="1400" b="1" spc="-4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Employee(){}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public void </a:t>
            </a:r>
            <a:r>
              <a:rPr sz="1400" dirty="0">
                <a:latin typeface="Verdana"/>
                <a:cs typeface="Verdana"/>
              </a:rPr>
              <a:t>setId(</a:t>
            </a:r>
            <a:r>
              <a:rPr sz="1400" b="1" dirty="0">
                <a:solidFill>
                  <a:srgbClr val="006699"/>
                </a:solidFill>
                <a:latin typeface="Verdana"/>
                <a:cs typeface="Verdana"/>
              </a:rPr>
              <a:t>int</a:t>
            </a:r>
            <a:r>
              <a:rPr sz="1400" b="1" spc="-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id){</a:t>
            </a: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this</a:t>
            </a:r>
            <a:r>
              <a:rPr sz="1400" spc="-5" dirty="0">
                <a:latin typeface="Verdana"/>
                <a:cs typeface="Verdana"/>
              </a:rPr>
              <a:t>.id=id;}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public </a:t>
            </a:r>
            <a:r>
              <a:rPr sz="1400" b="1" dirty="0">
                <a:solidFill>
                  <a:srgbClr val="006699"/>
                </a:solidFill>
                <a:latin typeface="Verdana"/>
                <a:cs typeface="Verdana"/>
              </a:rPr>
              <a:t>int </a:t>
            </a:r>
            <a:r>
              <a:rPr sz="1400" spc="-5" dirty="0">
                <a:latin typeface="Verdana"/>
                <a:cs typeface="Verdana"/>
              </a:rPr>
              <a:t>getId(){</a:t>
            </a: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return</a:t>
            </a:r>
            <a:r>
              <a:rPr sz="1400" b="1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id;}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public void </a:t>
            </a:r>
            <a:r>
              <a:rPr sz="1400" dirty="0">
                <a:latin typeface="Verdana"/>
                <a:cs typeface="Verdana"/>
              </a:rPr>
              <a:t>setName(String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name){</a:t>
            </a: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this</a:t>
            </a:r>
            <a:r>
              <a:rPr sz="1400" spc="-5" dirty="0">
                <a:latin typeface="Verdana"/>
                <a:cs typeface="Verdana"/>
              </a:rPr>
              <a:t>.name=name;}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public </a:t>
            </a:r>
            <a:r>
              <a:rPr sz="1400" dirty="0">
                <a:latin typeface="Verdana"/>
                <a:cs typeface="Verdana"/>
              </a:rPr>
              <a:t>String </a:t>
            </a:r>
            <a:r>
              <a:rPr sz="1400" spc="-5" dirty="0">
                <a:latin typeface="Verdana"/>
                <a:cs typeface="Verdana"/>
              </a:rPr>
              <a:t>getName(){</a:t>
            </a: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return </a:t>
            </a:r>
            <a:r>
              <a:rPr sz="1400" dirty="0">
                <a:latin typeface="Verdana"/>
                <a:cs typeface="Verdana"/>
              </a:rPr>
              <a:t>name;}</a:t>
            </a:r>
            <a:r>
              <a:rPr sz="1400" spc="4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5467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600A38"/>
                </a:solidFill>
                <a:latin typeface="Carlito"/>
                <a:cs typeface="Carlito"/>
              </a:rPr>
              <a:t>Instance initializer</a:t>
            </a:r>
            <a:r>
              <a:rPr spc="-50" dirty="0">
                <a:solidFill>
                  <a:srgbClr val="600A38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600A38"/>
                </a:solidFill>
                <a:latin typeface="Carlito"/>
                <a:cs typeface="Carlito"/>
              </a:rPr>
              <a:t>block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8947" y="1333372"/>
          <a:ext cx="11504295" cy="5337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8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150">
                        <a:latin typeface="Times New Roman"/>
                        <a:cs typeface="Times New Roman"/>
                      </a:endParaRPr>
                    </a:p>
                    <a:p>
                      <a:pPr marL="91440" marR="82550">
                        <a:lnSpc>
                          <a:spcPct val="100000"/>
                        </a:lnSpc>
                      </a:pPr>
                      <a:r>
                        <a:rPr sz="3600" spc="-15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3600" spc="-10" dirty="0">
                          <a:latin typeface="Carlito"/>
                          <a:cs typeface="Carlito"/>
                        </a:rPr>
                        <a:t>Initializer 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block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3600" spc="-2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initialize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3600" spc="-25" dirty="0">
                          <a:latin typeface="Carlito"/>
                          <a:cs typeface="Carlito"/>
                        </a:rPr>
                        <a:t>data  </a:t>
                      </a:r>
                      <a:r>
                        <a:rPr sz="3600" spc="-55" dirty="0">
                          <a:latin typeface="Carlito"/>
                          <a:cs typeface="Carlito"/>
                        </a:rPr>
                        <a:t>member.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It run each time when 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object of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the class is</a:t>
                      </a:r>
                      <a:r>
                        <a:rPr sz="36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600" spc="-20" dirty="0">
                          <a:latin typeface="Carlito"/>
                          <a:cs typeface="Carlito"/>
                        </a:rPr>
                        <a:t>created.</a:t>
                      </a:r>
                      <a:endParaRPr sz="36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39">
                <a:tc>
                  <a:txBody>
                    <a:bodyPr/>
                    <a:lstStyle/>
                    <a:p>
                      <a:pPr marL="91440" marR="82550" algn="just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3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initialization 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3600" spc="-10" dirty="0">
                          <a:latin typeface="Carlito"/>
                          <a:cs typeface="Carlito"/>
                        </a:rPr>
                        <a:t>variable can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done  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directly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but </a:t>
                      </a:r>
                      <a:r>
                        <a:rPr sz="3600" spc="-20" dirty="0">
                          <a:latin typeface="Carlito"/>
                          <a:cs typeface="Carlito"/>
                        </a:rPr>
                        <a:t>there </a:t>
                      </a:r>
                      <a:r>
                        <a:rPr sz="3600" spc="-1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performed </a:t>
                      </a:r>
                      <a:r>
                        <a:rPr sz="3600" spc="-30" dirty="0">
                          <a:latin typeface="Carlito"/>
                          <a:cs typeface="Carlito"/>
                        </a:rPr>
                        <a:t>extra </a:t>
                      </a:r>
                      <a:r>
                        <a:rPr sz="3600" spc="-20" dirty="0">
                          <a:latin typeface="Carlito"/>
                          <a:cs typeface="Carlito"/>
                        </a:rPr>
                        <a:t>operations 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while  initializing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3600" spc="-10" dirty="0">
                          <a:latin typeface="Carlito"/>
                          <a:cs typeface="Carlito"/>
                        </a:rPr>
                        <a:t>variable 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3600" spc="-1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instance initializer  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block</a:t>
                      </a:r>
                      <a:endParaRPr sz="3600">
                        <a:latin typeface="Carlito"/>
                        <a:cs typeface="Carlito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0222"/>
            <a:ext cx="7091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600A4A"/>
                </a:solidFill>
                <a:latin typeface="Carlito"/>
                <a:cs typeface="Carlito"/>
              </a:rPr>
              <a:t>How </a:t>
            </a:r>
            <a:r>
              <a:rPr sz="4000" b="0" spc="-15" dirty="0">
                <a:solidFill>
                  <a:srgbClr val="600A4A"/>
                </a:solidFill>
                <a:latin typeface="Carlito"/>
                <a:cs typeface="Carlito"/>
              </a:rPr>
              <a:t>to </a:t>
            </a:r>
            <a:r>
              <a:rPr sz="4000" b="0" spc="-5" dirty="0">
                <a:solidFill>
                  <a:srgbClr val="600A4A"/>
                </a:solidFill>
                <a:latin typeface="Carlito"/>
                <a:cs typeface="Carlito"/>
              </a:rPr>
              <a:t>access the </a:t>
            </a:r>
            <a:r>
              <a:rPr sz="4000" b="0" spc="-20" dirty="0">
                <a:solidFill>
                  <a:srgbClr val="600A4A"/>
                </a:solidFill>
                <a:latin typeface="Carlito"/>
                <a:cs typeface="Carlito"/>
              </a:rPr>
              <a:t>JavaBean</a:t>
            </a:r>
            <a:r>
              <a:rPr sz="4000" b="0" spc="-65" dirty="0">
                <a:solidFill>
                  <a:srgbClr val="600A4A"/>
                </a:solidFill>
                <a:latin typeface="Carlito"/>
                <a:cs typeface="Carlito"/>
              </a:rPr>
              <a:t> </a:t>
            </a:r>
            <a:r>
              <a:rPr sz="4000" b="0" spc="-5" dirty="0">
                <a:solidFill>
                  <a:srgbClr val="600A4A"/>
                </a:solidFill>
                <a:latin typeface="Carlito"/>
                <a:cs typeface="Carlito"/>
              </a:rPr>
              <a:t>class?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4825" y="2208403"/>
            <a:ext cx="8816975" cy="330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30" dirty="0">
                <a:latin typeface="Verdana"/>
                <a:cs typeface="Verdana"/>
              </a:rPr>
              <a:t>To </a:t>
            </a:r>
            <a:r>
              <a:rPr sz="2400" spc="-5" dirty="0">
                <a:latin typeface="Verdana"/>
                <a:cs typeface="Verdana"/>
              </a:rPr>
              <a:t>access </a:t>
            </a:r>
            <a:r>
              <a:rPr sz="2400" dirty="0">
                <a:latin typeface="Verdana"/>
                <a:cs typeface="Verdana"/>
              </a:rPr>
              <a:t>the </a:t>
            </a:r>
            <a:r>
              <a:rPr sz="2400" spc="-15" dirty="0">
                <a:latin typeface="Verdana"/>
                <a:cs typeface="Verdana"/>
              </a:rPr>
              <a:t>JavaBean </a:t>
            </a:r>
            <a:r>
              <a:rPr sz="2400" spc="-5" dirty="0">
                <a:latin typeface="Verdana"/>
                <a:cs typeface="Verdana"/>
              </a:rPr>
              <a:t>class, we </a:t>
            </a:r>
            <a:r>
              <a:rPr sz="2400" dirty="0">
                <a:latin typeface="Verdana"/>
                <a:cs typeface="Verdana"/>
              </a:rPr>
              <a:t>should use </a:t>
            </a:r>
            <a:r>
              <a:rPr sz="2400" spc="-5" dirty="0">
                <a:latin typeface="Verdana"/>
                <a:cs typeface="Verdana"/>
              </a:rPr>
              <a:t>getter </a:t>
            </a:r>
            <a:r>
              <a:rPr sz="2400" dirty="0">
                <a:latin typeface="Verdana"/>
                <a:cs typeface="Verdana"/>
              </a:rPr>
              <a:t>and  setter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methods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latin typeface="Verdana"/>
                <a:cs typeface="Verdana"/>
              </a:rPr>
              <a:t>public class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Test{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Verdana"/>
                <a:cs typeface="Verdana"/>
              </a:rPr>
              <a:t>public </a:t>
            </a:r>
            <a:r>
              <a:rPr sz="1800" spc="-5" dirty="0">
                <a:latin typeface="Verdana"/>
                <a:cs typeface="Verdana"/>
              </a:rPr>
              <a:t>static </a:t>
            </a:r>
            <a:r>
              <a:rPr sz="1800" dirty="0">
                <a:latin typeface="Verdana"/>
                <a:cs typeface="Verdana"/>
              </a:rPr>
              <a:t>void main(String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args[]){</a:t>
            </a:r>
            <a:endParaRPr sz="1800">
              <a:latin typeface="Verdana"/>
              <a:cs typeface="Verdana"/>
            </a:endParaRPr>
          </a:p>
          <a:p>
            <a:pPr marL="12700" marR="2927350">
              <a:lnSpc>
                <a:spcPct val="156200"/>
              </a:lnSpc>
              <a:spcBef>
                <a:spcPts val="10"/>
              </a:spcBef>
            </a:pPr>
            <a:r>
              <a:rPr sz="1800" spc="-5" dirty="0">
                <a:latin typeface="Verdana"/>
                <a:cs typeface="Verdana"/>
              </a:rPr>
              <a:t>Employee e=new Employee();//object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created  e.setName("Alliance");//setting value to the object  System.out.println(e.getName());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spc="-5" dirty="0">
                <a:latin typeface="Verdana"/>
                <a:cs typeface="Verdana"/>
              </a:rPr>
              <a:t>}}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7842"/>
            <a:ext cx="409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solidFill>
                  <a:srgbClr val="000000"/>
                </a:solidFill>
                <a:latin typeface="Arial"/>
                <a:cs typeface="Arial"/>
              </a:rPr>
              <a:t>MVC</a:t>
            </a:r>
            <a:r>
              <a:rPr sz="4000" b="0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0" spc="75" dirty="0">
                <a:solidFill>
                  <a:srgbClr val="000000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123" y="2134994"/>
            <a:ext cx="10652760" cy="403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1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Model-View-Controller (MVC) </a:t>
            </a:r>
            <a:r>
              <a:rPr sz="2800" spc="-5" dirty="0">
                <a:latin typeface="Arial"/>
                <a:cs typeface="Arial"/>
              </a:rPr>
              <a:t>is an </a:t>
            </a:r>
            <a:r>
              <a:rPr sz="2800" dirty="0">
                <a:latin typeface="Arial"/>
                <a:cs typeface="Arial"/>
              </a:rPr>
              <a:t>architectural pattern </a:t>
            </a:r>
            <a:r>
              <a:rPr sz="2800" spc="-5" dirty="0">
                <a:latin typeface="Arial"/>
                <a:cs typeface="Arial"/>
              </a:rPr>
              <a:t>that  separates an </a:t>
            </a:r>
            <a:r>
              <a:rPr sz="2800" dirty="0">
                <a:latin typeface="Arial"/>
                <a:cs typeface="Arial"/>
              </a:rPr>
              <a:t>application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dirty="0">
                <a:latin typeface="Arial"/>
                <a:cs typeface="Arial"/>
              </a:rPr>
              <a:t>three </a:t>
            </a:r>
            <a:r>
              <a:rPr sz="2800" spc="-5" dirty="0">
                <a:latin typeface="Arial"/>
                <a:cs typeface="Arial"/>
              </a:rPr>
              <a:t>main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components: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model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view, </a:t>
            </a:r>
            <a:r>
              <a:rPr sz="2800" dirty="0">
                <a:latin typeface="Arial"/>
                <a:cs typeface="Arial"/>
              </a:rPr>
              <a:t>and the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controller.</a:t>
            </a:r>
            <a:endParaRPr sz="2800">
              <a:latin typeface="Arial"/>
              <a:cs typeface="Arial"/>
            </a:endParaRPr>
          </a:p>
          <a:p>
            <a:pPr marL="241300" marR="1976120" indent="-228600">
              <a:lnSpc>
                <a:spcPct val="11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Each of these components </a:t>
            </a:r>
            <a:r>
              <a:rPr sz="2800" dirty="0">
                <a:latin typeface="Arial"/>
                <a:cs typeface="Arial"/>
              </a:rPr>
              <a:t>are built </a:t>
            </a:r>
            <a:r>
              <a:rPr sz="2800" spc="-5" dirty="0">
                <a:latin typeface="Arial"/>
                <a:cs typeface="Arial"/>
              </a:rPr>
              <a:t>to handle </a:t>
            </a:r>
            <a:r>
              <a:rPr sz="2800" dirty="0">
                <a:latin typeface="Arial"/>
                <a:cs typeface="Arial"/>
              </a:rPr>
              <a:t>specific  </a:t>
            </a:r>
            <a:r>
              <a:rPr sz="2800" spc="-5" dirty="0">
                <a:latin typeface="Arial"/>
                <a:cs typeface="Arial"/>
              </a:rPr>
              <a:t>development </a:t>
            </a:r>
            <a:r>
              <a:rPr sz="2800" dirty="0">
                <a:latin typeface="Arial"/>
                <a:cs typeface="Arial"/>
              </a:rPr>
              <a:t>aspects </a:t>
            </a:r>
            <a:r>
              <a:rPr sz="2800" spc="-5" dirty="0">
                <a:latin typeface="Arial"/>
                <a:cs typeface="Arial"/>
              </a:rPr>
              <a:t>of an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application.</a:t>
            </a:r>
            <a:endParaRPr sz="2800">
              <a:latin typeface="Arial"/>
              <a:cs typeface="Arial"/>
            </a:endParaRPr>
          </a:p>
          <a:p>
            <a:pPr marL="241300" marR="566420" indent="-228600">
              <a:lnSpc>
                <a:spcPct val="11000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MVC is one of the most </a:t>
            </a:r>
            <a:r>
              <a:rPr sz="2800" dirty="0">
                <a:latin typeface="Arial"/>
                <a:cs typeface="Arial"/>
              </a:rPr>
              <a:t>frequently </a:t>
            </a:r>
            <a:r>
              <a:rPr sz="2800" spc="-5" dirty="0">
                <a:latin typeface="Arial"/>
                <a:cs typeface="Arial"/>
              </a:rPr>
              <a:t>used </a:t>
            </a:r>
            <a:r>
              <a:rPr sz="2800" dirty="0">
                <a:latin typeface="Arial"/>
                <a:cs typeface="Arial"/>
              </a:rPr>
              <a:t>industry-standard </a:t>
            </a:r>
            <a:r>
              <a:rPr sz="2800" spc="-5" dirty="0">
                <a:latin typeface="Arial"/>
                <a:cs typeface="Arial"/>
              </a:rPr>
              <a:t>web  development framework to create scalable </a:t>
            </a:r>
            <a:r>
              <a:rPr sz="2800" dirty="0">
                <a:latin typeface="Arial"/>
                <a:cs typeface="Arial"/>
              </a:rPr>
              <a:t>and extensible  projects.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7842"/>
            <a:ext cx="409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solidFill>
                  <a:srgbClr val="000000"/>
                </a:solidFill>
                <a:latin typeface="Arial"/>
                <a:cs typeface="Arial"/>
              </a:rPr>
              <a:t>MVC</a:t>
            </a:r>
            <a:r>
              <a:rPr sz="4000" b="0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0" spc="75" dirty="0">
                <a:solidFill>
                  <a:srgbClr val="000000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2383" y="2467355"/>
            <a:ext cx="6541008" cy="314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7842"/>
            <a:ext cx="409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solidFill>
                  <a:srgbClr val="000000"/>
                </a:solidFill>
                <a:latin typeface="Arial"/>
                <a:cs typeface="Arial"/>
              </a:rPr>
              <a:t>MVC</a:t>
            </a:r>
            <a:r>
              <a:rPr sz="4000" b="0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0" spc="75" dirty="0">
                <a:solidFill>
                  <a:srgbClr val="000000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086" y="2084044"/>
            <a:ext cx="10542905" cy="393255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The Model component corresponds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all the data-related logic that the user works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can represent either the data that is </a:t>
            </a:r>
            <a:r>
              <a:rPr sz="2000" dirty="0">
                <a:latin typeface="Arial"/>
                <a:cs typeface="Arial"/>
              </a:rPr>
              <a:t>being </a:t>
            </a:r>
            <a:r>
              <a:rPr sz="2000" spc="-5" dirty="0">
                <a:latin typeface="Arial"/>
                <a:cs typeface="Arial"/>
              </a:rPr>
              <a:t>transferred between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View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Controller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components or any other business logic-related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Arial"/>
                <a:cs typeface="Arial"/>
              </a:rPr>
              <a:t>View</a:t>
            </a:r>
            <a:endParaRPr sz="2000">
              <a:latin typeface="Arial"/>
              <a:cs typeface="Arial"/>
            </a:endParaRPr>
          </a:p>
          <a:p>
            <a:pPr marL="241300" marR="8255" indent="-228600">
              <a:lnSpc>
                <a:spcPts val="2160"/>
              </a:lnSpc>
              <a:spcBef>
                <a:spcPts val="1025"/>
              </a:spcBef>
              <a:buChar char="•"/>
              <a:tabLst>
                <a:tab pos="240665" algn="l"/>
                <a:tab pos="241300" algn="l"/>
                <a:tab pos="814069" algn="l"/>
                <a:tab pos="1495425" algn="l"/>
                <a:tab pos="2886710" algn="l"/>
                <a:tab pos="3204210" algn="l"/>
                <a:tab pos="3890010" algn="l"/>
                <a:tab pos="4319270" algn="l"/>
                <a:tab pos="4708525" algn="l"/>
                <a:tab pos="5196205" algn="l"/>
                <a:tab pos="5584825" algn="l"/>
                <a:tab pos="6241415" algn="l"/>
                <a:tab pos="6587490" algn="l"/>
                <a:tab pos="7075170" algn="l"/>
                <a:tab pos="8494395" algn="l"/>
                <a:tab pos="9009380" algn="l"/>
                <a:tab pos="10173970" algn="l"/>
              </a:tabLst>
            </a:pPr>
            <a:r>
              <a:rPr sz="2000" dirty="0">
                <a:latin typeface="Arial"/>
                <a:cs typeface="Arial"/>
              </a:rPr>
              <a:t>The	</a:t>
            </a:r>
            <a:r>
              <a:rPr sz="2000" spc="-4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iew	compo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ent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	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	f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	all	the	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I	logic	of	the	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lica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.	F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	e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ample,	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  Customer </a:t>
            </a:r>
            <a:r>
              <a:rPr sz="2000" spc="-5" dirty="0">
                <a:latin typeface="Arial"/>
                <a:cs typeface="Arial"/>
              </a:rPr>
              <a:t>view </a:t>
            </a:r>
            <a:r>
              <a:rPr sz="2000" dirty="0">
                <a:latin typeface="Arial"/>
                <a:cs typeface="Arial"/>
              </a:rPr>
              <a:t>will include all the UI components such as </a:t>
            </a:r>
            <a:r>
              <a:rPr sz="2000" spc="-5" dirty="0">
                <a:latin typeface="Arial"/>
                <a:cs typeface="Arial"/>
              </a:rPr>
              <a:t>text </a:t>
            </a:r>
            <a:r>
              <a:rPr sz="2000" dirty="0">
                <a:latin typeface="Arial"/>
                <a:cs typeface="Arial"/>
              </a:rPr>
              <a:t>boxes,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dropdowns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latin typeface="Arial"/>
                <a:cs typeface="Arial"/>
              </a:rPr>
              <a:t>Controller</a:t>
            </a:r>
            <a:endParaRPr sz="2000">
              <a:latin typeface="Arial"/>
              <a:cs typeface="Arial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Controllers act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interface between Model and </a:t>
            </a:r>
            <a:r>
              <a:rPr sz="2000" spc="-10" dirty="0">
                <a:latin typeface="Arial"/>
                <a:cs typeface="Arial"/>
              </a:rPr>
              <a:t>View </a:t>
            </a:r>
            <a:r>
              <a:rPr sz="2000" spc="-5" dirty="0">
                <a:latin typeface="Arial"/>
                <a:cs typeface="Arial"/>
              </a:rPr>
              <a:t>components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process </a:t>
            </a:r>
            <a:r>
              <a:rPr sz="2000" dirty="0">
                <a:latin typeface="Arial"/>
                <a:cs typeface="Arial"/>
              </a:rPr>
              <a:t>all the  business logic </a:t>
            </a:r>
            <a:r>
              <a:rPr sz="2000" spc="-5" dirty="0">
                <a:latin typeface="Arial"/>
                <a:cs typeface="Arial"/>
              </a:rPr>
              <a:t>and incoming requests, </a:t>
            </a:r>
            <a:r>
              <a:rPr sz="2000" dirty="0">
                <a:latin typeface="Arial"/>
                <a:cs typeface="Arial"/>
              </a:rPr>
              <a:t>manipulate </a:t>
            </a:r>
            <a:r>
              <a:rPr sz="2000" spc="-5" dirty="0">
                <a:latin typeface="Arial"/>
                <a:cs typeface="Arial"/>
              </a:rPr>
              <a:t>data using the </a:t>
            </a:r>
            <a:r>
              <a:rPr sz="2000" dirty="0">
                <a:latin typeface="Arial"/>
                <a:cs typeface="Arial"/>
              </a:rPr>
              <a:t>Model component and  interact with the </a:t>
            </a:r>
            <a:r>
              <a:rPr sz="2000" spc="-10" dirty="0">
                <a:latin typeface="Arial"/>
                <a:cs typeface="Arial"/>
              </a:rPr>
              <a:t>Views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render the final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173"/>
            <a:ext cx="192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5" dirty="0"/>
              <a:t>P</a:t>
            </a:r>
            <a:r>
              <a:rPr spc="-30" dirty="0"/>
              <a:t>r</a:t>
            </a:r>
            <a:r>
              <a:rPr spc="-190" dirty="0"/>
              <a:t>og</a:t>
            </a:r>
            <a:r>
              <a:rPr spc="-200" dirty="0"/>
              <a:t>r</a:t>
            </a:r>
            <a:r>
              <a:rPr spc="-280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04" y="1016965"/>
            <a:ext cx="6684645" cy="537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699"/>
                </a:solidFill>
                <a:latin typeface="Verdana"/>
                <a:cs typeface="Verdana"/>
              </a:rPr>
              <a:t>class</a:t>
            </a:r>
            <a:r>
              <a:rPr sz="2400" b="1" spc="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Bike7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Verdana"/>
                <a:cs typeface="Verdana"/>
              </a:rPr>
              <a:t>{</a:t>
            </a:r>
          </a:p>
          <a:p>
            <a:pPr marL="443865">
              <a:lnSpc>
                <a:spcPct val="100000"/>
              </a:lnSpc>
              <a:spcBef>
                <a:spcPts val="130"/>
              </a:spcBef>
            </a:pPr>
            <a:r>
              <a:rPr sz="2400" b="1" spc="-5" dirty="0">
                <a:solidFill>
                  <a:srgbClr val="006699"/>
                </a:solidFill>
                <a:latin typeface="Verdana"/>
                <a:cs typeface="Verdana"/>
              </a:rPr>
              <a:t>int</a:t>
            </a:r>
            <a:r>
              <a:rPr sz="2400" b="1" spc="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speed;</a:t>
            </a:r>
          </a:p>
          <a:p>
            <a:pPr>
              <a:lnSpc>
                <a:spcPct val="100000"/>
              </a:lnSpc>
            </a:pPr>
            <a:endParaRPr sz="2600" dirty="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sz="2400" spc="-10" dirty="0">
                <a:latin typeface="Verdana"/>
                <a:cs typeface="Verdana"/>
              </a:rPr>
              <a:t>Bike7()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latin typeface="Verdana"/>
                <a:cs typeface="Verdana"/>
              </a:rPr>
              <a:t>{System.out.println(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"speed is</a:t>
            </a:r>
            <a:r>
              <a:rPr sz="2400" spc="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400" spc="-5" dirty="0">
                <a:latin typeface="Verdana"/>
                <a:cs typeface="Verdana"/>
              </a:rPr>
              <a:t>+speed);}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00" dirty="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{speed=</a:t>
            </a:r>
            <a:r>
              <a:rPr sz="2400" spc="-5" dirty="0">
                <a:solidFill>
                  <a:srgbClr val="C00000"/>
                </a:solidFill>
                <a:latin typeface="Verdana"/>
                <a:cs typeface="Verdana"/>
              </a:rPr>
              <a:t>100</a:t>
            </a:r>
            <a:r>
              <a:rPr sz="2400" spc="-5" dirty="0">
                <a:latin typeface="Verdana"/>
                <a:cs typeface="Verdana"/>
              </a:rPr>
              <a:t>;}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6699"/>
                </a:solidFill>
                <a:latin typeface="Verdana"/>
                <a:cs typeface="Verdana"/>
              </a:rPr>
              <a:t>public static void </a:t>
            </a:r>
            <a:r>
              <a:rPr sz="2400" spc="-5" dirty="0">
                <a:latin typeface="Verdana"/>
                <a:cs typeface="Verdana"/>
              </a:rPr>
              <a:t>main(String</a:t>
            </a:r>
            <a:r>
              <a:rPr sz="2400" spc="1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args[]){</a:t>
            </a:r>
            <a:endParaRPr sz="2400" dirty="0">
              <a:latin typeface="Verdana"/>
              <a:cs typeface="Verdana"/>
            </a:endParaRPr>
          </a:p>
          <a:p>
            <a:pPr marL="443865" marR="2558415">
              <a:lnSpc>
                <a:spcPct val="104600"/>
              </a:lnSpc>
            </a:pPr>
            <a:r>
              <a:rPr sz="2400" spc="-10" dirty="0">
                <a:latin typeface="Verdana"/>
                <a:cs typeface="Verdana"/>
              </a:rPr>
              <a:t>Bike7 </a:t>
            </a:r>
            <a:r>
              <a:rPr sz="2400" spc="-5" dirty="0">
                <a:latin typeface="Verdana"/>
                <a:cs typeface="Verdana"/>
              </a:rPr>
              <a:t>b1=</a:t>
            </a:r>
            <a:r>
              <a:rPr sz="2400" b="1" spc="-5" dirty="0">
                <a:solidFill>
                  <a:srgbClr val="006699"/>
                </a:solidFill>
                <a:latin typeface="Verdana"/>
                <a:cs typeface="Verdana"/>
              </a:rPr>
              <a:t>new </a:t>
            </a:r>
            <a:r>
              <a:rPr sz="2400" spc="-10" dirty="0">
                <a:latin typeface="Verdana"/>
                <a:cs typeface="Verdana"/>
              </a:rPr>
              <a:t>Bike7();  Bike7 </a:t>
            </a:r>
            <a:r>
              <a:rPr sz="2400" spc="-5" dirty="0">
                <a:latin typeface="Verdana"/>
                <a:cs typeface="Verdana"/>
              </a:rPr>
              <a:t>b2=</a:t>
            </a:r>
            <a:r>
              <a:rPr sz="2400" b="1" spc="-5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2400" b="1" spc="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Bike7();</a:t>
            </a:r>
            <a:endParaRPr sz="2400" dirty="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Verdana"/>
                <a:cs typeface="Verdan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Verdana"/>
                <a:cs typeface="Verdana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34626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600A38"/>
                </a:solidFill>
                <a:latin typeface="Carlito"/>
                <a:cs typeface="Carlito"/>
              </a:rPr>
              <a:t>Java</a:t>
            </a:r>
            <a:r>
              <a:rPr spc="-65" dirty="0">
                <a:solidFill>
                  <a:srgbClr val="600A38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600A38"/>
                </a:solidFill>
                <a:latin typeface="Carlito"/>
                <a:cs typeface="Carlito"/>
              </a:rPr>
              <a:t>instanceof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57529"/>
            <a:ext cx="10723245" cy="62312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b="1" spc="-5" dirty="0">
                <a:latin typeface="Verdana"/>
                <a:cs typeface="Verdana"/>
              </a:rPr>
              <a:t>java instanceof operator </a:t>
            </a:r>
            <a:r>
              <a:rPr sz="2800" spc="-10" dirty="0">
                <a:latin typeface="Verdana"/>
                <a:cs typeface="Verdana"/>
              </a:rPr>
              <a:t>is used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test whether the  object 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instance </a:t>
            </a:r>
            <a:r>
              <a:rPr sz="2800" spc="-5" dirty="0">
                <a:latin typeface="Verdana"/>
                <a:cs typeface="Verdana"/>
              </a:rPr>
              <a:t>of the specified type </a:t>
            </a:r>
            <a:r>
              <a:rPr sz="2800" spc="-15" dirty="0">
                <a:latin typeface="Verdana"/>
                <a:cs typeface="Verdana"/>
              </a:rPr>
              <a:t>(class </a:t>
            </a:r>
            <a:r>
              <a:rPr sz="2800" spc="-5" dirty="0">
                <a:latin typeface="Verdana"/>
                <a:cs typeface="Verdana"/>
              </a:rPr>
              <a:t>or </a:t>
            </a:r>
            <a:r>
              <a:rPr sz="2800" spc="-15" dirty="0">
                <a:latin typeface="Verdana"/>
                <a:cs typeface="Verdana"/>
              </a:rPr>
              <a:t>subclass  </a:t>
            </a:r>
            <a:r>
              <a:rPr sz="2800" spc="-5" dirty="0">
                <a:latin typeface="Verdana"/>
                <a:cs typeface="Verdana"/>
              </a:rPr>
              <a:t>or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interface)</a:t>
            </a:r>
            <a:endParaRPr sz="28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class </a:t>
            </a:r>
            <a:r>
              <a:rPr sz="2600" dirty="0">
                <a:latin typeface="Verdana"/>
                <a:cs typeface="Verdana"/>
              </a:rPr>
              <a:t>Simple1{</a:t>
            </a:r>
          </a:p>
          <a:p>
            <a:pPr marL="128270" marR="3848100">
              <a:lnSpc>
                <a:spcPts val="3500"/>
              </a:lnSpc>
              <a:spcBef>
                <a:spcPts val="170"/>
              </a:spcBef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public static 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void </a:t>
            </a:r>
            <a:r>
              <a:rPr sz="2600" dirty="0">
                <a:latin typeface="Verdana"/>
                <a:cs typeface="Verdana"/>
              </a:rPr>
              <a:t>main(String args[]){  Simple1 s=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2600" b="1" spc="-5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Simple1();</a:t>
            </a:r>
          </a:p>
          <a:p>
            <a:pPr marL="128270">
              <a:lnSpc>
                <a:spcPct val="100000"/>
              </a:lnSpc>
              <a:spcBef>
                <a:spcPts val="200"/>
              </a:spcBef>
            </a:pPr>
            <a:r>
              <a:rPr sz="2600" spc="-5" dirty="0">
                <a:latin typeface="Verdana"/>
                <a:cs typeface="Verdana"/>
              </a:rPr>
              <a:t>System.out.println(s 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instanceof</a:t>
            </a:r>
            <a:r>
              <a:rPr sz="2600" b="1" spc="-5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Simple1);</a:t>
            </a:r>
            <a:r>
              <a:rPr sz="2600" spc="-5" dirty="0">
                <a:solidFill>
                  <a:srgbClr val="008200"/>
                </a:solidFill>
                <a:latin typeface="Verdana"/>
                <a:cs typeface="Verdana"/>
              </a:rPr>
              <a:t>//true</a:t>
            </a:r>
            <a:endParaRPr sz="2600" dirty="0">
              <a:latin typeface="Verdana"/>
              <a:cs typeface="Verdana"/>
            </a:endParaRPr>
          </a:p>
          <a:p>
            <a:pPr marL="128270">
              <a:lnSpc>
                <a:spcPct val="100000"/>
              </a:lnSpc>
              <a:spcBef>
                <a:spcPts val="370"/>
              </a:spcBef>
              <a:tabLst>
                <a:tab pos="570230" algn="l"/>
              </a:tabLst>
            </a:pPr>
            <a:r>
              <a:rPr sz="2600" dirty="0">
                <a:latin typeface="Verdana"/>
                <a:cs typeface="Verdana"/>
              </a:rPr>
              <a:t>}	}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latin typeface="Verdana"/>
                <a:cs typeface="Verdana"/>
              </a:rPr>
              <a:t>Eg)</a:t>
            </a:r>
            <a:endParaRPr sz="2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class </a:t>
            </a:r>
            <a:r>
              <a:rPr sz="2600" dirty="0">
                <a:latin typeface="Verdana"/>
                <a:cs typeface="Verdana"/>
              </a:rPr>
              <a:t>Dog2{</a:t>
            </a:r>
          </a:p>
          <a:p>
            <a:pPr marL="243840" marR="3848100" indent="-116205">
              <a:lnSpc>
                <a:spcPts val="3510"/>
              </a:lnSpc>
              <a:spcBef>
                <a:spcPts val="165"/>
              </a:spcBef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public static 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void </a:t>
            </a:r>
            <a:r>
              <a:rPr sz="2600" dirty="0">
                <a:latin typeface="Verdana"/>
                <a:cs typeface="Verdana"/>
              </a:rPr>
              <a:t>main(String args[]){  Dog2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d=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null</a:t>
            </a:r>
            <a:r>
              <a:rPr sz="2600" dirty="0">
                <a:latin typeface="Verdana"/>
                <a:cs typeface="Verdana"/>
              </a:rPr>
              <a:t>;</a:t>
            </a:r>
          </a:p>
          <a:p>
            <a:pPr marL="243840">
              <a:lnSpc>
                <a:spcPct val="100000"/>
              </a:lnSpc>
              <a:spcBef>
                <a:spcPts val="185"/>
              </a:spcBef>
            </a:pPr>
            <a:r>
              <a:rPr sz="2600" spc="-5" dirty="0">
                <a:latin typeface="Verdana"/>
                <a:cs typeface="Verdana"/>
              </a:rPr>
              <a:t>System.out.println(d 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instanceof</a:t>
            </a:r>
            <a:r>
              <a:rPr sz="2600" b="1" spc="-4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Dog2);</a:t>
            </a:r>
            <a:r>
              <a:rPr sz="2600" spc="-5" dirty="0">
                <a:solidFill>
                  <a:srgbClr val="008200"/>
                </a:solidFill>
                <a:latin typeface="Verdana"/>
                <a:cs typeface="Verdana"/>
              </a:rPr>
              <a:t>//false</a:t>
            </a:r>
            <a:endParaRPr sz="2600" dirty="0">
              <a:latin typeface="Verdana"/>
              <a:cs typeface="Verdana"/>
            </a:endParaRPr>
          </a:p>
          <a:p>
            <a:pPr marL="128270">
              <a:lnSpc>
                <a:spcPct val="100000"/>
              </a:lnSpc>
              <a:spcBef>
                <a:spcPts val="370"/>
              </a:spcBef>
              <a:tabLst>
                <a:tab pos="570230" algn="l"/>
              </a:tabLst>
            </a:pPr>
            <a:r>
              <a:rPr sz="2600" dirty="0">
                <a:latin typeface="Verdana"/>
                <a:cs typeface="Verdana"/>
              </a:rPr>
              <a:t>}	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205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00A4A"/>
                </a:solidFill>
                <a:latin typeface="Carlito"/>
                <a:cs typeface="Carlito"/>
              </a:rPr>
              <a:t>Up</a:t>
            </a:r>
            <a:r>
              <a:rPr sz="4000" spc="-30" dirty="0">
                <a:solidFill>
                  <a:srgbClr val="600A4A"/>
                </a:solidFill>
                <a:latin typeface="Carlito"/>
                <a:cs typeface="Carlito"/>
              </a:rPr>
              <a:t>c</a:t>
            </a:r>
            <a:r>
              <a:rPr sz="4000" spc="-5" dirty="0">
                <a:solidFill>
                  <a:srgbClr val="600A4A"/>
                </a:solidFill>
                <a:latin typeface="Carlito"/>
                <a:cs typeface="Carlito"/>
              </a:rPr>
              <a:t>a</a:t>
            </a:r>
            <a:r>
              <a:rPr sz="4000" spc="-50" dirty="0">
                <a:solidFill>
                  <a:srgbClr val="600A4A"/>
                </a:solidFill>
                <a:latin typeface="Carlito"/>
                <a:cs typeface="Carlito"/>
              </a:rPr>
              <a:t>s</a:t>
            </a:r>
            <a:r>
              <a:rPr sz="4000" spc="-5" dirty="0">
                <a:solidFill>
                  <a:srgbClr val="600A4A"/>
                </a:solidFill>
                <a:latin typeface="Carlito"/>
                <a:cs typeface="Carlito"/>
              </a:rPr>
              <a:t>ting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86816"/>
            <a:ext cx="10833100" cy="609173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1414145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latin typeface="Verdana"/>
                <a:cs typeface="Verdana"/>
              </a:rPr>
              <a:t>If </a:t>
            </a:r>
            <a:r>
              <a:rPr sz="2800" spc="-5" dirty="0">
                <a:latin typeface="Verdana"/>
                <a:cs typeface="Verdana"/>
              </a:rPr>
              <a:t>the reference </a:t>
            </a:r>
            <a:r>
              <a:rPr sz="2800" spc="-20" dirty="0">
                <a:latin typeface="Verdana"/>
                <a:cs typeface="Verdana"/>
              </a:rPr>
              <a:t>variable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5" dirty="0">
                <a:latin typeface="Verdana"/>
                <a:cs typeface="Verdana"/>
              </a:rPr>
              <a:t>Parent </a:t>
            </a:r>
            <a:r>
              <a:rPr sz="2800" spc="-5" dirty="0">
                <a:latin typeface="Verdana"/>
                <a:cs typeface="Verdana"/>
              </a:rPr>
              <a:t>class refers to </a:t>
            </a:r>
            <a:r>
              <a:rPr sz="2800" spc="-10" dirty="0">
                <a:latin typeface="Verdana"/>
                <a:cs typeface="Verdana"/>
              </a:rPr>
              <a:t>the  </a:t>
            </a:r>
            <a:r>
              <a:rPr sz="2800" spc="-5" dirty="0">
                <a:latin typeface="Verdana"/>
                <a:cs typeface="Verdana"/>
              </a:rPr>
              <a:t>object of </a:t>
            </a:r>
            <a:r>
              <a:rPr sz="2800" spc="-10" dirty="0">
                <a:latin typeface="Verdana"/>
                <a:cs typeface="Verdana"/>
              </a:rPr>
              <a:t>Child class, it is known </a:t>
            </a:r>
            <a:r>
              <a:rPr sz="2800" spc="-5" dirty="0">
                <a:latin typeface="Verdana"/>
                <a:cs typeface="Verdana"/>
              </a:rPr>
              <a:t>as</a:t>
            </a:r>
            <a:r>
              <a:rPr sz="2800" spc="1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upcasting</a:t>
            </a:r>
            <a:endParaRPr sz="2800" dirty="0">
              <a:latin typeface="Verdana"/>
              <a:cs typeface="Verdana"/>
            </a:endParaRPr>
          </a:p>
          <a:p>
            <a:pPr marL="239395">
              <a:lnSpc>
                <a:spcPct val="100000"/>
              </a:lnSpc>
              <a:spcBef>
                <a:spcPts val="2570"/>
              </a:spcBef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class</a:t>
            </a:r>
            <a:r>
              <a:rPr sz="2600" b="1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Bike{</a:t>
            </a:r>
            <a:endParaRPr sz="2600" dirty="0">
              <a:latin typeface="Verdana"/>
              <a:cs typeface="Verdana"/>
            </a:endParaRPr>
          </a:p>
          <a:p>
            <a:pPr marL="470534">
              <a:lnSpc>
                <a:spcPct val="100000"/>
              </a:lnSpc>
              <a:spcBef>
                <a:spcPts val="65"/>
              </a:spcBef>
            </a:pP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void</a:t>
            </a:r>
            <a:r>
              <a:rPr sz="2600" b="1" spc="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run()</a:t>
            </a:r>
            <a:endParaRPr lang="en-IN" sz="2600" spc="-5" dirty="0">
              <a:latin typeface="Verdana"/>
              <a:cs typeface="Verdana"/>
            </a:endParaRPr>
          </a:p>
          <a:p>
            <a:pPr marL="470534">
              <a:lnSpc>
                <a:spcPct val="100000"/>
              </a:lnSpc>
              <a:spcBef>
                <a:spcPts val="65"/>
              </a:spcBef>
            </a:pPr>
            <a:r>
              <a:rPr sz="2600" spc="-5" dirty="0">
                <a:latin typeface="Verdana"/>
                <a:cs typeface="Verdana"/>
              </a:rPr>
              <a:t>{System.out.println(</a:t>
            </a:r>
            <a:r>
              <a:rPr sz="2600" spc="-5" dirty="0">
                <a:solidFill>
                  <a:srgbClr val="0000FF"/>
                </a:solidFill>
                <a:latin typeface="Verdana"/>
                <a:cs typeface="Verdana"/>
              </a:rPr>
              <a:t>"running"</a:t>
            </a:r>
            <a:r>
              <a:rPr sz="2600" spc="-5" dirty="0">
                <a:latin typeface="Verdana"/>
                <a:cs typeface="Verdana"/>
              </a:rPr>
              <a:t>);}</a:t>
            </a:r>
            <a:r>
              <a:rPr sz="2600" dirty="0">
                <a:latin typeface="Verdana"/>
                <a:cs typeface="Verdana"/>
              </a:rPr>
              <a:t>}</a:t>
            </a:r>
            <a:endParaRPr lang="en-IN" sz="2600" dirty="0">
              <a:latin typeface="Verdana"/>
              <a:cs typeface="Verdana"/>
            </a:endParaRPr>
          </a:p>
          <a:p>
            <a:pPr marL="470534">
              <a:lnSpc>
                <a:spcPct val="100000"/>
              </a:lnSpc>
              <a:spcBef>
                <a:spcPts val="65"/>
              </a:spcBef>
            </a:pPr>
            <a:endParaRPr sz="2600" dirty="0">
              <a:latin typeface="Verdana"/>
              <a:cs typeface="Verdana"/>
            </a:endParaRPr>
          </a:p>
          <a:p>
            <a:pPr marL="239395">
              <a:lnSpc>
                <a:spcPct val="100000"/>
              </a:lnSpc>
              <a:spcBef>
                <a:spcPts val="60"/>
              </a:spcBef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class </a:t>
            </a:r>
            <a:r>
              <a:rPr sz="2600" spc="-5" dirty="0">
                <a:latin typeface="Verdana"/>
                <a:cs typeface="Verdana"/>
              </a:rPr>
              <a:t>Splendor </a:t>
            </a: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extends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Bike{</a:t>
            </a:r>
            <a:endParaRPr sz="2600" dirty="0">
              <a:latin typeface="Verdana"/>
              <a:cs typeface="Verdana"/>
            </a:endParaRPr>
          </a:p>
          <a:p>
            <a:pPr marL="504190">
              <a:lnSpc>
                <a:spcPct val="100000"/>
              </a:lnSpc>
              <a:spcBef>
                <a:spcPts val="60"/>
              </a:spcBef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void </a:t>
            </a:r>
            <a:r>
              <a:rPr sz="2600" spc="-5" dirty="0">
                <a:latin typeface="Verdana"/>
                <a:cs typeface="Verdana"/>
              </a:rPr>
              <a:t>run()</a:t>
            </a:r>
            <a:endParaRPr lang="en-IN" sz="2600" spc="-5" dirty="0">
              <a:latin typeface="Verdana"/>
              <a:cs typeface="Verdana"/>
            </a:endParaRPr>
          </a:p>
          <a:p>
            <a:pPr marL="504190">
              <a:lnSpc>
                <a:spcPct val="100000"/>
              </a:lnSpc>
              <a:spcBef>
                <a:spcPts val="60"/>
              </a:spcBef>
            </a:pPr>
            <a:r>
              <a:rPr sz="2600" spc="-5" dirty="0">
                <a:latin typeface="Verdana"/>
                <a:cs typeface="Verdana"/>
              </a:rPr>
              <a:t>{System.out.println(</a:t>
            </a:r>
            <a:r>
              <a:rPr sz="2600" spc="-5" dirty="0">
                <a:solidFill>
                  <a:srgbClr val="0000FF"/>
                </a:solidFill>
                <a:latin typeface="Verdana"/>
                <a:cs typeface="Verdana"/>
              </a:rPr>
              <a:t>"running </a:t>
            </a:r>
            <a:r>
              <a:rPr sz="2600" dirty="0">
                <a:solidFill>
                  <a:srgbClr val="0000FF"/>
                </a:solidFill>
                <a:latin typeface="Verdana"/>
                <a:cs typeface="Verdana"/>
              </a:rPr>
              <a:t>safely </a:t>
            </a:r>
            <a:r>
              <a:rPr sz="2600" spc="-5" dirty="0">
                <a:solidFill>
                  <a:srgbClr val="0000FF"/>
                </a:solidFill>
                <a:latin typeface="Verdana"/>
                <a:cs typeface="Verdana"/>
              </a:rPr>
              <a:t>with</a:t>
            </a:r>
            <a:r>
              <a:rPr sz="2600" spc="59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Verdana"/>
                <a:cs typeface="Verdana"/>
              </a:rPr>
              <a:t>60km"</a:t>
            </a:r>
            <a:r>
              <a:rPr sz="2600" spc="-10" dirty="0">
                <a:latin typeface="Verdana"/>
                <a:cs typeface="Verdana"/>
              </a:rPr>
              <a:t>);}</a:t>
            </a:r>
            <a:endParaRPr lang="en-IN" sz="2600" spc="-10" dirty="0">
              <a:latin typeface="Verdana"/>
              <a:cs typeface="Verdana"/>
            </a:endParaRPr>
          </a:p>
          <a:p>
            <a:pPr marL="504190">
              <a:lnSpc>
                <a:spcPct val="100000"/>
              </a:lnSpc>
              <a:spcBef>
                <a:spcPts val="60"/>
              </a:spcBef>
            </a:pPr>
            <a:endParaRPr sz="2600" dirty="0">
              <a:latin typeface="Verdana"/>
              <a:cs typeface="Verdana"/>
            </a:endParaRPr>
          </a:p>
          <a:p>
            <a:pPr marL="702945" marR="3615054" indent="-232410">
              <a:lnSpc>
                <a:spcPct val="102099"/>
              </a:lnSpc>
            </a:pP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public static </a:t>
            </a:r>
            <a:r>
              <a:rPr sz="2600" b="1" dirty="0">
                <a:solidFill>
                  <a:srgbClr val="006699"/>
                </a:solidFill>
                <a:latin typeface="Verdana"/>
                <a:cs typeface="Verdana"/>
              </a:rPr>
              <a:t>void </a:t>
            </a:r>
            <a:r>
              <a:rPr sz="2600" dirty="0">
                <a:latin typeface="Verdana"/>
                <a:cs typeface="Verdana"/>
              </a:rPr>
              <a:t>main(String </a:t>
            </a:r>
            <a:r>
              <a:rPr sz="2600" dirty="0" err="1">
                <a:latin typeface="Verdana"/>
                <a:cs typeface="Verdana"/>
              </a:rPr>
              <a:t>args</a:t>
            </a:r>
            <a:r>
              <a:rPr sz="2600" dirty="0">
                <a:latin typeface="Verdana"/>
                <a:cs typeface="Verdana"/>
              </a:rPr>
              <a:t>[])</a:t>
            </a:r>
            <a:endParaRPr lang="en-IN" sz="2600" dirty="0">
              <a:latin typeface="Verdana"/>
              <a:cs typeface="Verdana"/>
            </a:endParaRPr>
          </a:p>
          <a:p>
            <a:pPr marL="702945" marR="3615054" indent="-232410">
              <a:lnSpc>
                <a:spcPct val="102099"/>
              </a:lnSpc>
            </a:pPr>
            <a:r>
              <a:rPr sz="2600" dirty="0">
                <a:latin typeface="Verdana"/>
                <a:cs typeface="Verdana"/>
              </a:rPr>
              <a:t>{  </a:t>
            </a:r>
            <a:r>
              <a:rPr sz="2600" spc="-5" dirty="0">
                <a:latin typeface="Verdana"/>
                <a:cs typeface="Verdana"/>
              </a:rPr>
              <a:t>Bike </a:t>
            </a:r>
            <a:r>
              <a:rPr sz="2600" dirty="0">
                <a:latin typeface="Verdana"/>
                <a:cs typeface="Verdana"/>
              </a:rPr>
              <a:t>b = </a:t>
            </a:r>
            <a:r>
              <a:rPr sz="2600" b="1" spc="-5" dirty="0">
                <a:solidFill>
                  <a:srgbClr val="006699"/>
                </a:solidFill>
                <a:latin typeface="Verdana"/>
                <a:cs typeface="Verdana"/>
              </a:rPr>
              <a:t>new </a:t>
            </a:r>
            <a:r>
              <a:rPr sz="2600" dirty="0">
                <a:latin typeface="Verdana"/>
                <a:cs typeface="Verdana"/>
              </a:rPr>
              <a:t>Splendor();</a:t>
            </a:r>
            <a:r>
              <a:rPr sz="2600" dirty="0">
                <a:solidFill>
                  <a:srgbClr val="008200"/>
                </a:solidFill>
                <a:latin typeface="Verdana"/>
                <a:cs typeface="Verdana"/>
              </a:rPr>
              <a:t>//upcasting  </a:t>
            </a:r>
            <a:r>
              <a:rPr sz="2600" spc="-5" dirty="0">
                <a:latin typeface="Verdana"/>
                <a:cs typeface="Verdana"/>
              </a:rPr>
              <a:t>b.run();</a:t>
            </a:r>
            <a:endParaRPr sz="2600" dirty="0">
              <a:latin typeface="Verdana"/>
              <a:cs typeface="Verdana"/>
            </a:endParaRPr>
          </a:p>
          <a:p>
            <a:pPr marL="470534">
              <a:lnSpc>
                <a:spcPct val="100000"/>
              </a:lnSpc>
              <a:spcBef>
                <a:spcPts val="65"/>
              </a:spcBef>
            </a:pPr>
            <a:r>
              <a:rPr sz="2600" dirty="0">
                <a:latin typeface="Verdana"/>
                <a:cs typeface="Verdana"/>
              </a:rPr>
              <a:t>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82DD534DAA6428957FA20B48506D9" ma:contentTypeVersion="2" ma:contentTypeDescription="Create a new document." ma:contentTypeScope="" ma:versionID="f8b8295cd1ce6496a7914625fb153ade">
  <xsd:schema xmlns:xsd="http://www.w3.org/2001/XMLSchema" xmlns:xs="http://www.w3.org/2001/XMLSchema" xmlns:p="http://schemas.microsoft.com/office/2006/metadata/properties" xmlns:ns2="156d6fe2-5c2b-4f75-b036-5bc6a240b2f1" targetNamespace="http://schemas.microsoft.com/office/2006/metadata/properties" ma:root="true" ma:fieldsID="acd9d85e61d6af5b359a731df897782c" ns2:_="">
    <xsd:import namespace="156d6fe2-5c2b-4f75-b036-5bc6a240b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d6fe2-5c2b-4f75-b036-5bc6a240b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39A3CA-766A-4757-9EFC-61A5BEFA11A7}"/>
</file>

<file path=customXml/itemProps2.xml><?xml version="1.0" encoding="utf-8"?>
<ds:datastoreItem xmlns:ds="http://schemas.openxmlformats.org/officeDocument/2006/customXml" ds:itemID="{567889BE-3759-4C75-AAA5-6B070C39EB62}"/>
</file>

<file path=customXml/itemProps3.xml><?xml version="1.0" encoding="utf-8"?>
<ds:datastoreItem xmlns:ds="http://schemas.openxmlformats.org/officeDocument/2006/customXml" ds:itemID="{876BDF9E-6CF5-4B62-BEB1-02F3483FD39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5730</Words>
  <Application>Microsoft Office PowerPoint</Application>
  <PresentationFormat>Widescreen</PresentationFormat>
  <Paragraphs>666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Carlito</vt:lpstr>
      <vt:lpstr>Courier New</vt:lpstr>
      <vt:lpstr>Times New Roman</vt:lpstr>
      <vt:lpstr>Verdana</vt:lpstr>
      <vt:lpstr>Office Theme</vt:lpstr>
      <vt:lpstr>Creation of Java</vt:lpstr>
      <vt:lpstr>Features</vt:lpstr>
      <vt:lpstr>Principles of Object Orientation</vt:lpstr>
      <vt:lpstr>JDK</vt:lpstr>
      <vt:lpstr>PowerPoint Presentation</vt:lpstr>
      <vt:lpstr>Instance initializer block</vt:lpstr>
      <vt:lpstr>Program</vt:lpstr>
      <vt:lpstr>Java instanceof</vt:lpstr>
      <vt:lpstr>Upcasting</vt:lpstr>
      <vt:lpstr>Downcasting with java instanceof operator</vt:lpstr>
      <vt:lpstr>Object class in Java</vt:lpstr>
      <vt:lpstr>PowerPoint Presentation</vt:lpstr>
      <vt:lpstr>Autoboxing</vt:lpstr>
      <vt:lpstr>Unboxing</vt:lpstr>
      <vt:lpstr>Java Strictfp Keyword</vt:lpstr>
      <vt:lpstr>javadoc comment</vt:lpstr>
      <vt:lpstr>PowerPoint Presentation</vt:lpstr>
      <vt:lpstr>PowerPoint Presentation</vt:lpstr>
      <vt:lpstr>PowerPoint Presentation</vt:lpstr>
      <vt:lpstr>Nested Classes</vt:lpstr>
      <vt:lpstr>PowerPoint Presentation</vt:lpstr>
      <vt:lpstr>Inner Class</vt:lpstr>
      <vt:lpstr>Accessing the Private Members</vt:lpstr>
      <vt:lpstr>PowerPoint Presentation</vt:lpstr>
      <vt:lpstr>Method-local Inner Class</vt:lpstr>
      <vt:lpstr>Anonymous Inner Class</vt:lpstr>
      <vt:lpstr>Anonymous Inner Class as Argument</vt:lpstr>
      <vt:lpstr>Static Nested Class</vt:lpstr>
      <vt:lpstr>Java - Exceptions</vt:lpstr>
      <vt:lpstr>Categories</vt:lpstr>
      <vt:lpstr>PowerPoint Presentation</vt:lpstr>
      <vt:lpstr>Exception Methods</vt:lpstr>
      <vt:lpstr>Catching Exceptions</vt:lpstr>
      <vt:lpstr>Program</vt:lpstr>
      <vt:lpstr>Multiple Catch Blocks</vt:lpstr>
      <vt:lpstr>The Throws/Throw Keywords</vt:lpstr>
      <vt:lpstr>Program</vt:lpstr>
      <vt:lpstr>The Finally Block</vt:lpstr>
      <vt:lpstr>User-defined Exceptions</vt:lpstr>
      <vt:lpstr>PowerPoint Presentation</vt:lpstr>
      <vt:lpstr>Strings in Java</vt:lpstr>
      <vt:lpstr>Why J2EE?</vt:lpstr>
      <vt:lpstr>J2SE(Java Platform, Standard Edition)</vt:lpstr>
      <vt:lpstr>J2EE(Java Platform, Enterprise Edition)</vt:lpstr>
      <vt:lpstr>J2ME(Java Platform, Micro Edition)</vt:lpstr>
      <vt:lpstr>PowerPoint Presentation</vt:lpstr>
      <vt:lpstr>What is N-Tier?</vt:lpstr>
      <vt:lpstr>N-tier Architecture</vt:lpstr>
      <vt:lpstr>N-Tier Architecture</vt:lpstr>
      <vt:lpstr>Popular sites who have applied this architecture</vt:lpstr>
      <vt:lpstr>PowerPoint Presentation</vt:lpstr>
      <vt:lpstr>PowerPoint Presentation</vt:lpstr>
      <vt:lpstr>PowerPoint Presentation</vt:lpstr>
      <vt:lpstr>Presentation Layer</vt:lpstr>
      <vt:lpstr>Business Access Layer</vt:lpstr>
      <vt:lpstr>Data Access Layer</vt:lpstr>
      <vt:lpstr>2-Tier Architecture</vt:lpstr>
      <vt:lpstr>Single Tier or 1-Tier Architecture</vt:lpstr>
      <vt:lpstr>JavaBean, Why use JavaBean?</vt:lpstr>
      <vt:lpstr>How to access the JavaBean class?</vt:lpstr>
      <vt:lpstr>MVC Architecture</vt:lpstr>
      <vt:lpstr>MVC Architecture</vt:lpstr>
      <vt:lpstr>MVC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CSE506</dc:title>
  <dc:creator>Mano Paul</dc:creator>
  <cp:lastModifiedBy>Mano Paul P</cp:lastModifiedBy>
  <cp:revision>6</cp:revision>
  <dcterms:created xsi:type="dcterms:W3CDTF">2021-08-25T07:29:25Z</dcterms:created>
  <dcterms:modified xsi:type="dcterms:W3CDTF">2022-04-13T03:50:44Z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2021-08-25T00:00:00Z</vt:filetime>
  </property>
  <property fmtid="{D5CDD505-2E9C-101B-9397-08002B2CF9AE}" pid="5" name="ContentTypeId">
    <vt:lpwstr>0x010100C2582DD534DAA6428957FA20B48506D9</vt:lpwstr>
  </property>
</Properties>
</file>