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97" r:id="rId8"/>
    <p:sldId id="298" r:id="rId9"/>
    <p:sldId id="299" r:id="rId10"/>
    <p:sldId id="300" r:id="rId11"/>
    <p:sldId id="302" r:id="rId12"/>
    <p:sldId id="301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B971-953F-4A00-A58F-F0155F246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772E3-BE35-4576-9224-94A625C5F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30CC0-5180-40A2-8FD7-48E80EB9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98E-FE70-4E9E-AC7F-15A298349525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D4920-D92B-46AB-8643-87483FA7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014B-991D-4956-A52D-1CAC6EA9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552D-D444-4B1D-8AAF-06B5AF7C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2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045A-8048-472E-9EC8-F950C0C9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4C790-16E3-45C9-92A5-00A86C29A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EDD8-53A6-4283-B00F-888F5E11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98E-FE70-4E9E-AC7F-15A298349525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F00AE-68B2-4DB6-8748-848C102A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CD06E-4C55-4044-8ACE-01AA8F27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552D-D444-4B1D-8AAF-06B5AF7C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66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46572-D05D-4015-B13D-BB38F9ACF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65235-7852-4144-BEE8-D60F3A0E3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CA7D-C9E9-49A9-B591-C46E06F5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98E-FE70-4E9E-AC7F-15A298349525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30CB-7E38-431A-B09D-A914E189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939F-91C1-4FA2-9C9B-577533FC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552D-D444-4B1D-8AAF-06B5AF7C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9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512E-6C55-4468-8179-5C0AABCE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4EA7-6D84-4EFF-8CF4-663E2123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73AD-BA5A-488F-9E6C-B7C1B7E5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98E-FE70-4E9E-AC7F-15A298349525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1A49E-5773-44A5-8280-51ACBF52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098B-E74D-4E11-9019-1E9A1C98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552D-D444-4B1D-8AAF-06B5AF7C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3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D988-7571-472B-8F8B-A41D5160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4F29-A2EE-4756-8D09-F2CD4EEFF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B994-2605-4445-8AEF-B8AFBDA7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98E-FE70-4E9E-AC7F-15A298349525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9116-406B-4D00-A75C-7FD7D8B0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CE44-0321-4362-9BF9-A3A85CF2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552D-D444-4B1D-8AAF-06B5AF7C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31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2F9A-374D-47B9-BEAE-D9985B21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264D-C53A-491E-ADE6-397845321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6B2F3-F29C-4B70-88DD-19F2B6F29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EBB98-8C08-41F1-AFD3-5644815C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98E-FE70-4E9E-AC7F-15A298349525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40DCA-9490-4EBD-9CA3-A1CCF19D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CBCA7-EF17-41BE-8BB8-7CBA0355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552D-D444-4B1D-8AAF-06B5AF7C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83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9FF9-02D7-49C9-BF5A-7FA54C4C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C4270-F9EC-4A30-8078-4833F78D8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178F8-97D8-40FC-BE97-F9C99C9C5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82710-8A69-419F-AF8F-C0EA0F43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B122D-447F-4818-9E9C-E834FFDF0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F0204-3F50-4EEB-86AE-419E963B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98E-FE70-4E9E-AC7F-15A298349525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31CE2-DE32-4BB2-A551-0C63A38A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48BFF-A157-491E-AF7F-D89669E2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552D-D444-4B1D-8AAF-06B5AF7C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35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1F78-535B-4739-A290-0079C6AB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F32CB-CA7D-458B-A1F4-B933A654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98E-FE70-4E9E-AC7F-15A298349525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1EE45-8363-4C73-8433-DEDDDEEB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697-E7A2-42A5-86DA-D14F9C74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552D-D444-4B1D-8AAF-06B5AF7C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20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1312A-A782-444F-B5C7-7BAA509F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98E-FE70-4E9E-AC7F-15A298349525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94B38-8409-4DDC-A9E0-AB033E6D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6E669-34D4-42C1-A4EE-B39DC7B2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552D-D444-4B1D-8AAF-06B5AF7C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97E5-6D56-4FD9-A839-FBFF4BB3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3C5A-385D-4A93-8524-3B6A119E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6E25C-4E45-43B5-9AA9-442508C67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A48DB-2725-4307-B61C-9594016F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98E-FE70-4E9E-AC7F-15A298349525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81A82-4CCB-4052-B618-0DD1B39F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5C4A9-78D3-46A4-B24F-BAB5AD9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552D-D444-4B1D-8AAF-06B5AF7C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23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C1C3-B7CC-49E8-AEC7-22092B5B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E4136-DE80-489A-8C57-B9EAF55C8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D97DD-E222-475D-AEA4-7EFD0B45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2C156-06AE-459D-BC58-49A21FAB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98E-FE70-4E9E-AC7F-15A298349525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2E354-51A9-40AC-B936-181DFC3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2716E-CB04-4650-A385-7407A0D4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552D-D444-4B1D-8AAF-06B5AF7C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6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ECA64-D4E2-4744-9B94-FEAD03F9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A909D-1EF6-4BC4-8D41-5590E3E5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6D594-96B2-48B0-BE22-0485758FB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1F98E-FE70-4E9E-AC7F-15A298349525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3042-CB41-44A6-9DD3-F79DEDAFB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5CB4-828D-42E7-AA79-9071B7700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552D-D444-4B1D-8AAF-06B5AF7C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EECF-A39C-4C1B-B2EA-6E08D5865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740900" cy="1541463"/>
          </a:xfrm>
        </p:spPr>
        <p:txBody>
          <a:bodyPr>
            <a:normAutofit/>
          </a:bodyPr>
          <a:lstStyle/>
          <a:p>
            <a:r>
              <a:rPr lang="en-IN" dirty="0"/>
              <a:t>Service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5606E-244A-44C2-8155-63ED5E319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00" y="1541463"/>
            <a:ext cx="10401300" cy="5011737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3600" dirty="0"/>
              <a:t>Unit II</a:t>
            </a:r>
          </a:p>
          <a:p>
            <a:endParaRPr lang="en-IN" sz="3600" dirty="0"/>
          </a:p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Markup Languages, XML, What is XML? Document type Definitions (DTDs), XML namespaces, XML schema, XPath,  XSL transformation, APIs,  J2EE Best Practices and Frameworks, Example Programs</a:t>
            </a:r>
          </a:p>
          <a:p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Concept of JDBC, JDBC Driver Types; JDBC Drivers, JDBC Package, JDBC architecture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344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96A2-F06B-4564-BD22-0BEC30D4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DTD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6D6A-A175-4ECF-AA7D-09C94810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[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&lt;!ELEMENT note (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to,from,heading,body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to (#PCDATA)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from (#PCDATA)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heading (#PCDATA)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body (#PCDATA)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81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96A2-F06B-4564-BD22-0BEC30D4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-282575"/>
            <a:ext cx="10515600" cy="1325563"/>
          </a:xfrm>
        </p:spPr>
        <p:txBody>
          <a:bodyPr/>
          <a:lstStyle/>
          <a:p>
            <a:r>
              <a:rPr lang="en-IN" dirty="0"/>
              <a:t>External DTD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6D6A-A175-4ECF-AA7D-09C94810B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850900"/>
            <a:ext cx="10731500" cy="5326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SYSTEM "note.dtd"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IN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Note.dtd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(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to,from,heading,body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to (#PCDATA)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from (#PCDATA)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heading (#PCDATA)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body (#PCDATA)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05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6D6A-A175-4ECF-AA7D-09C94810B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04800"/>
            <a:ext cx="10807700" cy="6057900"/>
          </a:xfrm>
        </p:spPr>
        <p:txBody>
          <a:bodyPr>
            <a:normAutofit fontScale="92500" lnSpcReduction="2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&lt;!DOCTYPE TVSCHEDULE [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TVSCHEDULE (CHANNEL+)&gt;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CHANNEL (BANNER,DAY+)&gt;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BANNER (#PCDATA)&gt;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DAY (DATE,(HOLIDAY|PROGRAMSLOT+)+)&gt;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HOLIDAY (#PCDATA)&gt;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DATE (#PCDATA)&gt;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PROGRAMSLOT (TIME,TITLE,DESCRIPTION?)&gt;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TIME (#PCDATA)&gt;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TITLE (#PCDATA)&gt; 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DESCRIPTION (#PCDATA)&gt;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&lt;!ATTLIST TVSCHEDULE NAME CDATA #REQUIRED&gt;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&lt;!ATTLIST CHANNEL CHAN CDATA #REQUIRED&gt;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&lt;!ATTLIST PROGRAMSLOT VTR CDATA #IMPLIED&gt;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&lt;!ATTLIST TITLE RATING CDATA #IMPLIED&gt;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&lt;!ATTLIST TITLE LANGUAGE CDATA #IMPLIED&gt;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98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6D6A-A175-4ECF-AA7D-09C94810B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7325"/>
            <a:ext cx="4978400" cy="6670675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/>
              <a:t>&lt;!ELEMENT lv (title, subtitle?, length, content, abstract)&gt;</a:t>
            </a:r>
          </a:p>
          <a:p>
            <a:pPr marL="0" indent="0" fontAlgn="base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/>
              <a:t>&lt;!ATTLIST lv id </a:t>
            </a:r>
            <a:r>
              <a:rPr lang="en-IN" dirty="0" err="1"/>
              <a:t>ID</a:t>
            </a:r>
            <a:r>
              <a:rPr lang="en-IN" dirty="0"/>
              <a:t> #IMPLIED&gt; </a:t>
            </a:r>
          </a:p>
          <a:p>
            <a:pPr marL="0" indent="0" fontAlgn="base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/>
              <a:t>&lt;!ELEMENT title (#PCDATA)&gt;</a:t>
            </a:r>
          </a:p>
          <a:p>
            <a:pPr marL="0" indent="0" fontAlgn="base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/>
              <a:t>&lt;!ELEMENT subtitle (#PCDATA)&gt;</a:t>
            </a:r>
          </a:p>
          <a:p>
            <a:pPr marL="0" indent="0" fontAlgn="base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/>
              <a:t>&lt;!ELEMENT abstract (#PCDATA)&gt;</a:t>
            </a:r>
          </a:p>
          <a:p>
            <a:pPr marL="0" indent="0" fontAlgn="base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/>
              <a:t>&lt;!ELEMENT length EMPTY&gt;</a:t>
            </a:r>
          </a:p>
          <a:p>
            <a:pPr marL="0" indent="0" fontAlgn="base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/>
              <a:t>&lt;!ATTLIST length value CDATA #REQUIRED   unit (</a:t>
            </a:r>
            <a:r>
              <a:rPr lang="en-IN" dirty="0" err="1"/>
              <a:t>sws</a:t>
            </a:r>
            <a:r>
              <a:rPr lang="en-IN" dirty="0"/>
              <a:t>| h| min) "</a:t>
            </a:r>
            <a:r>
              <a:rPr lang="en-IN" dirty="0" err="1"/>
              <a:t>sws</a:t>
            </a:r>
            <a:r>
              <a:rPr lang="en-IN" dirty="0"/>
              <a:t>"&gt;</a:t>
            </a:r>
          </a:p>
          <a:p>
            <a:pPr marL="0" indent="0" fontAlgn="base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dirty="0"/>
          </a:p>
          <a:p>
            <a:pPr marL="0" indent="0" fontAlgn="base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/>
              <a:t>&lt;?xml version="1.0"?&gt;</a:t>
            </a:r>
          </a:p>
          <a:p>
            <a:pPr marL="0" indent="0">
              <a:buNone/>
            </a:pPr>
            <a:r>
              <a:rPr lang="en-IN" dirty="0"/>
              <a:t>    &lt;?xml-stylesheet </a:t>
            </a:r>
            <a:r>
              <a:rPr lang="en-IN" dirty="0" err="1"/>
              <a:t>href</a:t>
            </a:r>
            <a:r>
              <a:rPr lang="en-IN" dirty="0"/>
              <a:t>="lv.xsl" type="text/</a:t>
            </a:r>
            <a:r>
              <a:rPr lang="en-IN" dirty="0" err="1"/>
              <a:t>xsl</a:t>
            </a:r>
            <a:r>
              <a:rPr lang="en-IN" dirty="0"/>
              <a:t>"?&gt;</a:t>
            </a:r>
          </a:p>
          <a:p>
            <a:pPr marL="0" indent="0">
              <a:buNone/>
            </a:pPr>
            <a:r>
              <a:rPr lang="en-IN" dirty="0"/>
              <a:t>    &lt;!DOCTYPE lv SYSTEM "lehre.dtd"&gt;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4DDBDE-73BD-425B-9DBC-BD39F222BB6B}"/>
              </a:ext>
            </a:extLst>
          </p:cNvPr>
          <p:cNvSpPr txBox="1">
            <a:spLocks/>
          </p:cNvSpPr>
          <p:nvPr/>
        </p:nvSpPr>
        <p:spPr>
          <a:xfrm>
            <a:off x="6527800" y="187325"/>
            <a:ext cx="4978400" cy="6670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&lt;lv id="wip2"&gt;</a:t>
            </a:r>
          </a:p>
          <a:p>
            <a:pPr marL="0" indent="0">
              <a:buNone/>
            </a:pPr>
            <a:r>
              <a:rPr lang="en-IN" dirty="0"/>
              <a:t>      &lt;title&gt;WI-</a:t>
            </a:r>
            <a:r>
              <a:rPr lang="en-IN" dirty="0" err="1"/>
              <a:t>Praktikum</a:t>
            </a:r>
            <a:r>
              <a:rPr lang="en-IN" dirty="0"/>
              <a:t> 2&lt;/title&gt;</a:t>
            </a:r>
          </a:p>
          <a:p>
            <a:pPr marL="0" indent="0">
              <a:buNone/>
            </a:pPr>
            <a:r>
              <a:rPr lang="en-IN" dirty="0"/>
              <a:t>      &lt;subtitle&gt;</a:t>
            </a:r>
            <a:r>
              <a:rPr lang="en-IN" dirty="0" err="1"/>
              <a:t>Verarbeitung</a:t>
            </a:r>
            <a:r>
              <a:rPr lang="en-IN" dirty="0"/>
              <a:t> </a:t>
            </a:r>
            <a:r>
              <a:rPr lang="en-IN" dirty="0" err="1"/>
              <a:t>strukturierter</a:t>
            </a:r>
            <a:r>
              <a:rPr lang="en-IN" dirty="0"/>
              <a:t> </a:t>
            </a:r>
            <a:r>
              <a:rPr lang="en-IN" dirty="0" err="1"/>
              <a:t>Daten</a:t>
            </a:r>
            <a:r>
              <a:rPr lang="en-IN" dirty="0"/>
              <a:t>&lt;/subtitle&gt;</a:t>
            </a:r>
          </a:p>
          <a:p>
            <a:pPr marL="0" indent="0">
              <a:buNone/>
            </a:pPr>
            <a:r>
              <a:rPr lang="en-IN" dirty="0"/>
              <a:t>      &lt;length value="2" unit="</a:t>
            </a:r>
            <a:r>
              <a:rPr lang="en-IN" dirty="0" err="1"/>
              <a:t>sws</a:t>
            </a:r>
            <a:r>
              <a:rPr lang="en-IN" dirty="0"/>
              <a:t>"/&gt;</a:t>
            </a:r>
          </a:p>
          <a:p>
            <a:pPr marL="0" indent="0">
              <a:buNone/>
            </a:pPr>
            <a:r>
              <a:rPr lang="en-IN" dirty="0"/>
              <a:t>      &lt;content&gt;</a:t>
            </a:r>
          </a:p>
          <a:p>
            <a:pPr marL="0" indent="0">
              <a:buNone/>
            </a:pPr>
            <a:r>
              <a:rPr lang="en-IN" dirty="0"/>
              <a:t>        &lt;topic&gt;</a:t>
            </a:r>
            <a:r>
              <a:rPr lang="en-IN" dirty="0" err="1"/>
              <a:t>Grundlagen</a:t>
            </a:r>
            <a:r>
              <a:rPr lang="en-IN" dirty="0"/>
              <a:t>&lt;/topic&gt;</a:t>
            </a:r>
          </a:p>
          <a:p>
            <a:pPr marL="0" indent="0">
              <a:buNone/>
            </a:pPr>
            <a:r>
              <a:rPr lang="en-IN" dirty="0"/>
              <a:t>        &lt;topic&gt;</a:t>
            </a:r>
            <a:r>
              <a:rPr lang="en-IN" dirty="0" err="1"/>
              <a:t>Grammatiken</a:t>
            </a:r>
            <a:r>
              <a:rPr lang="en-IN" dirty="0"/>
              <a:t>&lt;/topic&gt;</a:t>
            </a:r>
          </a:p>
          <a:p>
            <a:pPr marL="0" indent="0">
              <a:buNone/>
            </a:pPr>
            <a:r>
              <a:rPr lang="en-IN" dirty="0"/>
              <a:t>        &lt;topic&gt;SAX&lt;/topic&gt;</a:t>
            </a:r>
          </a:p>
          <a:p>
            <a:pPr marL="0" indent="0">
              <a:buNone/>
            </a:pPr>
            <a:r>
              <a:rPr lang="en-IN" dirty="0"/>
              <a:t>      &lt;/content&gt;</a:t>
            </a:r>
          </a:p>
          <a:p>
            <a:pPr marL="0" indent="0">
              <a:buNone/>
            </a:pPr>
            <a:r>
              <a:rPr lang="en-IN" dirty="0"/>
              <a:t>      &lt;abstract&gt;</a:t>
            </a:r>
          </a:p>
          <a:p>
            <a:pPr marL="0" indent="0">
              <a:buNone/>
            </a:pPr>
            <a:r>
              <a:rPr lang="en-IN" dirty="0"/>
              <a:t>      Der </a:t>
            </a:r>
            <a:r>
              <a:rPr lang="en-IN" dirty="0" err="1"/>
              <a:t>Kurs</a:t>
            </a:r>
            <a:r>
              <a:rPr lang="en-IN" dirty="0"/>
              <a:t> </a:t>
            </a:r>
            <a:r>
              <a:rPr lang="en-IN" dirty="0" err="1"/>
              <a:t>vermittelt</a:t>
            </a:r>
            <a:r>
              <a:rPr lang="en-IN" dirty="0"/>
              <a:t> den Aufbau und die </a:t>
            </a:r>
            <a:r>
              <a:rPr lang="en-IN" dirty="0" err="1"/>
              <a:t>Verarbeitung</a:t>
            </a:r>
            <a:r>
              <a:rPr lang="en-IN" dirty="0"/>
              <a:t> von XML-</a:t>
            </a:r>
            <a:r>
              <a:rPr lang="en-IN" dirty="0" err="1"/>
              <a:t>Dokumenten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     Als </a:t>
            </a:r>
            <a:r>
              <a:rPr lang="en-IN" dirty="0" err="1"/>
              <a:t>Programmiersprachen</a:t>
            </a:r>
            <a:r>
              <a:rPr lang="en-IN" dirty="0"/>
              <a:t> </a:t>
            </a:r>
            <a:r>
              <a:rPr lang="en-IN" dirty="0" err="1"/>
              <a:t>kommen</a:t>
            </a:r>
            <a:r>
              <a:rPr lang="en-IN" dirty="0"/>
              <a:t> Java, Python und XSLT </a:t>
            </a:r>
            <a:r>
              <a:rPr lang="en-IN" dirty="0" err="1"/>
              <a:t>zum</a:t>
            </a:r>
            <a:r>
              <a:rPr lang="en-IN" dirty="0"/>
              <a:t> </a:t>
            </a:r>
            <a:r>
              <a:rPr lang="en-IN" dirty="0" err="1"/>
              <a:t>Einsatz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     &lt;/abstract&gt;</a:t>
            </a:r>
          </a:p>
          <a:p>
            <a:pPr marL="0" indent="0">
              <a:buNone/>
            </a:pPr>
            <a:r>
              <a:rPr lang="en-IN" dirty="0"/>
              <a:t>    &lt;/lv&gt;</a:t>
            </a:r>
          </a:p>
        </p:txBody>
      </p:sp>
    </p:spTree>
    <p:extLst>
      <p:ext uri="{BB962C8B-B14F-4D97-AF65-F5344CB8AC3E}">
        <p14:creationId xmlns:p14="http://schemas.microsoft.com/office/powerpoint/2010/main" val="72556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DEC61A-2E8A-4CC7-AC2A-435368C2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41" y="288099"/>
            <a:ext cx="10852759" cy="5888864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Write a Xml program to display Automobile details using DTD structure. 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Cars.dtd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&lt;?xml version = "1.0" encoding = "utf-8"?&gt;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&lt;!ELEMENT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car_catalog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(car+)&gt;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&lt;!ELEMENT car (year, model,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color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engine,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number_of_doors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transmission_type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accessories)&gt;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&lt;!ELEMENT year (#PCDATA)&gt;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&lt;!ELEMENT model (#PCDATA)&gt;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&lt;!ELEMENT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color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(#PCDATA)&gt;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&lt;!ELEMENT engine 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number_of_cylinders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fuel_system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&lt;!ELEMENT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number_of_cylinders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(#PCDATA)&gt;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&lt;!ELEMENT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fuel_system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(#PCDATA)&gt;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&lt;!ELEMENT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number_of_doors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(#PCDATA)&gt;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&lt;!ELEMENT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transmission_type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(#PCDATA)&gt;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&lt;!ELEMENT accessories (#PCDATA)&gt;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&lt;!ATTLIST accessories radio CDATA #REQUIRED&gt;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&lt;!ATTLIST accessories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air_conditioning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CDATA #REQUIRED&gt;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&lt;!ATTLIST accessories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power_windows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CDATA #REQUIRED&gt;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&lt;!ATTLIST accessories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power_steering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CDATA #REQUIRED&gt;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&lt;!ATTLIST accessories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power_brakes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CDATA #REQUIRED&gt;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61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6D6A-A175-4ECF-AA7D-09C94810B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68" y="0"/>
            <a:ext cx="5444648" cy="6857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Cars.xml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&lt;?xml version = "1.0" encoding = "utf-8"?&gt;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&lt;!DOCTYPE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car_catalog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SYSTEM "Cars.dtd"&gt;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car_catalog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&lt;car&gt;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&lt;year&gt; 1997 &lt;/year&gt;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&lt;model&gt; MARUTHI &lt;/model&gt;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color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Light blue 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color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&lt;engine&gt; 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number_of_cylinders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8 cylinder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number_of_cylinders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fuel_system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multi-port fuel injected 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fuel_system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&lt;/engine&gt;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number_of_doors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4 door 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number_of_doors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transmission_type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4 speed automatic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transmission_type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&lt;accessories radio = "yes"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air_conditioning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"yes" 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power_windows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"yes" 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power_steering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"yes" 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power_brakes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"yes" /&gt;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&lt;/car&gt; &lt;car&gt; &lt;year&gt; 1965 &lt;/year&gt;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&lt;model&gt; FORD &lt;/model&gt;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color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White 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color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&lt;engine&gt; 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number_of_cylinders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8 cylinder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number_of_cylinders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fuel_system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4BBL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carburetor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fuel_system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A98742-8D9A-4414-95F2-2045EB11B50E}"/>
              </a:ext>
            </a:extLst>
          </p:cNvPr>
          <p:cNvSpPr txBox="1">
            <a:spLocks/>
          </p:cNvSpPr>
          <p:nvPr/>
        </p:nvSpPr>
        <p:spPr>
          <a:xfrm>
            <a:off x="5670115" y="184714"/>
            <a:ext cx="4899763" cy="6127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&lt;/engine&gt;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number_of_doors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2 door &lt;/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number_of_doors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transmission_type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3 speed manual &lt;/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transmission_type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&lt;accessories radio = "yes" 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air_conditioning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= "no" 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power_windows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= "no" 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power_steering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= "yes" 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power_brakes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= "yes" /&gt;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&lt;/car&gt; &lt;car&gt;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&lt;year&gt; 1985 &lt;/year&gt;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&lt;model&gt; HYUNDAI &lt;/model&gt;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color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Blue &lt;/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color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&lt;engine&gt; &lt;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number_of_cylinders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4 cylinder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&lt;/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number_of_cylinders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fuel_system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fuel injected &lt;/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fuel_system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&lt;/engine&gt;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number_of_doors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4 door &lt;/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number_of_doors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transmission_type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4 speed manual &lt;/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transmission_type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&lt;accessories radio = "yes" 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air_conditioning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= "yes" 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power_windows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= "no" 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power_steering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= "yes" 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power_brakes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= "yes" /&gt;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&lt;/car&gt; &lt;/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car_catalog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88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6D6A-A175-4ECF-AA7D-09C94810B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25" y="114822"/>
            <a:ext cx="5795375" cy="6743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Write a Xml program to display student details using XSL structure. 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Stud.xml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&lt;?xml version="1.0" encoding="UTF-8"?&gt;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&lt;?xml-stylesheet type="text/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href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="stud.xsl"?&gt;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&lt;student&gt;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&lt;s&gt;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&lt;name&gt; Abraham &lt;/name&gt;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&lt;branch&gt; CSE&lt;/branch&gt;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&lt;age&gt;18&lt;/age&gt;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&lt;city&gt; Mumbai &lt;/city&gt;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&lt;/s&gt;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&lt;s&gt;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&lt;name&gt;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Issac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&lt;/name&gt;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&lt;branch&gt; IT&lt;/branch&gt;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&lt;age&gt; 20&lt;/age&gt;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&lt;city&gt; Chennai &lt;/city&gt;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&lt;/s&gt;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9606F-6AE4-4507-A9FF-BFD114D77C79}"/>
              </a:ext>
            </a:extLst>
          </p:cNvPr>
          <p:cNvSpPr txBox="1">
            <a:spLocks/>
          </p:cNvSpPr>
          <p:nvPr/>
        </p:nvSpPr>
        <p:spPr>
          <a:xfrm>
            <a:off x="6910192" y="114822"/>
            <a:ext cx="5281808" cy="6176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&lt;s&gt;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&lt;name&gt; Moses &lt;/name&gt;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&lt;branch&gt; CSE&lt;/branch&gt;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&lt;age&gt; 23&lt;/age&gt;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&lt;city&gt; Bengaluru&lt;/city&gt;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&lt;/s&gt;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&lt;s&gt;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&lt;name&gt; Joshua &lt;/name&gt;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&lt;branch&gt; CSE&lt;/branch&gt;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&lt;age&gt; 17&lt;/age&gt;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&lt;city&gt; Delhi&lt;/city&gt;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&lt;/s&gt;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&lt;s&gt;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&lt;name&gt; Sumathi &lt;/name&gt;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&lt;branch&gt; IT&lt;/branch&gt;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&lt;age&gt; 25&lt;/age&gt;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&lt;city&gt; Indore&lt;/city&gt;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&lt;/s&gt;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&lt;/student&gt;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6D6A-A175-4ECF-AA7D-09C94810B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" y="100208"/>
            <a:ext cx="10872592" cy="6939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Stud.xsl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&lt;?xml version="1.0" encoding="ISO-8859-1"?&gt;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xsl:stylesheet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version="1.0" 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xmlns:xsl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="http://www.w3.org/1999/XSL/Transform"&gt;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xsl:template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match="/"&gt;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&lt;html&gt;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&lt;body&gt;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&lt;h1 align="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center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"&gt;Student Basic Details&lt;/h1&gt;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&lt;table border="3" align="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center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 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&lt;tr&gt; 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&gt;Name&lt;/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&gt;Branch&lt;/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&gt;Age&lt;/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&gt;City&lt;/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&lt;/tr&gt;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xsl:for-each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select="student/s"&gt;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&lt;tr&gt; &lt;td&gt;&lt;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xsl:value-of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select="name"/&gt;&lt;/td&gt;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&lt;td&gt;&lt;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xsl:value-of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select="branch"/&gt;&lt;/td&gt;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&lt;td&gt;&lt;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xsl:value-of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select="age"/&gt;&lt;/td&gt;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&lt;td&gt;&lt;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xsl:value-of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select="city"/&gt;&lt;/td&gt; &lt;/tr&gt;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xsl:for-each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&lt;/table&gt; &lt;/body&gt; &lt;/html&gt; 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xsl:template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xsl:stylesheet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27465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6D6A-A175-4ECF-AA7D-09C94810B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63" y="150312"/>
            <a:ext cx="11098060" cy="65636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Write a Xml program to display student details using 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xsd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schema structure. </a:t>
            </a:r>
          </a:p>
          <a:p>
            <a:pPr marL="0" indent="0">
              <a:buNone/>
            </a:pPr>
            <a:r>
              <a:rPr lang="en-IN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Order.xsd </a:t>
            </a:r>
            <a:endParaRPr lang="en-IN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&lt;?xml version="1.0" encoding="UTF-8"?&gt; </a:t>
            </a:r>
          </a:p>
          <a:p>
            <a:pPr marL="0" indent="0">
              <a:buNone/>
            </a:pPr>
            <a:r>
              <a:rPr lang="de-DE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&lt;xs:schema xmlns:xs="http://www.w3.org/2001/XMLSchema"&gt;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name="order"&gt; 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xs:complexType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xs:sequence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name="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orderperson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 type="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xs:string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"/&gt;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name="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ordername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xs:complexType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xs:sequence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name="name" type="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xs:string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"/&gt;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name="address" type="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xs:string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"/&gt;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name="city" type="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xs:string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"/&gt;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name="country" type="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xs:string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"/&gt;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xs:sequence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&lt;/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xs:complexType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&lt;/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name="item" 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maxOccurs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="unbounded"&gt;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xs:complexType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xs:sequence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name="title" type="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xs:string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"/&gt;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name="note" type="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xs:string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 minOccurs="0"/&gt; </a:t>
            </a:r>
          </a:p>
          <a:p>
            <a:pPr marL="0" indent="0">
              <a:buNone/>
            </a:pPr>
            <a:r>
              <a:rPr lang="fr-FR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fr-FR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fr-FR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name</a:t>
            </a:r>
            <a:r>
              <a:rPr lang="fr-FR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fr-FR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quantity</a:t>
            </a:r>
            <a:r>
              <a:rPr lang="fr-FR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 type="</a:t>
            </a:r>
            <a:r>
              <a:rPr lang="fr-FR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xs:positiveInteger</a:t>
            </a:r>
            <a:r>
              <a:rPr lang="fr-FR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"/&gt;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name="price" type="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xs:decimal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"/&gt;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xs:sequence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&lt;/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xs:complexType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&lt;/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&lt;/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xs:sequence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xs:attribute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name="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orderid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 type="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xs:string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 use="required"/&gt;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xs:complexType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&lt;/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xs:element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&lt;/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xs:schema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829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6D6A-A175-4ECF-AA7D-09C94810B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1" y="313150"/>
            <a:ext cx="10727499" cy="62880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Order.xml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&lt;?xml version="1.0" encoding="UTF-8"?&gt;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&lt;order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orderid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="T5987"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xmlns:xsi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="http://www.w3.org/2001/XMLSchema-instance" 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xsi:noNamespaceSchemaLocation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="Order.xsd"&gt;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orderperson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&gt;John Smith&lt;/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orderperson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ordername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&lt;name&gt;Jeremiah&lt;/name&gt;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&lt;address&gt;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Langgt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23&lt;/address&gt;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&lt;city&gt;Mumbai&lt;/city&gt;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&lt;country&gt;India&lt;/country&gt;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ordername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&lt;item&gt; &lt;title&gt;Service Arch&lt;/title&gt;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&lt;note&gt;Special Edition&lt;/note&gt;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&lt;quantity&gt;2&lt;/quantity&gt;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&lt;price&gt;100.90&lt;/price&gt; &lt;/item&gt;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&lt;item&gt; &lt;title&gt;Advanced Java&lt;/title&gt;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&lt;quantity&gt;3&lt;/quantity&gt;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&lt;price&gt;90.55&lt;/price&gt; &lt;/item&gt;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&lt;/order&gt;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77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D604-BF35-4B08-9E55-49EA9350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a DTD?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9C67-E305-418E-B01C-B9D9AAB3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690688"/>
            <a:ext cx="11239500" cy="4802187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DTD is a Document Type Definition.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DTD defines the structure and the legal elements and attributes of an XML document.</a:t>
            </a:r>
          </a:p>
          <a:p>
            <a:pPr marL="0" indent="0" algn="l">
              <a:buNone/>
            </a:pP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Why Use a DTD?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a DTD, independent groups of people can agree on a standard DTD for interchanging data.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application can use a DTD to verify that XML data is valid.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9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96A2-F06B-4564-BD22-0BEC30D4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Types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6D6A-A175-4ECF-AA7D-09C94810B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320800"/>
            <a:ext cx="11315700" cy="5308600"/>
          </a:xfrm>
        </p:spPr>
        <p:txBody>
          <a:bodyPr>
            <a:normAutofit/>
          </a:bodyPr>
          <a:lstStyle/>
          <a:p>
            <a:r>
              <a:rPr lang="en-IN" dirty="0"/>
              <a:t>Internal DTD</a:t>
            </a:r>
          </a:p>
          <a:p>
            <a:r>
              <a:rPr lang="en-IN" dirty="0"/>
              <a:t>External DTD</a:t>
            </a:r>
          </a:p>
          <a:p>
            <a:endParaRPr lang="en-IN" dirty="0"/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 Internal DTD Declaration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DTD is declared inside the XML file, it must be wrapped inside the &lt;!DOCTYPE&gt; definition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 External DTD Declaration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DTD is declared in an external file, the &lt;!DOCTYPE&gt; definition must contain a reference to the DTD file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30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22F1-E72A-4F8C-8B65-FDF741BA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4375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DTD - XML Building Blocks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8717-85E2-4B7A-BFA9-B8C00815C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714374"/>
            <a:ext cx="11226800" cy="5927725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Building Blocks of XML Documents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documents are made by the following building blocks: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Entities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PCDATA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12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9DF3-89AD-45B1-9972-E670B9B6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Elements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D6F9A-0CBC-4CEB-8B36-AB48A39D4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054100"/>
            <a:ext cx="10807700" cy="512286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 are the 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main building blocks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both XML and HTML documents.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Examples of HTML elements are "body" and "table". Examples of XML elements could be "note" and "message". 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 can contain text, other elements, or be empty. Examples of empty HTML elements are "hr", 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and 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img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</a:t>
            </a:r>
          </a:p>
          <a:p>
            <a:pPr marL="0" indent="0" algn="l">
              <a:buNone/>
            </a:pP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Examples:</a:t>
            </a: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text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text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/message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DTD:</a:t>
            </a: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element-name (#PCDATA)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Example: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from (#PCDATA)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53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AFA0-46BC-4A21-BB58-4411907B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Attributes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EA51-0CEF-4150-9DF5-B9BB2CDF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016000"/>
            <a:ext cx="11404600" cy="56007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provide 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extra information about elements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are always placed inside the opening tag of an element. Attributes always come in name/value pairs. The following 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img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element has additional information about a source file:</a:t>
            </a: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="computer.gif"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name of the element is 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img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 The name of the attribute is 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src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 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value of the attribute is "computer.gif". Since the element itself is empty it is closed by a " /".</a:t>
            </a: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DTD: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!ATTLIST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person number CDATA #REQUIRED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XML: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number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="5677"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10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A4456E-B4B6-474E-9DB9-49FEEC7F6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654990"/>
              </p:ext>
            </p:extLst>
          </p:nvPr>
        </p:nvGraphicFramePr>
        <p:xfrm>
          <a:off x="2266206" y="3040384"/>
          <a:ext cx="7659586" cy="3474720"/>
        </p:xfrm>
        <a:graphic>
          <a:graphicData uri="http://schemas.openxmlformats.org/drawingml/2006/table">
            <a:tbl>
              <a:tblPr/>
              <a:tblGrid>
                <a:gridCol w="3829793">
                  <a:extLst>
                    <a:ext uri="{9D8B030D-6E8A-4147-A177-3AD203B41FA5}">
                      <a16:colId xmlns:a16="http://schemas.microsoft.com/office/drawing/2014/main" val="3745353681"/>
                    </a:ext>
                  </a:extLst>
                </a:gridCol>
                <a:gridCol w="3829793">
                  <a:extLst>
                    <a:ext uri="{9D8B030D-6E8A-4147-A177-3AD203B41FA5}">
                      <a16:colId xmlns:a16="http://schemas.microsoft.com/office/drawing/2014/main" val="3356870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Entity References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58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&amp;lt;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2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&amp;gt;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157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&amp;amp;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834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&amp;quot;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996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&amp;apos;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488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61BB8AE-B118-46E7-93AB-49EEF29EB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48" y="358037"/>
            <a:ext cx="11536303" cy="31508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Entities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Some characters have a special meaning in XML, like the less than sign (&lt;) that defines the start of an XML tag.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Most of you know the HTML entity: "&amp;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nbsp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;". This "no-breaking-space" entity is used in HTML to insert an extra space in a document. Entities are expanded when a document is parsed by an XML parser.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90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9F15-ACAA-4132-818E-7806A5F9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IN" dirty="0"/>
              <a:t>Entity in DTD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2DE6-3FF7-4FDE-89C3-A682ED60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003300"/>
            <a:ext cx="11747500" cy="57531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Internal Entity Declaration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!ENTITY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entity-name "entity-value"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DTD Example: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!ENTITY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writer “Alliance University"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 example: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&amp;writer;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External Entity Declaration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!ENTITY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entity-name SYSTEM "URI/URL"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DTD Example: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!ENTITY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writer SYSTEM "https://www.w3schools.com/entities.dtd"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 example: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&amp;writer;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86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2485C58-EB50-4C3F-B8ED-F390899B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1651"/>
            <a:ext cx="10934700" cy="3962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52352" tIns="133308" rIns="-152352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PCDATA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PCDATA means parsed character data.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Think of character data as the text found between the start tag and the end tag of an XML element.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PCDATA is text that WILL be parsed by a parser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text will be examined by the parser for entities and markup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Tags inside the text will be treated as markup and entities will be expanded.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parsed character data should not contain any &amp;, &lt;, or &gt; characters; these need to be represented by the &amp;amp; 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and 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entities, respectively.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0866D13-791D-430C-9EEE-0040BBF9A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1" y="4106926"/>
            <a:ext cx="11188699" cy="22890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CDATA means character data.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CDATA is text that will NOT be parsed by a parser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Tags inside the text will NOT be treated as markup and entities will not be expanded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3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82DD534DAA6428957FA20B48506D9" ma:contentTypeVersion="2" ma:contentTypeDescription="Create a new document." ma:contentTypeScope="" ma:versionID="f8b8295cd1ce6496a7914625fb153ade">
  <xsd:schema xmlns:xsd="http://www.w3.org/2001/XMLSchema" xmlns:xs="http://www.w3.org/2001/XMLSchema" xmlns:p="http://schemas.microsoft.com/office/2006/metadata/properties" xmlns:ns2="156d6fe2-5c2b-4f75-b036-5bc6a240b2f1" targetNamespace="http://schemas.microsoft.com/office/2006/metadata/properties" ma:root="true" ma:fieldsID="acd9d85e61d6af5b359a731df897782c" ns2:_="">
    <xsd:import namespace="156d6fe2-5c2b-4f75-b036-5bc6a240b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6d6fe2-5c2b-4f75-b036-5bc6a240b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855CB4-A4A9-42E9-AFD1-19D0F7BC8AB8}"/>
</file>

<file path=customXml/itemProps2.xml><?xml version="1.0" encoding="utf-8"?>
<ds:datastoreItem xmlns:ds="http://schemas.openxmlformats.org/officeDocument/2006/customXml" ds:itemID="{5FEED31E-28AC-433A-A226-C0FD437766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7760D4-F11B-4565-91E3-96F80E5C08A5}">
  <ds:schemaRefs>
    <ds:schemaRef ds:uri="31bf2d8e-1bdb-47b6-9044-e4b37fc37bb5"/>
    <ds:schemaRef ds:uri="http://purl.org/dc/terms/"/>
    <ds:schemaRef ds:uri="http://www.w3.org/XML/1998/namespace"/>
    <ds:schemaRef ds:uri="http://schemas.microsoft.com/office/infopath/2007/PartnerControls"/>
    <ds:schemaRef ds:uri="a84e75f8-955a-43cc-98c9-079eb770bf9b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2745</Words>
  <Application>Microsoft Office PowerPoint</Application>
  <PresentationFormat>Widescreen</PresentationFormat>
  <Paragraphs>281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Service Oriented Programming</vt:lpstr>
      <vt:lpstr>What is a DTD? </vt:lpstr>
      <vt:lpstr>Types </vt:lpstr>
      <vt:lpstr>DTD - XML Building Blocks</vt:lpstr>
      <vt:lpstr>Elements </vt:lpstr>
      <vt:lpstr>Attributes </vt:lpstr>
      <vt:lpstr>PowerPoint Presentation</vt:lpstr>
      <vt:lpstr>Entity in DTD</vt:lpstr>
      <vt:lpstr>PowerPoint Presentation</vt:lpstr>
      <vt:lpstr>Internal DTD</vt:lpstr>
      <vt:lpstr>External DTD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Oriented Programming</dc:title>
  <dc:creator>Mano Paul P</dc:creator>
  <cp:lastModifiedBy>Mano Paul P</cp:lastModifiedBy>
  <cp:revision>4</cp:revision>
  <dcterms:created xsi:type="dcterms:W3CDTF">2022-02-14T04:31:16Z</dcterms:created>
  <dcterms:modified xsi:type="dcterms:W3CDTF">2022-04-13T03:54:15Z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0x010100C2582DD534DAA6428957FA20B48506D9</vt:lpwstr>
  </property>
</Properties>
</file>