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38" name="Shape 3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6" name="Shape 3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7" name="Shape 3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9" name="Shape 3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0" name="Shape 4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2690018" y="-594518"/>
            <a:ext cx="4525963" cy="8915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742950" y="2130426"/>
            <a:ext cx="84201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subTitle"/>
          </p:nvPr>
        </p:nvSpPr>
        <p:spPr>
          <a:xfrm>
            <a:off x="1485900" y="3886200"/>
            <a:ext cx="69342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1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782506" y="2906713"/>
            <a:ext cx="84201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9530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95300" y="1535113"/>
            <a:ext cx="437687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1" y="1535113"/>
            <a:ext cx="437859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1" y="2174875"/>
            <a:ext cx="437859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6"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3872971" y="273051"/>
            <a:ext cx="5537729"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1"/>
            <a:ext cx="3259006"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941645" y="4800600"/>
            <a:ext cx="59436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941645" y="612775"/>
            <a:ext cx="59436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5" y="5367338"/>
            <a:ext cx="59436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160225" y="867499"/>
            <a:ext cx="9585600" cy="5990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rPr lang="en-AU" sz="2000" u="sng"/>
              <a:t>Potential Students</a:t>
            </a:r>
            <a:r>
              <a:rPr lang="en-AU" sz="2000"/>
              <a:t> </a:t>
            </a:r>
            <a:endParaRPr sz="2000" u="sng"/>
          </a:p>
          <a:p>
            <a:pPr indent="0" lvl="0" marL="0" rtl="0">
              <a:lnSpc>
                <a:spcPct val="150000"/>
              </a:lnSpc>
              <a:spcBef>
                <a:spcPts val="0"/>
              </a:spcBef>
              <a:spcAft>
                <a:spcPts val="0"/>
              </a:spcAft>
              <a:buClr>
                <a:schemeClr val="dk1"/>
              </a:buClr>
              <a:buSzPts val="2000"/>
              <a:buFont typeface="Arial"/>
              <a:buNone/>
            </a:pPr>
            <a:r>
              <a:rPr lang="en-AU" sz="2000" u="sng"/>
              <a:t>Potential Teachers</a:t>
            </a:r>
            <a:r>
              <a:rPr lang="en-AU" sz="2000"/>
              <a:t> </a:t>
            </a:r>
            <a:endParaRPr sz="2000" u="sng"/>
          </a:p>
          <a:p>
            <a:pPr indent="0" lvl="0" marL="0" marR="0" rtl="0" algn="l">
              <a:lnSpc>
                <a:spcPct val="150000"/>
              </a:lnSpc>
              <a:spcBef>
                <a:spcPts val="0"/>
              </a:spcBef>
              <a:spcAft>
                <a:spcPts val="0"/>
              </a:spcAft>
              <a:buClr>
                <a:schemeClr val="dk1"/>
              </a:buClr>
              <a:buSzPts val="2000"/>
              <a:buFont typeface="Arial"/>
              <a:buNone/>
            </a:pPr>
            <a:r>
              <a:rPr b="0" i="0" lang="en-AU" sz="2000" u="sng" cap="none" strike="noStrike">
                <a:solidFill>
                  <a:schemeClr val="dk1"/>
                </a:solidFill>
                <a:latin typeface="Calibri"/>
                <a:ea typeface="Calibri"/>
                <a:cs typeface="Calibri"/>
                <a:sym typeface="Calibri"/>
              </a:rPr>
              <a:t>Student</a:t>
            </a:r>
            <a:r>
              <a:rPr lang="en-AU" sz="2000" u="sng"/>
              <a:t>s</a:t>
            </a:r>
            <a:r>
              <a:rPr b="0" i="0" lang="en-AU"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150000"/>
              </a:lnSpc>
              <a:spcBef>
                <a:spcPts val="900"/>
              </a:spcBef>
              <a:spcAft>
                <a:spcPts val="0"/>
              </a:spcAft>
              <a:buClr>
                <a:schemeClr val="dk1"/>
              </a:buClr>
              <a:buSzPts val="2000"/>
              <a:buFont typeface="Arial"/>
              <a:buNone/>
            </a:pPr>
            <a:r>
              <a:rPr b="0" i="0" lang="en-AU" sz="2000" u="sng" cap="none" strike="noStrike">
                <a:solidFill>
                  <a:schemeClr val="dk1"/>
                </a:solidFill>
                <a:latin typeface="Calibri"/>
                <a:ea typeface="Calibri"/>
                <a:cs typeface="Calibri"/>
                <a:sym typeface="Calibri"/>
              </a:rPr>
              <a:t>Teachers</a:t>
            </a:r>
            <a:r>
              <a:rPr b="0" i="0" lang="en-AU" sz="2000" u="none" cap="none" strike="noStrike">
                <a:solidFill>
                  <a:schemeClr val="dk1"/>
                </a:solidFill>
                <a:latin typeface="Calibri"/>
                <a:ea typeface="Calibri"/>
                <a:cs typeface="Calibri"/>
                <a:sym typeface="Calibri"/>
              </a:rPr>
              <a:t> </a:t>
            </a:r>
            <a:endParaRPr/>
          </a:p>
          <a:p>
            <a:pPr indent="0" lvl="0" marL="0" marR="0" rtl="0" algn="l">
              <a:lnSpc>
                <a:spcPct val="150000"/>
              </a:lnSpc>
              <a:spcBef>
                <a:spcPts val="900"/>
              </a:spcBef>
              <a:spcAft>
                <a:spcPts val="0"/>
              </a:spcAft>
              <a:buClr>
                <a:schemeClr val="dk1"/>
              </a:buClr>
              <a:buSzPts val="2000"/>
              <a:buFont typeface="Arial"/>
              <a:buNone/>
            </a:pPr>
            <a:r>
              <a:rPr b="0" i="0" lang="en-AU" sz="2000" u="sng" cap="none" strike="noStrike">
                <a:solidFill>
                  <a:schemeClr val="dk1"/>
                </a:solidFill>
                <a:latin typeface="Calibri"/>
                <a:ea typeface="Calibri"/>
                <a:cs typeface="Calibri"/>
                <a:sym typeface="Calibri"/>
              </a:rPr>
              <a:t>Admin </a:t>
            </a:r>
            <a:endParaRPr/>
          </a:p>
          <a:p>
            <a:pPr indent="0" lvl="0" marL="0" marR="0" rtl="0" algn="l">
              <a:lnSpc>
                <a:spcPct val="150000"/>
              </a:lnSpc>
              <a:spcBef>
                <a:spcPts val="900"/>
              </a:spcBef>
              <a:spcAft>
                <a:spcPts val="0"/>
              </a:spcAft>
              <a:buClr>
                <a:schemeClr val="dk1"/>
              </a:buClr>
              <a:buSzPts val="2000"/>
              <a:buFont typeface="Arial"/>
              <a:buNone/>
            </a:pPr>
            <a:r>
              <a:rPr b="0" i="0" lang="en-AU" sz="2000" u="sng" cap="none" strike="noStrike">
                <a:solidFill>
                  <a:schemeClr val="dk1"/>
                </a:solidFill>
                <a:latin typeface="Calibri"/>
                <a:ea typeface="Calibri"/>
                <a:cs typeface="Calibri"/>
                <a:sym typeface="Calibri"/>
              </a:rPr>
              <a:t>Owner(M</a:t>
            </a:r>
            <a:r>
              <a:rPr lang="en-AU" sz="2000" u="sng"/>
              <a:t>ika)</a:t>
            </a:r>
            <a:r>
              <a:rPr b="0" i="0" lang="en-AU" sz="2000" u="sng" cap="none" strike="noStrike">
                <a:solidFill>
                  <a:schemeClr val="dk1"/>
                </a:solidFill>
                <a:latin typeface="Calibri"/>
                <a:ea typeface="Calibri"/>
                <a:cs typeface="Calibri"/>
                <a:sym typeface="Calibri"/>
              </a:rPr>
              <a:t> </a:t>
            </a:r>
            <a:endParaRPr sz="2000"/>
          </a:p>
          <a:p>
            <a:pPr indent="0" lvl="0" marL="0" marR="0" rtl="0" algn="l">
              <a:lnSpc>
                <a:spcPct val="150000"/>
              </a:lnSpc>
              <a:spcBef>
                <a:spcPts val="900"/>
              </a:spcBef>
              <a:spcAft>
                <a:spcPts val="0"/>
              </a:spcAft>
              <a:buClr>
                <a:schemeClr val="dk1"/>
              </a:buClr>
              <a:buSzPts val="2000"/>
              <a:buFont typeface="Arial"/>
              <a:buNone/>
            </a:pPr>
            <a:r>
              <a:t/>
            </a:r>
            <a:endParaRPr sz="2000"/>
          </a:p>
          <a:p>
            <a:pPr indent="0" lvl="0" marL="0" marR="0" rtl="0" algn="l">
              <a:lnSpc>
                <a:spcPct val="150000"/>
              </a:lnSpc>
              <a:spcBef>
                <a:spcPts val="900"/>
              </a:spcBef>
              <a:spcAft>
                <a:spcPts val="0"/>
              </a:spcAft>
              <a:buClr>
                <a:schemeClr val="dk1"/>
              </a:buClr>
              <a:buSzPts val="2000"/>
              <a:buFont typeface="Arial"/>
              <a:buNone/>
            </a:pPr>
            <a:r>
              <a:t/>
            </a:r>
            <a:endParaRPr sz="2000"/>
          </a:p>
          <a:p>
            <a:pPr indent="0" lvl="0" marL="0" marR="0" rtl="0" algn="l">
              <a:lnSpc>
                <a:spcPct val="150000"/>
              </a:lnSpc>
              <a:spcBef>
                <a:spcPts val="900"/>
              </a:spcBef>
              <a:spcAft>
                <a:spcPts val="0"/>
              </a:spcAft>
              <a:buClr>
                <a:schemeClr val="dk1"/>
              </a:buClr>
              <a:buSzPts val="2000"/>
              <a:buFont typeface="Arial"/>
              <a:buNone/>
            </a:pPr>
            <a:r>
              <a:t/>
            </a:r>
            <a:endParaRPr sz="2000"/>
          </a:p>
        </p:txBody>
      </p:sp>
      <p:sp>
        <p:nvSpPr>
          <p:cNvPr id="85" name="Shape 85"/>
          <p:cNvSpPr/>
          <p:nvPr/>
        </p:nvSpPr>
        <p:spPr>
          <a:xfrm>
            <a:off x="101505" y="109410"/>
            <a:ext cx="9691171"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System Roles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ID:6</a:t>
            </a:r>
            <a:endParaRPr/>
          </a:p>
        </p:txBody>
      </p:sp>
      <p:sp>
        <p:nvSpPr>
          <p:cNvPr id="164" name="Shape 16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Profiles</a:t>
            </a:r>
            <a:endParaRPr/>
          </a:p>
        </p:txBody>
      </p:sp>
      <p:sp>
        <p:nvSpPr>
          <p:cNvPr id="165" name="Shape 16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want to view teachers online profiles so that I can view different teachers information and decide who I want to learn from</a:t>
            </a:r>
            <a:endParaRPr/>
          </a:p>
        </p:txBody>
      </p:sp>
      <p:sp>
        <p:nvSpPr>
          <p:cNvPr id="166" name="Shape 166"/>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of ‘Teachers Profiles’ is displayed for Students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‘Teachers Profile’ link will redirect to page of teachers profiles</a:t>
            </a:r>
            <a:endParaRPr sz="2000">
              <a:solidFill>
                <a:schemeClr val="dk1"/>
              </a:solidFill>
              <a:latin typeface="Calibri"/>
              <a:ea typeface="Calibri"/>
              <a:cs typeface="Calibri"/>
              <a:sym typeface="Calibri"/>
            </a:endParaRPr>
          </a:p>
        </p:txBody>
      </p:sp>
      <p:sp>
        <p:nvSpPr>
          <p:cNvPr id="167" name="Shape 16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1</a:t>
            </a:r>
            <a:endParaRPr/>
          </a:p>
        </p:txBody>
      </p:sp>
      <p:sp>
        <p:nvSpPr>
          <p:cNvPr id="168" name="Shape 16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169" name="Shape 16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Formatting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Plugins</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7</a:t>
            </a:r>
            <a:endParaRPr/>
          </a:p>
        </p:txBody>
      </p:sp>
      <p:sp>
        <p:nvSpPr>
          <p:cNvPr id="175" name="Shape 17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Prospective Student Account Creation</a:t>
            </a:r>
            <a:endParaRPr/>
          </a:p>
        </p:txBody>
      </p:sp>
      <p:sp>
        <p:nvSpPr>
          <p:cNvPr id="176" name="Shape 17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prospective student</a:t>
            </a:r>
            <a:r>
              <a:rPr b="0" i="0" lang="en-AU" sz="2400" u="none" cap="none" strike="noStrike">
                <a:solidFill>
                  <a:schemeClr val="dk1"/>
                </a:solidFill>
                <a:latin typeface="Calibri"/>
                <a:ea typeface="Calibri"/>
                <a:cs typeface="Calibri"/>
                <a:sym typeface="Calibri"/>
              </a:rPr>
              <a:t> I want to create an account so that</a:t>
            </a:r>
            <a:r>
              <a:rPr lang="en-AU" sz="2400">
                <a:solidFill>
                  <a:schemeClr val="dk1"/>
                </a:solidFill>
                <a:latin typeface="Calibri"/>
                <a:ea typeface="Calibri"/>
                <a:cs typeface="Calibri"/>
                <a:sym typeface="Calibri"/>
              </a:rPr>
              <a:t> I can be a member of the School</a:t>
            </a:r>
            <a:endParaRPr/>
          </a:p>
        </p:txBody>
      </p:sp>
      <p:sp>
        <p:nvSpPr>
          <p:cNvPr id="177" name="Shape 17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Link of  ‘Account Creation’ is displayed for users</a:t>
            </a:r>
            <a:endParaRPr sz="20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‘Account Creation’ will redirect to profile creation page</a:t>
            </a:r>
            <a:endParaRPr sz="2000">
              <a:solidFill>
                <a:schemeClr val="dk1"/>
              </a:solidFill>
              <a:latin typeface="Calibri"/>
              <a:ea typeface="Calibri"/>
              <a:cs typeface="Calibri"/>
              <a:sym typeface="Calibri"/>
            </a:endParaRPr>
          </a:p>
        </p:txBody>
      </p:sp>
      <p:sp>
        <p:nvSpPr>
          <p:cNvPr id="178" name="Shape 17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5</a:t>
            </a:r>
            <a:endParaRPr/>
          </a:p>
        </p:txBody>
      </p:sp>
      <p:sp>
        <p:nvSpPr>
          <p:cNvPr id="179" name="Shape 17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W</a:t>
            </a:r>
            <a:endParaRPr/>
          </a:p>
        </p:txBody>
      </p:sp>
      <p:sp>
        <p:nvSpPr>
          <p:cNvPr id="180" name="Shape 18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ID:8</a:t>
            </a:r>
            <a:endParaRPr/>
          </a:p>
        </p:txBody>
      </p:sp>
      <p:sp>
        <p:nvSpPr>
          <p:cNvPr id="186" name="Shape 18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Feedback </a:t>
            </a:r>
            <a:endParaRPr/>
          </a:p>
        </p:txBody>
      </p:sp>
      <p:sp>
        <p:nvSpPr>
          <p:cNvPr id="187" name="Shape 18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Student </a:t>
            </a:r>
            <a:r>
              <a:rPr b="0" i="0" lang="en-AU" sz="2400" u="none" cap="none" strike="noStrike">
                <a:solidFill>
                  <a:schemeClr val="dk1"/>
                </a:solidFill>
                <a:latin typeface="Calibri"/>
                <a:ea typeface="Calibri"/>
                <a:cs typeface="Calibri"/>
                <a:sym typeface="Calibri"/>
              </a:rPr>
              <a:t>I</a:t>
            </a:r>
            <a:r>
              <a:rPr lang="en-AU" sz="2400">
                <a:solidFill>
                  <a:schemeClr val="dk1"/>
                </a:solidFill>
                <a:latin typeface="Calibri"/>
                <a:ea typeface="Calibri"/>
                <a:cs typeface="Calibri"/>
                <a:sym typeface="Calibri"/>
              </a:rPr>
              <a:t> want </a:t>
            </a:r>
            <a:r>
              <a:rPr b="0" i="0" lang="en-AU" sz="2400" u="none" cap="none" strike="noStrike">
                <a:solidFill>
                  <a:schemeClr val="dk1"/>
                </a:solidFill>
                <a:latin typeface="Calibri"/>
                <a:ea typeface="Calibri"/>
                <a:cs typeface="Calibri"/>
                <a:sym typeface="Calibri"/>
              </a:rPr>
              <a:t> to leave feedback about a </a:t>
            </a:r>
            <a:r>
              <a:rPr lang="en-AU" sz="2400">
                <a:solidFill>
                  <a:schemeClr val="dk1"/>
                </a:solidFill>
                <a:latin typeface="Calibri"/>
                <a:ea typeface="Calibri"/>
                <a:cs typeface="Calibri"/>
                <a:sym typeface="Calibri"/>
              </a:rPr>
              <a:t>teacher</a:t>
            </a:r>
            <a:r>
              <a:rPr b="0" i="0" lang="en-AU" sz="2400" u="none" cap="none" strike="noStrike">
                <a:solidFill>
                  <a:schemeClr val="dk1"/>
                </a:solidFill>
                <a:latin typeface="Calibri"/>
                <a:ea typeface="Calibri"/>
                <a:cs typeface="Calibri"/>
                <a:sym typeface="Calibri"/>
              </a:rPr>
              <a:t> so that</a:t>
            </a:r>
            <a:r>
              <a:rPr lang="en-AU" sz="2400">
                <a:solidFill>
                  <a:schemeClr val="dk1"/>
                </a:solidFill>
                <a:latin typeface="Calibri"/>
                <a:ea typeface="Calibri"/>
                <a:cs typeface="Calibri"/>
                <a:sym typeface="Calibri"/>
              </a:rPr>
              <a:t> I can voice my opinion about the Teachers.</a:t>
            </a:r>
            <a:endParaRPr/>
          </a:p>
        </p:txBody>
      </p:sp>
      <p:sp>
        <p:nvSpPr>
          <p:cNvPr id="188" name="Shape 18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Link of ‘feedback’ is displayed for student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‘feedback’ link displays a textbox with ‘send’ button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‘send’ button will send the message  to Admin </a:t>
            </a:r>
            <a:endParaRPr sz="2000">
              <a:solidFill>
                <a:schemeClr val="dk1"/>
              </a:solidFill>
              <a:latin typeface="Calibri"/>
              <a:ea typeface="Calibri"/>
              <a:cs typeface="Calibri"/>
              <a:sym typeface="Calibri"/>
            </a:endParaRPr>
          </a:p>
        </p:txBody>
      </p:sp>
      <p:sp>
        <p:nvSpPr>
          <p:cNvPr id="189" name="Shape 18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2</a:t>
            </a:r>
            <a:endParaRPr/>
          </a:p>
        </p:txBody>
      </p:sp>
      <p:sp>
        <p:nvSpPr>
          <p:cNvPr id="190" name="Shape 19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a:t>
            </a:r>
            <a:endParaRPr/>
          </a:p>
        </p:txBody>
      </p:sp>
      <p:sp>
        <p:nvSpPr>
          <p:cNvPr id="191" name="Shape 19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ID:9</a:t>
            </a:r>
            <a:endParaRPr/>
          </a:p>
        </p:txBody>
      </p:sp>
      <p:sp>
        <p:nvSpPr>
          <p:cNvPr id="197" name="Shape 19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St</a:t>
            </a:r>
            <a:r>
              <a:rPr lang="en-AU" sz="2800">
                <a:solidFill>
                  <a:schemeClr val="lt1"/>
                </a:solidFill>
                <a:latin typeface="Calibri"/>
                <a:ea typeface="Calibri"/>
                <a:cs typeface="Calibri"/>
                <a:sym typeface="Calibri"/>
              </a:rPr>
              <a:t>udent Booking System</a:t>
            </a:r>
            <a:endParaRPr/>
          </a:p>
        </p:txBody>
      </p:sp>
      <p:sp>
        <p:nvSpPr>
          <p:cNvPr id="198" name="Shape 19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want to have a booking system  so that i can book my lessons easily </a:t>
            </a:r>
            <a:endParaRPr/>
          </a:p>
        </p:txBody>
      </p:sp>
      <p:sp>
        <p:nvSpPr>
          <p:cNvPr id="199" name="Shape 199"/>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‘Book Lessons’ is displayed for Student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‘Book Lessons’ redirects to booking page</a:t>
            </a:r>
            <a:endParaRPr sz="2000">
              <a:solidFill>
                <a:schemeClr val="dk1"/>
              </a:solidFill>
              <a:latin typeface="Calibri"/>
              <a:ea typeface="Calibri"/>
              <a:cs typeface="Calibri"/>
              <a:sym typeface="Calibri"/>
            </a:endParaRPr>
          </a:p>
        </p:txBody>
      </p:sp>
      <p:sp>
        <p:nvSpPr>
          <p:cNvPr id="200" name="Shape 20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5</a:t>
            </a:r>
            <a:endParaRPr/>
          </a:p>
        </p:txBody>
      </p:sp>
      <p:sp>
        <p:nvSpPr>
          <p:cNvPr id="201" name="Shape 20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202" name="Shape 20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ID:10</a:t>
            </a:r>
            <a:endParaRPr/>
          </a:p>
        </p:txBody>
      </p:sp>
      <p:sp>
        <p:nvSpPr>
          <p:cNvPr id="208" name="Shape 20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AU" sz="2800">
                <a:solidFill>
                  <a:schemeClr val="lt1"/>
                </a:solidFill>
                <a:latin typeface="Calibri"/>
                <a:ea typeface="Calibri"/>
                <a:cs typeface="Calibri"/>
                <a:sym typeface="Calibri"/>
              </a:rPr>
              <a:t>View/Edit Student Contract</a:t>
            </a:r>
            <a:endParaRPr/>
          </a:p>
        </p:txBody>
      </p:sp>
      <p:sp>
        <p:nvSpPr>
          <p:cNvPr id="209" name="Shape 20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want to view/edit my profile so that my details are up to date.</a:t>
            </a:r>
            <a:endParaRPr/>
          </a:p>
        </p:txBody>
      </p:sp>
      <p:sp>
        <p:nvSpPr>
          <p:cNvPr id="210" name="Shape 210"/>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‘Edit/View Profile’ displayed for Students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‘Edit/View Profile’ will allow Students to change details on the page</a:t>
            </a:r>
            <a:endParaRPr sz="2000">
              <a:solidFill>
                <a:schemeClr val="dk1"/>
              </a:solidFill>
              <a:latin typeface="Calibri"/>
              <a:ea typeface="Calibri"/>
              <a:cs typeface="Calibri"/>
              <a:sym typeface="Calibri"/>
            </a:endParaRPr>
          </a:p>
        </p:txBody>
      </p:sp>
      <p:sp>
        <p:nvSpPr>
          <p:cNvPr id="211" name="Shape 21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a:t>
            </a:r>
            <a:endParaRPr/>
          </a:p>
        </p:txBody>
      </p:sp>
      <p:sp>
        <p:nvSpPr>
          <p:cNvPr id="212" name="Shape 21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213" name="Shape 21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ID:11</a:t>
            </a:r>
            <a:endParaRPr/>
          </a:p>
        </p:txBody>
      </p:sp>
      <p:sp>
        <p:nvSpPr>
          <p:cNvPr id="219" name="Shape 21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Instrument Lesson Request</a:t>
            </a:r>
            <a:endParaRPr/>
          </a:p>
        </p:txBody>
      </p:sp>
      <p:sp>
        <p:nvSpPr>
          <p:cNvPr id="220" name="Shape 22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want to request specific instruments so that i can learn instruments I’m interested in</a:t>
            </a:r>
            <a:endParaRPr/>
          </a:p>
        </p:txBody>
      </p:sp>
      <p:sp>
        <p:nvSpPr>
          <p:cNvPr id="221" name="Shape 221"/>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‘Request Instrument’ displayed for Student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‘Request Instrument’ opens list of Instruments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an Instrument on the list will send that instrument as a request to Admin</a:t>
            </a:r>
            <a:endParaRPr sz="2000">
              <a:solidFill>
                <a:schemeClr val="dk1"/>
              </a:solidFill>
              <a:latin typeface="Calibri"/>
              <a:ea typeface="Calibri"/>
              <a:cs typeface="Calibri"/>
              <a:sym typeface="Calibri"/>
            </a:endParaRPr>
          </a:p>
        </p:txBody>
      </p:sp>
      <p:sp>
        <p:nvSpPr>
          <p:cNvPr id="222" name="Shape 2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2</a:t>
            </a:r>
            <a:endParaRPr/>
          </a:p>
        </p:txBody>
      </p:sp>
      <p:sp>
        <p:nvSpPr>
          <p:cNvPr id="223" name="Shape 22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224" name="Shape 22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ID:12</a:t>
            </a:r>
            <a:endParaRPr/>
          </a:p>
        </p:txBody>
      </p:sp>
      <p:sp>
        <p:nvSpPr>
          <p:cNvPr id="230" name="Shape 23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Teacher Request</a:t>
            </a:r>
            <a:endParaRPr/>
          </a:p>
        </p:txBody>
      </p:sp>
      <p:sp>
        <p:nvSpPr>
          <p:cNvPr id="231" name="Shape 23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want to request a specific Teacher so that I can be taught by the Teacher I want</a:t>
            </a:r>
            <a:endParaRPr/>
          </a:p>
        </p:txBody>
      </p:sp>
      <p:sp>
        <p:nvSpPr>
          <p:cNvPr id="232" name="Shape 232"/>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rtl="0">
              <a:spcBef>
                <a:spcPts val="0"/>
              </a:spcBef>
              <a:spcAft>
                <a:spcPts val="0"/>
              </a:spcAft>
              <a:buClr>
                <a:srgbClr val="000000"/>
              </a:buClr>
              <a:buSzPts val="1100"/>
              <a:buFont typeface="Arial"/>
              <a:buNone/>
            </a:pPr>
            <a:r>
              <a:rPr lang="en-AU" sz="2000">
                <a:solidFill>
                  <a:schemeClr val="dk1"/>
                </a:solidFill>
                <a:latin typeface="Calibri"/>
                <a:ea typeface="Calibri"/>
                <a:cs typeface="Calibri"/>
                <a:sym typeface="Calibri"/>
              </a:rPr>
              <a:t>Acceptance Criteria</a:t>
            </a:r>
            <a:endParaRPr>
              <a:solidFill>
                <a:schemeClr val="dk1"/>
              </a:solidFill>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‘Request Teacher’ displayed for Student</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‘Request Teacher’ opens list of Teachers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a Teacher on the list will send that Teacher as a request to Admin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p:txBody>
      </p:sp>
      <p:sp>
        <p:nvSpPr>
          <p:cNvPr id="233" name="Shape 23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2</a:t>
            </a:r>
            <a:endParaRPr/>
          </a:p>
        </p:txBody>
      </p:sp>
      <p:sp>
        <p:nvSpPr>
          <p:cNvPr id="234" name="Shape 23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235" name="Shape 23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ID:13</a:t>
            </a:r>
            <a:endParaRPr/>
          </a:p>
        </p:txBody>
      </p:sp>
      <p:sp>
        <p:nvSpPr>
          <p:cNvPr id="241" name="Shape 24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a:t>
            </a:r>
            <a:r>
              <a:rPr lang="en-AU" sz="2800">
                <a:solidFill>
                  <a:schemeClr val="lt1"/>
                </a:solidFill>
                <a:latin typeface="Calibri"/>
                <a:ea typeface="Calibri"/>
                <a:cs typeface="Calibri"/>
                <a:sym typeface="Calibri"/>
              </a:rPr>
              <a:t>tudent Instrument Hire Out</a:t>
            </a:r>
            <a:endParaRPr/>
          </a:p>
        </p:txBody>
      </p:sp>
      <p:sp>
        <p:nvSpPr>
          <p:cNvPr id="242" name="Shape 24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want to be able to hire out instruments so that I don’t have to own an instrument to learn it</a:t>
            </a:r>
            <a:endParaRPr/>
          </a:p>
        </p:txBody>
      </p:sp>
      <p:sp>
        <p:nvSpPr>
          <p:cNvPr id="243" name="Shape 243"/>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‘Hire Instrument’ displayed of Student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‘Hire Instrument’ redirects to a webpage with Hire Instrument form available</a:t>
            </a:r>
            <a:endParaRPr sz="2000">
              <a:solidFill>
                <a:schemeClr val="dk1"/>
              </a:solidFill>
              <a:latin typeface="Calibri"/>
              <a:ea typeface="Calibri"/>
              <a:cs typeface="Calibri"/>
              <a:sym typeface="Calibri"/>
            </a:endParaRPr>
          </a:p>
        </p:txBody>
      </p:sp>
      <p:sp>
        <p:nvSpPr>
          <p:cNvPr id="244" name="Shape 24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2</a:t>
            </a:r>
            <a:endParaRPr/>
          </a:p>
        </p:txBody>
      </p:sp>
      <p:sp>
        <p:nvSpPr>
          <p:cNvPr id="245" name="Shape 24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a:t>
            </a:r>
            <a:endParaRPr/>
          </a:p>
        </p:txBody>
      </p:sp>
      <p:sp>
        <p:nvSpPr>
          <p:cNvPr id="246" name="Shape 24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ctrTitle"/>
          </p:nvPr>
        </p:nvSpPr>
        <p:spPr>
          <a:xfrm>
            <a:off x="742950" y="2130426"/>
            <a:ext cx="8420100" cy="147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AU"/>
              <a:t>Admin</a:t>
            </a:r>
            <a:endParaRPr/>
          </a:p>
        </p:txBody>
      </p:sp>
      <p:sp>
        <p:nvSpPr>
          <p:cNvPr id="252" name="Shape 252"/>
          <p:cNvSpPr txBox="1"/>
          <p:nvPr>
            <p:ph idx="1" type="subTitle"/>
          </p:nvPr>
        </p:nvSpPr>
        <p:spPr>
          <a:xfrm>
            <a:off x="1485900" y="3886200"/>
            <a:ext cx="6934200" cy="17526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ID:14</a:t>
            </a:r>
            <a:endParaRPr/>
          </a:p>
        </p:txBody>
      </p:sp>
      <p:sp>
        <p:nvSpPr>
          <p:cNvPr id="258" name="Shape 25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Admin Inventory Lists</a:t>
            </a:r>
            <a:endParaRPr/>
          </a:p>
        </p:txBody>
      </p:sp>
      <p:sp>
        <p:nvSpPr>
          <p:cNvPr id="259" name="Shape 25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want to view the inventory in list form so that i can peruse what instruments are hired/available</a:t>
            </a:r>
            <a:endParaRPr/>
          </a:p>
        </p:txBody>
      </p:sp>
      <p:sp>
        <p:nvSpPr>
          <p:cNvPr id="260" name="Shape 260"/>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‘View Inventory’ displayed for Admin in “Manage” drop down menu</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‘View Inventory’ will display current inventory</a:t>
            </a:r>
            <a:endParaRPr sz="2000">
              <a:solidFill>
                <a:schemeClr val="dk1"/>
              </a:solidFill>
              <a:latin typeface="Calibri"/>
              <a:ea typeface="Calibri"/>
              <a:cs typeface="Calibri"/>
              <a:sym typeface="Calibri"/>
            </a:endParaRPr>
          </a:p>
        </p:txBody>
      </p:sp>
      <p:sp>
        <p:nvSpPr>
          <p:cNvPr id="261" name="Shape 26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1</a:t>
            </a:r>
            <a:endParaRPr/>
          </a:p>
        </p:txBody>
      </p:sp>
      <p:sp>
        <p:nvSpPr>
          <p:cNvPr id="262" name="Shape 26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a:t>
            </a:r>
            <a:endParaRPr/>
          </a:p>
        </p:txBody>
      </p:sp>
      <p:sp>
        <p:nvSpPr>
          <p:cNvPr id="263" name="Shape 26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742950" y="2130426"/>
            <a:ext cx="8420100" cy="147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AU"/>
              <a:t>Teacher</a:t>
            </a:r>
            <a:endParaRPr/>
          </a:p>
        </p:txBody>
      </p:sp>
      <p:sp>
        <p:nvSpPr>
          <p:cNvPr id="91" name="Shape 91"/>
          <p:cNvSpPr txBox="1"/>
          <p:nvPr>
            <p:ph idx="1" type="subTitle"/>
          </p:nvPr>
        </p:nvSpPr>
        <p:spPr>
          <a:xfrm>
            <a:off x="1485900" y="3886200"/>
            <a:ext cx="6934200" cy="17526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ID:15</a:t>
            </a:r>
            <a:endParaRPr/>
          </a:p>
        </p:txBody>
      </p:sp>
      <p:sp>
        <p:nvSpPr>
          <p:cNvPr id="269" name="Shape 26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Admin Managing Bookings </a:t>
            </a:r>
            <a:endParaRPr/>
          </a:p>
        </p:txBody>
      </p:sp>
      <p:sp>
        <p:nvSpPr>
          <p:cNvPr id="270" name="Shape 27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want to view all bookings so that I can edit them (Add/Edit/Remove etc.) when </a:t>
            </a:r>
            <a:r>
              <a:rPr lang="en-AU" sz="2400">
                <a:solidFill>
                  <a:schemeClr val="dk1"/>
                </a:solidFill>
                <a:latin typeface="Calibri"/>
                <a:ea typeface="Calibri"/>
                <a:cs typeface="Calibri"/>
                <a:sym typeface="Calibri"/>
              </a:rPr>
              <a:t>necessary</a:t>
            </a:r>
            <a:r>
              <a:rPr lang="en-AU" sz="2400">
                <a:solidFill>
                  <a:schemeClr val="dk1"/>
                </a:solidFill>
                <a:latin typeface="Calibri"/>
                <a:ea typeface="Calibri"/>
                <a:cs typeface="Calibri"/>
                <a:sym typeface="Calibri"/>
              </a:rPr>
              <a:t> </a:t>
            </a:r>
            <a:endParaRPr/>
          </a:p>
        </p:txBody>
      </p:sp>
      <p:sp>
        <p:nvSpPr>
          <p:cNvPr id="271" name="Shape 271"/>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‘View/Edit Bookings’ is displayed for Admin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In Calendar form for usability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“View/Edit Bookings’ will allow the Admin to edit the bookings webpage</a:t>
            </a:r>
            <a:endParaRPr sz="2000">
              <a:solidFill>
                <a:schemeClr val="dk1"/>
              </a:solidFill>
              <a:latin typeface="Calibri"/>
              <a:ea typeface="Calibri"/>
              <a:cs typeface="Calibri"/>
              <a:sym typeface="Calibri"/>
            </a:endParaRPr>
          </a:p>
        </p:txBody>
      </p:sp>
      <p:sp>
        <p:nvSpPr>
          <p:cNvPr id="272" name="Shape 27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5</a:t>
            </a:r>
            <a:endParaRPr/>
          </a:p>
        </p:txBody>
      </p:sp>
      <p:sp>
        <p:nvSpPr>
          <p:cNvPr id="273" name="Shape 27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274" name="Shape 27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ID:16</a:t>
            </a:r>
            <a:endParaRPr/>
          </a:p>
        </p:txBody>
      </p:sp>
      <p:sp>
        <p:nvSpPr>
          <p:cNvPr id="280" name="Shape 28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Admin Managing Contracts</a:t>
            </a:r>
            <a:endParaRPr/>
          </a:p>
        </p:txBody>
      </p:sp>
      <p:sp>
        <p:nvSpPr>
          <p:cNvPr id="281" name="Shape 281"/>
          <p:cNvSpPr/>
          <p:nvPr/>
        </p:nvSpPr>
        <p:spPr>
          <a:xfrm>
            <a:off x="39003" y="7956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want to be able to create/ manage contracts between Teachers and Students so that accurate and up to date information is always available.   </a:t>
            </a:r>
            <a:endParaRPr/>
          </a:p>
        </p:txBody>
      </p:sp>
      <p:sp>
        <p:nvSpPr>
          <p:cNvPr id="282" name="Shape 282"/>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‘View/Edit Contracts’ is displayed for Admin via “Manage” drop down menu</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“View/Edit Bookings’ will allow the Admin to edit or add Contracts in the webpage</a:t>
            </a:r>
            <a:endParaRPr sz="2000">
              <a:solidFill>
                <a:schemeClr val="dk1"/>
              </a:solidFill>
              <a:latin typeface="Calibri"/>
              <a:ea typeface="Calibri"/>
              <a:cs typeface="Calibri"/>
              <a:sym typeface="Calibri"/>
            </a:endParaRPr>
          </a:p>
        </p:txBody>
      </p:sp>
      <p:sp>
        <p:nvSpPr>
          <p:cNvPr id="283" name="Shape 28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a:t>
            </a:r>
            <a:endParaRPr/>
          </a:p>
        </p:txBody>
      </p:sp>
      <p:sp>
        <p:nvSpPr>
          <p:cNvPr id="284" name="Shape 28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285" name="Shape 28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ctrTitle"/>
          </p:nvPr>
        </p:nvSpPr>
        <p:spPr>
          <a:xfrm>
            <a:off x="742950" y="2130426"/>
            <a:ext cx="8420100" cy="147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AU"/>
              <a:t>Mika </a:t>
            </a:r>
            <a:endParaRPr/>
          </a:p>
        </p:txBody>
      </p:sp>
      <p:sp>
        <p:nvSpPr>
          <p:cNvPr id="291" name="Shape 291"/>
          <p:cNvSpPr txBox="1"/>
          <p:nvPr>
            <p:ph idx="1" type="subTitle"/>
          </p:nvPr>
        </p:nvSpPr>
        <p:spPr>
          <a:xfrm>
            <a:off x="1485900" y="3886200"/>
            <a:ext cx="6934200" cy="17526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AU"/>
              <a:t>Business Owner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ID:17</a:t>
            </a:r>
            <a:endParaRPr/>
          </a:p>
        </p:txBody>
      </p:sp>
      <p:sp>
        <p:nvSpPr>
          <p:cNvPr id="297" name="Shape 29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Mika Admin Control</a:t>
            </a:r>
            <a:endParaRPr/>
          </a:p>
        </p:txBody>
      </p:sp>
      <p:sp>
        <p:nvSpPr>
          <p:cNvPr id="298" name="Shape 29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manage Administrator rights via teacher accounts so that they can handle specific admin type responsibilities as the business grows. </a:t>
            </a:r>
            <a:endParaRPr/>
          </a:p>
        </p:txBody>
      </p:sp>
      <p:sp>
        <p:nvSpPr>
          <p:cNvPr id="299" name="Shape 29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Link “Manage” will be in a drop down option from Navigation Bar</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Navigate to Link </a:t>
            </a:r>
            <a:r>
              <a:rPr lang="en-AU" sz="2000">
                <a:solidFill>
                  <a:schemeClr val="dk1"/>
                </a:solidFill>
                <a:latin typeface="Calibri"/>
                <a:ea typeface="Calibri"/>
                <a:cs typeface="Calibri"/>
                <a:sym typeface="Calibri"/>
              </a:rPr>
              <a:t>“Administrators” in </a:t>
            </a:r>
            <a:r>
              <a:rPr lang="en-AU" sz="2000">
                <a:solidFill>
                  <a:schemeClr val="dk1"/>
                </a:solidFill>
                <a:latin typeface="Calibri"/>
                <a:ea typeface="Calibri"/>
                <a:cs typeface="Calibri"/>
                <a:sym typeface="Calibri"/>
              </a:rPr>
              <a:t>drop down menu</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View “</a:t>
            </a:r>
            <a:r>
              <a:rPr lang="en-AU" sz="2000">
                <a:solidFill>
                  <a:schemeClr val="dk1"/>
                </a:solidFill>
                <a:latin typeface="Calibri"/>
                <a:ea typeface="Calibri"/>
                <a:cs typeface="Calibri"/>
                <a:sym typeface="Calibri"/>
              </a:rPr>
              <a:t>Administrators</a:t>
            </a:r>
            <a:r>
              <a:rPr lang="en-AU" sz="2000">
                <a:solidFill>
                  <a:schemeClr val="dk1"/>
                </a:solidFill>
                <a:latin typeface="Calibri"/>
                <a:ea typeface="Calibri"/>
                <a:cs typeface="Calibri"/>
                <a:sym typeface="Calibri"/>
              </a:rPr>
              <a:t>” page and be able to Add/Remove via Buttons </a:t>
            </a:r>
            <a:endParaRPr sz="2000">
              <a:solidFill>
                <a:schemeClr val="dk1"/>
              </a:solidFill>
              <a:latin typeface="Calibri"/>
              <a:ea typeface="Calibri"/>
              <a:cs typeface="Calibri"/>
              <a:sym typeface="Calibri"/>
            </a:endParaRPr>
          </a:p>
        </p:txBody>
      </p:sp>
      <p:sp>
        <p:nvSpPr>
          <p:cNvPr id="300" name="Shape 30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a:t>
            </a:r>
            <a:endParaRPr/>
          </a:p>
        </p:txBody>
      </p:sp>
      <p:sp>
        <p:nvSpPr>
          <p:cNvPr id="301" name="Shape 30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a:t>
            </a:r>
            <a:endParaRPr/>
          </a:p>
        </p:txBody>
      </p:sp>
      <p:sp>
        <p:nvSpPr>
          <p:cNvPr id="302" name="Shape 30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Mika’s Account can never be removed from Admin Role</a:t>
            </a:r>
            <a:r>
              <a:rPr lang="en-AU" sz="2000">
                <a:solidFill>
                  <a:schemeClr val="dk1"/>
                </a:solidFill>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ID:18</a:t>
            </a:r>
            <a:endParaRPr/>
          </a:p>
        </p:txBody>
      </p:sp>
      <p:sp>
        <p:nvSpPr>
          <p:cNvPr id="308" name="Shape 30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Business Reports</a:t>
            </a:r>
            <a:endParaRPr/>
          </a:p>
        </p:txBody>
      </p:sp>
      <p:sp>
        <p:nvSpPr>
          <p:cNvPr id="309" name="Shape 30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Owner</a:t>
            </a:r>
            <a:r>
              <a:rPr b="0" i="0" lang="en-AU" sz="2400" u="none" cap="none" strike="noStrike">
                <a:solidFill>
                  <a:schemeClr val="dk1"/>
                </a:solidFill>
                <a:latin typeface="Calibri"/>
                <a:ea typeface="Calibri"/>
                <a:cs typeface="Calibri"/>
                <a:sym typeface="Calibri"/>
              </a:rPr>
              <a:t> I want to create </a:t>
            </a:r>
            <a:r>
              <a:rPr lang="en-AU" sz="2400">
                <a:solidFill>
                  <a:schemeClr val="dk1"/>
                </a:solidFill>
                <a:latin typeface="Calibri"/>
                <a:ea typeface="Calibri"/>
                <a:cs typeface="Calibri"/>
                <a:sym typeface="Calibri"/>
              </a:rPr>
              <a:t>business reports focusing on the financial aspects of contracts</a:t>
            </a:r>
            <a:r>
              <a:rPr b="0" i="0" lang="en-AU" sz="2400" u="none" cap="none" strike="noStrike">
                <a:solidFill>
                  <a:schemeClr val="dk1"/>
                </a:solidFill>
                <a:latin typeface="Calibri"/>
                <a:ea typeface="Calibri"/>
                <a:cs typeface="Calibri"/>
                <a:sym typeface="Calibri"/>
              </a:rPr>
              <a:t> so tha</a:t>
            </a:r>
            <a:r>
              <a:rPr lang="en-AU" sz="2400">
                <a:solidFill>
                  <a:schemeClr val="dk1"/>
                </a:solidFill>
                <a:latin typeface="Calibri"/>
                <a:ea typeface="Calibri"/>
                <a:cs typeface="Calibri"/>
                <a:sym typeface="Calibri"/>
              </a:rPr>
              <a:t>t they can be sent to an Accountant.</a:t>
            </a:r>
            <a:endParaRPr/>
          </a:p>
        </p:txBody>
      </p:sp>
      <p:sp>
        <p:nvSpPr>
          <p:cNvPr id="310" name="Shape 31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Link “Manage” will be in a drop down option from Navigation Bar</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Navigate to Link “All Contracts” in drop down menu</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View “All Contracts” page and read total amount of Contracts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Search bar form for easy filtering (i.e. by date or teacher) </a:t>
            </a:r>
            <a:endParaRPr sz="2000">
              <a:solidFill>
                <a:schemeClr val="dk1"/>
              </a:solidFill>
              <a:latin typeface="Calibri"/>
              <a:ea typeface="Calibri"/>
              <a:cs typeface="Calibri"/>
              <a:sym typeface="Calibri"/>
            </a:endParaRPr>
          </a:p>
        </p:txBody>
      </p:sp>
      <p:sp>
        <p:nvSpPr>
          <p:cNvPr id="311" name="Shape 31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a:t>
            </a:r>
            <a:endParaRPr/>
          </a:p>
        </p:txBody>
      </p:sp>
      <p:sp>
        <p:nvSpPr>
          <p:cNvPr id="312" name="Shape 31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a:t>
            </a:r>
            <a:endParaRPr/>
          </a:p>
        </p:txBody>
      </p:sp>
      <p:sp>
        <p:nvSpPr>
          <p:cNvPr id="313" name="Shape 31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ID:19</a:t>
            </a:r>
            <a:endParaRPr/>
          </a:p>
        </p:txBody>
      </p:sp>
      <p:sp>
        <p:nvSpPr>
          <p:cNvPr id="319" name="Shape 31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Creating Teacher Profiles</a:t>
            </a:r>
            <a:endParaRPr/>
          </a:p>
        </p:txBody>
      </p:sp>
      <p:sp>
        <p:nvSpPr>
          <p:cNvPr id="320" name="Shape 32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create Teacher Profiles for the website with viable information (Availability, Qualifications, Instruments and Spoken Languages etc.) so that Users of the site can choose the most suitable teacher possible.</a:t>
            </a:r>
            <a:endParaRPr/>
          </a:p>
        </p:txBody>
      </p:sp>
      <p:sp>
        <p:nvSpPr>
          <p:cNvPr id="321" name="Shape 321"/>
          <p:cNvSpPr/>
          <p:nvPr/>
        </p:nvSpPr>
        <p:spPr>
          <a:xfrm>
            <a:off x="39150" y="3335522"/>
            <a:ext cx="9828000" cy="2402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Link “Manage” will be in a drop down option from Navigation Bar</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Navigate to Link “Teacher profiles” in drop down menu</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View “Teacher Contracts”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Add Teacher Profile Button/Link</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Textbox Forms for entering details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Submit button </a:t>
            </a:r>
            <a:endParaRPr sz="2000">
              <a:solidFill>
                <a:schemeClr val="dk1"/>
              </a:solidFill>
              <a:latin typeface="Calibri"/>
              <a:ea typeface="Calibri"/>
              <a:cs typeface="Calibri"/>
              <a:sym typeface="Calibri"/>
            </a:endParaRPr>
          </a:p>
        </p:txBody>
      </p:sp>
      <p:sp>
        <p:nvSpPr>
          <p:cNvPr id="322" name="Shape 3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5</a:t>
            </a:r>
            <a:endParaRPr/>
          </a:p>
        </p:txBody>
      </p:sp>
      <p:sp>
        <p:nvSpPr>
          <p:cNvPr id="323" name="Shape 32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a:t>
            </a:r>
            <a:endParaRPr/>
          </a:p>
        </p:txBody>
      </p:sp>
      <p:sp>
        <p:nvSpPr>
          <p:cNvPr id="324" name="Shape 324"/>
          <p:cNvSpPr/>
          <p:nvPr/>
        </p:nvSpPr>
        <p:spPr>
          <a:xfrm>
            <a:off x="39150" y="5858270"/>
            <a:ext cx="9828000" cy="8904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ID:20</a:t>
            </a:r>
            <a:endParaRPr/>
          </a:p>
        </p:txBody>
      </p:sp>
      <p:sp>
        <p:nvSpPr>
          <p:cNvPr id="330" name="Shape 33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Profile Creation</a:t>
            </a:r>
            <a:endParaRPr/>
          </a:p>
        </p:txBody>
      </p:sp>
      <p:sp>
        <p:nvSpPr>
          <p:cNvPr id="331" name="Shape 33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create Student Profiles for the website with viable information (Availability, Personal Details, Preferences, Contract etc.) so that I can assign the most suitable teacher/times possible.</a:t>
            </a:r>
            <a:endParaRPr/>
          </a:p>
        </p:txBody>
      </p:sp>
      <p:sp>
        <p:nvSpPr>
          <p:cNvPr id="332" name="Shape 33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Link “Manage” will open a drop down option from Navigation Bar</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Navigate to Link “Edit Student Profiles” in drop down menu</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View “Student Profiles” page</a:t>
            </a:r>
            <a:endParaRPr sz="2000">
              <a:solidFill>
                <a:schemeClr val="dk1"/>
              </a:solidFill>
              <a:latin typeface="Calibri"/>
              <a:ea typeface="Calibri"/>
              <a:cs typeface="Calibri"/>
              <a:sym typeface="Calibri"/>
            </a:endParaRPr>
          </a:p>
        </p:txBody>
      </p:sp>
      <p:sp>
        <p:nvSpPr>
          <p:cNvPr id="333" name="Shape 33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5</a:t>
            </a:r>
            <a:endParaRPr/>
          </a:p>
        </p:txBody>
      </p:sp>
      <p:sp>
        <p:nvSpPr>
          <p:cNvPr id="334" name="Shape 33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335" name="Shape 33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21</a:t>
            </a:r>
            <a:endParaRPr/>
          </a:p>
        </p:txBody>
      </p:sp>
      <p:sp>
        <p:nvSpPr>
          <p:cNvPr id="341" name="Shape 341"/>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Mika Log On</a:t>
            </a:r>
            <a:endParaRPr/>
          </a:p>
        </p:txBody>
      </p:sp>
      <p:sp>
        <p:nvSpPr>
          <p:cNvPr id="342" name="Shape 34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Log into the website so that I can access it with my specific </a:t>
            </a:r>
            <a:r>
              <a:rPr lang="en-AU" sz="2400">
                <a:solidFill>
                  <a:schemeClr val="dk1"/>
                </a:solidFill>
                <a:latin typeface="Calibri"/>
                <a:ea typeface="Calibri"/>
                <a:cs typeface="Calibri"/>
                <a:sym typeface="Calibri"/>
              </a:rPr>
              <a:t>privileges</a:t>
            </a:r>
            <a:r>
              <a:rPr lang="en-AU" sz="2400">
                <a:solidFill>
                  <a:schemeClr val="dk1"/>
                </a:solidFill>
                <a:latin typeface="Calibri"/>
                <a:ea typeface="Calibri"/>
                <a:cs typeface="Calibri"/>
                <a:sym typeface="Calibri"/>
              </a:rPr>
              <a:t>.</a:t>
            </a:r>
            <a:endParaRPr/>
          </a:p>
        </p:txBody>
      </p:sp>
      <p:sp>
        <p:nvSpPr>
          <p:cNvPr id="343" name="Shape 34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Text form for Email address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Text form for password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Log on Button takes user to User Profile</a:t>
            </a:r>
            <a:endParaRPr sz="2000">
              <a:solidFill>
                <a:schemeClr val="dk1"/>
              </a:solidFill>
              <a:latin typeface="Calibri"/>
              <a:ea typeface="Calibri"/>
              <a:cs typeface="Calibri"/>
              <a:sym typeface="Calibri"/>
            </a:endParaRPr>
          </a:p>
        </p:txBody>
      </p:sp>
      <p:sp>
        <p:nvSpPr>
          <p:cNvPr id="344" name="Shape 34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 </a:t>
            </a:r>
            <a:endParaRPr/>
          </a:p>
        </p:txBody>
      </p:sp>
      <p:sp>
        <p:nvSpPr>
          <p:cNvPr id="345" name="Shape 34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 </a:t>
            </a:r>
            <a:endParaRPr/>
          </a:p>
        </p:txBody>
      </p:sp>
      <p:sp>
        <p:nvSpPr>
          <p:cNvPr id="346" name="Shape 34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22</a:t>
            </a:r>
            <a:endParaRPr/>
          </a:p>
        </p:txBody>
      </p:sp>
      <p:sp>
        <p:nvSpPr>
          <p:cNvPr id="352" name="Shape 352"/>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Mika Searching DB</a:t>
            </a:r>
            <a:endParaRPr/>
          </a:p>
        </p:txBody>
      </p:sp>
      <p:sp>
        <p:nvSpPr>
          <p:cNvPr id="353" name="Shape 35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search the database so that I can quickly correlate related information</a:t>
            </a:r>
            <a:endParaRPr/>
          </a:p>
        </p:txBody>
      </p:sp>
      <p:sp>
        <p:nvSpPr>
          <p:cNvPr id="354" name="Shape 35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Link “Manage” will open a drop down option from Navigation Bar</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Navigate to Link “Search Database” in drop down menu</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Textbox form search</a:t>
            </a:r>
            <a:endParaRPr sz="2000">
              <a:solidFill>
                <a:schemeClr val="dk1"/>
              </a:solidFill>
              <a:latin typeface="Calibri"/>
              <a:ea typeface="Calibri"/>
              <a:cs typeface="Calibri"/>
              <a:sym typeface="Calibri"/>
            </a:endParaRPr>
          </a:p>
        </p:txBody>
      </p:sp>
      <p:sp>
        <p:nvSpPr>
          <p:cNvPr id="355" name="Shape 35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1 </a:t>
            </a:r>
            <a:endParaRPr/>
          </a:p>
        </p:txBody>
      </p:sp>
      <p:sp>
        <p:nvSpPr>
          <p:cNvPr id="356" name="Shape 35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M </a:t>
            </a:r>
            <a:endParaRPr/>
          </a:p>
        </p:txBody>
      </p:sp>
      <p:sp>
        <p:nvSpPr>
          <p:cNvPr id="357" name="Shape 35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ctrTitle"/>
          </p:nvPr>
        </p:nvSpPr>
        <p:spPr>
          <a:xfrm>
            <a:off x="742950" y="2130426"/>
            <a:ext cx="8420100" cy="147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AU"/>
              <a:t>Misc. </a:t>
            </a:r>
            <a:endParaRPr/>
          </a:p>
        </p:txBody>
      </p:sp>
      <p:sp>
        <p:nvSpPr>
          <p:cNvPr id="363" name="Shape 363"/>
          <p:cNvSpPr txBox="1"/>
          <p:nvPr>
            <p:ph idx="1" type="subTitle"/>
          </p:nvPr>
        </p:nvSpPr>
        <p:spPr>
          <a:xfrm>
            <a:off x="1485900" y="3886200"/>
            <a:ext cx="6934200" cy="1752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ID:1</a:t>
            </a:r>
            <a:endParaRPr/>
          </a:p>
        </p:txBody>
      </p:sp>
      <p:sp>
        <p:nvSpPr>
          <p:cNvPr id="97" name="Shape 9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Bookings</a:t>
            </a:r>
            <a:endParaRPr/>
          </a:p>
        </p:txBody>
      </p:sp>
      <p:sp>
        <p:nvSpPr>
          <p:cNvPr id="98" name="Shape 9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 I want to view my bookings so that I can prepare my lessons accordingly</a:t>
            </a:r>
            <a:endParaRPr/>
          </a:p>
        </p:txBody>
      </p:sp>
      <p:sp>
        <p:nvSpPr>
          <p:cNvPr id="99" name="Shape 99"/>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‘View Bookings’ displayed for Teachers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‘View Bookings’ will display all current bookings</a:t>
            </a:r>
            <a:endParaRPr sz="2000">
              <a:solidFill>
                <a:schemeClr val="dk1"/>
              </a:solidFill>
              <a:latin typeface="Calibri"/>
              <a:ea typeface="Calibri"/>
              <a:cs typeface="Calibri"/>
              <a:sym typeface="Calibri"/>
            </a:endParaRPr>
          </a:p>
        </p:txBody>
      </p:sp>
      <p:sp>
        <p:nvSpPr>
          <p:cNvPr id="100" name="Shape 10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SP 1</a:t>
            </a:r>
            <a:endParaRPr/>
          </a:p>
        </p:txBody>
      </p:sp>
      <p:sp>
        <p:nvSpPr>
          <p:cNvPr id="101" name="Shape 10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a:t>
            </a:r>
            <a:endParaRPr/>
          </a:p>
        </p:txBody>
      </p:sp>
      <p:sp>
        <p:nvSpPr>
          <p:cNvPr id="102" name="Shape 10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23</a:t>
            </a:r>
            <a:endParaRPr/>
          </a:p>
        </p:txBody>
      </p:sp>
      <p:sp>
        <p:nvSpPr>
          <p:cNvPr id="369" name="Shape 369"/>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Youtube Video Profile Upload</a:t>
            </a:r>
            <a:endParaRPr/>
          </a:p>
        </p:txBody>
      </p:sp>
      <p:sp>
        <p:nvSpPr>
          <p:cNvPr id="370" name="Shape 37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Teacher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add a Youtube Video to my profile so that my skill set and talents can be on show for students choosing what teacher they would like.  </a:t>
            </a:r>
            <a:endParaRPr/>
          </a:p>
        </p:txBody>
      </p:sp>
      <p:sp>
        <p:nvSpPr>
          <p:cNvPr id="371" name="Shape 371"/>
          <p:cNvSpPr/>
          <p:nvPr/>
        </p:nvSpPr>
        <p:spPr>
          <a:xfrm>
            <a:off x="39150" y="3335523"/>
            <a:ext cx="9828000" cy="216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Link “My Profile”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“Add Youtube Video”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Notification Box opens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URL Textbox form for copying video Url into</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Button to complete Upload</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372" name="Shape 37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1 </a:t>
            </a:r>
            <a:endParaRPr/>
          </a:p>
        </p:txBody>
      </p:sp>
      <p:sp>
        <p:nvSpPr>
          <p:cNvPr id="373" name="Shape 37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C </a:t>
            </a:r>
            <a:endParaRPr/>
          </a:p>
        </p:txBody>
      </p:sp>
      <p:sp>
        <p:nvSpPr>
          <p:cNvPr id="374" name="Shape 374"/>
          <p:cNvSpPr/>
          <p:nvPr/>
        </p:nvSpPr>
        <p:spPr>
          <a:xfrm>
            <a:off x="39150" y="5629222"/>
            <a:ext cx="9828000" cy="111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24</a:t>
            </a:r>
            <a:endParaRPr/>
          </a:p>
        </p:txBody>
      </p:sp>
      <p:sp>
        <p:nvSpPr>
          <p:cNvPr id="380" name="Shape 380"/>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Profile DP Upload</a:t>
            </a:r>
            <a:endParaRPr/>
          </a:p>
        </p:txBody>
      </p:sp>
      <p:sp>
        <p:nvSpPr>
          <p:cNvPr id="381" name="Shape 38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Teacher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add a picture of myself to my profile so that people know who I am when viewing my Profile. </a:t>
            </a:r>
            <a:endParaRPr/>
          </a:p>
        </p:txBody>
      </p:sp>
      <p:sp>
        <p:nvSpPr>
          <p:cNvPr id="382" name="Shape 382"/>
          <p:cNvSpPr/>
          <p:nvPr/>
        </p:nvSpPr>
        <p:spPr>
          <a:xfrm>
            <a:off x="39150" y="3335523"/>
            <a:ext cx="9828000" cy="216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Link “My Profile”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Image Link “Add a Display Picture”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Notification Box opens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Search through Local Files?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Button to complete Upload</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383" name="Shape 38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0.5 </a:t>
            </a:r>
            <a:endParaRPr/>
          </a:p>
        </p:txBody>
      </p:sp>
      <p:sp>
        <p:nvSpPr>
          <p:cNvPr id="384" name="Shape 38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C </a:t>
            </a:r>
            <a:endParaRPr/>
          </a:p>
        </p:txBody>
      </p:sp>
      <p:sp>
        <p:nvSpPr>
          <p:cNvPr id="385" name="Shape 385"/>
          <p:cNvSpPr/>
          <p:nvPr/>
        </p:nvSpPr>
        <p:spPr>
          <a:xfrm>
            <a:off x="39150" y="5629222"/>
            <a:ext cx="9828000" cy="111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25</a:t>
            </a:r>
            <a:endParaRPr/>
          </a:p>
        </p:txBody>
      </p:sp>
      <p:sp>
        <p:nvSpPr>
          <p:cNvPr id="391" name="Shape 391"/>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a:t>
            </a:r>
            <a:r>
              <a:rPr lang="en-AU" sz="2800">
                <a:solidFill>
                  <a:schemeClr val="lt1"/>
                </a:solidFill>
                <a:latin typeface="Calibri"/>
                <a:ea typeface="Calibri"/>
                <a:cs typeface="Calibri"/>
                <a:sym typeface="Calibri"/>
              </a:rPr>
              <a:t> Profile DP Upload</a:t>
            </a:r>
            <a:endParaRPr/>
          </a:p>
        </p:txBody>
      </p:sp>
      <p:sp>
        <p:nvSpPr>
          <p:cNvPr id="392" name="Shape 39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Student</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add a picture of myself to my profile so that people know who I am when viewing my Profile.</a:t>
            </a:r>
            <a:endParaRPr/>
          </a:p>
        </p:txBody>
      </p:sp>
      <p:sp>
        <p:nvSpPr>
          <p:cNvPr id="393" name="Shape 393"/>
          <p:cNvSpPr/>
          <p:nvPr/>
        </p:nvSpPr>
        <p:spPr>
          <a:xfrm>
            <a:off x="39150" y="3335523"/>
            <a:ext cx="9828000" cy="216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Link “My Profile”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Image Link “Add a Display Picture”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Notification Box opens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Search through Local Files?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Button to complete Upload</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394" name="Shape 39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0.5 </a:t>
            </a:r>
            <a:endParaRPr/>
          </a:p>
        </p:txBody>
      </p:sp>
      <p:sp>
        <p:nvSpPr>
          <p:cNvPr id="395" name="Shape 39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C </a:t>
            </a:r>
            <a:endParaRPr/>
          </a:p>
        </p:txBody>
      </p:sp>
      <p:sp>
        <p:nvSpPr>
          <p:cNvPr id="396" name="Shape 396"/>
          <p:cNvSpPr/>
          <p:nvPr/>
        </p:nvSpPr>
        <p:spPr>
          <a:xfrm>
            <a:off x="39150" y="5629222"/>
            <a:ext cx="9828000" cy="111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26</a:t>
            </a:r>
            <a:endParaRPr/>
          </a:p>
        </p:txBody>
      </p:sp>
      <p:sp>
        <p:nvSpPr>
          <p:cNvPr id="402" name="Shape 402"/>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Login</a:t>
            </a:r>
            <a:endParaRPr/>
          </a:p>
        </p:txBody>
      </p:sp>
      <p:sp>
        <p:nvSpPr>
          <p:cNvPr id="403" name="Shape 40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Student</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log into my account so that I can view the full extent of the site.</a:t>
            </a:r>
            <a:endParaRPr/>
          </a:p>
        </p:txBody>
      </p:sp>
      <p:sp>
        <p:nvSpPr>
          <p:cNvPr id="404" name="Shape 404"/>
          <p:cNvSpPr/>
          <p:nvPr/>
        </p:nvSpPr>
        <p:spPr>
          <a:xfrm>
            <a:off x="39150" y="3335523"/>
            <a:ext cx="9828000" cy="216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Text form for Email address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Text form for password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Log on Button takes user to User Profile</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405" name="Shape 40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 </a:t>
            </a:r>
            <a:endParaRPr/>
          </a:p>
        </p:txBody>
      </p:sp>
      <p:sp>
        <p:nvSpPr>
          <p:cNvPr id="406" name="Shape 40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M </a:t>
            </a:r>
            <a:endParaRPr/>
          </a:p>
        </p:txBody>
      </p:sp>
      <p:sp>
        <p:nvSpPr>
          <p:cNvPr id="407" name="Shape 407"/>
          <p:cNvSpPr/>
          <p:nvPr/>
        </p:nvSpPr>
        <p:spPr>
          <a:xfrm>
            <a:off x="39150" y="5629222"/>
            <a:ext cx="9828000" cy="111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a:t>Assumes no “Forgot Password” System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27</a:t>
            </a:r>
            <a:endParaRPr/>
          </a:p>
        </p:txBody>
      </p:sp>
      <p:sp>
        <p:nvSpPr>
          <p:cNvPr id="413" name="Shape 413"/>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a:t>
            </a:r>
            <a:r>
              <a:rPr lang="en-AU" sz="2800">
                <a:solidFill>
                  <a:schemeClr val="lt1"/>
                </a:solidFill>
                <a:latin typeface="Calibri"/>
                <a:ea typeface="Calibri"/>
                <a:cs typeface="Calibri"/>
                <a:sym typeface="Calibri"/>
              </a:rPr>
              <a:t> Login</a:t>
            </a:r>
            <a:endParaRPr/>
          </a:p>
        </p:txBody>
      </p:sp>
      <p:sp>
        <p:nvSpPr>
          <p:cNvPr id="414" name="Shape 41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Teacher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log into my account so that I can view the full extent of the site.</a:t>
            </a:r>
            <a:endParaRPr/>
          </a:p>
        </p:txBody>
      </p:sp>
      <p:sp>
        <p:nvSpPr>
          <p:cNvPr id="415" name="Shape 415"/>
          <p:cNvSpPr/>
          <p:nvPr/>
        </p:nvSpPr>
        <p:spPr>
          <a:xfrm>
            <a:off x="39150" y="3335523"/>
            <a:ext cx="9828000" cy="216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Text form for Email address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Text form for password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Log on Button takes user to User Profile</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416" name="Shape 4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 </a:t>
            </a:r>
            <a:endParaRPr/>
          </a:p>
        </p:txBody>
      </p:sp>
      <p:sp>
        <p:nvSpPr>
          <p:cNvPr id="417" name="Shape 41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M </a:t>
            </a:r>
            <a:endParaRPr/>
          </a:p>
        </p:txBody>
      </p:sp>
      <p:sp>
        <p:nvSpPr>
          <p:cNvPr id="418" name="Shape 418"/>
          <p:cNvSpPr/>
          <p:nvPr/>
        </p:nvSpPr>
        <p:spPr>
          <a:xfrm>
            <a:off x="39150" y="5629222"/>
            <a:ext cx="9828000" cy="111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a:t>Assumes no “Forgot Password” System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28</a:t>
            </a:r>
            <a:endParaRPr/>
          </a:p>
        </p:txBody>
      </p:sp>
      <p:sp>
        <p:nvSpPr>
          <p:cNvPr id="424" name="Shape 424"/>
          <p:cNvSpPr/>
          <p:nvPr/>
        </p:nvSpPr>
        <p:spPr>
          <a:xfrm>
            <a:off x="831153" y="109435"/>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Admin</a:t>
            </a:r>
            <a:r>
              <a:rPr lang="en-AU" sz="2800">
                <a:solidFill>
                  <a:schemeClr val="lt1"/>
                </a:solidFill>
                <a:latin typeface="Calibri"/>
                <a:ea typeface="Calibri"/>
                <a:cs typeface="Calibri"/>
                <a:sym typeface="Calibri"/>
              </a:rPr>
              <a:t> Login</a:t>
            </a:r>
            <a:endParaRPr/>
          </a:p>
        </p:txBody>
      </p:sp>
      <p:sp>
        <p:nvSpPr>
          <p:cNvPr id="425" name="Shape 42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an Admin</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log into my account so that I can view the full extent of the site.</a:t>
            </a:r>
            <a:endParaRPr/>
          </a:p>
        </p:txBody>
      </p:sp>
      <p:sp>
        <p:nvSpPr>
          <p:cNvPr id="426" name="Shape 426"/>
          <p:cNvSpPr/>
          <p:nvPr/>
        </p:nvSpPr>
        <p:spPr>
          <a:xfrm>
            <a:off x="39150" y="3335523"/>
            <a:ext cx="9828000" cy="216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Text form for Email address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Text form for password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Log on Button takes user to User Profile</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427" name="Shape 42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3 </a:t>
            </a:r>
            <a:endParaRPr/>
          </a:p>
        </p:txBody>
      </p:sp>
      <p:sp>
        <p:nvSpPr>
          <p:cNvPr id="428" name="Shape 42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M </a:t>
            </a:r>
            <a:endParaRPr/>
          </a:p>
        </p:txBody>
      </p:sp>
      <p:sp>
        <p:nvSpPr>
          <p:cNvPr id="429" name="Shape 429"/>
          <p:cNvSpPr/>
          <p:nvPr/>
        </p:nvSpPr>
        <p:spPr>
          <a:xfrm>
            <a:off x="39150" y="5629222"/>
            <a:ext cx="9828000" cy="111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a:t>Assumes no “Forgot Password” System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nvSpPr>
        <p:spPr>
          <a:xfrm>
            <a:off x="896025" y="402050"/>
            <a:ext cx="2446800" cy="5169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AU"/>
              <a:t>1 Should</a:t>
            </a:r>
            <a:endParaRPr/>
          </a:p>
          <a:p>
            <a:pPr indent="-317500" lvl="0" marL="457200" rtl="0">
              <a:spcBef>
                <a:spcPts val="0"/>
              </a:spcBef>
              <a:spcAft>
                <a:spcPts val="0"/>
              </a:spcAft>
              <a:buSzPts val="1400"/>
              <a:buAutoNum type="arabicPeriod"/>
            </a:pPr>
            <a:r>
              <a:rPr lang="en-AU"/>
              <a:t>3 Must</a:t>
            </a:r>
            <a:endParaRPr/>
          </a:p>
          <a:p>
            <a:pPr indent="-317500" lvl="0" marL="457200" rtl="0">
              <a:spcBef>
                <a:spcPts val="0"/>
              </a:spcBef>
              <a:spcAft>
                <a:spcPts val="0"/>
              </a:spcAft>
              <a:buSzPts val="1400"/>
              <a:buAutoNum type="arabicPeriod"/>
            </a:pPr>
            <a:r>
              <a:rPr lang="en-AU"/>
              <a:t>1 Should</a:t>
            </a:r>
            <a:endParaRPr/>
          </a:p>
          <a:p>
            <a:pPr indent="-317500" lvl="0" marL="457200" rtl="0">
              <a:spcBef>
                <a:spcPts val="0"/>
              </a:spcBef>
              <a:spcAft>
                <a:spcPts val="0"/>
              </a:spcAft>
              <a:buSzPts val="1400"/>
              <a:buAutoNum type="arabicPeriod"/>
            </a:pPr>
            <a:r>
              <a:rPr lang="en-AU"/>
              <a:t>0.5 Could</a:t>
            </a:r>
            <a:endParaRPr/>
          </a:p>
          <a:p>
            <a:pPr indent="-317500" lvl="0" marL="457200" rtl="0">
              <a:spcBef>
                <a:spcPts val="0"/>
              </a:spcBef>
              <a:spcAft>
                <a:spcPts val="0"/>
              </a:spcAft>
              <a:buSzPts val="1400"/>
              <a:buAutoNum type="arabicPeriod"/>
            </a:pPr>
            <a:r>
              <a:rPr lang="en-AU"/>
              <a:t>2 Should</a:t>
            </a:r>
            <a:endParaRPr/>
          </a:p>
          <a:p>
            <a:pPr indent="-317500" lvl="0" marL="457200" rtl="0">
              <a:spcBef>
                <a:spcPts val="0"/>
              </a:spcBef>
              <a:spcAft>
                <a:spcPts val="0"/>
              </a:spcAft>
              <a:buSzPts val="1400"/>
              <a:buAutoNum type="arabicPeriod"/>
            </a:pPr>
            <a:r>
              <a:rPr lang="en-AU"/>
              <a:t>1 Must</a:t>
            </a:r>
            <a:endParaRPr/>
          </a:p>
          <a:p>
            <a:pPr indent="-317500" lvl="0" marL="457200" rtl="0">
              <a:spcBef>
                <a:spcPts val="0"/>
              </a:spcBef>
              <a:spcAft>
                <a:spcPts val="0"/>
              </a:spcAft>
              <a:buSzPts val="1400"/>
              <a:buAutoNum type="arabicPeriod"/>
            </a:pPr>
            <a:r>
              <a:rPr lang="en-AU"/>
              <a:t>5 Won’t</a:t>
            </a:r>
            <a:endParaRPr/>
          </a:p>
          <a:p>
            <a:pPr indent="-317500" lvl="0" marL="457200" rtl="0">
              <a:spcBef>
                <a:spcPts val="0"/>
              </a:spcBef>
              <a:spcAft>
                <a:spcPts val="0"/>
              </a:spcAft>
              <a:buSzPts val="1400"/>
              <a:buAutoNum type="arabicPeriod"/>
            </a:pPr>
            <a:r>
              <a:rPr lang="en-AU"/>
              <a:t>2 Should</a:t>
            </a:r>
            <a:endParaRPr/>
          </a:p>
          <a:p>
            <a:pPr indent="-317500" lvl="0" marL="457200" rtl="0">
              <a:spcBef>
                <a:spcPts val="0"/>
              </a:spcBef>
              <a:spcAft>
                <a:spcPts val="0"/>
              </a:spcAft>
              <a:buSzPts val="1400"/>
              <a:buAutoNum type="arabicPeriod"/>
            </a:pPr>
            <a:r>
              <a:rPr lang="en-AU"/>
              <a:t>5 Must</a:t>
            </a:r>
            <a:endParaRPr/>
          </a:p>
          <a:p>
            <a:pPr indent="-317500" lvl="0" marL="457200" rtl="0">
              <a:spcBef>
                <a:spcPts val="0"/>
              </a:spcBef>
              <a:spcAft>
                <a:spcPts val="0"/>
              </a:spcAft>
              <a:buSzPts val="1400"/>
              <a:buAutoNum type="arabicPeriod"/>
            </a:pPr>
            <a:r>
              <a:rPr lang="en-AU"/>
              <a:t>3 Must</a:t>
            </a:r>
            <a:endParaRPr/>
          </a:p>
          <a:p>
            <a:pPr indent="-317500" lvl="0" marL="457200" rtl="0">
              <a:spcBef>
                <a:spcPts val="0"/>
              </a:spcBef>
              <a:spcAft>
                <a:spcPts val="0"/>
              </a:spcAft>
              <a:buSzPts val="1400"/>
              <a:buAutoNum type="arabicPeriod"/>
            </a:pPr>
            <a:r>
              <a:rPr lang="en-AU"/>
              <a:t>2 Must</a:t>
            </a:r>
            <a:endParaRPr/>
          </a:p>
          <a:p>
            <a:pPr indent="-317500" lvl="0" marL="457200" rtl="0">
              <a:spcBef>
                <a:spcPts val="0"/>
              </a:spcBef>
              <a:spcAft>
                <a:spcPts val="0"/>
              </a:spcAft>
              <a:buSzPts val="1400"/>
              <a:buAutoNum type="arabicPeriod"/>
            </a:pPr>
            <a:r>
              <a:rPr lang="en-AU"/>
              <a:t>2 Must</a:t>
            </a:r>
            <a:endParaRPr/>
          </a:p>
          <a:p>
            <a:pPr indent="-317500" lvl="0" marL="457200" rtl="0">
              <a:spcBef>
                <a:spcPts val="0"/>
              </a:spcBef>
              <a:spcAft>
                <a:spcPts val="0"/>
              </a:spcAft>
              <a:buSzPts val="1400"/>
              <a:buAutoNum type="arabicPeriod"/>
            </a:pPr>
            <a:r>
              <a:rPr lang="en-AU"/>
              <a:t>2 Should</a:t>
            </a:r>
            <a:endParaRPr/>
          </a:p>
          <a:p>
            <a:pPr indent="-317500" lvl="0" marL="457200" rtl="0">
              <a:spcBef>
                <a:spcPts val="0"/>
              </a:spcBef>
              <a:spcAft>
                <a:spcPts val="0"/>
              </a:spcAft>
              <a:buSzPts val="1400"/>
              <a:buAutoNum type="arabicPeriod"/>
            </a:pPr>
            <a:r>
              <a:rPr lang="en-AU"/>
              <a:t>1 Must</a:t>
            </a:r>
            <a:endParaRPr/>
          </a:p>
          <a:p>
            <a:pPr indent="-317500" lvl="0" marL="457200" rtl="0">
              <a:spcBef>
                <a:spcPts val="0"/>
              </a:spcBef>
              <a:spcAft>
                <a:spcPts val="0"/>
              </a:spcAft>
              <a:buSzPts val="1400"/>
              <a:buAutoNum type="arabicPeriod"/>
            </a:pPr>
            <a:r>
              <a:rPr lang="en-AU"/>
              <a:t>5 Must</a:t>
            </a:r>
            <a:endParaRPr/>
          </a:p>
          <a:p>
            <a:pPr indent="-317500" lvl="0" marL="457200" rtl="0">
              <a:spcBef>
                <a:spcPts val="0"/>
              </a:spcBef>
              <a:spcAft>
                <a:spcPts val="0"/>
              </a:spcAft>
              <a:buSzPts val="1400"/>
              <a:buAutoNum type="arabicPeriod"/>
            </a:pPr>
            <a:r>
              <a:rPr lang="en-AU"/>
              <a:t>3 Must</a:t>
            </a:r>
            <a:endParaRPr/>
          </a:p>
          <a:p>
            <a:pPr indent="-317500" lvl="0" marL="457200" rtl="0">
              <a:spcBef>
                <a:spcPts val="0"/>
              </a:spcBef>
              <a:spcAft>
                <a:spcPts val="0"/>
              </a:spcAft>
              <a:buSzPts val="1400"/>
              <a:buAutoNum type="arabicPeriod"/>
            </a:pPr>
            <a:r>
              <a:rPr lang="en-AU"/>
              <a:t>3 Could</a:t>
            </a:r>
            <a:endParaRPr/>
          </a:p>
          <a:p>
            <a:pPr indent="-317500" lvl="0" marL="457200" rtl="0">
              <a:spcBef>
                <a:spcPts val="0"/>
              </a:spcBef>
              <a:spcAft>
                <a:spcPts val="0"/>
              </a:spcAft>
              <a:buSzPts val="1400"/>
              <a:buAutoNum type="arabicPeriod"/>
            </a:pPr>
            <a:r>
              <a:rPr lang="en-AU"/>
              <a:t>5 Must</a:t>
            </a:r>
            <a:endParaRPr/>
          </a:p>
          <a:p>
            <a:pPr indent="-317500" lvl="0" marL="457200" rtl="0">
              <a:spcBef>
                <a:spcPts val="0"/>
              </a:spcBef>
              <a:spcAft>
                <a:spcPts val="0"/>
              </a:spcAft>
              <a:buSzPts val="1400"/>
              <a:buAutoNum type="arabicPeriod"/>
            </a:pPr>
            <a:r>
              <a:rPr lang="en-AU"/>
              <a:t>5 Must</a:t>
            </a:r>
            <a:endParaRPr/>
          </a:p>
          <a:p>
            <a:pPr indent="-317500" lvl="0" marL="457200" rtl="0">
              <a:spcBef>
                <a:spcPts val="0"/>
              </a:spcBef>
              <a:spcAft>
                <a:spcPts val="0"/>
              </a:spcAft>
              <a:buSzPts val="1400"/>
              <a:buAutoNum type="arabicPeriod"/>
            </a:pPr>
            <a:r>
              <a:rPr lang="en-AU"/>
              <a:t>5 Must</a:t>
            </a:r>
            <a:endParaRPr/>
          </a:p>
          <a:p>
            <a:pPr indent="-317500" lvl="0" marL="457200" rtl="0">
              <a:spcBef>
                <a:spcPts val="0"/>
              </a:spcBef>
              <a:spcAft>
                <a:spcPts val="0"/>
              </a:spcAft>
              <a:buSzPts val="1400"/>
              <a:buAutoNum type="arabicPeriod"/>
            </a:pPr>
            <a:r>
              <a:rPr lang="en-AU"/>
              <a:t>3 Must</a:t>
            </a:r>
            <a:endParaRPr/>
          </a:p>
          <a:p>
            <a:pPr indent="-317500" lvl="0" marL="457200" rtl="0">
              <a:spcBef>
                <a:spcPts val="0"/>
              </a:spcBef>
              <a:spcAft>
                <a:spcPts val="0"/>
              </a:spcAft>
              <a:buSzPts val="1400"/>
              <a:buAutoNum type="arabicPeriod"/>
            </a:pPr>
            <a:r>
              <a:rPr lang="en-AU"/>
              <a:t>1 Must</a:t>
            </a:r>
            <a:endParaRPr/>
          </a:p>
          <a:p>
            <a:pPr indent="-317500" lvl="0" marL="457200" rtl="0">
              <a:spcBef>
                <a:spcPts val="0"/>
              </a:spcBef>
              <a:spcAft>
                <a:spcPts val="0"/>
              </a:spcAft>
              <a:buSzPts val="1400"/>
              <a:buAutoNum type="arabicPeriod"/>
            </a:pPr>
            <a:r>
              <a:rPr lang="en-AU"/>
              <a:t>1 Could</a:t>
            </a:r>
            <a:endParaRPr/>
          </a:p>
          <a:p>
            <a:pPr indent="-317500" lvl="0" marL="457200" rtl="0">
              <a:spcBef>
                <a:spcPts val="0"/>
              </a:spcBef>
              <a:spcAft>
                <a:spcPts val="0"/>
              </a:spcAft>
              <a:buSzPts val="1400"/>
              <a:buAutoNum type="arabicPeriod"/>
            </a:pPr>
            <a:r>
              <a:rPr lang="en-AU"/>
              <a:t>0.5 Could</a:t>
            </a:r>
            <a:endParaRPr/>
          </a:p>
          <a:p>
            <a:pPr indent="-317500" lvl="0" marL="457200" rtl="0">
              <a:spcBef>
                <a:spcPts val="0"/>
              </a:spcBef>
              <a:spcAft>
                <a:spcPts val="0"/>
              </a:spcAft>
              <a:buSzPts val="1400"/>
              <a:buAutoNum type="arabicPeriod"/>
            </a:pPr>
            <a:r>
              <a:rPr lang="en-AU"/>
              <a:t>0.5 Could</a:t>
            </a:r>
            <a:endParaRPr/>
          </a:p>
          <a:p>
            <a:pPr indent="-317500" lvl="0" marL="457200" rtl="0">
              <a:spcBef>
                <a:spcPts val="0"/>
              </a:spcBef>
              <a:spcAft>
                <a:spcPts val="0"/>
              </a:spcAft>
              <a:buSzPts val="1400"/>
              <a:buAutoNum type="arabicPeriod"/>
            </a:pPr>
            <a:r>
              <a:rPr lang="en-AU"/>
              <a:t>3 Must</a:t>
            </a:r>
            <a:endParaRPr/>
          </a:p>
          <a:p>
            <a:pPr indent="-317500" lvl="0" marL="457200" rtl="0">
              <a:spcBef>
                <a:spcPts val="0"/>
              </a:spcBef>
              <a:spcAft>
                <a:spcPts val="0"/>
              </a:spcAft>
              <a:buSzPts val="1400"/>
              <a:buAutoNum type="arabicPeriod"/>
            </a:pPr>
            <a:r>
              <a:rPr lang="en-AU"/>
              <a:t>3 Must</a:t>
            </a:r>
            <a:endParaRPr/>
          </a:p>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ID:2</a:t>
            </a:r>
            <a:endParaRPr/>
          </a:p>
        </p:txBody>
      </p:sp>
      <p:sp>
        <p:nvSpPr>
          <p:cNvPr id="108" name="Shape 10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Editing Profiles</a:t>
            </a:r>
            <a:endParaRPr/>
          </a:p>
        </p:txBody>
      </p:sp>
      <p:sp>
        <p:nvSpPr>
          <p:cNvPr id="109" name="Shape 10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 i want to edit my profile so that it has information relevant to me such as what instrument I play, what language/s I can speak, my level of skill with the instrument, about me, and other relevant information for students to view.</a:t>
            </a:r>
            <a:endParaRPr/>
          </a:p>
        </p:txBody>
      </p:sp>
      <p:sp>
        <p:nvSpPr>
          <p:cNvPr id="110" name="Shape 110"/>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3037" lvl="0" marL="179387" marR="0" rtl="0" algn="l">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An “edit profile” button is available on my profile page of the website</a:t>
            </a:r>
            <a:endParaRPr sz="1900">
              <a:solidFill>
                <a:schemeClr val="dk1"/>
              </a:solidFill>
              <a:latin typeface="Calibri"/>
              <a:ea typeface="Calibri"/>
              <a:cs typeface="Calibri"/>
              <a:sym typeface="Calibri"/>
            </a:endParaRPr>
          </a:p>
          <a:p>
            <a:pPr indent="-173037" lvl="0" marL="179387" marR="0" rtl="0" algn="l">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When clicked, it allows the different fields in the profile to be edited</a:t>
            </a:r>
            <a:endParaRPr sz="1900">
              <a:solidFill>
                <a:schemeClr val="dk1"/>
              </a:solidFill>
              <a:latin typeface="Calibri"/>
              <a:ea typeface="Calibri"/>
              <a:cs typeface="Calibri"/>
              <a:sym typeface="Calibri"/>
            </a:endParaRPr>
          </a:p>
          <a:p>
            <a:pPr indent="-173037" lvl="0" marL="179387" marR="0" rtl="0" algn="l">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A “Save Button” is apparent at the bottom of the page</a:t>
            </a:r>
            <a:endParaRPr sz="1900">
              <a:solidFill>
                <a:schemeClr val="dk1"/>
              </a:solidFill>
              <a:latin typeface="Calibri"/>
              <a:ea typeface="Calibri"/>
              <a:cs typeface="Calibri"/>
              <a:sym typeface="Calibri"/>
            </a:endParaRPr>
          </a:p>
          <a:p>
            <a:pPr indent="-173037" lvl="0" marL="179387" marR="0" rtl="0" algn="l">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When “Save Button” is clicked the information is saved to the user’s profile</a:t>
            </a:r>
            <a:endParaRPr sz="1900">
              <a:solidFill>
                <a:schemeClr val="dk1"/>
              </a:solidFill>
              <a:latin typeface="Calibri"/>
              <a:ea typeface="Calibri"/>
              <a:cs typeface="Calibri"/>
              <a:sym typeface="Calibri"/>
            </a:endParaRPr>
          </a:p>
        </p:txBody>
      </p:sp>
      <p:sp>
        <p:nvSpPr>
          <p:cNvPr id="111" name="Shape 11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SP 3</a:t>
            </a:r>
            <a:endParaRPr/>
          </a:p>
        </p:txBody>
      </p:sp>
      <p:sp>
        <p:nvSpPr>
          <p:cNvPr id="112" name="Shape 11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a:t>
            </a:r>
            <a:endParaRPr/>
          </a:p>
        </p:txBody>
      </p:sp>
      <p:sp>
        <p:nvSpPr>
          <p:cNvPr id="113" name="Shape 11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ID:3</a:t>
            </a:r>
            <a:endParaRPr/>
          </a:p>
        </p:txBody>
      </p:sp>
      <p:sp>
        <p:nvSpPr>
          <p:cNvPr id="119" name="Shape 11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Feedback</a:t>
            </a:r>
            <a:endParaRPr/>
          </a:p>
        </p:txBody>
      </p:sp>
      <p:sp>
        <p:nvSpPr>
          <p:cNvPr id="120" name="Shape 12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 I want to view feedback/references  so that I can adjust myself accordingly </a:t>
            </a:r>
            <a:endParaRPr/>
          </a:p>
        </p:txBody>
      </p:sp>
      <p:sp>
        <p:nvSpPr>
          <p:cNvPr id="121" name="Shape 121"/>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‘View Feedback’ displayed for Teachers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‘View Feedback’ will display all feedback directed at the Teacher</a:t>
            </a:r>
            <a:endParaRPr sz="2000">
              <a:solidFill>
                <a:schemeClr val="dk1"/>
              </a:solidFill>
              <a:latin typeface="Calibri"/>
              <a:ea typeface="Calibri"/>
              <a:cs typeface="Calibri"/>
              <a:sym typeface="Calibri"/>
            </a:endParaRPr>
          </a:p>
        </p:txBody>
      </p:sp>
      <p:sp>
        <p:nvSpPr>
          <p:cNvPr id="122" name="Shape 1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1</a:t>
            </a:r>
            <a:endParaRPr/>
          </a:p>
        </p:txBody>
      </p:sp>
      <p:sp>
        <p:nvSpPr>
          <p:cNvPr id="123" name="Shape 12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1</a:t>
            </a:r>
            <a:endParaRPr/>
          </a:p>
        </p:txBody>
      </p:sp>
      <p:sp>
        <p:nvSpPr>
          <p:cNvPr id="124" name="Shape 12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ID:4</a:t>
            </a:r>
            <a:endParaRPr/>
          </a:p>
        </p:txBody>
      </p:sp>
      <p:sp>
        <p:nvSpPr>
          <p:cNvPr id="130" name="Shape 13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Contracts</a:t>
            </a:r>
            <a:endParaRPr/>
          </a:p>
        </p:txBody>
      </p:sp>
      <p:sp>
        <p:nvSpPr>
          <p:cNvPr id="131" name="Shape 13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 I want to View my contract  so that I can view my contract details </a:t>
            </a:r>
            <a:endParaRPr/>
          </a:p>
        </p:txBody>
      </p:sp>
      <p:sp>
        <p:nvSpPr>
          <p:cNvPr id="132" name="Shape 132"/>
          <p:cNvSpPr/>
          <p:nvPr/>
        </p:nvSpPr>
        <p:spPr>
          <a:xfrm>
            <a:off x="39153" y="3281955"/>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Link ‘View Profile’ displayed for Teachers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‘View Contract’ will display the Teachers current contract at the bottom of the Profile</a:t>
            </a:r>
            <a:endParaRPr sz="2000">
              <a:solidFill>
                <a:schemeClr val="dk1"/>
              </a:solidFill>
              <a:latin typeface="Calibri"/>
              <a:ea typeface="Calibri"/>
              <a:cs typeface="Calibri"/>
              <a:sym typeface="Calibri"/>
            </a:endParaRPr>
          </a:p>
        </p:txBody>
      </p:sp>
      <p:sp>
        <p:nvSpPr>
          <p:cNvPr id="133" name="Shape 13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0.5</a:t>
            </a:r>
            <a:endParaRPr/>
          </a:p>
        </p:txBody>
      </p:sp>
      <p:sp>
        <p:nvSpPr>
          <p:cNvPr id="134" name="Shape 13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a:t>
            </a:r>
            <a:endParaRPr/>
          </a:p>
        </p:txBody>
      </p:sp>
      <p:sp>
        <p:nvSpPr>
          <p:cNvPr id="135" name="Shape 13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742950" y="2130426"/>
            <a:ext cx="8420100" cy="147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AU"/>
              <a:t>Potential </a:t>
            </a:r>
            <a:r>
              <a:rPr lang="en-AU"/>
              <a:t>Teacher</a:t>
            </a:r>
            <a:endParaRPr/>
          </a:p>
        </p:txBody>
      </p:sp>
      <p:sp>
        <p:nvSpPr>
          <p:cNvPr id="141" name="Shape 141"/>
          <p:cNvSpPr txBox="1"/>
          <p:nvPr>
            <p:ph idx="1" type="subTitle"/>
          </p:nvPr>
        </p:nvSpPr>
        <p:spPr>
          <a:xfrm>
            <a:off x="1485900" y="3886200"/>
            <a:ext cx="6934200" cy="17526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ID:5</a:t>
            </a:r>
            <a:endParaRPr/>
          </a:p>
        </p:txBody>
      </p:sp>
      <p:sp>
        <p:nvSpPr>
          <p:cNvPr id="147" name="Shape 14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Potential Teacher Resume Upload</a:t>
            </a:r>
            <a:endParaRPr/>
          </a:p>
        </p:txBody>
      </p:sp>
      <p:sp>
        <p:nvSpPr>
          <p:cNvPr id="148" name="Shape 14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Potential Teacher</a:t>
            </a:r>
            <a:r>
              <a:rPr b="0" i="0" lang="en-AU" sz="2400" u="none" cap="none" strike="noStrike">
                <a:solidFill>
                  <a:schemeClr val="dk1"/>
                </a:solidFill>
                <a:latin typeface="Calibri"/>
                <a:ea typeface="Calibri"/>
                <a:cs typeface="Calibri"/>
                <a:sym typeface="Calibri"/>
              </a:rPr>
              <a:t> I want</a:t>
            </a:r>
            <a:r>
              <a:rPr lang="en-AU" sz="2400">
                <a:solidFill>
                  <a:schemeClr val="dk1"/>
                </a:solidFill>
                <a:latin typeface="Calibri"/>
                <a:ea typeface="Calibri"/>
                <a:cs typeface="Calibri"/>
                <a:sym typeface="Calibri"/>
              </a:rPr>
              <a:t> to upload my resume</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to the website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I can be potentially hired by the music school</a:t>
            </a:r>
            <a:endParaRPr/>
          </a:p>
        </p:txBody>
      </p:sp>
      <p:sp>
        <p:nvSpPr>
          <p:cNvPr id="149" name="Shape 14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900">
                <a:solidFill>
                  <a:schemeClr val="dk1"/>
                </a:solidFill>
                <a:latin typeface="Calibri"/>
                <a:ea typeface="Calibri"/>
                <a:cs typeface="Calibri"/>
                <a:sym typeface="Calibri"/>
              </a:rPr>
              <a:t>Acceptance Criteria</a:t>
            </a:r>
            <a:endParaRPr sz="1300"/>
          </a:p>
          <a:p>
            <a:pPr indent="-173037" lvl="0" marL="179387" marR="0" rtl="0" algn="l">
              <a:spcBef>
                <a:spcPts val="0"/>
              </a:spcBef>
              <a:spcAft>
                <a:spcPts val="0"/>
              </a:spcAft>
              <a:buClr>
                <a:schemeClr val="dk1"/>
              </a:buClr>
              <a:buSzPts val="1900"/>
              <a:buFont typeface="Arial"/>
              <a:buChar char="•"/>
            </a:pPr>
            <a:r>
              <a:rPr lang="en-AU" sz="1900">
                <a:solidFill>
                  <a:schemeClr val="dk1"/>
                </a:solidFill>
                <a:latin typeface="Calibri"/>
                <a:ea typeface="Calibri"/>
                <a:cs typeface="Calibri"/>
                <a:sym typeface="Calibri"/>
              </a:rPr>
              <a:t> - A link is available to apply for a position as a teacher</a:t>
            </a:r>
            <a:endParaRPr sz="1900">
              <a:solidFill>
                <a:schemeClr val="dk1"/>
              </a:solidFill>
              <a:latin typeface="Calibri"/>
              <a:ea typeface="Calibri"/>
              <a:cs typeface="Calibri"/>
              <a:sym typeface="Calibri"/>
            </a:endParaRPr>
          </a:p>
          <a:p>
            <a:pPr indent="-173037" lvl="0" marL="179387" marR="0" rtl="0" algn="l">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 - When the link is clicked, a new page pops up with information about the position, and a button where you can click and upload your resume</a:t>
            </a:r>
            <a:endParaRPr sz="1900">
              <a:solidFill>
                <a:schemeClr val="dk1"/>
              </a:solidFill>
              <a:latin typeface="Calibri"/>
              <a:ea typeface="Calibri"/>
              <a:cs typeface="Calibri"/>
              <a:sym typeface="Calibri"/>
            </a:endParaRPr>
          </a:p>
          <a:p>
            <a:pPr indent="-173037" lvl="0" marL="179387" marR="0" rtl="0" algn="l">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 - After uploading the resume, there is another button to submit, when clicked, it is submitted</a:t>
            </a:r>
            <a:endParaRPr sz="1900">
              <a:solidFill>
                <a:schemeClr val="dk1"/>
              </a:solidFill>
              <a:latin typeface="Calibri"/>
              <a:ea typeface="Calibri"/>
              <a:cs typeface="Calibri"/>
              <a:sym typeface="Calibri"/>
            </a:endParaRPr>
          </a:p>
        </p:txBody>
      </p:sp>
      <p:sp>
        <p:nvSpPr>
          <p:cNvPr id="150" name="Shape 15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SP 2</a:t>
            </a:r>
            <a:endParaRPr/>
          </a:p>
        </p:txBody>
      </p:sp>
      <p:sp>
        <p:nvSpPr>
          <p:cNvPr id="151" name="Shape 15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a:t>
            </a:r>
            <a:endParaRPr/>
          </a:p>
        </p:txBody>
      </p:sp>
      <p:sp>
        <p:nvSpPr>
          <p:cNvPr id="152" name="Shape 15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ctrTitle"/>
          </p:nvPr>
        </p:nvSpPr>
        <p:spPr>
          <a:xfrm>
            <a:off x="742950" y="2130426"/>
            <a:ext cx="8420100" cy="147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AU"/>
              <a:t>Students</a:t>
            </a:r>
            <a:endParaRPr/>
          </a:p>
        </p:txBody>
      </p:sp>
      <p:sp>
        <p:nvSpPr>
          <p:cNvPr id="158" name="Shape 158"/>
          <p:cNvSpPr txBox="1"/>
          <p:nvPr>
            <p:ph idx="1" type="subTitle"/>
          </p:nvPr>
        </p:nvSpPr>
        <p:spPr>
          <a:xfrm>
            <a:off x="1485900" y="3886200"/>
            <a:ext cx="6934200" cy="17526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