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4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5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6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7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8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9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0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1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2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3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4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15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8" r:id="rId2"/>
    <p:sldId id="365" r:id="rId3"/>
    <p:sldId id="359" r:id="rId4"/>
    <p:sldId id="360" r:id="rId5"/>
    <p:sldId id="361" r:id="rId6"/>
    <p:sldId id="366" r:id="rId7"/>
    <p:sldId id="358" r:id="rId8"/>
    <p:sldId id="382" r:id="rId9"/>
    <p:sldId id="383" r:id="rId10"/>
    <p:sldId id="381" r:id="rId11"/>
    <p:sldId id="369" r:id="rId12"/>
    <p:sldId id="373" r:id="rId13"/>
    <p:sldId id="376" r:id="rId14"/>
    <p:sldId id="379" r:id="rId15"/>
    <p:sldId id="375" r:id="rId16"/>
    <p:sldId id="353" r:id="rId17"/>
  </p:sldIdLst>
  <p:sldSz cx="9144000" cy="6858000" type="screen4x3"/>
  <p:notesSz cx="6980238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/>
        <a:cs typeface="ヒラギノ角ゴ Pro W3"/>
      </a:defRPr>
    </a:lvl9pPr>
  </p:defaultTextStyle>
  <p:extLst>
    <p:ext uri="{EFAFB233-063F-42B5-8137-9DF3F51BA10A}">
      <p15:sldGuideLst xmlns:p15="http://schemas.microsoft.com/office/powerpoint/2012/main">
        <p15:guide id="1" orient="horz" pos="1435">
          <p15:clr>
            <a:srgbClr val="A4A3A4"/>
          </p15:clr>
        </p15:guide>
        <p15:guide id="2" pos="2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9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ntoro Girona, Miguel" initials="MGM" lastIdx="23" clrIdx="0">
    <p:extLst>
      <p:ext uri="{19B8F6BF-5375-455C-9EA6-DF929625EA0E}">
        <p15:presenceInfo xmlns:p15="http://schemas.microsoft.com/office/powerpoint/2012/main" userId="S::montorom@uqat.ca::7dafc1d8-de18-43f0-933f-20a3ff9fa2d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9900"/>
    <a:srgbClr val="929B17"/>
    <a:srgbClr val="FFFFFF"/>
    <a:srgbClr val="000000"/>
    <a:srgbClr val="D2492A"/>
    <a:srgbClr val="00ACB0"/>
    <a:srgbClr val="00BFC4"/>
    <a:srgbClr val="F87A74"/>
    <a:srgbClr val="FA9A94"/>
    <a:srgbClr val="FEE4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3" autoAdjust="0"/>
    <p:restoredTop sz="89130" autoAdjust="0"/>
  </p:normalViewPr>
  <p:slideViewPr>
    <p:cSldViewPr snapToObjects="1">
      <p:cViewPr varScale="1">
        <p:scale>
          <a:sx n="104" d="100"/>
          <a:sy n="104" d="100"/>
        </p:scale>
        <p:origin x="1051" y="58"/>
      </p:cViewPr>
      <p:guideLst>
        <p:guide orient="horz" pos="1435"/>
        <p:guide pos="295"/>
      </p:guideLst>
    </p:cSldViewPr>
  </p:slideViewPr>
  <p:outlineViewPr>
    <p:cViewPr>
      <p:scale>
        <a:sx n="33" d="100"/>
        <a:sy n="33" d="100"/>
      </p:scale>
      <p:origin x="0" y="-10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2736" y="1080"/>
      </p:cViewPr>
      <p:guideLst>
        <p:guide orient="horz" pos="2880"/>
        <p:guide pos="219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5775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 eaLnBrk="1" hangingPunct="1">
              <a:defRPr sz="1200"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952875" y="0"/>
            <a:ext cx="3025775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 eaLnBrk="1" hangingPunct="1">
              <a:defRPr sz="1200"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fld id="{3F6C57AA-4DA0-48B2-BE2C-8A6238CA65AA}" type="datetimeFigureOut">
              <a:rPr lang="fr-CA"/>
              <a:pPr>
                <a:defRPr/>
              </a:pPr>
              <a:t>2020-06-24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3025775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 eaLnBrk="1" hangingPunct="1">
              <a:defRPr sz="1200"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952875" y="8685213"/>
            <a:ext cx="3025775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9EF6121-9D61-493D-9A0B-C3297A511B59}" type="slidenum">
              <a:rPr lang="fr-CA" altLang="fr-FR"/>
              <a:pPr>
                <a:defRPr/>
              </a:pPr>
              <a:t>‹N°›</a:t>
            </a:fld>
            <a:endParaRPr lang="fr-CA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5775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 eaLnBrk="1" hangingPunct="1">
              <a:defRPr sz="1200"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952875" y="0"/>
            <a:ext cx="3025775" cy="45720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 eaLnBrk="1" hangingPunct="1">
              <a:defRPr sz="1200"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fld id="{8955DC83-B024-4836-83F4-220BD1F46A1F}" type="datetimeFigureOut">
              <a:rPr lang="fr-CA"/>
              <a:pPr>
                <a:defRPr/>
              </a:pPr>
              <a:t>2020-06-24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685800"/>
            <a:ext cx="4573588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pPr lvl="0"/>
            <a:endParaRPr lang="fr-CA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265113" y="4343400"/>
            <a:ext cx="6450012" cy="4549775"/>
          </a:xfrm>
          <a:prstGeom prst="rect">
            <a:avLst/>
          </a:prstGeom>
        </p:spPr>
        <p:txBody>
          <a:bodyPr vert="horz" lIns="91435" tIns="45718" rIns="91435" bIns="45718" rtlCol="0"/>
          <a:lstStyle/>
          <a:p>
            <a:pPr lvl="0"/>
            <a:r>
              <a:rPr lang="fr-FR" noProof="0" dirty="0"/>
              <a:t>Modifiez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  <a:endParaRPr lang="fr-CA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3025775" cy="45720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 eaLnBrk="1" hangingPunct="1">
              <a:defRPr sz="1200">
                <a:latin typeface="Arial" charset="0"/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952875" y="8685213"/>
            <a:ext cx="3025775" cy="457200"/>
          </a:xfrm>
          <a:prstGeom prst="rect">
            <a:avLst/>
          </a:prstGeom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0531B3C-ABBE-4DE7-A96E-1A695DAEB070}" type="slidenum">
              <a:rPr lang="fr-CA" altLang="fr-FR"/>
              <a:pPr>
                <a:defRPr/>
              </a:pPr>
              <a:t>‹N°›</a:t>
            </a:fld>
            <a:endParaRPr lang="fr-CA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114300" indent="-114300" algn="l" rtl="0" eaLnBrk="0" fontAlgn="base" hangingPunct="0">
      <a:spcBef>
        <a:spcPct val="30000"/>
      </a:spcBef>
      <a:spcAft>
        <a:spcPct val="0"/>
      </a:spcAft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228600" indent="-114300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buChar char="•"/>
      <a:defRPr sz="11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342900" indent="-114300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buChar char="•"/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spcBef>
                <a:spcPct val="0"/>
              </a:spcBef>
              <a:buNone/>
            </a:pPr>
            <a:r>
              <a:rPr lang="fr-CA" altLang="fr-FR" dirty="0" smtClean="0"/>
              <a:t>Hello,</a:t>
            </a:r>
            <a:r>
              <a:rPr lang="fr-CA" altLang="fr-FR" baseline="0" dirty="0" smtClean="0"/>
              <a:t> </a:t>
            </a:r>
            <a:r>
              <a:rPr lang="fr-CA" altLang="fr-FR" baseline="0" dirty="0" err="1" smtClean="0"/>
              <a:t>today</a:t>
            </a:r>
            <a:r>
              <a:rPr lang="fr-CA" altLang="fr-FR" baseline="0" dirty="0" smtClean="0"/>
              <a:t> </a:t>
            </a:r>
            <a:r>
              <a:rPr lang="fr-CA" altLang="fr-FR" baseline="0" dirty="0" err="1" smtClean="0"/>
              <a:t>I’m</a:t>
            </a:r>
            <a:r>
              <a:rPr lang="fr-CA" altLang="fr-FR" baseline="0" dirty="0" smtClean="0"/>
              <a:t> happy to </a:t>
            </a:r>
            <a:r>
              <a:rPr lang="fr-CA" altLang="fr-FR" baseline="0" dirty="0" err="1" smtClean="0"/>
              <a:t>present</a:t>
            </a:r>
            <a:r>
              <a:rPr lang="fr-CA" altLang="fr-FR" baseline="0" dirty="0" smtClean="0"/>
              <a:t> </a:t>
            </a:r>
            <a:r>
              <a:rPr lang="fr-CA" altLang="fr-FR" baseline="0" dirty="0" err="1" smtClean="0"/>
              <a:t>some</a:t>
            </a:r>
            <a:r>
              <a:rPr lang="fr-CA" altLang="fr-FR" baseline="0" dirty="0" smtClean="0"/>
              <a:t> </a:t>
            </a:r>
            <a:r>
              <a:rPr lang="fr-CA" altLang="fr-FR" baseline="0" dirty="0" err="1" smtClean="0"/>
              <a:t>results</a:t>
            </a:r>
            <a:r>
              <a:rPr lang="fr-CA" altLang="fr-FR" baseline="0" dirty="0" smtClean="0"/>
              <a:t> about </a:t>
            </a:r>
            <a:r>
              <a:rPr lang="fr-CA" altLang="fr-FR" baseline="0" dirty="0" err="1" smtClean="0"/>
              <a:t>combining</a:t>
            </a:r>
            <a:r>
              <a:rPr lang="fr-CA" altLang="fr-FR" baseline="0" dirty="0" smtClean="0"/>
              <a:t> </a:t>
            </a:r>
            <a:r>
              <a:rPr lang="fr-CA" altLang="fr-FR" baseline="0" dirty="0" err="1" smtClean="0"/>
              <a:t>different</a:t>
            </a:r>
            <a:r>
              <a:rPr lang="fr-CA" altLang="fr-FR" baseline="0" dirty="0" smtClean="0"/>
              <a:t> data sources to </a:t>
            </a:r>
            <a:r>
              <a:rPr lang="fr-CA" altLang="fr-FR" baseline="0" dirty="0" err="1" smtClean="0"/>
              <a:t>better</a:t>
            </a:r>
            <a:r>
              <a:rPr lang="fr-CA" altLang="fr-FR" baseline="0" dirty="0" smtClean="0"/>
              <a:t> </a:t>
            </a:r>
            <a:r>
              <a:rPr lang="fr-CA" altLang="fr-FR" baseline="0" dirty="0" err="1" smtClean="0"/>
              <a:t>characterize</a:t>
            </a:r>
            <a:r>
              <a:rPr lang="fr-CA" altLang="fr-FR" baseline="0" dirty="0" smtClean="0"/>
              <a:t> </a:t>
            </a:r>
            <a:r>
              <a:rPr lang="fr-CA" altLang="fr-FR" baseline="0" dirty="0" err="1" smtClean="0"/>
              <a:t>past</a:t>
            </a:r>
            <a:r>
              <a:rPr lang="fr-CA" altLang="fr-FR" baseline="0" dirty="0" smtClean="0"/>
              <a:t> </a:t>
            </a:r>
            <a:r>
              <a:rPr lang="fr-CA" altLang="fr-FR" baseline="0" dirty="0" err="1" smtClean="0"/>
              <a:t>insect</a:t>
            </a:r>
            <a:r>
              <a:rPr lang="fr-CA" altLang="fr-FR" baseline="0" dirty="0" smtClean="0"/>
              <a:t> </a:t>
            </a:r>
            <a:r>
              <a:rPr lang="fr-CA" altLang="fr-FR" baseline="0" dirty="0" err="1" smtClean="0"/>
              <a:t>outbreaks</a:t>
            </a:r>
            <a:r>
              <a:rPr lang="fr-CA" altLang="fr-FR" baseline="0" dirty="0" smtClean="0"/>
              <a:t> and in </a:t>
            </a:r>
            <a:r>
              <a:rPr lang="fr-CA" altLang="fr-FR" baseline="0" dirty="0" err="1" smtClean="0"/>
              <a:t>turn</a:t>
            </a:r>
            <a:r>
              <a:rPr lang="fr-CA" altLang="fr-FR" baseline="0" dirty="0" smtClean="0"/>
              <a:t> </a:t>
            </a:r>
            <a:r>
              <a:rPr lang="fr-CA" altLang="fr-FR" baseline="0" dirty="0" err="1" smtClean="0"/>
              <a:t>improve</a:t>
            </a:r>
            <a:r>
              <a:rPr lang="fr-CA" altLang="fr-FR" baseline="0" dirty="0" smtClean="0"/>
              <a:t> </a:t>
            </a:r>
            <a:r>
              <a:rPr lang="fr-CA" altLang="fr-FR" baseline="0" dirty="0" err="1" smtClean="0"/>
              <a:t>forecasting</a:t>
            </a:r>
            <a:r>
              <a:rPr lang="fr-CA" altLang="fr-FR" baseline="0" dirty="0" smtClean="0"/>
              <a:t> </a:t>
            </a:r>
            <a:r>
              <a:rPr lang="fr-CA" altLang="fr-FR" baseline="0" dirty="0" err="1" smtClean="0"/>
              <a:t>models</a:t>
            </a:r>
            <a:r>
              <a:rPr lang="fr-CA" altLang="fr-FR" baseline="0" dirty="0" smtClean="0"/>
              <a:t>. </a:t>
            </a:r>
            <a:r>
              <a:rPr lang="fr-CA" altLang="fr-FR" baseline="0" dirty="0" err="1" smtClean="0"/>
              <a:t>These</a:t>
            </a:r>
            <a:r>
              <a:rPr lang="fr-CA" altLang="fr-FR" baseline="0" dirty="0" smtClean="0"/>
              <a:t> are </a:t>
            </a:r>
            <a:r>
              <a:rPr lang="fr-CA" altLang="fr-FR" baseline="0" dirty="0" err="1" smtClean="0"/>
              <a:t>my</a:t>
            </a:r>
            <a:r>
              <a:rPr lang="fr-CA" altLang="fr-FR" baseline="0" dirty="0" smtClean="0"/>
              <a:t> </a:t>
            </a:r>
            <a:r>
              <a:rPr lang="fr-CA" altLang="fr-FR" baseline="0" dirty="0" err="1" smtClean="0"/>
              <a:t>collaborators</a:t>
            </a:r>
            <a:r>
              <a:rPr lang="fr-CA" altLang="fr-FR" baseline="0" dirty="0" smtClean="0"/>
              <a:t>, </a:t>
            </a:r>
            <a:r>
              <a:rPr lang="fr-CA" altLang="fr-FR" baseline="0" dirty="0" err="1" smtClean="0"/>
              <a:t>both</a:t>
            </a:r>
            <a:r>
              <a:rPr lang="fr-CA" altLang="fr-FR" baseline="0" dirty="0" smtClean="0"/>
              <a:t> </a:t>
            </a:r>
            <a:r>
              <a:rPr lang="fr-CA" altLang="fr-FR" baseline="0" dirty="0" err="1" smtClean="0"/>
              <a:t>my</a:t>
            </a:r>
            <a:r>
              <a:rPr lang="fr-CA" altLang="fr-FR" baseline="0" dirty="0" smtClean="0"/>
              <a:t> </a:t>
            </a:r>
            <a:r>
              <a:rPr lang="fr-CA" altLang="fr-FR" baseline="0" dirty="0" err="1" smtClean="0"/>
              <a:t>colleague</a:t>
            </a:r>
            <a:r>
              <a:rPr lang="fr-CA" altLang="fr-FR" baseline="0" dirty="0" smtClean="0"/>
              <a:t> Miguel and I are on Twitter </a:t>
            </a:r>
            <a:r>
              <a:rPr lang="fr-CA" altLang="fr-FR" baseline="0" dirty="0" err="1" smtClean="0"/>
              <a:t>so</a:t>
            </a:r>
            <a:r>
              <a:rPr lang="fr-CA" altLang="fr-FR" baseline="0" dirty="0" smtClean="0"/>
              <a:t> </a:t>
            </a:r>
            <a:r>
              <a:rPr lang="fr-CA" altLang="fr-FR" baseline="0" dirty="0" err="1" smtClean="0"/>
              <a:t>you</a:t>
            </a:r>
            <a:r>
              <a:rPr lang="fr-CA" altLang="fr-FR" baseline="0" dirty="0" smtClean="0"/>
              <a:t> </a:t>
            </a:r>
            <a:r>
              <a:rPr lang="fr-CA" altLang="fr-FR" baseline="0" dirty="0" err="1" smtClean="0"/>
              <a:t>can</a:t>
            </a:r>
            <a:r>
              <a:rPr lang="fr-CA" altLang="fr-FR" baseline="0" dirty="0" smtClean="0"/>
              <a:t> </a:t>
            </a:r>
            <a:r>
              <a:rPr lang="fr-CA" altLang="fr-FR" baseline="0" dirty="0" err="1" smtClean="0"/>
              <a:t>reach</a:t>
            </a:r>
            <a:r>
              <a:rPr lang="fr-CA" altLang="fr-FR" baseline="0" dirty="0" smtClean="0"/>
              <a:t> us </a:t>
            </a:r>
            <a:r>
              <a:rPr lang="fr-CA" altLang="fr-FR" baseline="0" dirty="0" err="1" smtClean="0"/>
              <a:t>there</a:t>
            </a:r>
            <a:r>
              <a:rPr lang="fr-CA" altLang="fr-FR" baseline="0" dirty="0" smtClean="0"/>
              <a:t>, and </a:t>
            </a:r>
            <a:r>
              <a:rPr lang="fr-CA" altLang="fr-FR" baseline="0" dirty="0" err="1" smtClean="0"/>
              <a:t>this</a:t>
            </a:r>
            <a:r>
              <a:rPr lang="fr-CA" altLang="fr-FR" baseline="0" dirty="0" smtClean="0"/>
              <a:t> </a:t>
            </a:r>
            <a:r>
              <a:rPr lang="fr-CA" altLang="fr-FR" baseline="0" dirty="0" err="1" smtClean="0"/>
              <a:t>project</a:t>
            </a:r>
            <a:r>
              <a:rPr lang="fr-CA" altLang="fr-FR" baseline="0" dirty="0" smtClean="0"/>
              <a:t> </a:t>
            </a:r>
            <a:r>
              <a:rPr lang="fr-CA" altLang="fr-FR" baseline="0" dirty="0" err="1" smtClean="0"/>
              <a:t>was</a:t>
            </a:r>
            <a:r>
              <a:rPr lang="fr-CA" altLang="fr-FR" baseline="0" dirty="0" smtClean="0"/>
              <a:t> made possible by data </a:t>
            </a:r>
            <a:r>
              <a:rPr lang="fr-CA" altLang="fr-FR" baseline="0" dirty="0" err="1" smtClean="0"/>
              <a:t>collected</a:t>
            </a:r>
            <a:r>
              <a:rPr lang="fr-CA" altLang="fr-FR" baseline="0" dirty="0" smtClean="0"/>
              <a:t> by the </a:t>
            </a:r>
            <a:r>
              <a:rPr lang="fr-CA" altLang="fr-FR" baseline="0" dirty="0" err="1" smtClean="0"/>
              <a:t>Department</a:t>
            </a:r>
            <a:r>
              <a:rPr lang="fr-CA" altLang="fr-FR" baseline="0" dirty="0" smtClean="0"/>
              <a:t> of </a:t>
            </a:r>
            <a:r>
              <a:rPr lang="fr-CA" altLang="fr-FR" baseline="0" dirty="0" err="1" smtClean="0"/>
              <a:t>Forests</a:t>
            </a:r>
            <a:r>
              <a:rPr lang="fr-CA" altLang="fr-FR" baseline="0" dirty="0" smtClean="0"/>
              <a:t>, </a:t>
            </a:r>
            <a:r>
              <a:rPr lang="fr-CA" altLang="fr-FR" baseline="0" dirty="0" err="1" smtClean="0"/>
              <a:t>Wildlife</a:t>
            </a:r>
            <a:r>
              <a:rPr lang="fr-CA" altLang="fr-FR" baseline="0" dirty="0" smtClean="0"/>
              <a:t> and Park in Québec.</a:t>
            </a:r>
            <a:endParaRPr lang="fr-CA" altLang="fr-FR" dirty="0"/>
          </a:p>
        </p:txBody>
      </p:sp>
      <p:sp>
        <p:nvSpPr>
          <p:cNvPr id="16388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BCC0F3-2947-40F8-B51A-D529FF2305E9}" type="slidenum">
              <a:rPr lang="fr-CA" altLang="fr-FR" smtClean="0">
                <a:cs typeface="ヒラギノ角ゴ Pro W3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fr-CA" altLang="fr-FR"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spcBef>
                <a:spcPct val="0"/>
              </a:spcBef>
              <a:buNone/>
            </a:pPr>
            <a:endParaRPr lang="fr-CA" altLang="fr-FR" dirty="0"/>
          </a:p>
        </p:txBody>
      </p:sp>
      <p:sp>
        <p:nvSpPr>
          <p:cNvPr id="20484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DACC3C-9002-479C-996B-C1F0924797A0}" type="slidenum">
              <a:rPr lang="fr-CA" altLang="fr-FR" smtClean="0">
                <a:cs typeface="ヒラギノ角ゴ Pro W3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fr-CA" altLang="fr-FR"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702273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spcBef>
                <a:spcPct val="0"/>
              </a:spcBef>
              <a:buNone/>
            </a:pPr>
            <a:endParaRPr lang="fr-CA" altLang="fr-FR" dirty="0"/>
          </a:p>
        </p:txBody>
      </p:sp>
      <p:sp>
        <p:nvSpPr>
          <p:cNvPr id="20484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DACC3C-9002-479C-996B-C1F0924797A0}" type="slidenum">
              <a:rPr lang="fr-CA" altLang="fr-FR" smtClean="0">
                <a:cs typeface="ヒラギノ角ゴ Pro W3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fr-CA" altLang="fr-FR"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3083971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CA" altLang="fr-FR"/>
          </a:p>
        </p:txBody>
      </p:sp>
      <p:sp>
        <p:nvSpPr>
          <p:cNvPr id="26628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82A0D4-EA12-47E4-B064-EFBFF12A31B5}" type="slidenum">
              <a:rPr lang="fr-CA" altLang="fr-FR" smtClean="0">
                <a:cs typeface="ヒラギノ角ゴ Pro W3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fr-CA" altLang="fr-FR"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9906228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CA" altLang="fr-FR"/>
          </a:p>
        </p:txBody>
      </p:sp>
      <p:sp>
        <p:nvSpPr>
          <p:cNvPr id="26628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82A0D4-EA12-47E4-B064-EFBFF12A31B5}" type="slidenum">
              <a:rPr lang="fr-CA" altLang="fr-FR" smtClean="0">
                <a:cs typeface="ヒラギノ角ゴ Pro W3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fr-CA" altLang="fr-FR"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28938537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CA" altLang="fr-FR"/>
          </a:p>
        </p:txBody>
      </p:sp>
      <p:sp>
        <p:nvSpPr>
          <p:cNvPr id="26628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82A0D4-EA12-47E4-B064-EFBFF12A31B5}" type="slidenum">
              <a:rPr lang="fr-CA" altLang="fr-FR" smtClean="0">
                <a:cs typeface="ヒラギノ角ゴ Pro W3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fr-CA" altLang="fr-FR"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23459450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CA" altLang="fr-FR"/>
          </a:p>
        </p:txBody>
      </p:sp>
      <p:sp>
        <p:nvSpPr>
          <p:cNvPr id="26628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82A0D4-EA12-47E4-B064-EFBFF12A31B5}" type="slidenum">
              <a:rPr lang="fr-CA" altLang="fr-FR" smtClean="0">
                <a:cs typeface="ヒラギノ角ゴ Pro W3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fr-CA" altLang="fr-FR"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6846050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CA" altLang="fr-FR"/>
          </a:p>
        </p:txBody>
      </p:sp>
      <p:sp>
        <p:nvSpPr>
          <p:cNvPr id="26628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82A0D4-EA12-47E4-B064-EFBFF12A31B5}" type="slidenum">
              <a:rPr lang="fr-CA" altLang="fr-FR" smtClean="0">
                <a:cs typeface="ヒラギノ角ゴ Pro W3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fr-CA" altLang="fr-FR"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348186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spcBef>
                <a:spcPct val="0"/>
              </a:spcBef>
              <a:buNone/>
            </a:pPr>
            <a:r>
              <a:rPr lang="fr-CA" altLang="fr-FR" dirty="0" smtClean="0"/>
              <a:t>I </a:t>
            </a:r>
            <a:r>
              <a:rPr lang="fr-CA" altLang="fr-FR" dirty="0" err="1"/>
              <a:t>will</a:t>
            </a:r>
            <a:r>
              <a:rPr lang="fr-CA" altLang="fr-FR" dirty="0"/>
              <a:t> </a:t>
            </a:r>
            <a:r>
              <a:rPr lang="fr-CA" altLang="fr-FR" dirty="0" err="1"/>
              <a:t>be</a:t>
            </a:r>
            <a:r>
              <a:rPr lang="fr-CA" altLang="fr-FR" dirty="0"/>
              <a:t> </a:t>
            </a:r>
            <a:r>
              <a:rPr lang="fr-CA" altLang="fr-FR" dirty="0" err="1"/>
              <a:t>focusing</a:t>
            </a:r>
            <a:r>
              <a:rPr lang="fr-CA" altLang="fr-FR" dirty="0"/>
              <a:t> on the </a:t>
            </a:r>
            <a:r>
              <a:rPr lang="fr-CA" altLang="fr-FR" dirty="0" err="1"/>
              <a:t>spruce</a:t>
            </a:r>
            <a:r>
              <a:rPr lang="fr-CA" altLang="fr-FR" dirty="0"/>
              <a:t> </a:t>
            </a:r>
            <a:r>
              <a:rPr lang="fr-CA" altLang="fr-FR" dirty="0" err="1"/>
              <a:t>budworm</a:t>
            </a:r>
            <a:r>
              <a:rPr lang="fr-CA" altLang="fr-FR" dirty="0"/>
              <a:t>, </a:t>
            </a:r>
            <a:r>
              <a:rPr lang="fr-CA" altLang="fr-FR" dirty="0" err="1"/>
              <a:t>which</a:t>
            </a:r>
            <a:r>
              <a:rPr lang="fr-CA" altLang="fr-FR" dirty="0"/>
              <a:t> has </a:t>
            </a:r>
            <a:r>
              <a:rPr lang="fr-CA" altLang="fr-FR" dirty="0" err="1"/>
              <a:t>well-documented</a:t>
            </a:r>
            <a:r>
              <a:rPr lang="fr-CA" altLang="fr-FR" dirty="0"/>
              <a:t> </a:t>
            </a:r>
            <a:r>
              <a:rPr lang="fr-CA" altLang="fr-FR" dirty="0" err="1"/>
              <a:t>outbreak</a:t>
            </a:r>
            <a:r>
              <a:rPr lang="fr-CA" altLang="fr-FR" baseline="0" dirty="0"/>
              <a:t> cycles of 30-50 </a:t>
            </a:r>
            <a:r>
              <a:rPr lang="fr-CA" altLang="fr-FR" baseline="0" dirty="0" err="1"/>
              <a:t>years</a:t>
            </a:r>
            <a:r>
              <a:rPr lang="fr-CA" altLang="fr-FR" baseline="0" dirty="0"/>
              <a:t> in </a:t>
            </a:r>
            <a:r>
              <a:rPr lang="fr-CA" altLang="fr-FR" baseline="0" dirty="0" err="1"/>
              <a:t>Eastern</a:t>
            </a:r>
            <a:r>
              <a:rPr lang="fr-CA" altLang="fr-FR" baseline="0" dirty="0"/>
              <a:t> Canada. </a:t>
            </a:r>
            <a:r>
              <a:rPr lang="fr-CA" altLang="fr-FR" baseline="0" dirty="0" smtClean="0"/>
              <a:t>It </a:t>
            </a:r>
            <a:r>
              <a:rPr lang="fr-CA" altLang="fr-FR" baseline="0" dirty="0" err="1" smtClean="0"/>
              <a:t>primarily</a:t>
            </a:r>
            <a:r>
              <a:rPr lang="fr-CA" altLang="fr-FR" baseline="0" dirty="0" smtClean="0"/>
              <a:t> </a:t>
            </a:r>
            <a:r>
              <a:rPr lang="fr-CA" altLang="fr-FR" baseline="0" dirty="0" err="1"/>
              <a:t>defoliates</a:t>
            </a:r>
            <a:r>
              <a:rPr lang="fr-CA" altLang="fr-FR" baseline="0" dirty="0"/>
              <a:t> </a:t>
            </a:r>
            <a:r>
              <a:rPr lang="fr-CA" altLang="fr-FR" baseline="0" dirty="0" err="1"/>
              <a:t>balsam</a:t>
            </a:r>
            <a:r>
              <a:rPr lang="fr-CA" altLang="fr-FR" baseline="0" dirty="0"/>
              <a:t> </a:t>
            </a:r>
            <a:r>
              <a:rPr lang="fr-CA" altLang="fr-FR" baseline="0" dirty="0" err="1"/>
              <a:t>fir</a:t>
            </a:r>
            <a:r>
              <a:rPr lang="fr-CA" altLang="fr-FR" baseline="0" dirty="0"/>
              <a:t>, </a:t>
            </a:r>
            <a:r>
              <a:rPr lang="fr-CA" altLang="fr-FR" baseline="0" dirty="0" err="1"/>
              <a:t>which</a:t>
            </a:r>
            <a:r>
              <a:rPr lang="fr-CA" altLang="fr-FR" baseline="0" dirty="0"/>
              <a:t> </a:t>
            </a:r>
            <a:r>
              <a:rPr lang="fr-CA" altLang="fr-FR" baseline="0" dirty="0" err="1"/>
              <a:t>experiences</a:t>
            </a:r>
            <a:r>
              <a:rPr lang="fr-CA" altLang="fr-FR" baseline="0" dirty="0"/>
              <a:t> the </a:t>
            </a:r>
            <a:r>
              <a:rPr lang="fr-CA" altLang="fr-FR" baseline="0" dirty="0" err="1"/>
              <a:t>strongest</a:t>
            </a:r>
            <a:r>
              <a:rPr lang="fr-CA" altLang="fr-FR" baseline="0" dirty="0"/>
              <a:t> </a:t>
            </a:r>
            <a:r>
              <a:rPr lang="fr-CA" altLang="fr-FR" baseline="0" dirty="0" err="1"/>
              <a:t>mortality</a:t>
            </a:r>
            <a:r>
              <a:rPr lang="fr-CA" altLang="fr-FR" baseline="0" dirty="0"/>
              <a:t> on </a:t>
            </a:r>
            <a:r>
              <a:rPr lang="fr-CA" altLang="fr-FR" baseline="0" dirty="0" err="1"/>
              <a:t>average</a:t>
            </a:r>
            <a:r>
              <a:rPr lang="fr-CA" altLang="fr-FR" baseline="0" dirty="0"/>
              <a:t>, as </a:t>
            </a:r>
            <a:r>
              <a:rPr lang="fr-CA" altLang="fr-FR" baseline="0" dirty="0" err="1"/>
              <a:t>well</a:t>
            </a:r>
            <a:r>
              <a:rPr lang="fr-CA" altLang="fr-FR" baseline="0" dirty="0"/>
              <a:t> as white and black </a:t>
            </a:r>
            <a:r>
              <a:rPr lang="fr-CA" altLang="fr-FR" baseline="0" dirty="0" err="1"/>
              <a:t>spruce</a:t>
            </a:r>
            <a:r>
              <a:rPr lang="fr-CA" altLang="fr-FR" baseline="0" dirty="0"/>
              <a:t>. </a:t>
            </a:r>
            <a:r>
              <a:rPr lang="fr-CA" altLang="fr-FR" baseline="0" dirty="0" err="1" smtClean="0"/>
              <a:t>We</a:t>
            </a:r>
            <a:r>
              <a:rPr lang="fr-CA" altLang="fr-FR" baseline="0" dirty="0" smtClean="0"/>
              <a:t> are in the </a:t>
            </a:r>
            <a:r>
              <a:rPr lang="fr-CA" altLang="fr-FR" baseline="0" dirty="0" err="1" smtClean="0"/>
              <a:t>midst</a:t>
            </a:r>
            <a:r>
              <a:rPr lang="fr-CA" altLang="fr-FR" baseline="0" dirty="0" smtClean="0"/>
              <a:t> of an </a:t>
            </a:r>
            <a:r>
              <a:rPr lang="fr-CA" altLang="fr-FR" baseline="0" dirty="0" err="1" smtClean="0"/>
              <a:t>outbreak</a:t>
            </a:r>
            <a:r>
              <a:rPr lang="fr-CA" altLang="fr-FR" baseline="0" dirty="0" smtClean="0"/>
              <a:t> </a:t>
            </a:r>
            <a:r>
              <a:rPr lang="fr-CA" altLang="fr-FR" baseline="0" dirty="0" err="1" smtClean="0"/>
              <a:t>that</a:t>
            </a:r>
            <a:r>
              <a:rPr lang="fr-CA" altLang="fr-FR" baseline="0" dirty="0" smtClean="0"/>
              <a:t> </a:t>
            </a:r>
            <a:r>
              <a:rPr lang="fr-CA" altLang="fr-FR" baseline="0" dirty="0" err="1" smtClean="0"/>
              <a:t>started</a:t>
            </a:r>
            <a:r>
              <a:rPr lang="fr-CA" altLang="fr-FR" baseline="0" dirty="0" smtClean="0"/>
              <a:t> in 2003, and the </a:t>
            </a:r>
            <a:r>
              <a:rPr lang="fr-CA" altLang="fr-FR" baseline="0" dirty="0" err="1" smtClean="0"/>
              <a:t>previous</a:t>
            </a:r>
            <a:r>
              <a:rPr lang="fr-CA" altLang="fr-FR" baseline="0" dirty="0" smtClean="0"/>
              <a:t> one </a:t>
            </a:r>
            <a:r>
              <a:rPr lang="fr-CA" altLang="fr-FR" baseline="0" dirty="0" err="1" smtClean="0"/>
              <a:t>extended</a:t>
            </a:r>
            <a:r>
              <a:rPr lang="fr-CA" altLang="fr-FR" baseline="0" dirty="0" smtClean="0"/>
              <a:t> </a:t>
            </a:r>
            <a:r>
              <a:rPr lang="fr-CA" altLang="fr-FR" baseline="0" dirty="0" err="1" smtClean="0"/>
              <a:t>from</a:t>
            </a:r>
            <a:r>
              <a:rPr lang="fr-CA" altLang="fr-FR" baseline="0" dirty="0" smtClean="0"/>
              <a:t> 1967 to 1992. There </a:t>
            </a:r>
            <a:r>
              <a:rPr lang="fr-CA" altLang="fr-FR" baseline="0" dirty="0" err="1" smtClean="0"/>
              <a:t>is</a:t>
            </a:r>
            <a:r>
              <a:rPr lang="fr-CA" altLang="fr-FR" baseline="0" dirty="0" smtClean="0"/>
              <a:t> </a:t>
            </a:r>
            <a:r>
              <a:rPr lang="fr-CA" altLang="fr-FR" baseline="0" dirty="0" err="1" smtClean="0"/>
              <a:t>evidence</a:t>
            </a:r>
            <a:r>
              <a:rPr lang="fr-CA" altLang="fr-FR" baseline="0" dirty="0" smtClean="0"/>
              <a:t> …</a:t>
            </a:r>
            <a:endParaRPr lang="fr-CA" altLang="fr-FR" baseline="0" dirty="0"/>
          </a:p>
          <a:p>
            <a:pPr marL="0" indent="0" eaLnBrk="1" hangingPunct="1">
              <a:spcBef>
                <a:spcPct val="0"/>
              </a:spcBef>
              <a:buNone/>
            </a:pPr>
            <a:endParaRPr lang="fr-CA" altLang="fr-FR" baseline="0" dirty="0"/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fr-CA" altLang="fr-FR" baseline="0" dirty="0"/>
              <a:t>One message I </a:t>
            </a:r>
            <a:r>
              <a:rPr lang="fr-CA" altLang="fr-FR" baseline="0" dirty="0" err="1"/>
              <a:t>would</a:t>
            </a:r>
            <a:r>
              <a:rPr lang="fr-CA" altLang="fr-FR" baseline="0" dirty="0"/>
              <a:t> </a:t>
            </a:r>
            <a:r>
              <a:rPr lang="fr-CA" altLang="fr-FR" baseline="0" dirty="0" err="1"/>
              <a:t>like</a:t>
            </a:r>
            <a:r>
              <a:rPr lang="fr-CA" altLang="fr-FR" baseline="0" dirty="0"/>
              <a:t> to </a:t>
            </a:r>
            <a:r>
              <a:rPr lang="fr-CA" altLang="fr-FR" baseline="0" dirty="0" err="1"/>
              <a:t>convey</a:t>
            </a:r>
            <a:r>
              <a:rPr lang="fr-CA" altLang="fr-FR" baseline="0" dirty="0"/>
              <a:t> </a:t>
            </a:r>
            <a:r>
              <a:rPr lang="fr-CA" altLang="fr-FR" baseline="0" dirty="0" err="1"/>
              <a:t>today</a:t>
            </a:r>
            <a:r>
              <a:rPr lang="fr-CA" altLang="fr-FR" baseline="0" dirty="0"/>
              <a:t> </a:t>
            </a:r>
            <a:r>
              <a:rPr lang="fr-CA" altLang="fr-FR" baseline="0" dirty="0" err="1"/>
              <a:t>is</a:t>
            </a:r>
            <a:r>
              <a:rPr lang="fr-CA" altLang="fr-FR" baseline="0" dirty="0"/>
              <a:t> </a:t>
            </a:r>
            <a:r>
              <a:rPr lang="fr-CA" altLang="fr-FR" baseline="0" dirty="0" err="1"/>
              <a:t>that</a:t>
            </a:r>
            <a:r>
              <a:rPr lang="fr-CA" altLang="fr-FR" baseline="0" dirty="0"/>
              <a:t> </a:t>
            </a:r>
            <a:r>
              <a:rPr lang="fr-CA" altLang="fr-FR" baseline="0" dirty="0" err="1"/>
              <a:t>given</a:t>
            </a:r>
            <a:r>
              <a:rPr lang="fr-CA" altLang="fr-FR" baseline="0" dirty="0"/>
              <a:t> the importance of SBW for </a:t>
            </a:r>
            <a:r>
              <a:rPr lang="fr-CA" altLang="fr-FR" baseline="0" dirty="0" err="1"/>
              <a:t>forest</a:t>
            </a:r>
            <a:r>
              <a:rPr lang="fr-CA" altLang="fr-FR" baseline="0" dirty="0"/>
              <a:t> management and </a:t>
            </a:r>
            <a:r>
              <a:rPr lang="fr-CA" altLang="fr-FR" baseline="0" dirty="0" err="1"/>
              <a:t>forest</a:t>
            </a:r>
            <a:r>
              <a:rPr lang="fr-CA" altLang="fr-FR" baseline="0" dirty="0"/>
              <a:t> </a:t>
            </a:r>
            <a:r>
              <a:rPr lang="fr-CA" altLang="fr-FR" baseline="0" dirty="0" err="1"/>
              <a:t>carbon</a:t>
            </a:r>
            <a:r>
              <a:rPr lang="fr-CA" altLang="fr-FR" baseline="0" dirty="0"/>
              <a:t>, and </a:t>
            </a:r>
            <a:r>
              <a:rPr lang="fr-CA" altLang="fr-FR" baseline="0" dirty="0" err="1"/>
              <a:t>given</a:t>
            </a:r>
            <a:r>
              <a:rPr lang="fr-CA" altLang="fr-FR" baseline="0" dirty="0"/>
              <a:t> the </a:t>
            </a:r>
            <a:r>
              <a:rPr lang="fr-CA" altLang="fr-FR" baseline="0" dirty="0" err="1"/>
              <a:t>amount</a:t>
            </a:r>
            <a:r>
              <a:rPr lang="fr-CA" altLang="fr-FR" baseline="0" dirty="0"/>
              <a:t> of </a:t>
            </a:r>
            <a:r>
              <a:rPr lang="fr-CA" altLang="fr-FR" baseline="0" dirty="0" err="1"/>
              <a:t>studies</a:t>
            </a:r>
            <a:r>
              <a:rPr lang="fr-CA" altLang="fr-FR" baseline="0" dirty="0"/>
              <a:t> and data </a:t>
            </a:r>
            <a:r>
              <a:rPr lang="fr-CA" altLang="fr-FR" baseline="0" dirty="0" err="1"/>
              <a:t>we</a:t>
            </a:r>
            <a:r>
              <a:rPr lang="fr-CA" altLang="fr-FR" baseline="0" dirty="0"/>
              <a:t> have on </a:t>
            </a:r>
            <a:r>
              <a:rPr lang="fr-CA" altLang="fr-FR" baseline="0" dirty="0" err="1"/>
              <a:t>this</a:t>
            </a:r>
            <a:r>
              <a:rPr lang="fr-CA" altLang="fr-FR" baseline="0" dirty="0"/>
              <a:t> </a:t>
            </a:r>
            <a:r>
              <a:rPr lang="fr-CA" altLang="fr-FR" baseline="0" dirty="0" err="1"/>
              <a:t>insect</a:t>
            </a:r>
            <a:r>
              <a:rPr lang="fr-CA" altLang="fr-FR" baseline="0" dirty="0"/>
              <a:t>, </a:t>
            </a:r>
            <a:r>
              <a:rPr lang="fr-CA" altLang="fr-FR" baseline="0" dirty="0" err="1"/>
              <a:t>there</a:t>
            </a:r>
            <a:r>
              <a:rPr lang="fr-CA" altLang="fr-FR" baseline="0" dirty="0"/>
              <a:t> </a:t>
            </a:r>
            <a:r>
              <a:rPr lang="fr-CA" altLang="fr-FR" baseline="0" dirty="0" err="1"/>
              <a:t>is</a:t>
            </a:r>
            <a:r>
              <a:rPr lang="fr-CA" altLang="fr-FR" baseline="0" dirty="0"/>
              <a:t> an </a:t>
            </a:r>
            <a:r>
              <a:rPr lang="fr-CA" altLang="fr-FR" baseline="0" dirty="0" err="1"/>
              <a:t>opportunity</a:t>
            </a:r>
            <a:r>
              <a:rPr lang="fr-CA" altLang="fr-FR" baseline="0" dirty="0"/>
              <a:t> to </a:t>
            </a:r>
            <a:r>
              <a:rPr lang="fr-CA" altLang="fr-FR" baseline="0" dirty="0" err="1"/>
              <a:t>synthesize</a:t>
            </a:r>
            <a:r>
              <a:rPr lang="fr-CA" altLang="fr-FR" baseline="0" dirty="0"/>
              <a:t> </a:t>
            </a:r>
            <a:r>
              <a:rPr lang="fr-CA" altLang="fr-FR" baseline="0" dirty="0" err="1"/>
              <a:t>this</a:t>
            </a:r>
            <a:r>
              <a:rPr lang="fr-CA" altLang="fr-FR" baseline="0" dirty="0"/>
              <a:t> </a:t>
            </a:r>
            <a:r>
              <a:rPr lang="fr-CA" altLang="fr-FR" baseline="0" dirty="0" err="1"/>
              <a:t>knowledge</a:t>
            </a:r>
            <a:r>
              <a:rPr lang="fr-CA" altLang="fr-FR" baseline="0" dirty="0"/>
              <a:t> </a:t>
            </a:r>
            <a:r>
              <a:rPr lang="fr-CA" altLang="fr-FR" baseline="0" dirty="0" err="1"/>
              <a:t>specifically</a:t>
            </a:r>
            <a:r>
              <a:rPr lang="fr-CA" altLang="fr-FR" baseline="0" dirty="0"/>
              <a:t> to </a:t>
            </a:r>
            <a:r>
              <a:rPr lang="fr-CA" altLang="fr-FR" baseline="0" dirty="0" err="1"/>
              <a:t>make</a:t>
            </a:r>
            <a:r>
              <a:rPr lang="fr-CA" altLang="fr-FR" baseline="0" dirty="0"/>
              <a:t> </a:t>
            </a:r>
            <a:r>
              <a:rPr lang="fr-CA" altLang="fr-FR" baseline="0" dirty="0" err="1" smtClean="0"/>
              <a:t>forecasts</a:t>
            </a:r>
            <a:r>
              <a:rPr lang="fr-CA" altLang="fr-FR" baseline="0" dirty="0" smtClean="0"/>
              <a:t>.</a:t>
            </a:r>
            <a:endParaRPr lang="fr-CA" altLang="fr-FR" dirty="0"/>
          </a:p>
        </p:txBody>
      </p:sp>
      <p:sp>
        <p:nvSpPr>
          <p:cNvPr id="20484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DACC3C-9002-479C-996B-C1F0924797A0}" type="slidenum">
              <a:rPr lang="fr-CA" altLang="fr-FR" smtClean="0">
                <a:cs typeface="ヒラギノ角ゴ Pro W3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fr-CA" altLang="fr-FR"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3506599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spcBef>
                <a:spcPct val="0"/>
              </a:spcBef>
              <a:buNone/>
            </a:pPr>
            <a:r>
              <a:rPr lang="fr-CA" altLang="fr-FR" baseline="0" dirty="0"/>
              <a:t>This </a:t>
            </a:r>
            <a:r>
              <a:rPr lang="fr-CA" altLang="fr-FR" baseline="0" dirty="0" err="1"/>
              <a:t>idea</a:t>
            </a:r>
            <a:r>
              <a:rPr lang="fr-CA" altLang="fr-FR" baseline="0" dirty="0"/>
              <a:t>, </a:t>
            </a:r>
            <a:r>
              <a:rPr lang="fr-CA" altLang="fr-FR" baseline="0" dirty="0" err="1"/>
              <a:t>which</a:t>
            </a:r>
            <a:r>
              <a:rPr lang="fr-CA" altLang="fr-FR" baseline="0" dirty="0"/>
              <a:t> </a:t>
            </a:r>
            <a:r>
              <a:rPr lang="fr-CA" altLang="fr-FR" baseline="0" dirty="0" err="1"/>
              <a:t>is</a:t>
            </a:r>
            <a:r>
              <a:rPr lang="fr-CA" altLang="fr-FR" baseline="0" dirty="0"/>
              <a:t> </a:t>
            </a:r>
            <a:r>
              <a:rPr lang="fr-CA" altLang="fr-FR" baseline="0" dirty="0" err="1"/>
              <a:t>described</a:t>
            </a:r>
            <a:r>
              <a:rPr lang="fr-CA" altLang="fr-FR" baseline="0" dirty="0"/>
              <a:t> </a:t>
            </a:r>
            <a:r>
              <a:rPr lang="fr-CA" altLang="fr-FR" baseline="0" dirty="0" err="1"/>
              <a:t>among</a:t>
            </a:r>
            <a:r>
              <a:rPr lang="fr-CA" altLang="fr-FR" baseline="0" dirty="0"/>
              <a:t> </a:t>
            </a:r>
            <a:r>
              <a:rPr lang="fr-CA" altLang="fr-FR" baseline="0" dirty="0" err="1"/>
              <a:t>other</a:t>
            </a:r>
            <a:r>
              <a:rPr lang="fr-CA" altLang="fr-FR" baseline="0" dirty="0"/>
              <a:t> places in </a:t>
            </a:r>
            <a:r>
              <a:rPr lang="fr-CA" altLang="fr-FR" baseline="0" dirty="0" err="1"/>
              <a:t>this</a:t>
            </a:r>
            <a:r>
              <a:rPr lang="fr-CA" altLang="fr-FR" baseline="0" dirty="0"/>
              <a:t> </a:t>
            </a:r>
            <a:r>
              <a:rPr lang="fr-CA" altLang="fr-FR" baseline="0" dirty="0" err="1"/>
              <a:t>paper</a:t>
            </a:r>
            <a:r>
              <a:rPr lang="fr-CA" altLang="fr-FR" baseline="0" dirty="0"/>
              <a:t> </a:t>
            </a:r>
            <a:r>
              <a:rPr lang="fr-CA" altLang="fr-FR" baseline="0" dirty="0" err="1"/>
              <a:t>from</a:t>
            </a:r>
            <a:r>
              <a:rPr lang="fr-CA" altLang="fr-FR" baseline="0" dirty="0"/>
              <a:t> 2018, </a:t>
            </a:r>
            <a:r>
              <a:rPr lang="fr-CA" altLang="fr-FR" baseline="0" dirty="0" err="1"/>
              <a:t>is</a:t>
            </a:r>
            <a:r>
              <a:rPr lang="fr-CA" altLang="fr-FR" baseline="0" dirty="0"/>
              <a:t> </a:t>
            </a:r>
            <a:r>
              <a:rPr lang="fr-CA" altLang="fr-FR" baseline="0" dirty="0" err="1"/>
              <a:t>that</a:t>
            </a:r>
            <a:r>
              <a:rPr lang="fr-CA" altLang="fr-FR" baseline="0" dirty="0"/>
              <a:t> </a:t>
            </a:r>
            <a:r>
              <a:rPr lang="fr-CA" altLang="fr-FR" baseline="0" dirty="0" err="1"/>
              <a:t>before</a:t>
            </a:r>
            <a:r>
              <a:rPr lang="fr-CA" altLang="fr-FR" baseline="0" dirty="0"/>
              <a:t> </a:t>
            </a:r>
            <a:r>
              <a:rPr lang="fr-CA" altLang="fr-FR" baseline="0" dirty="0" err="1"/>
              <a:t>we</a:t>
            </a:r>
            <a:r>
              <a:rPr lang="fr-CA" altLang="fr-FR" baseline="0" dirty="0"/>
              <a:t> </a:t>
            </a:r>
            <a:r>
              <a:rPr lang="fr-CA" altLang="fr-FR" baseline="0" dirty="0" err="1"/>
              <a:t>can</a:t>
            </a:r>
            <a:r>
              <a:rPr lang="fr-CA" altLang="fr-FR" baseline="0" dirty="0"/>
              <a:t> </a:t>
            </a:r>
            <a:r>
              <a:rPr lang="fr-CA" altLang="fr-FR" baseline="0" dirty="0" err="1"/>
              <a:t>make</a:t>
            </a:r>
            <a:r>
              <a:rPr lang="fr-CA" altLang="fr-FR" baseline="0" dirty="0"/>
              <a:t> confident long-</a:t>
            </a:r>
            <a:r>
              <a:rPr lang="fr-CA" altLang="fr-FR" baseline="0" dirty="0" err="1"/>
              <a:t>term</a:t>
            </a:r>
            <a:r>
              <a:rPr lang="fr-CA" altLang="fr-FR" baseline="0" dirty="0"/>
              <a:t> </a:t>
            </a:r>
            <a:r>
              <a:rPr lang="fr-CA" altLang="fr-FR" baseline="0" dirty="0" err="1"/>
              <a:t>forecasts</a:t>
            </a:r>
            <a:r>
              <a:rPr lang="fr-CA" altLang="fr-FR" baseline="0" dirty="0"/>
              <a:t> (</a:t>
            </a:r>
            <a:r>
              <a:rPr lang="fr-CA" altLang="fr-FR" baseline="0" dirty="0" err="1"/>
              <a:t>say</a:t>
            </a:r>
            <a:r>
              <a:rPr lang="fr-CA" altLang="fr-FR" baseline="0" dirty="0"/>
              <a:t>, in a </a:t>
            </a:r>
            <a:r>
              <a:rPr lang="fr-CA" altLang="fr-FR" baseline="0" dirty="0" err="1"/>
              <a:t>century</a:t>
            </a:r>
            <a:r>
              <a:rPr lang="fr-CA" altLang="fr-FR" baseline="0" dirty="0"/>
              <a:t>), </a:t>
            </a:r>
            <a:r>
              <a:rPr lang="fr-CA" altLang="fr-FR" baseline="0" dirty="0" err="1"/>
              <a:t>we</a:t>
            </a:r>
            <a:r>
              <a:rPr lang="fr-CA" altLang="fr-FR" baseline="0" dirty="0"/>
              <a:t> </a:t>
            </a:r>
            <a:r>
              <a:rPr lang="fr-CA" altLang="fr-FR" baseline="0" dirty="0" err="1"/>
              <a:t>need</a:t>
            </a:r>
            <a:r>
              <a:rPr lang="fr-CA" altLang="fr-FR" baseline="0" dirty="0"/>
              <a:t> to test and </a:t>
            </a:r>
            <a:r>
              <a:rPr lang="fr-CA" altLang="fr-FR" baseline="0" dirty="0" err="1"/>
              <a:t>improve</a:t>
            </a:r>
            <a:r>
              <a:rPr lang="fr-CA" altLang="fr-FR" baseline="0" dirty="0"/>
              <a:t> </a:t>
            </a:r>
            <a:r>
              <a:rPr lang="fr-CA" altLang="fr-FR" baseline="0" dirty="0" err="1"/>
              <a:t>our</a:t>
            </a:r>
            <a:r>
              <a:rPr lang="fr-CA" altLang="fr-FR" baseline="0" dirty="0"/>
              <a:t> </a:t>
            </a:r>
            <a:r>
              <a:rPr lang="fr-CA" altLang="fr-FR" baseline="0" dirty="0" err="1"/>
              <a:t>models</a:t>
            </a:r>
            <a:r>
              <a:rPr lang="fr-CA" altLang="fr-FR" baseline="0" dirty="0"/>
              <a:t> </a:t>
            </a:r>
            <a:r>
              <a:rPr lang="fr-CA" altLang="fr-FR" baseline="0" dirty="0" err="1"/>
              <a:t>with</a:t>
            </a:r>
            <a:r>
              <a:rPr lang="fr-CA" altLang="fr-FR" baseline="0" dirty="0"/>
              <a:t> </a:t>
            </a:r>
            <a:r>
              <a:rPr lang="fr-CA" altLang="fr-FR" baseline="0" dirty="0" err="1"/>
              <a:t>near-term</a:t>
            </a:r>
            <a:r>
              <a:rPr lang="fr-CA" altLang="fr-FR" baseline="0" dirty="0"/>
              <a:t> </a:t>
            </a:r>
            <a:r>
              <a:rPr lang="fr-CA" altLang="fr-FR" baseline="0" dirty="0" err="1"/>
              <a:t>forecasts</a:t>
            </a:r>
            <a:r>
              <a:rPr lang="fr-CA" altLang="fr-FR" baseline="0" dirty="0"/>
              <a:t>. And </a:t>
            </a:r>
            <a:r>
              <a:rPr lang="fr-CA" altLang="fr-FR" baseline="0" dirty="0" err="1"/>
              <a:t>those</a:t>
            </a:r>
            <a:r>
              <a:rPr lang="fr-CA" altLang="fr-FR" baseline="0" dirty="0"/>
              <a:t> </a:t>
            </a:r>
            <a:r>
              <a:rPr lang="fr-CA" altLang="fr-FR" baseline="0" dirty="0" err="1"/>
              <a:t>near-term</a:t>
            </a:r>
            <a:r>
              <a:rPr lang="fr-CA" altLang="fr-FR" baseline="0" dirty="0"/>
              <a:t> </a:t>
            </a:r>
            <a:r>
              <a:rPr lang="fr-CA" altLang="fr-FR" baseline="0" dirty="0" err="1"/>
              <a:t>forecasts</a:t>
            </a:r>
            <a:r>
              <a:rPr lang="fr-CA" altLang="fr-FR" baseline="0" dirty="0"/>
              <a:t> are </a:t>
            </a:r>
            <a:r>
              <a:rPr lang="fr-CA" altLang="fr-FR" baseline="0" dirty="0" err="1"/>
              <a:t>also</a:t>
            </a:r>
            <a:r>
              <a:rPr lang="fr-CA" altLang="fr-FR" baseline="0" dirty="0"/>
              <a:t> </a:t>
            </a:r>
            <a:r>
              <a:rPr lang="fr-CA" altLang="fr-FR" baseline="0" dirty="0" err="1"/>
              <a:t>useful</a:t>
            </a:r>
            <a:r>
              <a:rPr lang="fr-CA" altLang="fr-FR" baseline="0" dirty="0"/>
              <a:t> for </a:t>
            </a:r>
            <a:r>
              <a:rPr lang="fr-CA" altLang="fr-FR" baseline="0" dirty="0" err="1"/>
              <a:t>ecosystem</a:t>
            </a:r>
            <a:r>
              <a:rPr lang="fr-CA" altLang="fr-FR" baseline="0" dirty="0"/>
              <a:t> management.</a:t>
            </a:r>
          </a:p>
          <a:p>
            <a:pPr marL="0" indent="0" eaLnBrk="1" hangingPunct="1">
              <a:spcBef>
                <a:spcPct val="0"/>
              </a:spcBef>
              <a:buNone/>
            </a:pPr>
            <a:endParaRPr lang="fr-CA" altLang="fr-FR" baseline="0" dirty="0"/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fr-CA" altLang="fr-FR" baseline="0" dirty="0"/>
              <a:t>For </a:t>
            </a:r>
            <a:r>
              <a:rPr lang="fr-CA" altLang="fr-FR" baseline="0" dirty="0" err="1"/>
              <a:t>example</a:t>
            </a:r>
            <a:r>
              <a:rPr lang="fr-CA" altLang="fr-FR" baseline="0" dirty="0"/>
              <a:t>, in the case of </a:t>
            </a:r>
            <a:r>
              <a:rPr lang="fr-CA" altLang="fr-FR" baseline="0" dirty="0" err="1"/>
              <a:t>insect</a:t>
            </a:r>
            <a:r>
              <a:rPr lang="fr-CA" altLang="fr-FR" baseline="0" dirty="0"/>
              <a:t> </a:t>
            </a:r>
            <a:r>
              <a:rPr lang="fr-CA" altLang="fr-FR" baseline="0" dirty="0" err="1"/>
              <a:t>outbreaks</a:t>
            </a:r>
            <a:r>
              <a:rPr lang="fr-CA" altLang="fr-FR" baseline="0" dirty="0"/>
              <a:t>, </a:t>
            </a:r>
            <a:r>
              <a:rPr lang="fr-CA" altLang="fr-FR" baseline="0" dirty="0" err="1"/>
              <a:t>given</a:t>
            </a:r>
            <a:r>
              <a:rPr lang="fr-CA" altLang="fr-FR" baseline="0" dirty="0"/>
              <a:t> the </a:t>
            </a:r>
            <a:r>
              <a:rPr lang="fr-CA" altLang="fr-FR" baseline="0" dirty="0" err="1"/>
              <a:t>observed</a:t>
            </a:r>
            <a:r>
              <a:rPr lang="fr-CA" altLang="fr-FR" baseline="0" dirty="0"/>
              <a:t> state </a:t>
            </a:r>
            <a:r>
              <a:rPr lang="fr-CA" altLang="fr-FR" baseline="0" dirty="0" err="1"/>
              <a:t>ofthe</a:t>
            </a:r>
            <a:r>
              <a:rPr lang="fr-CA" altLang="fr-FR" baseline="0" dirty="0"/>
              <a:t> </a:t>
            </a:r>
            <a:r>
              <a:rPr lang="fr-CA" altLang="fr-FR" baseline="0" dirty="0" err="1"/>
              <a:t>outbreaks</a:t>
            </a:r>
            <a:r>
              <a:rPr lang="fr-CA" altLang="fr-FR" baseline="0" dirty="0"/>
              <a:t>, how </a:t>
            </a:r>
            <a:r>
              <a:rPr lang="fr-CA" altLang="fr-FR" baseline="0" dirty="0" err="1"/>
              <a:t>is</a:t>
            </a:r>
            <a:r>
              <a:rPr lang="fr-CA" altLang="fr-FR" baseline="0" dirty="0"/>
              <a:t> </a:t>
            </a:r>
            <a:r>
              <a:rPr lang="fr-CA" altLang="fr-FR" baseline="0" dirty="0" err="1"/>
              <a:t>it</a:t>
            </a:r>
            <a:r>
              <a:rPr lang="fr-CA" altLang="fr-FR" baseline="0" dirty="0"/>
              <a:t> </a:t>
            </a:r>
            <a:r>
              <a:rPr lang="fr-CA" altLang="fr-FR" baseline="0" dirty="0" err="1"/>
              <a:t>likely</a:t>
            </a:r>
            <a:r>
              <a:rPr lang="fr-CA" altLang="fr-FR" baseline="0" dirty="0"/>
              <a:t> to </a:t>
            </a:r>
            <a:r>
              <a:rPr lang="fr-CA" altLang="fr-FR" baseline="0" dirty="0" err="1"/>
              <a:t>propagate</a:t>
            </a:r>
            <a:r>
              <a:rPr lang="fr-CA" altLang="fr-FR" baseline="0" dirty="0"/>
              <a:t>? </a:t>
            </a:r>
          </a:p>
          <a:p>
            <a:pPr marL="0" indent="0" eaLnBrk="1" hangingPunct="1">
              <a:spcBef>
                <a:spcPct val="0"/>
              </a:spcBef>
              <a:buNone/>
            </a:pPr>
            <a:endParaRPr lang="fr-CA" altLang="fr-FR" baseline="0" dirty="0"/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fr-CA" altLang="fr-FR" baseline="0" dirty="0" err="1"/>
              <a:t>From</a:t>
            </a:r>
            <a:r>
              <a:rPr lang="fr-CA" altLang="fr-FR" baseline="0" dirty="0"/>
              <a:t> a </a:t>
            </a:r>
            <a:r>
              <a:rPr lang="fr-CA" altLang="fr-FR" baseline="0" dirty="0" err="1"/>
              <a:t>statistical</a:t>
            </a:r>
            <a:r>
              <a:rPr lang="fr-CA" altLang="fr-FR" baseline="0" dirty="0"/>
              <a:t> perspective…</a:t>
            </a:r>
            <a:endParaRPr lang="fr-CA" altLang="fr-FR" dirty="0"/>
          </a:p>
        </p:txBody>
      </p:sp>
      <p:sp>
        <p:nvSpPr>
          <p:cNvPr id="20484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DACC3C-9002-479C-996B-C1F0924797A0}" type="slidenum">
              <a:rPr lang="fr-CA" altLang="fr-FR" smtClean="0">
                <a:cs typeface="ヒラギノ角ゴ Pro W3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fr-CA" altLang="fr-FR"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457504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spcBef>
                <a:spcPct val="0"/>
              </a:spcBef>
              <a:buNone/>
            </a:pPr>
            <a:r>
              <a:rPr lang="fr-CA" altLang="fr-FR" dirty="0" err="1"/>
              <a:t>Here</a:t>
            </a:r>
            <a:r>
              <a:rPr lang="fr-CA" altLang="fr-FR" dirty="0"/>
              <a:t> </a:t>
            </a:r>
            <a:r>
              <a:rPr lang="fr-CA" altLang="fr-FR" dirty="0" err="1"/>
              <a:t>is</a:t>
            </a:r>
            <a:r>
              <a:rPr lang="fr-CA" altLang="fr-FR" baseline="0" dirty="0"/>
              <a:t> an </a:t>
            </a:r>
            <a:r>
              <a:rPr lang="fr-CA" altLang="fr-FR" baseline="0" dirty="0" err="1"/>
              <a:t>example</a:t>
            </a:r>
            <a:r>
              <a:rPr lang="fr-CA" altLang="fr-FR" baseline="0" dirty="0"/>
              <a:t> of multiple sources of </a:t>
            </a:r>
            <a:r>
              <a:rPr lang="fr-CA" altLang="fr-FR" baseline="0" dirty="0" err="1"/>
              <a:t>evidence</a:t>
            </a:r>
            <a:r>
              <a:rPr lang="fr-CA" altLang="fr-FR" baseline="0" dirty="0"/>
              <a:t> for the </a:t>
            </a:r>
            <a:r>
              <a:rPr lang="fr-CA" altLang="fr-FR" baseline="0" dirty="0" err="1"/>
              <a:t>defoliation</a:t>
            </a:r>
            <a:r>
              <a:rPr lang="fr-CA" altLang="fr-FR" baseline="0" dirty="0"/>
              <a:t> </a:t>
            </a:r>
            <a:r>
              <a:rPr lang="fr-CA" altLang="fr-FR" baseline="0" dirty="0" err="1"/>
              <a:t>caused</a:t>
            </a:r>
            <a:r>
              <a:rPr lang="fr-CA" altLang="fr-FR" baseline="0" dirty="0"/>
              <a:t> by SBW. To </a:t>
            </a:r>
            <a:r>
              <a:rPr lang="fr-CA" altLang="fr-FR" baseline="0" dirty="0" err="1"/>
              <a:t>my</a:t>
            </a:r>
            <a:r>
              <a:rPr lang="fr-CA" altLang="fr-FR" baseline="0" dirty="0"/>
              <a:t> </a:t>
            </a:r>
            <a:r>
              <a:rPr lang="fr-CA" altLang="fr-FR" baseline="0" dirty="0" err="1"/>
              <a:t>knowledge</a:t>
            </a:r>
            <a:r>
              <a:rPr lang="fr-CA" altLang="fr-FR" baseline="0" dirty="0"/>
              <a:t>, </a:t>
            </a:r>
            <a:r>
              <a:rPr lang="fr-CA" altLang="fr-FR" baseline="0" dirty="0" err="1"/>
              <a:t>there</a:t>
            </a:r>
            <a:r>
              <a:rPr lang="fr-CA" altLang="fr-FR" baseline="0" dirty="0"/>
              <a:t> </a:t>
            </a:r>
            <a:r>
              <a:rPr lang="fr-CA" altLang="fr-FR" baseline="0" dirty="0" err="1"/>
              <a:t>is</a:t>
            </a:r>
            <a:r>
              <a:rPr lang="fr-CA" altLang="fr-FR" baseline="0" dirty="0"/>
              <a:t> no national </a:t>
            </a:r>
            <a:r>
              <a:rPr lang="fr-CA" altLang="fr-FR" baseline="0" dirty="0" err="1"/>
              <a:t>remote</a:t>
            </a:r>
            <a:r>
              <a:rPr lang="fr-CA" altLang="fr-FR" baseline="0" dirty="0"/>
              <a:t> </a:t>
            </a:r>
            <a:r>
              <a:rPr lang="fr-CA" altLang="fr-FR" baseline="0" dirty="0" err="1"/>
              <a:t>sensing</a:t>
            </a:r>
            <a:r>
              <a:rPr lang="fr-CA" altLang="fr-FR" baseline="0" dirty="0"/>
              <a:t> </a:t>
            </a:r>
            <a:r>
              <a:rPr lang="fr-CA" altLang="fr-FR" baseline="0" dirty="0" err="1"/>
              <a:t>products</a:t>
            </a:r>
            <a:r>
              <a:rPr lang="fr-CA" altLang="fr-FR" baseline="0" dirty="0"/>
              <a:t> </a:t>
            </a:r>
            <a:r>
              <a:rPr lang="fr-CA" altLang="fr-FR" baseline="0" dirty="0" err="1"/>
              <a:t>available</a:t>
            </a:r>
            <a:r>
              <a:rPr lang="fr-CA" altLang="fr-FR" baseline="0" dirty="0"/>
              <a:t> </a:t>
            </a:r>
            <a:r>
              <a:rPr lang="fr-CA" altLang="fr-FR" baseline="0" dirty="0" err="1"/>
              <a:t>yet</a:t>
            </a:r>
            <a:r>
              <a:rPr lang="fr-CA" altLang="fr-FR" baseline="0" dirty="0"/>
              <a:t> for </a:t>
            </a:r>
            <a:r>
              <a:rPr lang="fr-CA" altLang="fr-FR" baseline="0" dirty="0" err="1"/>
              <a:t>insect</a:t>
            </a:r>
            <a:r>
              <a:rPr lang="fr-CA" altLang="fr-FR" baseline="0" dirty="0"/>
              <a:t> </a:t>
            </a:r>
            <a:r>
              <a:rPr lang="fr-CA" altLang="fr-FR" baseline="0" dirty="0" err="1"/>
              <a:t>outbreaks</a:t>
            </a:r>
            <a:r>
              <a:rPr lang="fr-CA" altLang="fr-FR" baseline="0" dirty="0"/>
              <a:t>, but </a:t>
            </a:r>
            <a:r>
              <a:rPr lang="fr-CA" altLang="fr-FR" baseline="0" dirty="0" err="1"/>
              <a:t>when</a:t>
            </a:r>
            <a:r>
              <a:rPr lang="fr-CA" altLang="fr-FR" baseline="0" dirty="0"/>
              <a:t> </a:t>
            </a:r>
            <a:r>
              <a:rPr lang="fr-CA" altLang="fr-FR" baseline="0" dirty="0" err="1"/>
              <a:t>they</a:t>
            </a:r>
            <a:r>
              <a:rPr lang="fr-CA" altLang="fr-FR" baseline="0" dirty="0"/>
              <a:t> are </a:t>
            </a:r>
            <a:r>
              <a:rPr lang="fr-CA" altLang="fr-FR" baseline="0" dirty="0" err="1"/>
              <a:t>available</a:t>
            </a:r>
            <a:r>
              <a:rPr lang="fr-CA" altLang="fr-FR" baseline="0" dirty="0"/>
              <a:t> </a:t>
            </a:r>
            <a:r>
              <a:rPr lang="fr-CA" altLang="fr-FR" baseline="0" dirty="0" err="1"/>
              <a:t>they</a:t>
            </a:r>
            <a:r>
              <a:rPr lang="fr-CA" altLang="fr-FR" baseline="0" dirty="0"/>
              <a:t> </a:t>
            </a:r>
            <a:r>
              <a:rPr lang="fr-CA" altLang="fr-FR" baseline="0" dirty="0" err="1"/>
              <a:t>would</a:t>
            </a:r>
            <a:r>
              <a:rPr lang="fr-CA" altLang="fr-FR" baseline="0" dirty="0"/>
              <a:t> </a:t>
            </a:r>
            <a:r>
              <a:rPr lang="fr-CA" altLang="fr-FR" baseline="0" dirty="0" err="1"/>
              <a:t>probably</a:t>
            </a:r>
            <a:r>
              <a:rPr lang="fr-CA" altLang="fr-FR" baseline="0" dirty="0"/>
              <a:t> go back to the mid-80s </a:t>
            </a:r>
            <a:r>
              <a:rPr lang="fr-CA" altLang="fr-FR" baseline="0" dirty="0" err="1"/>
              <a:t>based</a:t>
            </a:r>
            <a:r>
              <a:rPr lang="fr-CA" altLang="fr-FR" baseline="0" dirty="0"/>
              <a:t> on </a:t>
            </a:r>
            <a:r>
              <a:rPr lang="fr-CA" altLang="fr-FR" baseline="0" dirty="0" err="1"/>
              <a:t>Landsat</a:t>
            </a:r>
            <a:r>
              <a:rPr lang="fr-CA" altLang="fr-FR" baseline="0" dirty="0"/>
              <a:t>. In Québec, </a:t>
            </a:r>
            <a:r>
              <a:rPr lang="fr-CA" altLang="fr-FR" baseline="0" dirty="0" err="1"/>
              <a:t>maps</a:t>
            </a:r>
            <a:r>
              <a:rPr lang="fr-CA" altLang="fr-FR" baseline="0" dirty="0"/>
              <a:t> of </a:t>
            </a:r>
            <a:r>
              <a:rPr lang="fr-CA" altLang="fr-FR" baseline="0" dirty="0" err="1"/>
              <a:t>defoliation</a:t>
            </a:r>
            <a:r>
              <a:rPr lang="fr-CA" altLang="fr-FR" baseline="0" dirty="0"/>
              <a:t> </a:t>
            </a:r>
            <a:r>
              <a:rPr lang="fr-CA" altLang="fr-FR" baseline="0" dirty="0" err="1"/>
              <a:t>from</a:t>
            </a:r>
            <a:r>
              <a:rPr lang="fr-CA" altLang="fr-FR" baseline="0" dirty="0"/>
              <a:t> </a:t>
            </a:r>
            <a:r>
              <a:rPr lang="fr-CA" altLang="fr-FR" baseline="0" dirty="0" err="1"/>
              <a:t>aerial</a:t>
            </a:r>
            <a:r>
              <a:rPr lang="fr-CA" altLang="fr-FR" baseline="0" dirty="0"/>
              <a:t> </a:t>
            </a:r>
            <a:r>
              <a:rPr lang="fr-CA" altLang="fr-FR" baseline="0" dirty="0" err="1"/>
              <a:t>surveys</a:t>
            </a:r>
            <a:r>
              <a:rPr lang="fr-CA" altLang="fr-FR" baseline="0" dirty="0"/>
              <a:t> have been </a:t>
            </a:r>
            <a:r>
              <a:rPr lang="fr-CA" altLang="fr-FR" baseline="0" dirty="0" err="1"/>
              <a:t>produced</a:t>
            </a:r>
            <a:r>
              <a:rPr lang="fr-CA" altLang="fr-FR" baseline="0" dirty="0"/>
              <a:t> </a:t>
            </a:r>
            <a:r>
              <a:rPr lang="fr-CA" altLang="fr-FR" baseline="0" dirty="0" err="1"/>
              <a:t>since</a:t>
            </a:r>
            <a:r>
              <a:rPr lang="fr-CA" altLang="fr-FR" baseline="0" dirty="0"/>
              <a:t> the </a:t>
            </a:r>
            <a:r>
              <a:rPr lang="fr-CA" altLang="fr-FR" baseline="0" dirty="0" err="1"/>
              <a:t>mid</a:t>
            </a:r>
            <a:r>
              <a:rPr lang="fr-CA" altLang="fr-FR" baseline="0" dirty="0"/>
              <a:t> 1960s, and </a:t>
            </a:r>
            <a:r>
              <a:rPr lang="fr-CA" altLang="fr-FR" baseline="0" dirty="0" err="1"/>
              <a:t>tree</a:t>
            </a:r>
            <a:r>
              <a:rPr lang="fr-CA" altLang="fr-FR" baseline="0" dirty="0"/>
              <a:t>-ring records have been </a:t>
            </a:r>
            <a:r>
              <a:rPr lang="fr-CA" altLang="fr-FR" baseline="0" dirty="0" err="1"/>
              <a:t>used</a:t>
            </a:r>
            <a:r>
              <a:rPr lang="fr-CA" altLang="fr-FR" baseline="0" dirty="0"/>
              <a:t> as indirect </a:t>
            </a:r>
            <a:r>
              <a:rPr lang="fr-CA" altLang="fr-FR" baseline="0" dirty="0" err="1"/>
              <a:t>evidence</a:t>
            </a:r>
            <a:r>
              <a:rPr lang="fr-CA" altLang="fr-FR" baseline="0" dirty="0"/>
              <a:t> to </a:t>
            </a:r>
            <a:r>
              <a:rPr lang="fr-CA" altLang="fr-FR" baseline="0" dirty="0" err="1"/>
              <a:t>reconstruct</a:t>
            </a:r>
            <a:r>
              <a:rPr lang="fr-CA" altLang="fr-FR" baseline="0" dirty="0"/>
              <a:t> </a:t>
            </a:r>
            <a:r>
              <a:rPr lang="fr-CA" altLang="fr-FR" baseline="0" dirty="0" err="1"/>
              <a:t>outbreaks</a:t>
            </a:r>
            <a:r>
              <a:rPr lang="fr-CA" altLang="fr-FR" baseline="0" dirty="0"/>
              <a:t> of the last </a:t>
            </a:r>
            <a:r>
              <a:rPr lang="fr-CA" altLang="fr-FR" baseline="0" dirty="0" err="1"/>
              <a:t>century</a:t>
            </a:r>
            <a:r>
              <a:rPr lang="fr-CA" altLang="fr-FR" baseline="0" dirty="0"/>
              <a:t> and </a:t>
            </a:r>
            <a:r>
              <a:rPr lang="fr-CA" altLang="fr-FR" baseline="0" dirty="0" err="1"/>
              <a:t>beyond</a:t>
            </a:r>
            <a:r>
              <a:rPr lang="fr-CA" altLang="fr-FR" baseline="0" dirty="0"/>
              <a:t>.</a:t>
            </a:r>
          </a:p>
          <a:p>
            <a:pPr marL="0" indent="0" eaLnBrk="1" hangingPunct="1">
              <a:spcBef>
                <a:spcPct val="0"/>
              </a:spcBef>
              <a:buNone/>
            </a:pPr>
            <a:endParaRPr lang="fr-CA" altLang="fr-FR" dirty="0"/>
          </a:p>
        </p:txBody>
      </p:sp>
      <p:sp>
        <p:nvSpPr>
          <p:cNvPr id="20484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DACC3C-9002-479C-996B-C1F0924797A0}" type="slidenum">
              <a:rPr lang="fr-CA" altLang="fr-FR" smtClean="0">
                <a:cs typeface="ヒラギノ角ゴ Pro W3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fr-CA" altLang="fr-FR"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3806169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spcBef>
                <a:spcPct val="0"/>
              </a:spcBef>
              <a:buNone/>
            </a:pPr>
            <a:r>
              <a:rPr lang="fr-CA" altLang="fr-FR" dirty="0"/>
              <a:t>So </a:t>
            </a:r>
            <a:r>
              <a:rPr lang="fr-CA" altLang="fr-FR" dirty="0" err="1"/>
              <a:t>from</a:t>
            </a:r>
            <a:r>
              <a:rPr lang="fr-CA" altLang="fr-FR" baseline="0" dirty="0"/>
              <a:t> a </a:t>
            </a:r>
            <a:r>
              <a:rPr lang="fr-CA" altLang="fr-FR" baseline="0" dirty="0" err="1"/>
              <a:t>forecasting</a:t>
            </a:r>
            <a:r>
              <a:rPr lang="fr-CA" altLang="fr-FR" baseline="0" dirty="0"/>
              <a:t> perspective, I </a:t>
            </a:r>
            <a:r>
              <a:rPr lang="fr-CA" altLang="fr-FR" baseline="0" dirty="0" err="1"/>
              <a:t>would</a:t>
            </a:r>
            <a:r>
              <a:rPr lang="fr-CA" altLang="fr-FR" baseline="0" dirty="0"/>
              <a:t> </a:t>
            </a:r>
            <a:r>
              <a:rPr lang="fr-CA" altLang="fr-FR" baseline="0" dirty="0" err="1"/>
              <a:t>suggest</a:t>
            </a:r>
            <a:r>
              <a:rPr lang="fr-CA" altLang="fr-FR" baseline="0" dirty="0"/>
              <a:t> one of </a:t>
            </a:r>
            <a:r>
              <a:rPr lang="fr-CA" altLang="fr-FR" baseline="0" dirty="0" err="1"/>
              <a:t>our</a:t>
            </a:r>
            <a:r>
              <a:rPr lang="fr-CA" altLang="fr-FR" baseline="0" dirty="0"/>
              <a:t> long-</a:t>
            </a:r>
            <a:r>
              <a:rPr lang="fr-CA" altLang="fr-FR" baseline="0" dirty="0" err="1"/>
              <a:t>term</a:t>
            </a:r>
            <a:r>
              <a:rPr lang="fr-CA" altLang="fr-FR" baseline="0" dirty="0"/>
              <a:t> goals </a:t>
            </a:r>
            <a:r>
              <a:rPr lang="fr-CA" altLang="fr-FR" baseline="0" dirty="0" err="1"/>
              <a:t>should</a:t>
            </a:r>
            <a:r>
              <a:rPr lang="fr-CA" altLang="fr-FR" baseline="0" dirty="0"/>
              <a:t> </a:t>
            </a:r>
            <a:r>
              <a:rPr lang="fr-CA" altLang="fr-FR" baseline="0" dirty="0" err="1"/>
              <a:t>be</a:t>
            </a:r>
            <a:r>
              <a:rPr lang="fr-CA" altLang="fr-FR" baseline="0" dirty="0"/>
              <a:t> to design a </a:t>
            </a:r>
            <a:r>
              <a:rPr lang="fr-CA" altLang="fr-FR" baseline="0" dirty="0" err="1"/>
              <a:t>platform</a:t>
            </a:r>
            <a:r>
              <a:rPr lang="fr-CA" altLang="fr-FR" baseline="0" dirty="0"/>
              <a:t> to combine </a:t>
            </a:r>
            <a:r>
              <a:rPr lang="fr-CA" altLang="fr-FR" baseline="0" dirty="0" err="1"/>
              <a:t>those</a:t>
            </a:r>
            <a:r>
              <a:rPr lang="fr-CA" altLang="fr-FR" baseline="0" dirty="0"/>
              <a:t> </a:t>
            </a:r>
            <a:r>
              <a:rPr lang="fr-CA" altLang="fr-FR" baseline="0" dirty="0" err="1"/>
              <a:t>various</a:t>
            </a:r>
            <a:r>
              <a:rPr lang="fr-CA" altLang="fr-FR" baseline="0" dirty="0"/>
              <a:t> sources of </a:t>
            </a:r>
            <a:r>
              <a:rPr lang="fr-CA" altLang="fr-FR" baseline="0" dirty="0" err="1"/>
              <a:t>evidence</a:t>
            </a:r>
            <a:r>
              <a:rPr lang="fr-CA" altLang="fr-FR" baseline="0" dirty="0"/>
              <a:t>, and </a:t>
            </a:r>
            <a:r>
              <a:rPr lang="fr-CA" altLang="fr-FR" baseline="0" dirty="0" err="1"/>
              <a:t>be</a:t>
            </a:r>
            <a:r>
              <a:rPr lang="fr-CA" altLang="fr-FR" baseline="0" dirty="0"/>
              <a:t> able to test the </a:t>
            </a:r>
            <a:r>
              <a:rPr lang="fr-CA" altLang="fr-FR" baseline="0" dirty="0" err="1"/>
              <a:t>predictive</a:t>
            </a:r>
            <a:r>
              <a:rPr lang="fr-CA" altLang="fr-FR" baseline="0" dirty="0"/>
              <a:t> </a:t>
            </a:r>
            <a:r>
              <a:rPr lang="fr-CA" altLang="fr-FR" baseline="0" dirty="0" err="1"/>
              <a:t>ability</a:t>
            </a:r>
            <a:r>
              <a:rPr lang="fr-CA" altLang="fr-FR" baseline="0" dirty="0"/>
              <a:t> of </a:t>
            </a:r>
            <a:r>
              <a:rPr lang="fr-CA" altLang="fr-FR" baseline="0" dirty="0" err="1"/>
              <a:t>different</a:t>
            </a:r>
            <a:r>
              <a:rPr lang="fr-CA" altLang="fr-FR" baseline="0" dirty="0"/>
              <a:t> </a:t>
            </a:r>
            <a:r>
              <a:rPr lang="fr-CA" altLang="fr-FR" baseline="0" dirty="0" err="1"/>
              <a:t>models</a:t>
            </a:r>
            <a:r>
              <a:rPr lang="fr-CA" altLang="fr-FR" baseline="0" dirty="0"/>
              <a:t> </a:t>
            </a:r>
            <a:r>
              <a:rPr lang="fr-CA" altLang="fr-FR" baseline="0" dirty="0" err="1"/>
              <a:t>based</a:t>
            </a:r>
            <a:r>
              <a:rPr lang="fr-CA" altLang="fr-FR" baseline="0" dirty="0"/>
              <a:t> on a </a:t>
            </a:r>
            <a:r>
              <a:rPr lang="fr-CA" altLang="fr-FR" baseline="0" dirty="0" err="1"/>
              <a:t>common</a:t>
            </a:r>
            <a:r>
              <a:rPr lang="fr-CA" altLang="fr-FR" baseline="0" dirty="0"/>
              <a:t> set of data and benchmarks. </a:t>
            </a:r>
          </a:p>
          <a:p>
            <a:pPr marL="0" indent="0" eaLnBrk="1" hangingPunct="1">
              <a:spcBef>
                <a:spcPct val="0"/>
              </a:spcBef>
              <a:buNone/>
            </a:pPr>
            <a:endParaRPr lang="fr-CA" altLang="fr-FR" baseline="0" dirty="0"/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fr-CA" altLang="fr-FR" baseline="0" dirty="0"/>
              <a:t>I </a:t>
            </a:r>
            <a:r>
              <a:rPr lang="fr-CA" altLang="fr-FR" baseline="0" dirty="0" err="1"/>
              <a:t>presented</a:t>
            </a:r>
            <a:r>
              <a:rPr lang="fr-CA" altLang="fr-FR" baseline="0" dirty="0"/>
              <a:t> a </a:t>
            </a:r>
            <a:r>
              <a:rPr lang="fr-CA" altLang="fr-FR" baseline="0" dirty="0" err="1"/>
              <a:t>very</a:t>
            </a:r>
            <a:r>
              <a:rPr lang="fr-CA" altLang="fr-FR" baseline="0" dirty="0"/>
              <a:t> </a:t>
            </a:r>
            <a:r>
              <a:rPr lang="fr-CA" altLang="fr-FR" baseline="0" dirty="0" err="1"/>
              <a:t>summary</a:t>
            </a:r>
            <a:r>
              <a:rPr lang="fr-CA" altLang="fr-FR" baseline="0" dirty="0"/>
              <a:t> </a:t>
            </a:r>
            <a:r>
              <a:rPr lang="fr-CA" altLang="fr-FR" baseline="0" dirty="0" err="1"/>
              <a:t>diagram</a:t>
            </a:r>
            <a:r>
              <a:rPr lang="fr-CA" altLang="fr-FR" baseline="0" dirty="0"/>
              <a:t> to show </a:t>
            </a:r>
            <a:r>
              <a:rPr lang="fr-CA" altLang="fr-FR" baseline="0" dirty="0" err="1"/>
              <a:t>that</a:t>
            </a:r>
            <a:r>
              <a:rPr lang="fr-CA" altLang="fr-FR" baseline="0" dirty="0"/>
              <a:t> </a:t>
            </a:r>
            <a:r>
              <a:rPr lang="fr-CA" altLang="fr-FR" baseline="0" dirty="0" err="1"/>
              <a:t>making</a:t>
            </a:r>
            <a:r>
              <a:rPr lang="fr-CA" altLang="fr-FR" baseline="0" dirty="0"/>
              <a:t> </a:t>
            </a:r>
            <a:r>
              <a:rPr lang="fr-CA" altLang="fr-FR" baseline="0" dirty="0" err="1"/>
              <a:t>forecasts</a:t>
            </a:r>
            <a:r>
              <a:rPr lang="fr-CA" altLang="fr-FR" baseline="0" dirty="0"/>
              <a:t> on </a:t>
            </a:r>
            <a:r>
              <a:rPr lang="fr-CA" altLang="fr-FR" baseline="0" dirty="0" err="1"/>
              <a:t>insect</a:t>
            </a:r>
            <a:r>
              <a:rPr lang="fr-CA" altLang="fr-FR" baseline="0" dirty="0"/>
              <a:t> </a:t>
            </a:r>
            <a:r>
              <a:rPr lang="fr-CA" altLang="fr-FR" baseline="0" dirty="0" err="1"/>
              <a:t>outbreaks</a:t>
            </a:r>
            <a:r>
              <a:rPr lang="fr-CA" altLang="fr-FR" baseline="0" dirty="0"/>
              <a:t> </a:t>
            </a:r>
            <a:r>
              <a:rPr lang="fr-CA" altLang="fr-FR" baseline="0" dirty="0" err="1"/>
              <a:t>requires</a:t>
            </a:r>
            <a:r>
              <a:rPr lang="fr-CA" altLang="fr-FR" baseline="0" dirty="0"/>
              <a:t> </a:t>
            </a:r>
            <a:r>
              <a:rPr lang="fr-CA" altLang="fr-FR" baseline="0" dirty="0" err="1"/>
              <a:t>many</a:t>
            </a:r>
            <a:r>
              <a:rPr lang="fr-CA" altLang="fr-FR" baseline="0" dirty="0"/>
              <a:t> components, </a:t>
            </a:r>
            <a:r>
              <a:rPr lang="fr-CA" altLang="fr-FR" baseline="0" dirty="0" err="1"/>
              <a:t>modelling</a:t>
            </a:r>
            <a:r>
              <a:rPr lang="fr-CA" altLang="fr-FR" baseline="0" dirty="0"/>
              <a:t> the </a:t>
            </a:r>
            <a:r>
              <a:rPr lang="fr-CA" altLang="fr-FR" baseline="0" dirty="0" err="1"/>
              <a:t>process</a:t>
            </a:r>
            <a:r>
              <a:rPr lang="fr-CA" altLang="fr-FR" baseline="0" dirty="0"/>
              <a:t> of the </a:t>
            </a:r>
            <a:r>
              <a:rPr lang="fr-CA" altLang="fr-FR" baseline="0" dirty="0" err="1"/>
              <a:t>insect</a:t>
            </a:r>
            <a:r>
              <a:rPr lang="fr-CA" altLang="fr-FR" baseline="0" dirty="0"/>
              <a:t> population </a:t>
            </a:r>
            <a:r>
              <a:rPr lang="fr-CA" altLang="fr-FR" baseline="0" dirty="0" err="1"/>
              <a:t>dynamics</a:t>
            </a:r>
            <a:r>
              <a:rPr lang="fr-CA" altLang="fr-FR" baseline="0" dirty="0"/>
              <a:t> and host-</a:t>
            </a:r>
            <a:r>
              <a:rPr lang="fr-CA" altLang="fr-FR" baseline="0" dirty="0" err="1"/>
              <a:t>insect</a:t>
            </a:r>
            <a:r>
              <a:rPr lang="fr-CA" altLang="fr-FR" baseline="0" dirty="0"/>
              <a:t> interactions, as </a:t>
            </a:r>
            <a:r>
              <a:rPr lang="fr-CA" altLang="fr-FR" baseline="0" dirty="0" err="1"/>
              <a:t>well</a:t>
            </a:r>
            <a:r>
              <a:rPr lang="fr-CA" altLang="fr-FR" baseline="0" dirty="0"/>
              <a:t> as </a:t>
            </a:r>
            <a:r>
              <a:rPr lang="fr-CA" altLang="fr-FR" baseline="0" dirty="0" err="1"/>
              <a:t>modelling</a:t>
            </a:r>
            <a:r>
              <a:rPr lang="fr-CA" altLang="fr-FR" baseline="0" dirty="0"/>
              <a:t> the observation </a:t>
            </a:r>
            <a:r>
              <a:rPr lang="fr-CA" altLang="fr-FR" baseline="0" dirty="0" err="1"/>
              <a:t>process</a:t>
            </a:r>
            <a:r>
              <a:rPr lang="fr-CA" altLang="fr-FR" baseline="0" dirty="0"/>
              <a:t> </a:t>
            </a:r>
            <a:r>
              <a:rPr lang="fr-CA" altLang="fr-FR" baseline="0" dirty="0" err="1"/>
              <a:t>that</a:t>
            </a:r>
            <a:r>
              <a:rPr lang="fr-CA" altLang="fr-FR" baseline="0" dirty="0"/>
              <a:t> </a:t>
            </a:r>
            <a:r>
              <a:rPr lang="fr-CA" altLang="fr-FR" baseline="0" dirty="0" err="1"/>
              <a:t>generated</a:t>
            </a:r>
            <a:r>
              <a:rPr lang="fr-CA" altLang="fr-FR" baseline="0" dirty="0"/>
              <a:t> </a:t>
            </a:r>
            <a:r>
              <a:rPr lang="fr-CA" altLang="fr-FR" baseline="0" dirty="0" err="1"/>
              <a:t>our</a:t>
            </a:r>
            <a:r>
              <a:rPr lang="fr-CA" altLang="fr-FR" baseline="0" dirty="0"/>
              <a:t> </a:t>
            </a:r>
            <a:r>
              <a:rPr lang="fr-CA" altLang="fr-FR" baseline="0" dirty="0" err="1"/>
              <a:t>datasets</a:t>
            </a:r>
            <a:r>
              <a:rPr lang="fr-CA" altLang="fr-FR" baseline="0" dirty="0"/>
              <a:t>. So </a:t>
            </a:r>
            <a:r>
              <a:rPr lang="fr-CA" altLang="fr-FR" baseline="0" dirty="0" err="1"/>
              <a:t>we</a:t>
            </a:r>
            <a:r>
              <a:rPr lang="fr-CA" altLang="fr-FR" baseline="0" dirty="0"/>
              <a:t> </a:t>
            </a:r>
            <a:r>
              <a:rPr lang="fr-CA" altLang="fr-FR" baseline="0" dirty="0" err="1"/>
              <a:t>need</a:t>
            </a:r>
            <a:r>
              <a:rPr lang="fr-CA" altLang="fr-FR" baseline="0" dirty="0"/>
              <a:t> </a:t>
            </a:r>
            <a:r>
              <a:rPr lang="fr-CA" altLang="fr-FR" baseline="0" dirty="0" err="1"/>
              <a:t>computational</a:t>
            </a:r>
            <a:r>
              <a:rPr lang="fr-CA" altLang="fr-FR" baseline="0" dirty="0"/>
              <a:t> </a:t>
            </a:r>
            <a:r>
              <a:rPr lang="fr-CA" altLang="fr-FR" baseline="0" dirty="0" err="1"/>
              <a:t>tools</a:t>
            </a:r>
            <a:r>
              <a:rPr lang="fr-CA" altLang="fr-FR" baseline="0" dirty="0"/>
              <a:t> </a:t>
            </a:r>
            <a:r>
              <a:rPr lang="fr-CA" altLang="fr-FR" baseline="0" dirty="0" err="1"/>
              <a:t>that</a:t>
            </a:r>
            <a:r>
              <a:rPr lang="fr-CA" altLang="fr-FR" baseline="0" dirty="0"/>
              <a:t> </a:t>
            </a:r>
            <a:r>
              <a:rPr lang="fr-CA" altLang="fr-FR" baseline="0" dirty="0" err="1"/>
              <a:t>can</a:t>
            </a:r>
            <a:r>
              <a:rPr lang="fr-CA" altLang="fr-FR" baseline="0" dirty="0"/>
              <a:t> do </a:t>
            </a:r>
            <a:r>
              <a:rPr lang="fr-CA" altLang="fr-FR" baseline="0" dirty="0" err="1"/>
              <a:t>that</a:t>
            </a:r>
            <a:r>
              <a:rPr lang="fr-CA" altLang="fr-FR" baseline="0" dirty="0"/>
              <a:t> as </a:t>
            </a:r>
            <a:r>
              <a:rPr lang="fr-CA" altLang="fr-FR" baseline="0" dirty="0" err="1"/>
              <a:t>well</a:t>
            </a:r>
            <a:r>
              <a:rPr lang="fr-CA" altLang="fr-FR" baseline="0" dirty="0"/>
              <a:t> as </a:t>
            </a:r>
            <a:r>
              <a:rPr lang="fr-CA" altLang="fr-FR" baseline="0" dirty="0" err="1"/>
              <a:t>facilitate</a:t>
            </a:r>
            <a:r>
              <a:rPr lang="fr-CA" altLang="fr-FR" baseline="0" dirty="0"/>
              <a:t> the model-data feedback </a:t>
            </a:r>
            <a:r>
              <a:rPr lang="fr-CA" altLang="fr-FR" baseline="0" dirty="0" err="1"/>
              <a:t>loop</a:t>
            </a:r>
            <a:r>
              <a:rPr lang="fr-CA" altLang="fr-FR" baseline="0" dirty="0"/>
              <a:t>.</a:t>
            </a:r>
          </a:p>
          <a:p>
            <a:pPr marL="0" indent="0" eaLnBrk="1" hangingPunct="1">
              <a:spcBef>
                <a:spcPct val="0"/>
              </a:spcBef>
              <a:buNone/>
            </a:pPr>
            <a:endParaRPr lang="fr-CA" altLang="fr-FR" baseline="0" dirty="0"/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fr-CA" altLang="fr-FR" baseline="0" dirty="0"/>
              <a:t>In </a:t>
            </a:r>
            <a:r>
              <a:rPr lang="fr-CA" altLang="fr-FR" baseline="0" dirty="0" err="1"/>
              <a:t>this</a:t>
            </a:r>
            <a:r>
              <a:rPr lang="fr-CA" altLang="fr-FR" baseline="0" dirty="0"/>
              <a:t> </a:t>
            </a:r>
            <a:r>
              <a:rPr lang="fr-CA" altLang="fr-FR" baseline="0" dirty="0" err="1"/>
              <a:t>study</a:t>
            </a:r>
            <a:r>
              <a:rPr lang="fr-CA" altLang="fr-FR" baseline="0" dirty="0"/>
              <a:t>, </a:t>
            </a:r>
            <a:r>
              <a:rPr lang="fr-CA" altLang="fr-FR" baseline="0" dirty="0" err="1"/>
              <a:t>we</a:t>
            </a:r>
            <a:r>
              <a:rPr lang="fr-CA" altLang="fr-FR" baseline="0" dirty="0"/>
              <a:t> </a:t>
            </a:r>
            <a:r>
              <a:rPr lang="fr-CA" altLang="fr-FR" baseline="0" dirty="0" err="1"/>
              <a:t>were</a:t>
            </a:r>
            <a:r>
              <a:rPr lang="fr-CA" altLang="fr-FR" baseline="0" dirty="0"/>
              <a:t> </a:t>
            </a:r>
            <a:r>
              <a:rPr lang="fr-CA" altLang="fr-FR" baseline="0" dirty="0" err="1"/>
              <a:t>focusing</a:t>
            </a:r>
            <a:r>
              <a:rPr lang="fr-CA" altLang="fr-FR" baseline="0" dirty="0"/>
              <a:t> </a:t>
            </a:r>
            <a:r>
              <a:rPr lang="fr-CA" altLang="fr-FR" baseline="0" dirty="0" err="1"/>
              <a:t>only</a:t>
            </a:r>
            <a:r>
              <a:rPr lang="fr-CA" altLang="fr-FR" baseline="0" dirty="0"/>
              <a:t> on a </a:t>
            </a:r>
            <a:r>
              <a:rPr lang="fr-CA" altLang="fr-FR" baseline="0" dirty="0" err="1"/>
              <a:t>small</a:t>
            </a:r>
            <a:r>
              <a:rPr lang="fr-CA" altLang="fr-FR" baseline="0" dirty="0"/>
              <a:t> part of </a:t>
            </a:r>
            <a:r>
              <a:rPr lang="fr-CA" altLang="fr-FR" baseline="0" dirty="0" err="1"/>
              <a:t>this</a:t>
            </a:r>
            <a:r>
              <a:rPr lang="fr-CA" altLang="fr-FR" baseline="0" dirty="0"/>
              <a:t> </a:t>
            </a:r>
            <a:r>
              <a:rPr lang="fr-CA" altLang="fr-FR" baseline="0" dirty="0" err="1"/>
              <a:t>problem</a:t>
            </a:r>
            <a:r>
              <a:rPr lang="fr-CA" altLang="fr-FR" baseline="0" dirty="0"/>
              <a:t>, </a:t>
            </a:r>
            <a:r>
              <a:rPr lang="fr-CA" altLang="fr-FR" baseline="0" dirty="0" err="1"/>
              <a:t>which</a:t>
            </a:r>
            <a:r>
              <a:rPr lang="fr-CA" altLang="fr-FR" baseline="0" dirty="0"/>
              <a:t> </a:t>
            </a:r>
            <a:r>
              <a:rPr lang="fr-CA" altLang="fr-FR" baseline="0" dirty="0" err="1"/>
              <a:t>is</a:t>
            </a:r>
            <a:r>
              <a:rPr lang="fr-CA" altLang="fr-FR" baseline="0" dirty="0"/>
              <a:t> the observation model for </a:t>
            </a:r>
            <a:r>
              <a:rPr lang="fr-CA" altLang="fr-FR" baseline="0" dirty="0" err="1"/>
              <a:t>defoliation</a:t>
            </a:r>
            <a:r>
              <a:rPr lang="fr-CA" altLang="fr-FR" baseline="0" dirty="0"/>
              <a:t> (in the </a:t>
            </a:r>
            <a:r>
              <a:rPr lang="fr-CA" altLang="fr-FR" baseline="0" dirty="0" err="1"/>
              <a:t>bottom</a:t>
            </a:r>
            <a:r>
              <a:rPr lang="fr-CA" altLang="fr-FR" baseline="0" dirty="0"/>
              <a:t> right corner). </a:t>
            </a:r>
            <a:r>
              <a:rPr lang="fr-CA" altLang="fr-FR" baseline="0" dirty="0" err="1"/>
              <a:t>Specifically</a:t>
            </a:r>
            <a:r>
              <a:rPr lang="fr-CA" altLang="fr-FR" baseline="0" dirty="0"/>
              <a:t>,</a:t>
            </a:r>
          </a:p>
          <a:p>
            <a:pPr marL="0" indent="0" eaLnBrk="1" hangingPunct="1">
              <a:spcBef>
                <a:spcPct val="0"/>
              </a:spcBef>
              <a:buNone/>
            </a:pPr>
            <a:endParaRPr lang="fr-CA" altLang="fr-FR" baseline="0" dirty="0"/>
          </a:p>
          <a:p>
            <a:pPr marL="0" indent="0" eaLnBrk="1" hangingPunct="1">
              <a:spcBef>
                <a:spcPct val="0"/>
              </a:spcBef>
              <a:buNone/>
            </a:pPr>
            <a:endParaRPr lang="fr-CA" altLang="fr-FR" dirty="0"/>
          </a:p>
        </p:txBody>
      </p:sp>
      <p:sp>
        <p:nvSpPr>
          <p:cNvPr id="20484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DACC3C-9002-479C-996B-C1F0924797A0}" type="slidenum">
              <a:rPr lang="fr-CA" altLang="fr-FR" smtClean="0">
                <a:cs typeface="ヒラギノ角ゴ Pro W3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fr-CA" altLang="fr-FR"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378152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spcBef>
                <a:spcPct val="0"/>
              </a:spcBef>
              <a:buNone/>
            </a:pPr>
            <a:endParaRPr lang="fr-CA" altLang="fr-FR" dirty="0"/>
          </a:p>
        </p:txBody>
      </p:sp>
      <p:sp>
        <p:nvSpPr>
          <p:cNvPr id="20484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DACC3C-9002-479C-996B-C1F0924797A0}" type="slidenum">
              <a:rPr lang="fr-CA" altLang="fr-FR" smtClean="0">
                <a:cs typeface="ヒラギノ角ゴ Pro W3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fr-CA" altLang="fr-FR"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3323465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fr-CA" altLang="fr-FR"/>
          </a:p>
        </p:txBody>
      </p:sp>
      <p:sp>
        <p:nvSpPr>
          <p:cNvPr id="26628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82A0D4-EA12-47E4-B064-EFBFF12A31B5}" type="slidenum">
              <a:rPr lang="fr-CA" altLang="fr-FR" smtClean="0">
                <a:cs typeface="ヒラギノ角ゴ Pro W3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fr-CA" altLang="fr-FR"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357840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spcBef>
                <a:spcPct val="0"/>
              </a:spcBef>
              <a:buNone/>
            </a:pPr>
            <a:endParaRPr lang="fr-CA" altLang="fr-FR" dirty="0"/>
          </a:p>
        </p:txBody>
      </p:sp>
      <p:sp>
        <p:nvSpPr>
          <p:cNvPr id="20484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DACC3C-9002-479C-996B-C1F0924797A0}" type="slidenum">
              <a:rPr lang="fr-CA" altLang="fr-FR" smtClean="0">
                <a:cs typeface="ヒラギノ角ゴ Pro W3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fr-CA" altLang="fr-FR"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3752918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spcBef>
                <a:spcPct val="0"/>
              </a:spcBef>
              <a:buNone/>
            </a:pPr>
            <a:endParaRPr lang="fr-CA" altLang="fr-FR" dirty="0"/>
          </a:p>
        </p:txBody>
      </p:sp>
      <p:sp>
        <p:nvSpPr>
          <p:cNvPr id="20484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DACC3C-9002-479C-996B-C1F0924797A0}" type="slidenum">
              <a:rPr lang="fr-CA" altLang="fr-FR" smtClean="0">
                <a:cs typeface="ヒラギノ角ゴ Pro W3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fr-CA" altLang="fr-FR"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556787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450" y="2219325"/>
            <a:ext cx="92329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27984" y="3429000"/>
            <a:ext cx="3344416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898989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A" dirty="0"/>
              <a:t>Click to </a:t>
            </a:r>
            <a:r>
              <a:rPr lang="fr-CA" dirty="0" err="1"/>
              <a:t>edit</a:t>
            </a:r>
            <a:r>
              <a:rPr lang="fr-CA" dirty="0"/>
              <a:t> Master </a:t>
            </a:r>
            <a:r>
              <a:rPr lang="fr-CA" dirty="0" err="1"/>
              <a:t>subtitle</a:t>
            </a:r>
            <a:r>
              <a:rPr lang="fr-CA" dirty="0"/>
              <a:t>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27984" y="1958977"/>
            <a:ext cx="3344416" cy="1470025"/>
          </a:xfrm>
        </p:spPr>
        <p:txBody>
          <a:bodyPr anchor="b"/>
          <a:lstStyle>
            <a:lvl1pPr algn="l">
              <a:defRPr sz="2800">
                <a:solidFill>
                  <a:srgbClr val="FF0000"/>
                </a:solidFill>
              </a:defRPr>
            </a:lvl1pPr>
          </a:lstStyle>
          <a:p>
            <a:r>
              <a:rPr lang="fr-CA" dirty="0"/>
              <a:t>Click to </a:t>
            </a:r>
            <a:r>
              <a:rPr lang="fr-CA" dirty="0" err="1"/>
              <a:t>edit</a:t>
            </a:r>
            <a:r>
              <a:rPr lang="fr-CA" dirty="0"/>
              <a:t> Master </a:t>
            </a:r>
            <a:r>
              <a:rPr lang="fr-CA" dirty="0" err="1"/>
              <a:t>title</a:t>
            </a:r>
            <a:r>
              <a:rPr lang="fr-CA" dirty="0"/>
              <a:t>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224EE0-8793-48BC-BBB0-4AEA58BB0E15}" type="datetime1">
              <a:rPr lang="fr-CA"/>
              <a:pPr>
                <a:defRPr/>
              </a:pPr>
              <a:t>2020-06-24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EE4D50-64B8-4312-9D69-CFBE262D5C38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397457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090DFD-B522-467B-9AEE-2763EC3FC321}" type="datetime1">
              <a:rPr lang="fr-CA"/>
              <a:pPr>
                <a:defRPr/>
              </a:pPr>
              <a:t>2020-06-24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ECB2D0-4717-4484-9035-A37B1B6BE522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77514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fr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6C78B5-8010-4084-AC7C-DB6049D7C6CB}" type="datetime1">
              <a:rPr lang="fr-CA"/>
              <a:pPr>
                <a:defRPr/>
              </a:pPr>
              <a:t>2020-06-24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2CB9B4-80E3-4436-900D-19C8149E275C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4145503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4479925" y="1185863"/>
            <a:ext cx="184150" cy="368300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endParaRPr lang="en-CA" altLang="fr-FR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fr-CA" dirty="0"/>
              <a:t>Click to </a:t>
            </a:r>
            <a:r>
              <a:rPr lang="fr-CA" dirty="0" err="1"/>
              <a:t>edit</a:t>
            </a:r>
            <a:r>
              <a:rPr lang="fr-CA" dirty="0"/>
              <a:t> Master </a:t>
            </a:r>
            <a:r>
              <a:rPr lang="fr-CA" dirty="0" err="1"/>
              <a:t>title</a:t>
            </a:r>
            <a:r>
              <a:rPr lang="fr-CA" dirty="0"/>
              <a:t>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fr-CA" dirty="0"/>
              <a:t>Click to </a:t>
            </a:r>
            <a:r>
              <a:rPr lang="fr-CA" dirty="0" err="1"/>
              <a:t>edit</a:t>
            </a:r>
            <a:r>
              <a:rPr lang="fr-CA" dirty="0"/>
              <a:t> Master </a:t>
            </a:r>
            <a:r>
              <a:rPr lang="fr-CA" dirty="0" err="1"/>
              <a:t>text</a:t>
            </a:r>
            <a:r>
              <a:rPr lang="fr-CA" dirty="0"/>
              <a:t> styles</a:t>
            </a:r>
          </a:p>
          <a:p>
            <a:pPr lvl="1"/>
            <a:r>
              <a:rPr lang="fr-CA" dirty="0"/>
              <a:t>Second </a:t>
            </a:r>
            <a:r>
              <a:rPr lang="fr-CA" dirty="0" err="1"/>
              <a:t>level</a:t>
            </a:r>
            <a:endParaRPr lang="fr-CA" dirty="0"/>
          </a:p>
          <a:p>
            <a:pPr lvl="2"/>
            <a:r>
              <a:rPr lang="fr-CA" dirty="0" err="1"/>
              <a:t>Third</a:t>
            </a:r>
            <a:r>
              <a:rPr lang="fr-CA" dirty="0"/>
              <a:t> </a:t>
            </a:r>
            <a:r>
              <a:rPr lang="fr-CA" dirty="0" err="1"/>
              <a:t>level</a:t>
            </a:r>
            <a:endParaRPr lang="fr-CA" dirty="0"/>
          </a:p>
          <a:p>
            <a:pPr lvl="3"/>
            <a:r>
              <a:rPr lang="fr-CA" dirty="0" err="1"/>
              <a:t>Fourth</a:t>
            </a:r>
            <a:r>
              <a:rPr lang="fr-CA" dirty="0"/>
              <a:t> </a:t>
            </a:r>
            <a:r>
              <a:rPr lang="fr-CA" dirty="0" err="1"/>
              <a:t>level</a:t>
            </a:r>
            <a:endParaRPr lang="fr-CA" dirty="0"/>
          </a:p>
          <a:p>
            <a:pPr lvl="4"/>
            <a:r>
              <a:rPr lang="fr-CA" dirty="0" err="1"/>
              <a:t>Fifth</a:t>
            </a:r>
            <a:r>
              <a:rPr lang="fr-CA" dirty="0"/>
              <a:t> </a:t>
            </a:r>
            <a:r>
              <a:rPr lang="fr-CA" dirty="0" err="1"/>
              <a:t>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3E1A2-45DE-4F43-81BC-F8D7AAE7C5EB}" type="datetime1">
              <a:rPr lang="fr-CA"/>
              <a:pPr>
                <a:defRPr/>
              </a:pPr>
              <a:t>2020-06-24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9645AD-2A1E-48DB-8072-5DAD3FDAD01E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404886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3C73C-376C-4CC0-8B2D-F177987C8370}" type="datetime1">
              <a:rPr lang="fr-CA"/>
              <a:pPr>
                <a:defRPr/>
              </a:pPr>
              <a:t>2020-06-24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B3D24-6F37-4470-8D09-A7390D9DA38C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943423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4479925" y="1185863"/>
            <a:ext cx="184150" cy="368300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endParaRPr lang="en-CA" altLang="fr-FR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fr-CA" dirty="0"/>
              <a:t>Click to </a:t>
            </a:r>
            <a:r>
              <a:rPr lang="fr-CA" dirty="0" err="1"/>
              <a:t>edit</a:t>
            </a:r>
            <a:r>
              <a:rPr lang="fr-CA" dirty="0"/>
              <a:t> Master </a:t>
            </a:r>
            <a:r>
              <a:rPr lang="fr-CA" dirty="0" err="1"/>
              <a:t>title</a:t>
            </a:r>
            <a:r>
              <a:rPr lang="fr-CA" dirty="0"/>
              <a:t>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 dirty="0"/>
              <a:t>Click to </a:t>
            </a:r>
            <a:r>
              <a:rPr lang="fr-CA" dirty="0" err="1"/>
              <a:t>edit</a:t>
            </a:r>
            <a:r>
              <a:rPr lang="fr-CA" dirty="0"/>
              <a:t> Master </a:t>
            </a:r>
            <a:r>
              <a:rPr lang="fr-CA" dirty="0" err="1"/>
              <a:t>text</a:t>
            </a:r>
            <a:r>
              <a:rPr lang="fr-CA" dirty="0"/>
              <a:t> styles</a:t>
            </a:r>
          </a:p>
          <a:p>
            <a:pPr lvl="1"/>
            <a:r>
              <a:rPr lang="fr-CA" dirty="0"/>
              <a:t>Second </a:t>
            </a:r>
            <a:r>
              <a:rPr lang="fr-CA" dirty="0" err="1"/>
              <a:t>level</a:t>
            </a:r>
            <a:endParaRPr lang="fr-CA" dirty="0"/>
          </a:p>
          <a:p>
            <a:pPr lvl="2"/>
            <a:r>
              <a:rPr lang="fr-CA" dirty="0" err="1"/>
              <a:t>Third</a:t>
            </a:r>
            <a:r>
              <a:rPr lang="fr-CA" dirty="0"/>
              <a:t> </a:t>
            </a:r>
            <a:r>
              <a:rPr lang="fr-CA" dirty="0" err="1"/>
              <a:t>level</a:t>
            </a:r>
            <a:endParaRPr lang="fr-CA" dirty="0"/>
          </a:p>
          <a:p>
            <a:pPr lvl="3"/>
            <a:r>
              <a:rPr lang="fr-CA" dirty="0" err="1"/>
              <a:t>Fourth</a:t>
            </a:r>
            <a:r>
              <a:rPr lang="fr-CA" dirty="0"/>
              <a:t> </a:t>
            </a:r>
            <a:r>
              <a:rPr lang="fr-CA" dirty="0" err="1"/>
              <a:t>level</a:t>
            </a:r>
            <a:endParaRPr lang="fr-CA" dirty="0"/>
          </a:p>
          <a:p>
            <a:pPr lvl="4"/>
            <a:r>
              <a:rPr lang="fr-CA" dirty="0" err="1"/>
              <a:t>Fifth</a:t>
            </a:r>
            <a:r>
              <a:rPr lang="fr-CA" dirty="0"/>
              <a:t> </a:t>
            </a:r>
            <a:r>
              <a:rPr lang="fr-CA" dirty="0" err="1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4756FF-29CD-4E9B-8385-8F425BC83508}" type="datetime1">
              <a:rPr lang="fr-CA"/>
              <a:pPr>
                <a:defRPr/>
              </a:pPr>
              <a:t>2020-06-24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0DDDA5-3476-4820-A632-C22FEF4D90F7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868176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4479925" y="1185863"/>
            <a:ext cx="184150" cy="368300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endParaRPr lang="en-CA" altLang="fr-FR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fr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ctr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 dirty="0"/>
              <a:t>Click to </a:t>
            </a:r>
            <a:r>
              <a:rPr lang="fr-CA" dirty="0" err="1"/>
              <a:t>edit</a:t>
            </a:r>
            <a:r>
              <a:rPr lang="fr-CA" dirty="0"/>
              <a:t> Master </a:t>
            </a:r>
            <a:r>
              <a:rPr lang="fr-CA" dirty="0" err="1"/>
              <a:t>text</a:t>
            </a:r>
            <a:r>
              <a:rPr lang="fr-CA" dirty="0"/>
              <a:t>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 dirty="0"/>
              <a:t>Click to </a:t>
            </a:r>
            <a:r>
              <a:rPr lang="fr-CA" dirty="0" err="1"/>
              <a:t>edit</a:t>
            </a:r>
            <a:r>
              <a:rPr lang="fr-CA" dirty="0"/>
              <a:t> Master </a:t>
            </a:r>
            <a:r>
              <a:rPr lang="fr-CA" dirty="0" err="1"/>
              <a:t>text</a:t>
            </a:r>
            <a:r>
              <a:rPr lang="fr-CA" dirty="0"/>
              <a:t> styles</a:t>
            </a:r>
          </a:p>
          <a:p>
            <a:pPr lvl="1"/>
            <a:r>
              <a:rPr lang="fr-CA" dirty="0"/>
              <a:t>Second </a:t>
            </a:r>
            <a:r>
              <a:rPr lang="fr-CA" dirty="0" err="1"/>
              <a:t>level</a:t>
            </a:r>
            <a:endParaRPr lang="fr-CA" dirty="0"/>
          </a:p>
          <a:p>
            <a:pPr lvl="2"/>
            <a:r>
              <a:rPr lang="fr-CA" dirty="0" err="1"/>
              <a:t>Third</a:t>
            </a:r>
            <a:r>
              <a:rPr lang="fr-CA" dirty="0"/>
              <a:t> </a:t>
            </a:r>
            <a:r>
              <a:rPr lang="fr-CA" dirty="0" err="1"/>
              <a:t>level</a:t>
            </a:r>
            <a:endParaRPr lang="fr-CA" dirty="0"/>
          </a:p>
          <a:p>
            <a:pPr lvl="3"/>
            <a:r>
              <a:rPr lang="fr-CA" dirty="0" err="1"/>
              <a:t>Fourth</a:t>
            </a:r>
            <a:r>
              <a:rPr lang="fr-CA" dirty="0"/>
              <a:t> </a:t>
            </a:r>
            <a:r>
              <a:rPr lang="fr-CA" dirty="0" err="1"/>
              <a:t>level</a:t>
            </a:r>
            <a:endParaRPr lang="fr-CA" dirty="0"/>
          </a:p>
          <a:p>
            <a:pPr lvl="4"/>
            <a:r>
              <a:rPr lang="fr-CA" dirty="0" err="1"/>
              <a:t>Fifth</a:t>
            </a:r>
            <a:r>
              <a:rPr lang="fr-CA" dirty="0"/>
              <a:t> </a:t>
            </a:r>
            <a:r>
              <a:rPr lang="fr-CA" dirty="0" err="1"/>
              <a:t>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ctr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5BEDB6-67D8-4744-9D8F-794BE9E141B2}" type="datetime1">
              <a:rPr lang="fr-CA"/>
              <a:pPr>
                <a:defRPr/>
              </a:pPr>
              <a:t>2020-06-24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5334F1-0821-4A63-B8F7-3AC878782DF7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6398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4479925" y="1185863"/>
            <a:ext cx="184150" cy="368300"/>
          </a:xfrm>
          <a:prstGeom prst="rect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ヒラギノ角ゴ Pro W3"/>
                <a:cs typeface="ヒラギノ角ゴ Pro W3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  <a:defRPr/>
            </a:pPr>
            <a:endParaRPr lang="en-CA" altLang="fr-FR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fr-CA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E63FBE-B1E4-4828-B4C8-FF2B22EBA99F}" type="datetime1">
              <a:rPr lang="fr-CA"/>
              <a:pPr>
                <a:defRPr/>
              </a:pPr>
              <a:t>2020-06-24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1E715-6125-40B8-9AA4-5C84C28B4D94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132413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C6E590-898B-4FFE-9637-FD0EF279288F}" type="datetime1">
              <a:rPr lang="fr-CA"/>
              <a:pPr>
                <a:defRPr/>
              </a:pPr>
              <a:t>2020-06-24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0A4291-CF64-4ED0-AFC7-346AB1C71C6E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163333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Click to edit Master text styles</a:t>
            </a:r>
          </a:p>
          <a:p>
            <a:pPr lvl="1"/>
            <a:r>
              <a:rPr lang="fr-CA"/>
              <a:t>Second level</a:t>
            </a:r>
          </a:p>
          <a:p>
            <a:pPr lvl="2"/>
            <a:r>
              <a:rPr lang="fr-CA"/>
              <a:t>Third level</a:t>
            </a:r>
          </a:p>
          <a:p>
            <a:pPr lvl="3"/>
            <a:r>
              <a:rPr lang="fr-CA"/>
              <a:t>Fourth level</a:t>
            </a:r>
          </a:p>
          <a:p>
            <a:pPr lvl="4"/>
            <a:r>
              <a:rPr lang="fr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02DD8E-B7BB-4FD0-B79D-41F30AEC84D1}" type="datetime1">
              <a:rPr lang="fr-CA"/>
              <a:pPr>
                <a:defRPr/>
              </a:pPr>
              <a:t>2020-06-24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14ED0-A351-4166-A100-6809F462FF42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563545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A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8B5693-3E6E-47C5-9949-F79EA035EC78}" type="datetime1">
              <a:rPr lang="fr-CA"/>
              <a:pPr>
                <a:defRPr/>
              </a:pPr>
              <a:t>2020-06-24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86D39D-F751-443D-A1C1-B199B0B7953A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86496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 dirty="0"/>
              <a:t>Click to </a:t>
            </a:r>
            <a:r>
              <a:rPr lang="fr-CA" dirty="0" err="1"/>
              <a:t>edit</a:t>
            </a:r>
            <a:r>
              <a:rPr lang="fr-CA" dirty="0"/>
              <a:t> Master </a:t>
            </a:r>
            <a:r>
              <a:rPr lang="fr-CA" dirty="0" err="1"/>
              <a:t>title</a:t>
            </a:r>
            <a:r>
              <a:rPr lang="fr-CA" dirty="0"/>
              <a:t>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altLang="fr-FR"/>
              <a:t>Click to edit Master text styles</a:t>
            </a:r>
          </a:p>
          <a:p>
            <a:pPr lvl="1"/>
            <a:r>
              <a:rPr lang="fr-CA" altLang="fr-FR"/>
              <a:t>Second level</a:t>
            </a:r>
          </a:p>
          <a:p>
            <a:pPr lvl="2"/>
            <a:r>
              <a:rPr lang="fr-CA" altLang="fr-FR"/>
              <a:t>Third level</a:t>
            </a:r>
          </a:p>
          <a:p>
            <a:pPr lvl="3"/>
            <a:r>
              <a:rPr lang="fr-CA" altLang="fr-FR"/>
              <a:t>Fourth level</a:t>
            </a:r>
          </a:p>
          <a:p>
            <a:pPr lvl="4"/>
            <a:r>
              <a:rPr lang="fr-CA" altLang="fr-FR"/>
              <a:t>Fifth level</a:t>
            </a:r>
            <a:endParaRPr lang="en-US" alt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100">
                <a:solidFill>
                  <a:srgbClr val="898989"/>
                </a:solidFill>
                <a:latin typeface="Arial" pitchFamily="34" charset="0"/>
                <a:ea typeface="ヒラギノ角ゴ Pro W3" charset="-128"/>
                <a:cs typeface="Arial" pitchFamily="34" charset="0"/>
              </a:defRPr>
            </a:lvl1pPr>
          </a:lstStyle>
          <a:p>
            <a:pPr>
              <a:defRPr/>
            </a:pPr>
            <a:fld id="{166B563F-93FB-485F-BBF3-68A55541D19C}" type="datetime1">
              <a:rPr lang="fr-CA"/>
              <a:pPr>
                <a:defRPr/>
              </a:pPr>
              <a:t>2020-06-24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100">
                <a:solidFill>
                  <a:srgbClr val="898989"/>
                </a:solidFill>
                <a:latin typeface="Arial" pitchFamily="34" charset="0"/>
                <a:ea typeface="ヒラギノ角ゴ Pro W3" charset="-128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100" b="1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2876E0E-F421-4153-81BA-27D06DF016AB}" type="slidenum">
              <a:rPr lang="en-US" altLang="fr-FR"/>
              <a:pPr>
                <a:defRPr/>
              </a:pPr>
              <a:t>‹N°›</a:t>
            </a:fld>
            <a:endParaRPr lang="en-US" altLang="fr-FR"/>
          </a:p>
        </p:txBody>
      </p:sp>
      <p:sp>
        <p:nvSpPr>
          <p:cNvPr id="1031" name="Line 5"/>
          <p:cNvSpPr>
            <a:spLocks noChangeShapeType="1"/>
          </p:cNvSpPr>
          <p:nvPr userDrawn="1"/>
        </p:nvSpPr>
        <p:spPr bwMode="auto">
          <a:xfrm>
            <a:off x="0" y="6508750"/>
            <a:ext cx="7019925" cy="0"/>
          </a:xfrm>
          <a:prstGeom prst="line">
            <a:avLst/>
          </a:prstGeom>
          <a:noFill/>
          <a:ln w="14859">
            <a:solidFill>
              <a:srgbClr val="EE3A4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CA"/>
          </a:p>
        </p:txBody>
      </p:sp>
      <p:pic>
        <p:nvPicPr>
          <p:cNvPr id="1032" name="Picture 6" descr="SC_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137275"/>
            <a:ext cx="15748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ヒラギノ角ゴ Pro W3" charset="-128"/>
          <a:cs typeface="Arial" pitchFamily="34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  <a:ea typeface="ヒラギノ角ゴ Pro W3" charset="-128"/>
          <a:cs typeface="Arial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  <a:ea typeface="ヒラギノ角ゴ Pro W3" charset="-128"/>
          <a:cs typeface="Arial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  <a:ea typeface="ヒラギノ角ゴ Pro W3" charset="-128"/>
          <a:cs typeface="Arial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itchFamily="34" charset="0"/>
          <a:ea typeface="ヒラギノ角ゴ Pro W3" charset="-128"/>
          <a:cs typeface="Arial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-128"/>
          <a:cs typeface="ヒラギノ角ゴ Pro W3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-128"/>
          <a:cs typeface="ヒラギノ角ゴ Pro W3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-128"/>
          <a:cs typeface="ヒラギノ角ゴ Pro W3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ヒラギノ角ゴ Pro W3" charset="-128"/>
          <a:cs typeface="Arial" pitchFamily="34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ú"/>
        <a:defRPr lang="fr-CA" sz="2000" kern="1200" dirty="0">
          <a:solidFill>
            <a:schemeClr val="tx1"/>
          </a:solidFill>
          <a:latin typeface="Arial" pitchFamily="34" charset="0"/>
          <a:ea typeface="ヒラギノ角ゴ Pro W3" charset="-128"/>
          <a:cs typeface="Arial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panose="020B0604020202020204" pitchFamily="34" charset="0"/>
        <a:buChar char="–"/>
        <a:defRPr kern="1200">
          <a:solidFill>
            <a:schemeClr val="tx1"/>
          </a:solidFill>
          <a:latin typeface="Arial" pitchFamily="34" charset="0"/>
          <a:ea typeface="ヒラギノ角ゴ Pro W3" charset="-128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ヒラギノ角ゴ Pro W3" charset="-128"/>
          <a:cs typeface="Arial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Arial" pitchFamily="34" charset="0"/>
          <a:ea typeface="ヒラギノ角ゴ Pro W3" charset="-128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6.png"/><Relationship Id="rId4" Type="http://schemas.openxmlformats.org/officeDocument/2006/relationships/tags" Target="../tags/tag4.xml"/><Relationship Id="rId9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7" Type="http://schemas.openxmlformats.org/officeDocument/2006/relationships/image" Target="../media/image4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46.xml"/><Relationship Id="rId7" Type="http://schemas.openxmlformats.org/officeDocument/2006/relationships/image" Target="../media/image3.pn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16.png"/><Relationship Id="rId4" Type="http://schemas.openxmlformats.org/officeDocument/2006/relationships/tags" Target="../tags/tag47.xml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49.xml"/><Relationship Id="rId7" Type="http://schemas.openxmlformats.org/officeDocument/2006/relationships/image" Target="../media/image3.png"/><Relationship Id="rId2" Type="http://schemas.openxmlformats.org/officeDocument/2006/relationships/tags" Target="../tags/tag48.xml"/><Relationship Id="rId1" Type="http://schemas.openxmlformats.org/officeDocument/2006/relationships/vmlDrawing" Target="../drawings/vmlDrawing1.v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15.emf"/><Relationship Id="rId4" Type="http://schemas.openxmlformats.org/officeDocument/2006/relationships/tags" Target="../tags/tag50.xml"/><Relationship Id="rId9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53.xml"/><Relationship Id="rId7" Type="http://schemas.openxmlformats.org/officeDocument/2006/relationships/image" Target="../media/image17.pn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56.xml"/><Relationship Id="rId7" Type="http://schemas.openxmlformats.org/officeDocument/2006/relationships/image" Target="../media/image18.png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59.xml"/><Relationship Id="rId7" Type="http://schemas.openxmlformats.org/officeDocument/2006/relationships/image" Target="../media/image3.png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63.xml"/><Relationship Id="rId7" Type="http://schemas.openxmlformats.org/officeDocument/2006/relationships/image" Target="../media/image4.png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16.xml"/><Relationship Id="rId10" Type="http://schemas.openxmlformats.org/officeDocument/2006/relationships/image" Target="../media/image20.jpg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7.xml"/><Relationship Id="rId7" Type="http://schemas.openxmlformats.org/officeDocument/2006/relationships/image" Target="../media/image3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8.jpg"/><Relationship Id="rId4" Type="http://schemas.openxmlformats.org/officeDocument/2006/relationships/tags" Target="../tags/tag8.xml"/><Relationship Id="rId9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1.xml"/><Relationship Id="rId7" Type="http://schemas.openxmlformats.org/officeDocument/2006/relationships/image" Target="../media/image3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13" Type="http://schemas.openxmlformats.org/officeDocument/2006/relationships/image" Target="../media/image11.PNG"/><Relationship Id="rId3" Type="http://schemas.openxmlformats.org/officeDocument/2006/relationships/tags" Target="../tags/tag15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10.jp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image" Target="../media/image9.jpg"/><Relationship Id="rId5" Type="http://schemas.openxmlformats.org/officeDocument/2006/relationships/tags" Target="../tags/tag17.xml"/><Relationship Id="rId10" Type="http://schemas.openxmlformats.org/officeDocument/2006/relationships/image" Target="../media/image4.png"/><Relationship Id="rId4" Type="http://schemas.openxmlformats.org/officeDocument/2006/relationships/tags" Target="../tags/tag16.xml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21.xml"/><Relationship Id="rId7" Type="http://schemas.openxmlformats.org/officeDocument/2006/relationships/image" Target="../media/image3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openxmlformats.org/officeDocument/2006/relationships/tags" Target="../tags/tag25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image" Target="../media/image11.PNG"/><Relationship Id="rId5" Type="http://schemas.openxmlformats.org/officeDocument/2006/relationships/tags" Target="../tags/tag27.xml"/><Relationship Id="rId10" Type="http://schemas.openxmlformats.org/officeDocument/2006/relationships/image" Target="../media/image4.png"/><Relationship Id="rId4" Type="http://schemas.openxmlformats.org/officeDocument/2006/relationships/tags" Target="../tags/tag26.xml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1.xml"/><Relationship Id="rId7" Type="http://schemas.openxmlformats.org/officeDocument/2006/relationships/image" Target="../media/image3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2.xml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5.xml"/><Relationship Id="rId7" Type="http://schemas.openxmlformats.org/officeDocument/2006/relationships/image" Target="../media/image3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14.png"/><Relationship Id="rId4" Type="http://schemas.openxmlformats.org/officeDocument/2006/relationships/tags" Target="../tags/tag36.xml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9.xml"/><Relationship Id="rId7" Type="http://schemas.openxmlformats.org/officeDocument/2006/relationships/image" Target="../media/image3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Image 3" descr="bas_page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7938"/>
            <a:ext cx="91535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0" name="Sous-titr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539552" y="3153304"/>
            <a:ext cx="7991475" cy="792163"/>
          </a:xfrm>
        </p:spPr>
        <p:txBody>
          <a:bodyPr/>
          <a:lstStyle/>
          <a:p>
            <a:pPr algn="ctr">
              <a:defRPr/>
            </a:pP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Philippe Marchand</a:t>
            </a:r>
            <a:r>
              <a:rPr lang="fr-CA" altLang="fr-FR" baseline="30000" dirty="0">
                <a:solidFill>
                  <a:srgbClr val="565A5C"/>
                </a:solidFill>
                <a:latin typeface="+mj-lt"/>
                <a:ea typeface="ヒラギノ角ゴ Pro W3"/>
              </a:rPr>
              <a:t>1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, Miguel Montoro </a:t>
            </a:r>
            <a:r>
              <a:rPr lang="fr-CA" altLang="fr-FR" dirty="0" smtClean="0">
                <a:solidFill>
                  <a:srgbClr val="565A5C"/>
                </a:solidFill>
                <a:latin typeface="+mj-lt"/>
                <a:ea typeface="ヒラギノ角ゴ Pro W3"/>
              </a:rPr>
              <a:t>Girona</a:t>
            </a:r>
            <a:r>
              <a:rPr lang="fr-CA" altLang="fr-FR" baseline="30000" dirty="0" smtClean="0">
                <a:solidFill>
                  <a:srgbClr val="565A5C"/>
                </a:solidFill>
                <a:latin typeface="+mj-lt"/>
                <a:ea typeface="ヒラギノ角ゴ Pro W3"/>
              </a:rPr>
              <a:t>1,2</a:t>
            </a:r>
            <a:r>
              <a:rPr lang="fr-CA" altLang="fr-FR" dirty="0" smtClean="0">
                <a:solidFill>
                  <a:srgbClr val="565A5C"/>
                </a:solidFill>
                <a:latin typeface="+mj-lt"/>
                <a:ea typeface="ヒラギノ角ゴ Pro W3"/>
              </a:rPr>
              <a:t>, 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/>
            </a:r>
            <a:b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</a:b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Mathieu </a:t>
            </a:r>
            <a:r>
              <a:rPr lang="fr-CA" altLang="fr-FR" dirty="0" smtClean="0">
                <a:solidFill>
                  <a:srgbClr val="565A5C"/>
                </a:solidFill>
                <a:latin typeface="+mj-lt"/>
                <a:ea typeface="ヒラギノ角ゴ Pro W3"/>
              </a:rPr>
              <a:t>Bouchard</a:t>
            </a:r>
            <a:r>
              <a:rPr lang="fr-CA" altLang="fr-FR" baseline="30000" dirty="0">
                <a:solidFill>
                  <a:srgbClr val="565A5C"/>
                </a:solidFill>
                <a:latin typeface="+mj-lt"/>
                <a:ea typeface="ヒラギノ角ゴ Pro W3"/>
              </a:rPr>
              <a:t>3</a:t>
            </a:r>
            <a:r>
              <a:rPr lang="fr-CA" altLang="fr-FR" dirty="0" smtClean="0">
                <a:solidFill>
                  <a:srgbClr val="565A5C"/>
                </a:solidFill>
                <a:latin typeface="+mj-lt"/>
                <a:ea typeface="ヒラギノ角ゴ Pro W3"/>
              </a:rPr>
              <a:t> 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and Hubert </a:t>
            </a:r>
            <a:r>
              <a:rPr lang="fr-CA" altLang="fr-FR" dirty="0" smtClean="0">
                <a:solidFill>
                  <a:srgbClr val="565A5C"/>
                </a:solidFill>
                <a:latin typeface="+mj-lt"/>
                <a:ea typeface="ヒラギノ角ゴ Pro W3"/>
              </a:rPr>
              <a:t>Morin</a:t>
            </a:r>
            <a:r>
              <a:rPr lang="fr-CA" altLang="fr-FR" baseline="30000" dirty="0" smtClean="0">
                <a:solidFill>
                  <a:srgbClr val="565A5C"/>
                </a:solidFill>
                <a:latin typeface="+mj-lt"/>
                <a:ea typeface="ヒラギノ角ゴ Pro W3"/>
              </a:rPr>
              <a:t>4</a:t>
            </a:r>
            <a:endParaRPr lang="fr-CA" altLang="fr-FR" baseline="30000" dirty="0">
              <a:solidFill>
                <a:srgbClr val="565A5C"/>
              </a:solidFill>
              <a:latin typeface="+mj-lt"/>
              <a:ea typeface="ヒラギノ角ゴ Pro W3"/>
            </a:endParaRPr>
          </a:p>
        </p:txBody>
      </p:sp>
      <p:sp>
        <p:nvSpPr>
          <p:cNvPr id="7171" name="Titre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427038" y="1124744"/>
            <a:ext cx="8280400" cy="1187839"/>
          </a:xfrm>
        </p:spPr>
        <p:txBody>
          <a:bodyPr/>
          <a:lstStyle/>
          <a:p>
            <a:pPr algn="ctr">
              <a:defRPr/>
            </a:pPr>
            <a:r>
              <a:rPr lang="en-US" altLang="fr-FR" dirty="0">
                <a:solidFill>
                  <a:srgbClr val="565A5C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Fusing multiple data sources for better forecasting models of forest insect outbreaks</a:t>
            </a:r>
            <a:endParaRPr lang="fr-CA" altLang="fr-FR" dirty="0">
              <a:solidFill>
                <a:srgbClr val="565A5C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5365" name="Image 5" descr="U13_template_PP-0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62" t="83496"/>
          <a:stretch>
            <a:fillRect/>
          </a:stretch>
        </p:blipFill>
        <p:spPr bwMode="auto">
          <a:xfrm>
            <a:off x="539750" y="6332538"/>
            <a:ext cx="1668463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2009287" y="4112160"/>
            <a:ext cx="511589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fr-CA" sz="1400" baseline="30000" dirty="0" smtClean="0">
                <a:latin typeface="+mj-lt"/>
              </a:rPr>
              <a:t>1 </a:t>
            </a:r>
            <a:r>
              <a:rPr lang="fr-CA" sz="1400" dirty="0" smtClean="0">
                <a:latin typeface="+mj-lt"/>
              </a:rPr>
              <a:t>Université du Québec en Abitibi-Témiscamingue</a:t>
            </a:r>
            <a:r>
              <a:rPr lang="fr-CA" sz="1400" dirty="0">
                <a:latin typeface="+mj-lt"/>
              </a:rPr>
              <a:t/>
            </a:r>
            <a:br>
              <a:rPr lang="fr-CA" sz="1400" dirty="0">
                <a:latin typeface="+mj-lt"/>
              </a:rPr>
            </a:br>
            <a:r>
              <a:rPr lang="fr-CA" sz="1400" baseline="30000" dirty="0">
                <a:latin typeface="+mj-lt"/>
              </a:rPr>
              <a:t>2</a:t>
            </a:r>
            <a:r>
              <a:rPr lang="fr-CA" sz="1400" dirty="0"/>
              <a:t> </a:t>
            </a:r>
            <a:r>
              <a:rPr lang="fr-CA" sz="1400" dirty="0" err="1" smtClean="0">
                <a:latin typeface="+mj-lt"/>
              </a:rPr>
              <a:t>Swedish</a:t>
            </a:r>
            <a:r>
              <a:rPr lang="fr-CA" sz="1400" dirty="0" smtClean="0">
                <a:latin typeface="+mj-lt"/>
              </a:rPr>
              <a:t> </a:t>
            </a:r>
            <a:r>
              <a:rPr lang="fr-CA" sz="1400" dirty="0" err="1" smtClean="0">
                <a:latin typeface="+mj-lt"/>
              </a:rPr>
              <a:t>University</a:t>
            </a:r>
            <a:r>
              <a:rPr lang="fr-CA" sz="1400" dirty="0" smtClean="0">
                <a:latin typeface="+mj-lt"/>
              </a:rPr>
              <a:t> of Agricultural Sciences (SLU)</a:t>
            </a:r>
            <a:br>
              <a:rPr lang="fr-CA" sz="1400" dirty="0" smtClean="0">
                <a:latin typeface="+mj-lt"/>
              </a:rPr>
            </a:br>
            <a:r>
              <a:rPr lang="fr-CA" sz="1400" baseline="30000" dirty="0" smtClean="0">
                <a:latin typeface="+mj-lt"/>
              </a:rPr>
              <a:t>3</a:t>
            </a:r>
            <a:r>
              <a:rPr lang="fr-CA" sz="1400" dirty="0" smtClean="0">
                <a:latin typeface="+mj-lt"/>
              </a:rPr>
              <a:t> Ministère des Forêts, de la Faune et des Parcs du Québec</a:t>
            </a:r>
          </a:p>
          <a:p>
            <a:pPr>
              <a:defRPr/>
            </a:pPr>
            <a:r>
              <a:rPr lang="fr-CA" sz="1400" baseline="30000" dirty="0" smtClean="0">
                <a:latin typeface="+mj-lt"/>
              </a:rPr>
              <a:t>4 </a:t>
            </a:r>
            <a:r>
              <a:rPr lang="fr-CA" sz="1400" dirty="0">
                <a:latin typeface="+mj-lt"/>
              </a:rPr>
              <a:t>Université du Québec à Chicoutimi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035" y="5373216"/>
            <a:ext cx="2421404" cy="70856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397" y="2731750"/>
            <a:ext cx="422459" cy="422459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3174106" y="2750731"/>
            <a:ext cx="2045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latin typeface="+mj-lt"/>
                <a:ea typeface="Roboto" panose="02000000000000000000" pitchFamily="2" charset="0"/>
              </a:rPr>
              <a:t>@</a:t>
            </a:r>
            <a:r>
              <a:rPr lang="fr-CA" dirty="0" err="1">
                <a:latin typeface="+mj-lt"/>
                <a:ea typeface="Roboto" panose="02000000000000000000" pitchFamily="2" charset="0"/>
              </a:rPr>
              <a:t>philmrchnd</a:t>
            </a:r>
            <a:endParaRPr lang="fr-CA" dirty="0">
              <a:latin typeface="+mj-lt"/>
              <a:ea typeface="Roboto" panose="02000000000000000000" pitchFamily="2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629" y="2729245"/>
            <a:ext cx="422459" cy="422459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5262338" y="2750731"/>
            <a:ext cx="2045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latin typeface="+mj-lt"/>
                <a:ea typeface="Roboto" panose="02000000000000000000" pitchFamily="2" charset="0"/>
              </a:rPr>
              <a:t>@</a:t>
            </a:r>
            <a:r>
              <a:rPr lang="fr-CA" dirty="0" err="1">
                <a:latin typeface="+mj-lt"/>
                <a:ea typeface="Roboto" panose="02000000000000000000" pitchFamily="2" charset="0"/>
              </a:rPr>
              <a:t>Boreal_Spanish</a:t>
            </a:r>
            <a:endParaRPr lang="fr-CA" dirty="0">
              <a:latin typeface="+mj-lt"/>
              <a:ea typeface="Roboto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Image 3" descr="bas_page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27384"/>
            <a:ext cx="91535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itr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539750" y="188913"/>
            <a:ext cx="8280400" cy="936625"/>
          </a:xfrm>
        </p:spPr>
        <p:txBody>
          <a:bodyPr/>
          <a:lstStyle/>
          <a:p>
            <a:pPr>
              <a:defRPr/>
            </a:pPr>
            <a:r>
              <a:rPr lang="fr-CA" altLang="fr-FR" dirty="0">
                <a:solidFill>
                  <a:srgbClr val="565A5C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Model</a:t>
            </a:r>
          </a:p>
        </p:txBody>
      </p:sp>
      <p:pic>
        <p:nvPicPr>
          <p:cNvPr id="19461" name="Image 5" descr="U13_template_PP-01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62" t="83496"/>
          <a:stretch>
            <a:fillRect/>
          </a:stretch>
        </p:blipFill>
        <p:spPr bwMode="auto">
          <a:xfrm>
            <a:off x="539750" y="6332538"/>
            <a:ext cx="1668463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ZoneTexte 10"/>
          <p:cNvSpPr txBox="1"/>
          <p:nvPr/>
        </p:nvSpPr>
        <p:spPr>
          <a:xfrm>
            <a:off x="3671838" y="1287067"/>
            <a:ext cx="201622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CA" dirty="0">
                <a:latin typeface="+mj-lt"/>
              </a:rPr>
              <a:t>(log) Basal area </a:t>
            </a:r>
            <a:r>
              <a:rPr lang="fr-CA" dirty="0" err="1">
                <a:latin typeface="+mj-lt"/>
              </a:rPr>
              <a:t>increment</a:t>
            </a:r>
            <a:r>
              <a:rPr lang="fr-CA" dirty="0">
                <a:latin typeface="+mj-lt"/>
              </a:rPr>
              <a:t> of </a:t>
            </a:r>
            <a:r>
              <a:rPr lang="fr-CA" dirty="0" err="1">
                <a:latin typeface="+mj-lt"/>
              </a:rPr>
              <a:t>tree</a:t>
            </a:r>
            <a:endParaRPr lang="fr-CA" dirty="0">
              <a:latin typeface="+mj-lt"/>
            </a:endParaRPr>
          </a:p>
        </p:txBody>
      </p:sp>
      <p:grpSp>
        <p:nvGrpSpPr>
          <p:cNvPr id="7170" name="Groupe 7169"/>
          <p:cNvGrpSpPr/>
          <p:nvPr/>
        </p:nvGrpSpPr>
        <p:grpSpPr>
          <a:xfrm>
            <a:off x="943186" y="1933398"/>
            <a:ext cx="3736764" cy="1345278"/>
            <a:chOff x="943186" y="1933398"/>
            <a:chExt cx="3736764" cy="1345278"/>
          </a:xfrm>
        </p:grpSpPr>
        <p:sp>
          <p:nvSpPr>
            <p:cNvPr id="13" name="ZoneTexte 12"/>
            <p:cNvSpPr txBox="1"/>
            <p:nvPr/>
          </p:nvSpPr>
          <p:spPr>
            <a:xfrm>
              <a:off x="943186" y="2632345"/>
              <a:ext cx="13965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CA" dirty="0">
                  <a:latin typeface="+mj-lt"/>
                </a:rPr>
                <a:t>(log) Basal </a:t>
              </a:r>
              <a:br>
                <a:rPr lang="fr-CA" dirty="0">
                  <a:latin typeface="+mj-lt"/>
                </a:rPr>
              </a:br>
              <a:r>
                <a:rPr lang="fr-CA" dirty="0">
                  <a:latin typeface="+mj-lt"/>
                </a:rPr>
                <a:t>area of </a:t>
              </a:r>
              <a:r>
                <a:rPr lang="fr-CA" dirty="0" err="1">
                  <a:latin typeface="+mj-lt"/>
                </a:rPr>
                <a:t>tree</a:t>
              </a:r>
              <a:endParaRPr lang="fr-CA" dirty="0">
                <a:latin typeface="+mj-lt"/>
              </a:endParaRPr>
            </a:p>
          </p:txBody>
        </p:sp>
        <p:cxnSp>
          <p:nvCxnSpPr>
            <p:cNvPr id="7" name="Connecteur droit avec flèche 6"/>
            <p:cNvCxnSpPr>
              <a:stCxn id="13" idx="0"/>
              <a:endCxn id="11" idx="2"/>
            </p:cNvCxnSpPr>
            <p:nvPr/>
          </p:nvCxnSpPr>
          <p:spPr>
            <a:xfrm flipV="1">
              <a:off x="1641469" y="1933398"/>
              <a:ext cx="3038481" cy="6989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ZoneTexte 23"/>
            <p:cNvSpPr txBox="1"/>
            <p:nvPr/>
          </p:nvSpPr>
          <p:spPr>
            <a:xfrm>
              <a:off x="2267744" y="1979548"/>
              <a:ext cx="8534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i="1" dirty="0" err="1">
                  <a:latin typeface="+mj-lt"/>
                </a:rPr>
                <a:t>Linear</a:t>
              </a:r>
              <a:endParaRPr lang="fr-CA" i="1" dirty="0">
                <a:latin typeface="+mj-lt"/>
              </a:endParaRPr>
            </a:p>
          </p:txBody>
        </p:sp>
      </p:grpSp>
      <p:grpSp>
        <p:nvGrpSpPr>
          <p:cNvPr id="62" name="Groupe 61"/>
          <p:cNvGrpSpPr/>
          <p:nvPr/>
        </p:nvGrpSpPr>
        <p:grpSpPr>
          <a:xfrm>
            <a:off x="2761194" y="1933398"/>
            <a:ext cx="1918756" cy="1345278"/>
            <a:chOff x="2761194" y="1933398"/>
            <a:chExt cx="1918756" cy="1345278"/>
          </a:xfrm>
        </p:grpSpPr>
        <p:sp>
          <p:nvSpPr>
            <p:cNvPr id="14" name="ZoneTexte 13"/>
            <p:cNvSpPr txBox="1"/>
            <p:nvPr/>
          </p:nvSpPr>
          <p:spPr>
            <a:xfrm>
              <a:off x="2761194" y="2632345"/>
              <a:ext cx="85571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CA" dirty="0">
                  <a:latin typeface="+mj-lt"/>
                </a:rPr>
                <a:t>Age of </a:t>
              </a:r>
              <a:r>
                <a:rPr lang="fr-CA" dirty="0" err="1">
                  <a:latin typeface="+mj-lt"/>
                </a:rPr>
                <a:t>tree</a:t>
              </a:r>
              <a:endParaRPr lang="fr-CA" dirty="0">
                <a:latin typeface="+mj-lt"/>
              </a:endParaRPr>
            </a:p>
          </p:txBody>
        </p:sp>
        <p:cxnSp>
          <p:nvCxnSpPr>
            <p:cNvPr id="16" name="Connecteur droit avec flèche 15"/>
            <p:cNvCxnSpPr>
              <a:stCxn id="14" idx="0"/>
              <a:endCxn id="11" idx="2"/>
            </p:cNvCxnSpPr>
            <p:nvPr/>
          </p:nvCxnSpPr>
          <p:spPr>
            <a:xfrm flipV="1">
              <a:off x="3189050" y="1933398"/>
              <a:ext cx="1490900" cy="6989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ZoneTexte 30"/>
            <p:cNvSpPr txBox="1"/>
            <p:nvPr/>
          </p:nvSpPr>
          <p:spPr>
            <a:xfrm>
              <a:off x="3415241" y="2330472"/>
              <a:ext cx="12055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i="1" dirty="0" err="1">
                  <a:latin typeface="+mj-lt"/>
                </a:rPr>
                <a:t>Spline</a:t>
              </a:r>
              <a:endParaRPr lang="fr-CA" i="1" dirty="0">
                <a:latin typeface="+mj-lt"/>
              </a:endParaRPr>
            </a:p>
          </p:txBody>
        </p:sp>
      </p:grpSp>
      <p:grpSp>
        <p:nvGrpSpPr>
          <p:cNvPr id="7172" name="Groupe 7171"/>
          <p:cNvGrpSpPr/>
          <p:nvPr/>
        </p:nvGrpSpPr>
        <p:grpSpPr>
          <a:xfrm>
            <a:off x="3761361" y="1933398"/>
            <a:ext cx="2218814" cy="2984883"/>
            <a:chOff x="3761361" y="1933398"/>
            <a:chExt cx="2218814" cy="2984883"/>
          </a:xfrm>
        </p:grpSpPr>
        <p:sp>
          <p:nvSpPr>
            <p:cNvPr id="35" name="Ellipse 34"/>
            <p:cNvSpPr/>
            <p:nvPr/>
          </p:nvSpPr>
          <p:spPr>
            <a:xfrm>
              <a:off x="3761361" y="3982177"/>
              <a:ext cx="1872208" cy="9361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grpSp>
          <p:nvGrpSpPr>
            <p:cNvPr id="7168" name="Groupe 7167"/>
            <p:cNvGrpSpPr/>
            <p:nvPr/>
          </p:nvGrpSpPr>
          <p:grpSpPr>
            <a:xfrm>
              <a:off x="3963638" y="1933398"/>
              <a:ext cx="2016537" cy="2863754"/>
              <a:chOff x="3963638" y="1933398"/>
              <a:chExt cx="2016537" cy="2863754"/>
            </a:xfrm>
          </p:grpSpPr>
          <p:sp>
            <p:nvSpPr>
              <p:cNvPr id="39" name="ZoneTexte 38"/>
              <p:cNvSpPr txBox="1"/>
              <p:nvPr/>
            </p:nvSpPr>
            <p:spPr>
              <a:xfrm>
                <a:off x="3963638" y="4150821"/>
                <a:ext cx="1489608" cy="646331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dirty="0" err="1">
                    <a:latin typeface="+mj-lt"/>
                  </a:rPr>
                  <a:t>Defoliation</a:t>
                </a:r>
                <a:r>
                  <a:rPr lang="fr-CA" dirty="0">
                    <a:latin typeface="+mj-lt"/>
                  </a:rPr>
                  <a:t> % </a:t>
                </a:r>
                <a:br>
                  <a:rPr lang="fr-CA" dirty="0">
                    <a:latin typeface="+mj-lt"/>
                  </a:rPr>
                </a:br>
                <a:r>
                  <a:rPr lang="fr-CA" dirty="0">
                    <a:latin typeface="+mj-lt"/>
                  </a:rPr>
                  <a:t>of </a:t>
                </a:r>
                <a:r>
                  <a:rPr lang="fr-CA" dirty="0" err="1">
                    <a:latin typeface="+mj-lt"/>
                  </a:rPr>
                  <a:t>tree</a:t>
                </a:r>
                <a:endParaRPr lang="fr-CA" dirty="0">
                  <a:latin typeface="+mj-lt"/>
                </a:endParaRPr>
              </a:p>
            </p:txBody>
          </p:sp>
          <p:cxnSp>
            <p:nvCxnSpPr>
              <p:cNvPr id="43" name="Connecteur droit avec flèche 42"/>
              <p:cNvCxnSpPr>
                <a:stCxn id="35" idx="0"/>
                <a:endCxn id="11" idx="2"/>
              </p:cNvCxnSpPr>
              <p:nvPr/>
            </p:nvCxnSpPr>
            <p:spPr>
              <a:xfrm flipH="1" flipV="1">
                <a:off x="4679950" y="1933398"/>
                <a:ext cx="17515" cy="204877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ZoneTexte 45"/>
              <p:cNvSpPr txBox="1"/>
              <p:nvPr/>
            </p:nvSpPr>
            <p:spPr>
              <a:xfrm>
                <a:off x="4620826" y="2843312"/>
                <a:ext cx="135934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i="1" dirty="0" err="1">
                    <a:latin typeface="+mj-lt"/>
                  </a:rPr>
                  <a:t>Linear</a:t>
                </a:r>
                <a:r>
                  <a:rPr lang="fr-CA" i="1" dirty="0">
                    <a:latin typeface="+mj-lt"/>
                  </a:rPr>
                  <a:t>,</a:t>
                </a:r>
              </a:p>
              <a:p>
                <a:pPr algn="ctr"/>
                <a:r>
                  <a:rPr lang="fr-CA" i="1" dirty="0" err="1">
                    <a:latin typeface="+mj-lt"/>
                  </a:rPr>
                  <a:t>negative</a:t>
                </a:r>
                <a:r>
                  <a:rPr lang="fr-CA" i="1" dirty="0">
                    <a:latin typeface="+mj-lt"/>
                  </a:rPr>
                  <a:t>,</a:t>
                </a:r>
              </a:p>
              <a:p>
                <a:pPr algn="ctr"/>
                <a:r>
                  <a:rPr lang="fr-CA" i="1" dirty="0">
                    <a:latin typeface="+mj-lt"/>
                  </a:rPr>
                  <a:t>0-5 </a:t>
                </a:r>
                <a:r>
                  <a:rPr lang="fr-CA" i="1" dirty="0" err="1">
                    <a:latin typeface="+mj-lt"/>
                  </a:rPr>
                  <a:t>years</a:t>
                </a:r>
                <a:endParaRPr lang="fr-CA" i="1" dirty="0">
                  <a:latin typeface="+mj-lt"/>
                </a:endParaRPr>
              </a:p>
            </p:txBody>
          </p:sp>
        </p:grpSp>
      </p:grpSp>
      <p:grpSp>
        <p:nvGrpSpPr>
          <p:cNvPr id="7169" name="Groupe 7168"/>
          <p:cNvGrpSpPr/>
          <p:nvPr/>
        </p:nvGrpSpPr>
        <p:grpSpPr>
          <a:xfrm>
            <a:off x="867806" y="4127063"/>
            <a:ext cx="2893555" cy="646331"/>
            <a:chOff x="867806" y="4127063"/>
            <a:chExt cx="2893555" cy="646331"/>
          </a:xfrm>
        </p:grpSpPr>
        <p:sp>
          <p:nvSpPr>
            <p:cNvPr id="4" name="ZoneTexte 3"/>
            <p:cNvSpPr txBox="1"/>
            <p:nvPr/>
          </p:nvSpPr>
          <p:spPr>
            <a:xfrm>
              <a:off x="867806" y="4127063"/>
              <a:ext cx="2016224" cy="64633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CA" dirty="0" err="1">
                  <a:latin typeface="+mj-lt"/>
                </a:rPr>
                <a:t>Landscape-level</a:t>
              </a:r>
              <a:r>
                <a:rPr lang="fr-CA" dirty="0">
                  <a:latin typeface="+mj-lt"/>
                </a:rPr>
                <a:t> </a:t>
              </a:r>
              <a:r>
                <a:rPr lang="fr-CA" dirty="0" err="1">
                  <a:latin typeface="+mj-lt"/>
                </a:rPr>
                <a:t>defoliation</a:t>
              </a:r>
              <a:r>
                <a:rPr lang="fr-CA" dirty="0">
                  <a:latin typeface="+mj-lt"/>
                </a:rPr>
                <a:t> index</a:t>
              </a:r>
            </a:p>
          </p:txBody>
        </p:sp>
        <p:cxnSp>
          <p:nvCxnSpPr>
            <p:cNvPr id="52" name="Connecteur droit avec flèche 51"/>
            <p:cNvCxnSpPr>
              <a:stCxn id="4" idx="3"/>
              <a:endCxn id="35" idx="2"/>
            </p:cNvCxnSpPr>
            <p:nvPr/>
          </p:nvCxnSpPr>
          <p:spPr>
            <a:xfrm>
              <a:off x="2884030" y="4450229"/>
              <a:ext cx="87733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ZoneTexte 63"/>
          <p:cNvSpPr txBox="1"/>
          <p:nvPr/>
        </p:nvSpPr>
        <p:spPr>
          <a:xfrm>
            <a:off x="4105649" y="4941384"/>
            <a:ext cx="1205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i="1" dirty="0">
                <a:latin typeface="+mj-lt"/>
              </a:rPr>
              <a:t>Beta latent variable</a:t>
            </a:r>
          </a:p>
        </p:txBody>
      </p:sp>
      <p:grpSp>
        <p:nvGrpSpPr>
          <p:cNvPr id="5" name="Groupe 4"/>
          <p:cNvGrpSpPr/>
          <p:nvPr/>
        </p:nvGrpSpPr>
        <p:grpSpPr>
          <a:xfrm>
            <a:off x="4679950" y="1933398"/>
            <a:ext cx="3873646" cy="1529510"/>
            <a:chOff x="4679950" y="1933398"/>
            <a:chExt cx="3873646" cy="1529510"/>
          </a:xfrm>
        </p:grpSpPr>
        <p:grpSp>
          <p:nvGrpSpPr>
            <p:cNvPr id="63" name="Groupe 62"/>
            <p:cNvGrpSpPr/>
            <p:nvPr/>
          </p:nvGrpSpPr>
          <p:grpSpPr>
            <a:xfrm>
              <a:off x="4679950" y="1933398"/>
              <a:ext cx="3574334" cy="1345278"/>
              <a:chOff x="4679950" y="1933398"/>
              <a:chExt cx="3574334" cy="1345278"/>
            </a:xfrm>
          </p:grpSpPr>
          <p:sp>
            <p:nvSpPr>
              <p:cNvPr id="32" name="ZoneTexte 31"/>
              <p:cNvSpPr txBox="1"/>
              <p:nvPr/>
            </p:nvSpPr>
            <p:spPr>
              <a:xfrm>
                <a:off x="6980700" y="2632345"/>
                <a:ext cx="1273584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dirty="0" err="1">
                    <a:latin typeface="+mj-lt"/>
                  </a:rPr>
                  <a:t>Growth</a:t>
                </a:r>
                <a:r>
                  <a:rPr lang="fr-CA" dirty="0">
                    <a:latin typeface="+mj-lt"/>
                  </a:rPr>
                  <a:t> </a:t>
                </a:r>
                <a:br>
                  <a:rPr lang="fr-CA" dirty="0">
                    <a:latin typeface="+mj-lt"/>
                  </a:rPr>
                </a:br>
                <a:r>
                  <a:rPr lang="fr-CA" dirty="0" err="1">
                    <a:latin typeface="+mj-lt"/>
                  </a:rPr>
                  <a:t>residuals</a:t>
                </a:r>
                <a:endParaRPr lang="fr-CA" dirty="0">
                  <a:latin typeface="+mj-lt"/>
                </a:endParaRPr>
              </a:p>
            </p:txBody>
          </p:sp>
          <p:cxnSp>
            <p:nvCxnSpPr>
              <p:cNvPr id="33" name="Connecteur droit avec flèche 32"/>
              <p:cNvCxnSpPr>
                <a:stCxn id="29" idx="0"/>
                <a:endCxn id="11" idx="2"/>
              </p:cNvCxnSpPr>
              <p:nvPr/>
            </p:nvCxnSpPr>
            <p:spPr>
              <a:xfrm flipH="1" flipV="1">
                <a:off x="4679950" y="1933398"/>
                <a:ext cx="2937542" cy="59340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ZoneTexte 48"/>
              <p:cNvSpPr txBox="1"/>
              <p:nvPr/>
            </p:nvSpPr>
            <p:spPr>
              <a:xfrm>
                <a:off x="5951370" y="1939848"/>
                <a:ext cx="12055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CA" i="1" dirty="0">
                    <a:latin typeface="+mj-lt"/>
                  </a:rPr>
                  <a:t>AR(1)</a:t>
                </a:r>
              </a:p>
            </p:txBody>
          </p:sp>
        </p:grpSp>
        <p:sp>
          <p:nvSpPr>
            <p:cNvPr id="29" name="Ellipse 28"/>
            <p:cNvSpPr/>
            <p:nvPr/>
          </p:nvSpPr>
          <p:spPr>
            <a:xfrm>
              <a:off x="6681388" y="2526804"/>
              <a:ext cx="1872208" cy="9361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</p:spTree>
    <p:extLst>
      <p:ext uri="{BB962C8B-B14F-4D97-AF65-F5344CB8AC3E}">
        <p14:creationId xmlns:p14="http://schemas.microsoft.com/office/powerpoint/2010/main" val="60426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Image 3" descr="bas_page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27384"/>
            <a:ext cx="91535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itr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539750" y="188913"/>
            <a:ext cx="8280400" cy="936625"/>
          </a:xfrm>
        </p:spPr>
        <p:txBody>
          <a:bodyPr/>
          <a:lstStyle/>
          <a:p>
            <a:pPr>
              <a:defRPr/>
            </a:pPr>
            <a:r>
              <a:rPr lang="fr-CA" altLang="fr-FR" dirty="0">
                <a:solidFill>
                  <a:srgbClr val="565A5C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Model</a:t>
            </a:r>
          </a:p>
        </p:txBody>
      </p:sp>
      <p:pic>
        <p:nvPicPr>
          <p:cNvPr id="19461" name="Image 5" descr="U13_template_PP-01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62" t="83496"/>
          <a:stretch>
            <a:fillRect/>
          </a:stretch>
        </p:blipFill>
        <p:spPr bwMode="auto">
          <a:xfrm>
            <a:off x="539750" y="6332538"/>
            <a:ext cx="1668463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ous-titre 2"/>
          <p:cNvSpPr txBox="1">
            <a:spLocks/>
          </p:cNvSpPr>
          <p:nvPr>
            <p:custDataLst>
              <p:tags r:id="rId4"/>
            </p:custDataLst>
          </p:nvPr>
        </p:nvSpPr>
        <p:spPr bwMode="auto">
          <a:xfrm>
            <a:off x="251520" y="4109339"/>
            <a:ext cx="4680520" cy="1637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None/>
              <a:defRPr sz="2000" kern="1200">
                <a:solidFill>
                  <a:srgbClr val="898989"/>
                </a:solidFill>
                <a:effectLst/>
                <a:latin typeface="Arial" pitchFamily="34" charset="0"/>
                <a:ea typeface="ヒラギノ角ゴ Pro W3" charset="-128"/>
                <a:cs typeface="Arial" pitchFamily="34" charset="0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None/>
              <a:defRPr lang="fr-CA"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ヒラギノ角ゴ Pro W3" charset="-128"/>
                <a:cs typeface="Arial" pitchFamily="34" charset="0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ヒラギノ角ゴ Pro W3" charset="-128"/>
                <a:cs typeface="Arial" pitchFamily="34" charset="0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ヒラギノ角ゴ Pro W3" charset="-128"/>
                <a:cs typeface="Arial" pitchFamily="34" charset="0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Courier New" panose="02070309020205020404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ヒラギノ角ゴ Pro W3" charset="-128"/>
                <a:cs typeface="Arial" pitchFamily="34" charset="0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D2492A"/>
              </a:buClr>
              <a:defRPr/>
            </a:pPr>
            <a:r>
              <a:rPr lang="fr-CA" altLang="fr-FR" i="1" dirty="0">
                <a:solidFill>
                  <a:srgbClr val="565A5C"/>
                </a:solidFill>
                <a:latin typeface="+mj-lt"/>
                <a:ea typeface="ヒラギノ角ゴ Pro W3"/>
              </a:rPr>
              <a:t>BAI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 = Basal area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increment</a:t>
            </a:r>
            <a:endParaRPr lang="fr-CA" altLang="fr-FR" dirty="0">
              <a:solidFill>
                <a:srgbClr val="565A5C"/>
              </a:solidFill>
              <a:latin typeface="+mj-lt"/>
              <a:ea typeface="ヒラギノ角ゴ Pro W3"/>
            </a:endParaRPr>
          </a:p>
          <a:p>
            <a:pPr>
              <a:buClr>
                <a:srgbClr val="D2492A"/>
              </a:buClr>
              <a:defRPr/>
            </a:pPr>
            <a:r>
              <a:rPr lang="fr-CA" altLang="fr-FR" i="1" dirty="0">
                <a:solidFill>
                  <a:srgbClr val="565A5C"/>
                </a:solidFill>
                <a:latin typeface="+mj-lt"/>
                <a:ea typeface="ヒラギノ角ゴ Pro W3"/>
              </a:rPr>
              <a:t>BA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 = Basal area</a:t>
            </a:r>
            <a:endParaRPr lang="en-US" altLang="fr-FR" dirty="0">
              <a:solidFill>
                <a:srgbClr val="565A5C"/>
              </a:solidFill>
              <a:latin typeface="+mj-lt"/>
              <a:ea typeface="ヒラギノ角ゴ Pro W3"/>
            </a:endParaRPr>
          </a:p>
          <a:p>
            <a:pPr>
              <a:buClr>
                <a:srgbClr val="D2492A"/>
              </a:buClr>
              <a:defRPr/>
            </a:pPr>
            <a:r>
              <a:rPr lang="en-US" altLang="fr-FR" i="1" dirty="0">
                <a:solidFill>
                  <a:srgbClr val="565A5C"/>
                </a:solidFill>
                <a:latin typeface="Symbol" panose="05050102010706020507" pitchFamily="18" charset="2"/>
                <a:ea typeface="ヒラギノ角ゴ Pro W3"/>
              </a:rPr>
              <a:t>h</a:t>
            </a:r>
            <a:r>
              <a:rPr lang="en-US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 = AR(1)-correlated, Gaussian residuals</a:t>
            </a:r>
            <a:endParaRPr lang="fr-CA" altLang="fr-FR" dirty="0">
              <a:solidFill>
                <a:srgbClr val="565A5C"/>
              </a:solidFill>
              <a:latin typeface="+mj-lt"/>
              <a:ea typeface="ヒラギノ角ゴ Pro W3"/>
            </a:endParaRPr>
          </a:p>
          <a:p>
            <a:pPr>
              <a:buClr>
                <a:srgbClr val="D2492A"/>
              </a:buClr>
              <a:defRPr/>
            </a:pPr>
            <a:r>
              <a:rPr lang="fr-CA" altLang="fr-FR" i="1" dirty="0">
                <a:solidFill>
                  <a:srgbClr val="565A5C"/>
                </a:solidFill>
                <a:latin typeface="+mj-lt"/>
                <a:ea typeface="ヒラギノ角ゴ Pro W3"/>
              </a:rPr>
              <a:t>D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 =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Defoliation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 fraction (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tree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)</a:t>
            </a:r>
          </a:p>
          <a:p>
            <a:pPr>
              <a:buClr>
                <a:srgbClr val="D2492A"/>
              </a:buClr>
              <a:defRPr/>
            </a:pPr>
            <a:r>
              <a:rPr lang="fr-CA" altLang="fr-FR" i="1" dirty="0">
                <a:solidFill>
                  <a:srgbClr val="565A5C"/>
                </a:solidFill>
                <a:latin typeface="+mj-lt"/>
                <a:ea typeface="ヒラギノ角ゴ Pro W3"/>
              </a:rPr>
              <a:t>X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 = Index of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defoliation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 (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region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1619672" y="1484784"/>
                <a:ext cx="6912570" cy="802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fr-CA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CA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fr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𝐵𝐴</m:t>
                            </m:r>
                            <m:sSub>
                              <m:sSubPr>
                                <m:ctrlPr>
                                  <a:rPr lang="fr-CA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fr-CA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CA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CA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fr-CA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CA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fr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  <m:sSub>
                              <m:sSubPr>
                                <m:ctrlPr>
                                  <a:rPr lang="fr-CA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fr-CA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CA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CA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fr-CA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CA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fr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𝑎𝑔</m:t>
                        </m:r>
                        <m:sSub>
                          <m:sSubPr>
                            <m:ctrlPr>
                              <a:rPr lang="fr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fr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fr-C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fr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fr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fr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C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fr-CA" sz="2400" dirty="0"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fr-CA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</m:t>
                    </m:r>
                    <m:r>
                      <a:rPr lang="fr-CA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−(</m:t>
                    </m:r>
                    <m:sSub>
                      <m:sSubPr>
                        <m:ctrlPr>
                          <a:rPr lang="fr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fr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fr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fr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fr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r>
                          <a:rPr lang="fr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fr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fr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fr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fr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fr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fr-C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fr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fr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fr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fr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fr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fr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−5</m:t>
                        </m:r>
                      </m:sub>
                    </m:sSub>
                    <m:r>
                      <a:rPr lang="fr-C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fr-CA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484784"/>
                <a:ext cx="6912570" cy="802399"/>
              </a:xfrm>
              <a:prstGeom prst="rect">
                <a:avLst/>
              </a:prstGeom>
              <a:blipFill>
                <a:blip r:embed="rId9"/>
                <a:stretch>
                  <a:fillRect b="-14504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1619672" y="2564904"/>
                <a:ext cx="6912570" cy="4222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CA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fr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fr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CA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 </m:t>
                    </m:r>
                    <m:r>
                      <a:rPr lang="fr-CA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𝐵𝑒𝑡𝑎</m:t>
                    </m:r>
                    <m:d>
                      <m:dPr>
                        <m:ctrlPr>
                          <a:rPr lang="fr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fr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fr-CA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CA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fr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CA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fr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fr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</m:d>
                  </m:oMath>
                </a14:m>
                <a:r>
                  <a:rPr lang="fr-CA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,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CA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logit</m:t>
                        </m:r>
                        <m:r>
                          <a:rPr lang="fr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fr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fr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fr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C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fr-C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fr-C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C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fr-C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fr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fr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r-CA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</a:t>
                </a:r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564904"/>
                <a:ext cx="6912570" cy="422231"/>
              </a:xfrm>
              <a:prstGeom prst="rect">
                <a:avLst/>
              </a:prstGeom>
              <a:blipFill>
                <a:blip r:embed="rId10"/>
                <a:stretch>
                  <a:fillRect t="-18841" b="-34783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ZoneTexte 2"/>
          <p:cNvSpPr txBox="1"/>
          <p:nvPr/>
        </p:nvSpPr>
        <p:spPr>
          <a:xfrm>
            <a:off x="251520" y="3510022"/>
            <a:ext cx="432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Tree</a:t>
            </a:r>
            <a:r>
              <a:rPr lang="fr-CA" dirty="0"/>
              <a:t> </a:t>
            </a:r>
            <a:r>
              <a:rPr lang="fr-CA" i="1" dirty="0"/>
              <a:t>i</a:t>
            </a:r>
            <a:r>
              <a:rPr lang="fr-CA" dirty="0"/>
              <a:t> in </a:t>
            </a:r>
            <a:r>
              <a:rPr lang="fr-CA" dirty="0" err="1"/>
              <a:t>region</a:t>
            </a:r>
            <a:r>
              <a:rPr lang="fr-CA" dirty="0"/>
              <a:t> </a:t>
            </a:r>
            <a:r>
              <a:rPr lang="fr-CA" i="1" dirty="0"/>
              <a:t>R[i]</a:t>
            </a:r>
            <a:r>
              <a:rPr lang="fr-CA" dirty="0"/>
              <a:t>, </a:t>
            </a:r>
            <a:r>
              <a:rPr lang="fr-CA" dirty="0" err="1"/>
              <a:t>year</a:t>
            </a:r>
            <a:r>
              <a:rPr lang="fr-CA" dirty="0"/>
              <a:t> </a:t>
            </a:r>
            <a:r>
              <a:rPr lang="fr-CA" i="1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24584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Image 3" descr="bas_page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7938"/>
            <a:ext cx="91535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itre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539750" y="188913"/>
            <a:ext cx="8280400" cy="936625"/>
          </a:xfrm>
        </p:spPr>
        <p:txBody>
          <a:bodyPr/>
          <a:lstStyle/>
          <a:p>
            <a:pPr>
              <a:defRPr/>
            </a:pPr>
            <a:r>
              <a:rPr lang="fr-CA" altLang="fr-FR" dirty="0" err="1">
                <a:solidFill>
                  <a:srgbClr val="565A5C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Results</a:t>
            </a:r>
            <a:endParaRPr lang="fr-CA" altLang="fr-FR" dirty="0">
              <a:solidFill>
                <a:srgbClr val="565A5C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5605" name="Image 5" descr="U13_template_PP-0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62" t="83496"/>
          <a:stretch>
            <a:fillRect/>
          </a:stretch>
        </p:blipFill>
        <p:spPr bwMode="auto">
          <a:xfrm>
            <a:off x="539750" y="6332538"/>
            <a:ext cx="1668463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Obje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6337406"/>
              </p:ext>
            </p:extLst>
          </p:nvPr>
        </p:nvGraphicFramePr>
        <p:xfrm>
          <a:off x="731447" y="1122673"/>
          <a:ext cx="7671580" cy="51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Acrobat Document" r:id="rId9" imgW="8229600" imgH="5486168" progId="Acrobat.Document.DC">
                  <p:embed/>
                </p:oleObj>
              </mc:Choice>
              <mc:Fallback>
                <p:oleObj name="Acrobat Document" r:id="rId9" imgW="8229600" imgH="5486168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31447" y="1122673"/>
                        <a:ext cx="7671580" cy="5114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455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Image 3" descr="bas_page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7938"/>
            <a:ext cx="91535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22" y="978081"/>
            <a:ext cx="7704856" cy="5136571"/>
          </a:xfrm>
          <a:prstGeom prst="rect">
            <a:avLst/>
          </a:prstGeom>
        </p:spPr>
      </p:pic>
      <p:sp>
        <p:nvSpPr>
          <p:cNvPr id="7171" name="Titr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539750" y="188913"/>
            <a:ext cx="8280400" cy="936625"/>
          </a:xfrm>
        </p:spPr>
        <p:txBody>
          <a:bodyPr/>
          <a:lstStyle/>
          <a:p>
            <a:pPr>
              <a:defRPr/>
            </a:pPr>
            <a:r>
              <a:rPr lang="fr-CA" altLang="fr-FR" dirty="0" err="1">
                <a:solidFill>
                  <a:srgbClr val="565A5C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Results</a:t>
            </a:r>
            <a:endParaRPr lang="fr-CA" altLang="fr-FR" dirty="0">
              <a:solidFill>
                <a:srgbClr val="565A5C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5605" name="Image 5" descr="U13_template_PP-01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62" t="83496"/>
          <a:stretch>
            <a:fillRect/>
          </a:stretch>
        </p:blipFill>
        <p:spPr bwMode="auto">
          <a:xfrm>
            <a:off x="539750" y="6332538"/>
            <a:ext cx="1668463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112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Image 3" descr="bas_page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7938"/>
            <a:ext cx="91535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22" y="978081"/>
            <a:ext cx="7704856" cy="5136570"/>
          </a:xfrm>
          <a:prstGeom prst="rect">
            <a:avLst/>
          </a:prstGeom>
        </p:spPr>
      </p:pic>
      <p:pic>
        <p:nvPicPr>
          <p:cNvPr id="25605" name="Image 5" descr="U13_template_PP-01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62" t="83496"/>
          <a:stretch>
            <a:fillRect/>
          </a:stretch>
        </p:blipFill>
        <p:spPr bwMode="auto">
          <a:xfrm>
            <a:off x="539750" y="6332538"/>
            <a:ext cx="1668463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itre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539750" y="188913"/>
            <a:ext cx="8280400" cy="936625"/>
          </a:xfrm>
        </p:spPr>
        <p:txBody>
          <a:bodyPr/>
          <a:lstStyle/>
          <a:p>
            <a:pPr>
              <a:defRPr/>
            </a:pPr>
            <a:r>
              <a:rPr lang="fr-CA" altLang="fr-FR" dirty="0" err="1">
                <a:solidFill>
                  <a:srgbClr val="565A5C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Results</a:t>
            </a:r>
            <a:endParaRPr lang="fr-CA" altLang="fr-FR" dirty="0">
              <a:solidFill>
                <a:srgbClr val="565A5C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9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Image 3" descr="bas_page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7938"/>
            <a:ext cx="91535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itr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539750" y="188913"/>
            <a:ext cx="8280400" cy="936625"/>
          </a:xfrm>
        </p:spPr>
        <p:txBody>
          <a:bodyPr/>
          <a:lstStyle/>
          <a:p>
            <a:pPr>
              <a:defRPr/>
            </a:pPr>
            <a:r>
              <a:rPr lang="fr-CA" altLang="fr-FR" dirty="0">
                <a:solidFill>
                  <a:srgbClr val="565A5C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Discussion</a:t>
            </a:r>
          </a:p>
        </p:txBody>
      </p:sp>
      <p:pic>
        <p:nvPicPr>
          <p:cNvPr id="25605" name="Image 5" descr="U13_template_PP-01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62" t="83496"/>
          <a:stretch>
            <a:fillRect/>
          </a:stretch>
        </p:blipFill>
        <p:spPr bwMode="auto">
          <a:xfrm>
            <a:off x="539750" y="6332538"/>
            <a:ext cx="1668463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ous-titre 2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684213" y="1628800"/>
            <a:ext cx="7991475" cy="3960440"/>
          </a:xfrm>
        </p:spPr>
        <p:txBody>
          <a:bodyPr/>
          <a:lstStyle/>
          <a:p>
            <a:pPr marL="342900" indent="-342900">
              <a:buClr>
                <a:srgbClr val="D2492A"/>
              </a:buClr>
              <a:buFont typeface="Arial" panose="020B0604020202020204" pitchFamily="34" charset="0"/>
              <a:buChar char="•"/>
              <a:defRPr/>
            </a:pP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Bayesian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approach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with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appropriate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constraints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allows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inference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 of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historical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defoliation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from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tree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-ring data,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through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 the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additional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 input of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aerial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survey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 data in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recent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years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.</a:t>
            </a:r>
          </a:p>
          <a:p>
            <a:pPr>
              <a:buClr>
                <a:srgbClr val="D2492A"/>
              </a:buClr>
              <a:defRPr/>
            </a:pPr>
            <a:endParaRPr lang="fr-CA" altLang="fr-FR" dirty="0">
              <a:solidFill>
                <a:srgbClr val="565A5C"/>
              </a:solidFill>
              <a:latin typeface="+mj-lt"/>
              <a:ea typeface="ヒラギノ角ゴ Pro W3"/>
            </a:endParaRPr>
          </a:p>
          <a:p>
            <a:pPr marL="342900" indent="-342900">
              <a:buClr>
                <a:srgbClr val="D2492A"/>
              </a:buClr>
              <a:buFont typeface="Arial" panose="020B0604020202020204" pitchFamily="34" charset="0"/>
              <a:buChar char="•"/>
              <a:defRPr/>
            </a:pP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Need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 to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scale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 up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method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 to full province,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include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climate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effect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 on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growth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.</a:t>
            </a:r>
          </a:p>
          <a:p>
            <a:pPr marL="342900" indent="-342900">
              <a:buClr>
                <a:srgbClr val="D2492A"/>
              </a:buClr>
              <a:buFont typeface="Arial" panose="020B0604020202020204" pitchFamily="34" charset="0"/>
              <a:buChar char="•"/>
              <a:defRPr/>
            </a:pPr>
            <a:endParaRPr lang="fr-CA" altLang="fr-FR" dirty="0">
              <a:solidFill>
                <a:srgbClr val="565A5C"/>
              </a:solidFill>
              <a:latin typeface="+mj-lt"/>
              <a:ea typeface="ヒラギノ角ゴ Pro W3"/>
            </a:endParaRPr>
          </a:p>
          <a:p>
            <a:pPr marL="342900" indent="-342900">
              <a:buClr>
                <a:srgbClr val="D2492A"/>
              </a:buClr>
              <a:buFont typeface="Arial" panose="020B0604020202020204" pitchFamily="34" charset="0"/>
              <a:buChar char="•"/>
              <a:defRPr/>
            </a:pP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Account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 for composition of mixed plots (multiple hosts).</a:t>
            </a:r>
          </a:p>
          <a:p>
            <a:pPr marL="342900" indent="-342900">
              <a:buClr>
                <a:srgbClr val="D2492A"/>
              </a:buClr>
              <a:buFont typeface="Arial" panose="020B0604020202020204" pitchFamily="34" charset="0"/>
              <a:buChar char="•"/>
              <a:defRPr/>
            </a:pPr>
            <a:endParaRPr lang="fr-CA" altLang="fr-FR" dirty="0">
              <a:solidFill>
                <a:srgbClr val="565A5C"/>
              </a:solidFill>
              <a:latin typeface="+mj-lt"/>
              <a:ea typeface="ヒラギノ角ゴ Pro W3"/>
            </a:endParaRPr>
          </a:p>
          <a:p>
            <a:pPr marL="342900" indent="-342900">
              <a:buClr>
                <a:srgbClr val="D2492A"/>
              </a:buClr>
              <a:buFont typeface="Arial" panose="020B0604020202020204" pitchFamily="34" charset="0"/>
              <a:buChar char="•"/>
              <a:defRPr/>
            </a:pPr>
            <a:endParaRPr lang="fr-CA" altLang="fr-FR" dirty="0">
              <a:solidFill>
                <a:srgbClr val="565A5C"/>
              </a:solidFill>
              <a:latin typeface="+mj-lt"/>
              <a:ea typeface="ヒラギノ角ゴ Pro W3"/>
            </a:endParaRPr>
          </a:p>
          <a:p>
            <a:pPr marL="342900" indent="-342900">
              <a:buClr>
                <a:srgbClr val="D2492A"/>
              </a:buClr>
              <a:buFont typeface="Arial" panose="020B0604020202020204" pitchFamily="34" charset="0"/>
              <a:buChar char="•"/>
              <a:defRPr/>
            </a:pPr>
            <a:endParaRPr lang="fr-CA" altLang="fr-FR" dirty="0">
              <a:solidFill>
                <a:srgbClr val="565A5C"/>
              </a:solidFill>
              <a:latin typeface="+mj-lt"/>
              <a:ea typeface="ヒラギノ角ゴ Pro W3"/>
            </a:endParaRPr>
          </a:p>
          <a:p>
            <a:pPr>
              <a:buClr>
                <a:srgbClr val="D2492A"/>
              </a:buClr>
              <a:defRPr/>
            </a:pPr>
            <a:endParaRPr lang="fr-CA" altLang="fr-FR" dirty="0">
              <a:solidFill>
                <a:srgbClr val="565A5C"/>
              </a:solidFill>
              <a:latin typeface="+mj-lt"/>
              <a:ea typeface="ヒラギノ角ゴ Pro W3"/>
            </a:endParaRPr>
          </a:p>
          <a:p>
            <a:pPr>
              <a:buClr>
                <a:srgbClr val="D2492A"/>
              </a:buClr>
              <a:defRPr/>
            </a:pPr>
            <a:endParaRPr lang="fr-CA" altLang="fr-FR" dirty="0">
              <a:solidFill>
                <a:srgbClr val="565A5C"/>
              </a:solidFill>
              <a:latin typeface="+mj-lt"/>
              <a:ea typeface="ヒラギノ角ゴ Pro W3"/>
            </a:endParaRPr>
          </a:p>
          <a:p>
            <a:pPr marL="342900" indent="-342900">
              <a:buClr>
                <a:srgbClr val="D2492A"/>
              </a:buClr>
              <a:buFont typeface="Arial" panose="020B0604020202020204" pitchFamily="34" charset="0"/>
              <a:buChar char="•"/>
              <a:defRPr/>
            </a:pPr>
            <a:endParaRPr lang="fr-CA" altLang="fr-FR" dirty="0">
              <a:solidFill>
                <a:srgbClr val="565A5C"/>
              </a:solidFill>
              <a:latin typeface="+mj-lt"/>
              <a:ea typeface="ヒラギノ角ゴ Pro W3"/>
            </a:endParaRPr>
          </a:p>
          <a:p>
            <a:pPr marL="342900" indent="-342900">
              <a:buClr>
                <a:srgbClr val="D2492A"/>
              </a:buClr>
              <a:buFont typeface="Arial" panose="020B0604020202020204" pitchFamily="34" charset="0"/>
              <a:buChar char="•"/>
              <a:defRPr/>
            </a:pPr>
            <a:endParaRPr lang="fr-CA" altLang="fr-FR" dirty="0">
              <a:solidFill>
                <a:srgbClr val="565A5C"/>
              </a:solidFill>
              <a:latin typeface="+mj-lt"/>
              <a:ea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303472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Image 3" descr="bas_page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7938"/>
            <a:ext cx="91535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itr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102838" y="2632011"/>
            <a:ext cx="4928798" cy="2172791"/>
          </a:xfrm>
        </p:spPr>
        <p:txBody>
          <a:bodyPr/>
          <a:lstStyle/>
          <a:p>
            <a:pPr algn="ctr">
              <a:defRPr/>
            </a:pPr>
            <a:r>
              <a:rPr lang="fr-CA" altLang="fr-FR" sz="3200" b="0" dirty="0" err="1">
                <a:solidFill>
                  <a:srgbClr val="565A5C"/>
                </a:solidFill>
                <a:effectLst/>
                <a:latin typeface="+mj-lt"/>
                <a:ea typeface="ヒラギノ角ゴ Pro W3"/>
              </a:rPr>
              <a:t>Thank</a:t>
            </a:r>
            <a:r>
              <a:rPr lang="fr-CA" altLang="fr-FR" sz="3200" b="0" dirty="0">
                <a:solidFill>
                  <a:srgbClr val="565A5C"/>
                </a:solidFill>
                <a:effectLst/>
                <a:latin typeface="+mj-lt"/>
                <a:ea typeface="ヒラギノ角ゴ Pro W3"/>
              </a:rPr>
              <a:t> </a:t>
            </a:r>
            <a:r>
              <a:rPr lang="fr-CA" altLang="fr-FR" sz="3200" b="0" dirty="0" err="1">
                <a:solidFill>
                  <a:srgbClr val="565A5C"/>
                </a:solidFill>
                <a:effectLst/>
                <a:latin typeface="+mj-lt"/>
                <a:ea typeface="ヒラギノ角ゴ Pro W3"/>
              </a:rPr>
              <a:t>you</a:t>
            </a:r>
            <a:r>
              <a:rPr lang="fr-CA" altLang="fr-FR" sz="3200" b="0" dirty="0">
                <a:solidFill>
                  <a:srgbClr val="565A5C"/>
                </a:solidFill>
                <a:effectLst/>
                <a:latin typeface="+mj-lt"/>
                <a:ea typeface="ヒラギノ角ゴ Pro W3"/>
              </a:rPr>
              <a:t> for </a:t>
            </a:r>
            <a:r>
              <a:rPr lang="fr-CA" altLang="fr-FR" sz="3200" b="0" dirty="0" err="1">
                <a:solidFill>
                  <a:srgbClr val="565A5C"/>
                </a:solidFill>
                <a:effectLst/>
                <a:latin typeface="+mj-lt"/>
                <a:ea typeface="ヒラギノ角ゴ Pro W3"/>
              </a:rPr>
              <a:t>listening</a:t>
            </a:r>
            <a:r>
              <a:rPr lang="fr-CA" altLang="fr-FR" sz="3200" b="0" dirty="0">
                <a:solidFill>
                  <a:srgbClr val="565A5C"/>
                </a:solidFill>
                <a:effectLst/>
                <a:latin typeface="+mj-lt"/>
                <a:ea typeface="ヒラギノ角ゴ Pro W3"/>
              </a:rPr>
              <a:t>!</a:t>
            </a:r>
            <a:r>
              <a:rPr lang="fr-CA" altLang="fr-FR" sz="3200" dirty="0">
                <a:solidFill>
                  <a:srgbClr val="565A5C"/>
                </a:solidFill>
                <a:effectLst/>
                <a:latin typeface="+mj-lt"/>
                <a:ea typeface="ヒラギノ角ゴ Pro W3"/>
              </a:rPr>
              <a:t/>
            </a:r>
            <a:br>
              <a:rPr lang="fr-CA" altLang="fr-FR" sz="3200" dirty="0">
                <a:solidFill>
                  <a:srgbClr val="565A5C"/>
                </a:solidFill>
                <a:effectLst/>
                <a:latin typeface="+mj-lt"/>
                <a:ea typeface="ヒラギノ角ゴ Pro W3"/>
              </a:rPr>
            </a:br>
            <a:r>
              <a:rPr lang="fr-CA" altLang="fr-FR" sz="3200" dirty="0">
                <a:solidFill>
                  <a:srgbClr val="565A5C"/>
                </a:solidFill>
                <a:effectLst/>
                <a:latin typeface="+mj-lt"/>
                <a:ea typeface="ヒラギノ角ゴ Pro W3"/>
              </a:rPr>
              <a:t/>
            </a:r>
            <a:br>
              <a:rPr lang="fr-CA" altLang="fr-FR" sz="3200" dirty="0">
                <a:solidFill>
                  <a:srgbClr val="565A5C"/>
                </a:solidFill>
                <a:effectLst/>
                <a:latin typeface="+mj-lt"/>
                <a:ea typeface="ヒラギノ角ゴ Pro W3"/>
              </a:rPr>
            </a:br>
            <a:r>
              <a:rPr lang="fr-CA" altLang="fr-FR" sz="3200" dirty="0">
                <a:solidFill>
                  <a:srgbClr val="565A5C"/>
                </a:solidFill>
                <a:effectLst/>
                <a:latin typeface="+mj-lt"/>
                <a:ea typeface="ヒラギノ角ゴ Pro W3"/>
              </a:rPr>
              <a:t>Questions?</a:t>
            </a:r>
          </a:p>
        </p:txBody>
      </p:sp>
      <p:pic>
        <p:nvPicPr>
          <p:cNvPr id="25605" name="Image 5" descr="U13_template_PP-01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62" t="83496"/>
          <a:stretch>
            <a:fillRect/>
          </a:stretch>
        </p:blipFill>
        <p:spPr bwMode="auto">
          <a:xfrm>
            <a:off x="539750" y="6332538"/>
            <a:ext cx="1668463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87" y="5206683"/>
            <a:ext cx="653993" cy="490495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365" y="4901583"/>
            <a:ext cx="1071867" cy="107186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660232" y="5206683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>
                <a:latin typeface="+mj-lt"/>
              </a:rPr>
              <a:t>@</a:t>
            </a:r>
            <a:r>
              <a:rPr lang="fr-CA" sz="2400" dirty="0" err="1">
                <a:latin typeface="+mj-lt"/>
              </a:rPr>
              <a:t>philmrchnd</a:t>
            </a:r>
            <a:endParaRPr lang="fr-CA" sz="2400" dirty="0">
              <a:latin typeface="+mj-lt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404304" y="5221097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400" dirty="0">
                <a:latin typeface="+mj-lt"/>
              </a:rPr>
              <a:t>philippe.marchand@uqat.ca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6586086" y="2674107"/>
            <a:ext cx="259184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fr-CA" dirty="0">
                <a:latin typeface="+mj-lt"/>
              </a:rPr>
              <a:t>Photo: FERLD-UQAT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76" t="56714" r="1176" b="-807"/>
          <a:stretch/>
        </p:blipFill>
        <p:spPr>
          <a:xfrm>
            <a:off x="-108520" y="-10188"/>
            <a:ext cx="9252520" cy="271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73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Image 3" descr="bas_page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7938"/>
            <a:ext cx="91535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itr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539750" y="188913"/>
            <a:ext cx="8280400" cy="936625"/>
          </a:xfrm>
        </p:spPr>
        <p:txBody>
          <a:bodyPr/>
          <a:lstStyle/>
          <a:p>
            <a:pPr>
              <a:defRPr/>
            </a:pPr>
            <a:r>
              <a:rPr lang="fr-CA" altLang="fr-FR" dirty="0" err="1">
                <a:solidFill>
                  <a:srgbClr val="565A5C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Spruce</a:t>
            </a:r>
            <a:r>
              <a:rPr lang="fr-CA" altLang="fr-FR" dirty="0">
                <a:solidFill>
                  <a:srgbClr val="565A5C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CA" altLang="fr-FR" dirty="0" err="1">
                <a:solidFill>
                  <a:srgbClr val="565A5C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budworm</a:t>
            </a:r>
            <a:r>
              <a:rPr lang="fr-CA" altLang="fr-FR" dirty="0">
                <a:solidFill>
                  <a:srgbClr val="565A5C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(SBW)</a:t>
            </a:r>
          </a:p>
        </p:txBody>
      </p:sp>
      <p:pic>
        <p:nvPicPr>
          <p:cNvPr id="19461" name="Image 5" descr="U13_template_PP-01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62" t="83496"/>
          <a:stretch>
            <a:fillRect/>
          </a:stretch>
        </p:blipFill>
        <p:spPr bwMode="auto">
          <a:xfrm>
            <a:off x="539750" y="6332538"/>
            <a:ext cx="1668463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ous-titre 2"/>
          <p:cNvSpPr txBox="1">
            <a:spLocks/>
          </p:cNvSpPr>
          <p:nvPr>
            <p:custDataLst>
              <p:tags r:id="rId4"/>
            </p:custDataLst>
          </p:nvPr>
        </p:nvSpPr>
        <p:spPr bwMode="auto">
          <a:xfrm>
            <a:off x="684214" y="1306514"/>
            <a:ext cx="8135936" cy="4210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None/>
              <a:defRPr sz="2000" kern="1200">
                <a:solidFill>
                  <a:srgbClr val="898989"/>
                </a:solidFill>
                <a:effectLst/>
                <a:latin typeface="Arial" pitchFamily="34" charset="0"/>
                <a:ea typeface="ヒラギノ角ゴ Pro W3" charset="-128"/>
                <a:cs typeface="Arial" pitchFamily="34" charset="0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None/>
              <a:defRPr lang="fr-CA"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ヒラギノ角ゴ Pro W3" charset="-128"/>
                <a:cs typeface="Arial" pitchFamily="34" charset="0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ヒラギノ角ゴ Pro W3" charset="-128"/>
                <a:cs typeface="Arial" pitchFamily="34" charset="0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ヒラギノ角ゴ Pro W3" charset="-128"/>
                <a:cs typeface="Arial" pitchFamily="34" charset="0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Courier New" panose="02070309020205020404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ヒラギノ角ゴ Pro W3" charset="-128"/>
                <a:cs typeface="Arial" pitchFamily="34" charset="0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rgbClr val="D2492A"/>
              </a:buClr>
              <a:buFont typeface="Arial" panose="020B0604020202020204" pitchFamily="34" charset="0"/>
              <a:buChar char="•"/>
              <a:defRPr/>
            </a:pPr>
            <a:r>
              <a:rPr lang="fr-CA" altLang="fr-FR" dirty="0">
                <a:solidFill>
                  <a:srgbClr val="565A5C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rPr>
              <a:t>30 to 50-year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rPr>
              <a:t>outbreak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fr-CA" altLang="fr-FR" dirty="0" smtClean="0">
                <a:solidFill>
                  <a:srgbClr val="565A5C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rPr>
              <a:t>cycles </a:t>
            </a:r>
            <a:br>
              <a:rPr lang="fr-CA" altLang="fr-FR" dirty="0" smtClean="0">
                <a:solidFill>
                  <a:srgbClr val="565A5C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rPr>
            </a:br>
            <a:r>
              <a:rPr lang="fr-CA" altLang="fr-FR" dirty="0" smtClean="0">
                <a:solidFill>
                  <a:srgbClr val="565A5C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rPr>
              <a:t>in </a:t>
            </a:r>
            <a:r>
              <a:rPr lang="fr-CA" altLang="fr-FR" dirty="0" err="1" smtClean="0">
                <a:solidFill>
                  <a:srgbClr val="565A5C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rPr>
              <a:t>Eastern</a:t>
            </a:r>
            <a:r>
              <a:rPr lang="fr-CA" altLang="fr-FR" dirty="0" smtClean="0">
                <a:solidFill>
                  <a:srgbClr val="565A5C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rPr>
              <a:t> Canada.</a:t>
            </a:r>
            <a:endParaRPr lang="fr-CA" altLang="fr-FR" dirty="0">
              <a:solidFill>
                <a:srgbClr val="565A5C"/>
              </a:solidFill>
              <a:latin typeface="+mj-lt"/>
              <a:ea typeface="Roboto" panose="02000000000000000000" pitchFamily="2" charset="0"/>
              <a:cs typeface="Open Sans" panose="020B0606030504020204" pitchFamily="34" charset="0"/>
            </a:endParaRPr>
          </a:p>
          <a:p>
            <a:pPr marL="342900" indent="-342900">
              <a:buClr>
                <a:srgbClr val="D2492A"/>
              </a:buClr>
              <a:buFont typeface="Arial" panose="020B0604020202020204" pitchFamily="34" charset="0"/>
              <a:buChar char="•"/>
              <a:defRPr/>
            </a:pPr>
            <a:endParaRPr lang="fr-CA" altLang="fr-FR" dirty="0">
              <a:solidFill>
                <a:srgbClr val="565A5C"/>
              </a:solidFill>
              <a:latin typeface="+mj-lt"/>
              <a:ea typeface="Roboto" panose="02000000000000000000" pitchFamily="2" charset="0"/>
              <a:cs typeface="Open Sans" panose="020B0606030504020204" pitchFamily="34" charset="0"/>
            </a:endParaRPr>
          </a:p>
          <a:p>
            <a:pPr marL="342900" indent="-342900">
              <a:buClr>
                <a:srgbClr val="D2492A"/>
              </a:buClr>
              <a:buFont typeface="Arial" panose="020B0604020202020204" pitchFamily="34" charset="0"/>
              <a:buChar char="•"/>
              <a:defRPr/>
            </a:pPr>
            <a:r>
              <a:rPr lang="fr-CA" altLang="fr-FR" dirty="0">
                <a:solidFill>
                  <a:srgbClr val="565A5C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rPr>
              <a:t>Main </a:t>
            </a:r>
            <a:r>
              <a:rPr lang="fr-CA" altLang="fr-FR" dirty="0" smtClean="0">
                <a:solidFill>
                  <a:srgbClr val="565A5C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rPr>
              <a:t>hosts: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rPr>
              <a:t>balsam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rPr>
              <a:t>fir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rPr>
              <a:t>, white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rPr>
              <a:t>spruce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rPr>
              <a:t>, </a:t>
            </a:r>
            <a:r>
              <a:rPr lang="fr-CA" altLang="fr-FR" sz="1800" dirty="0" smtClean="0">
                <a:solidFill>
                  <a:srgbClr val="565A5C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rPr>
              <a:t/>
            </a:r>
            <a:br>
              <a:rPr lang="fr-CA" altLang="fr-FR" sz="1800" dirty="0" smtClean="0">
                <a:solidFill>
                  <a:srgbClr val="565A5C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rPr>
            </a:br>
            <a:r>
              <a:rPr lang="fr-CA" altLang="fr-FR" dirty="0" smtClean="0">
                <a:solidFill>
                  <a:srgbClr val="565A5C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rPr>
              <a:t>black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rPr>
              <a:t>spruce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rPr>
              <a:t>.</a:t>
            </a:r>
          </a:p>
          <a:p>
            <a:pPr marL="342900" indent="-342900">
              <a:buClr>
                <a:srgbClr val="D2492A"/>
              </a:buClr>
              <a:buFont typeface="Arial" panose="020B0604020202020204" pitchFamily="34" charset="0"/>
              <a:buChar char="•"/>
              <a:defRPr/>
            </a:pPr>
            <a:endParaRPr lang="fr-CA" altLang="fr-FR" dirty="0">
              <a:solidFill>
                <a:srgbClr val="565A5C"/>
              </a:solidFill>
              <a:latin typeface="+mj-lt"/>
              <a:ea typeface="Roboto" panose="02000000000000000000" pitchFamily="2" charset="0"/>
              <a:cs typeface="Open Sans" panose="020B0606030504020204" pitchFamily="34" charset="0"/>
            </a:endParaRPr>
          </a:p>
          <a:p>
            <a:pPr marL="342900" indent="-342900">
              <a:buClr>
                <a:srgbClr val="D2492A"/>
              </a:buClr>
              <a:buFont typeface="Arial" panose="020B0604020202020204" pitchFamily="34" charset="0"/>
              <a:buChar char="•"/>
              <a:defRPr/>
            </a:pPr>
            <a:r>
              <a:rPr lang="fr-CA" altLang="fr-FR" dirty="0">
                <a:solidFill>
                  <a:srgbClr val="565A5C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rPr>
              <a:t>1967-1992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rPr>
              <a:t>outbreak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rPr>
              <a:t>: over </a:t>
            </a:r>
            <a:r>
              <a:rPr lang="fr-CA" altLang="fr-FR" dirty="0" smtClean="0">
                <a:solidFill>
                  <a:srgbClr val="565A5C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rPr>
              <a:t>500 000 km</a:t>
            </a:r>
            <a:r>
              <a:rPr lang="fr-CA" altLang="fr-FR" baseline="30000" dirty="0" smtClean="0">
                <a:solidFill>
                  <a:srgbClr val="565A5C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rPr>
              <a:t>2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rPr>
              <a:t/>
            </a:r>
            <a:br>
              <a:rPr lang="fr-CA" altLang="fr-FR" dirty="0">
                <a:solidFill>
                  <a:srgbClr val="565A5C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rPr>
            </a:br>
            <a:r>
              <a:rPr lang="fr-CA" altLang="fr-FR" dirty="0" err="1" smtClean="0">
                <a:solidFill>
                  <a:srgbClr val="565A5C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rPr>
              <a:t>defoliated</a:t>
            </a:r>
            <a:r>
              <a:rPr lang="fr-CA" altLang="fr-FR" dirty="0" smtClean="0">
                <a:solidFill>
                  <a:srgbClr val="565A5C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rPr>
              <a:t>. </a:t>
            </a:r>
            <a:r>
              <a:rPr lang="fr-CA" altLang="fr-FR" dirty="0" err="1" smtClean="0">
                <a:solidFill>
                  <a:srgbClr val="565A5C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rPr>
              <a:t>Current</a:t>
            </a:r>
            <a:r>
              <a:rPr lang="fr-CA" altLang="fr-FR" dirty="0" smtClean="0">
                <a:solidFill>
                  <a:srgbClr val="565A5C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fr-CA" altLang="fr-FR" dirty="0" err="1" smtClean="0">
                <a:solidFill>
                  <a:srgbClr val="565A5C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rPr>
              <a:t>outbreak</a:t>
            </a:r>
            <a:r>
              <a:rPr lang="fr-CA" altLang="fr-FR" dirty="0" smtClean="0">
                <a:solidFill>
                  <a:srgbClr val="565A5C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fr-CA" altLang="fr-FR" dirty="0" err="1" smtClean="0">
                <a:solidFill>
                  <a:srgbClr val="565A5C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rPr>
              <a:t>since</a:t>
            </a:r>
            <a:r>
              <a:rPr lang="fr-CA" altLang="fr-FR" dirty="0" smtClean="0">
                <a:solidFill>
                  <a:srgbClr val="565A5C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rPr>
              <a:t> 2003 </a:t>
            </a:r>
            <a:br>
              <a:rPr lang="fr-CA" altLang="fr-FR" dirty="0" smtClean="0">
                <a:solidFill>
                  <a:srgbClr val="565A5C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rPr>
            </a:br>
            <a:r>
              <a:rPr lang="fr-CA" altLang="fr-FR" dirty="0" smtClean="0">
                <a:solidFill>
                  <a:srgbClr val="565A5C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rPr>
              <a:t>(70 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rPr>
              <a:t>000 </a:t>
            </a:r>
            <a:r>
              <a:rPr lang="fr-CA" altLang="fr-FR" dirty="0" smtClean="0">
                <a:solidFill>
                  <a:srgbClr val="565A5C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rPr>
              <a:t>km</a:t>
            </a:r>
            <a:r>
              <a:rPr lang="fr-CA" altLang="fr-FR" baseline="30000" dirty="0" smtClean="0">
                <a:solidFill>
                  <a:srgbClr val="565A5C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rPr>
              <a:t>2</a:t>
            </a:r>
            <a:r>
              <a:rPr lang="fr-CA" altLang="fr-FR" dirty="0" smtClean="0">
                <a:solidFill>
                  <a:srgbClr val="565A5C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rPr>
              <a:t> by 2017).</a:t>
            </a:r>
          </a:p>
          <a:p>
            <a:pPr marL="342900" indent="-342900">
              <a:buClr>
                <a:srgbClr val="D2492A"/>
              </a:buClr>
              <a:buFont typeface="Arial" panose="020B0604020202020204" pitchFamily="34" charset="0"/>
              <a:buChar char="•"/>
              <a:defRPr/>
            </a:pPr>
            <a:endParaRPr lang="fr-CA" altLang="fr-FR" dirty="0">
              <a:solidFill>
                <a:srgbClr val="565A5C"/>
              </a:solidFill>
              <a:latin typeface="+mj-lt"/>
              <a:ea typeface="Roboto" panose="02000000000000000000" pitchFamily="2" charset="0"/>
              <a:cs typeface="Open Sans" panose="020B0606030504020204" pitchFamily="34" charset="0"/>
            </a:endParaRPr>
          </a:p>
          <a:p>
            <a:pPr marL="342900" indent="-342900">
              <a:buClr>
                <a:srgbClr val="D2492A"/>
              </a:buClr>
              <a:buFont typeface="Arial" panose="020B0604020202020204" pitchFamily="34" charset="0"/>
              <a:buChar char="•"/>
              <a:defRPr/>
            </a:pPr>
            <a:r>
              <a:rPr lang="fr-CA" altLang="fr-FR" dirty="0" err="1" smtClean="0">
                <a:solidFill>
                  <a:srgbClr val="565A5C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rPr>
              <a:t>Evidence</a:t>
            </a:r>
            <a:r>
              <a:rPr lang="fr-CA" altLang="fr-FR" dirty="0" smtClean="0">
                <a:solidFill>
                  <a:srgbClr val="565A5C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rPr>
              <a:t> of </a:t>
            </a:r>
            <a:r>
              <a:rPr lang="fr-CA" altLang="fr-FR" dirty="0" err="1" smtClean="0">
                <a:solidFill>
                  <a:srgbClr val="565A5C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rPr>
              <a:t>outbreaks</a:t>
            </a:r>
            <a:r>
              <a:rPr lang="fr-CA" altLang="fr-FR" dirty="0" smtClean="0">
                <a:solidFill>
                  <a:srgbClr val="565A5C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fr-CA" altLang="fr-FR" dirty="0" err="1" smtClean="0">
                <a:solidFill>
                  <a:srgbClr val="565A5C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rPr>
              <a:t>reaching</a:t>
            </a:r>
            <a:r>
              <a:rPr lang="fr-CA" altLang="fr-FR" dirty="0" smtClean="0">
                <a:solidFill>
                  <a:srgbClr val="565A5C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rPr>
              <a:t> </a:t>
            </a:r>
            <a:r>
              <a:rPr lang="fr-CA" altLang="fr-FR" dirty="0" err="1" smtClean="0">
                <a:solidFill>
                  <a:srgbClr val="565A5C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rPr>
              <a:t>higher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rPr>
              <a:t/>
            </a:r>
            <a:br>
              <a:rPr lang="fr-CA" altLang="fr-FR" dirty="0">
                <a:solidFill>
                  <a:srgbClr val="565A5C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rPr>
            </a:br>
            <a:r>
              <a:rPr lang="fr-CA" altLang="fr-FR" dirty="0" smtClean="0">
                <a:solidFill>
                  <a:srgbClr val="565A5C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rPr>
              <a:t>latitudes </a:t>
            </a:r>
            <a:r>
              <a:rPr lang="fr-CA" altLang="fr-FR" dirty="0" err="1" smtClean="0">
                <a:solidFill>
                  <a:srgbClr val="565A5C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rPr>
              <a:t>since</a:t>
            </a:r>
            <a:r>
              <a:rPr lang="fr-CA" altLang="fr-FR" dirty="0" smtClean="0">
                <a:solidFill>
                  <a:srgbClr val="565A5C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rPr>
              <a:t> the last </a:t>
            </a:r>
            <a:r>
              <a:rPr lang="fr-CA" altLang="fr-FR" dirty="0" err="1" smtClean="0">
                <a:solidFill>
                  <a:srgbClr val="565A5C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rPr>
              <a:t>century</a:t>
            </a:r>
            <a:r>
              <a:rPr lang="fr-CA" altLang="fr-FR" dirty="0" smtClean="0">
                <a:solidFill>
                  <a:srgbClr val="565A5C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rPr>
              <a:t>. *</a:t>
            </a:r>
          </a:p>
          <a:p>
            <a:pPr marL="342900" indent="-342900">
              <a:buClr>
                <a:srgbClr val="D2492A"/>
              </a:buClr>
              <a:buFont typeface="Arial" panose="020B0604020202020204" pitchFamily="34" charset="0"/>
              <a:buChar char="•"/>
              <a:defRPr/>
            </a:pPr>
            <a:endParaRPr lang="fr-CA" altLang="fr-FR" sz="1600" dirty="0">
              <a:solidFill>
                <a:srgbClr val="565A5C"/>
              </a:solidFill>
              <a:latin typeface="+mj-lt"/>
              <a:ea typeface="Roboto" panose="02000000000000000000" pitchFamily="2" charset="0"/>
              <a:cs typeface="Open Sans" panose="020B0606030504020204" pitchFamily="34" charset="0"/>
            </a:endParaRPr>
          </a:p>
          <a:p>
            <a:pPr>
              <a:buClr>
                <a:srgbClr val="D2492A"/>
              </a:buClr>
              <a:defRPr/>
            </a:pPr>
            <a:r>
              <a:rPr lang="en-US" altLang="fr-FR" sz="1400" dirty="0" smtClean="0">
                <a:solidFill>
                  <a:srgbClr val="565A5C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rPr>
              <a:t>* Navarro et al. (2018) Changes </a:t>
            </a:r>
            <a:r>
              <a:rPr lang="en-US" altLang="fr-FR" sz="1400" dirty="0">
                <a:solidFill>
                  <a:srgbClr val="565A5C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rPr>
              <a:t>in spatiotemporal patterns of </a:t>
            </a:r>
            <a:r>
              <a:rPr lang="en-US" altLang="fr-FR" sz="1400" dirty="0" smtClean="0">
                <a:solidFill>
                  <a:srgbClr val="565A5C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rPr>
              <a:t>20</a:t>
            </a:r>
            <a:r>
              <a:rPr lang="en-US" altLang="fr-FR" sz="1400" baseline="30000" dirty="0" smtClean="0">
                <a:solidFill>
                  <a:srgbClr val="565A5C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rPr>
              <a:t>th</a:t>
            </a:r>
            <a:r>
              <a:rPr lang="en-US" altLang="fr-FR" sz="1400" dirty="0" smtClean="0">
                <a:solidFill>
                  <a:srgbClr val="565A5C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rPr>
              <a:t> century </a:t>
            </a:r>
            <a:r>
              <a:rPr lang="en-US" altLang="fr-FR" sz="1400" dirty="0">
                <a:solidFill>
                  <a:srgbClr val="565A5C"/>
                </a:solidFill>
                <a:latin typeface="+mj-lt"/>
                <a:ea typeface="Roboto" panose="02000000000000000000" pitchFamily="2" charset="0"/>
                <a:cs typeface="Open Sans" panose="020B0606030504020204" pitchFamily="34" charset="0"/>
              </a:rPr>
              <a:t>spruce budworm outbreaks in eastern Canadian boreal forests</a:t>
            </a:r>
            <a:endParaRPr lang="fr-CA" altLang="fr-FR" sz="1400" dirty="0" smtClean="0">
              <a:solidFill>
                <a:srgbClr val="565A5C"/>
              </a:solidFill>
              <a:latin typeface="+mj-lt"/>
              <a:ea typeface="Roboto" panose="02000000000000000000" pitchFamily="2" charset="0"/>
              <a:cs typeface="Open Sans" panose="020B0606030504020204" pitchFamily="34" charset="0"/>
            </a:endParaRPr>
          </a:p>
          <a:p>
            <a:pPr marL="342900" indent="-342900">
              <a:buClr>
                <a:srgbClr val="D2492A"/>
              </a:buClr>
              <a:buFont typeface="Arial" panose="020B0604020202020204" pitchFamily="34" charset="0"/>
              <a:buChar char="•"/>
              <a:defRPr/>
            </a:pPr>
            <a:endParaRPr lang="fr-CA" altLang="fr-FR" dirty="0">
              <a:solidFill>
                <a:srgbClr val="565A5C"/>
              </a:solidFill>
              <a:latin typeface="+mj-lt"/>
              <a:ea typeface="ヒラギノ角ゴ Pro W3"/>
            </a:endParaRPr>
          </a:p>
          <a:p>
            <a:pPr>
              <a:buClr>
                <a:srgbClr val="D2492A"/>
              </a:buClr>
              <a:defRPr/>
            </a:pPr>
            <a:endParaRPr lang="fr-CA" altLang="fr-FR" dirty="0" smtClean="0">
              <a:solidFill>
                <a:srgbClr val="565A5C"/>
              </a:solidFill>
              <a:latin typeface="+mj-lt"/>
              <a:ea typeface="ヒラギノ角ゴ Pro W3"/>
            </a:endParaRPr>
          </a:p>
          <a:p>
            <a:pPr marL="342900" indent="-342900">
              <a:buClr>
                <a:srgbClr val="D2492A"/>
              </a:buClr>
              <a:buFont typeface="Arial" panose="020B0604020202020204" pitchFamily="34" charset="0"/>
              <a:buChar char="•"/>
              <a:defRPr/>
            </a:pPr>
            <a:endParaRPr lang="fr-CA" altLang="fr-FR" dirty="0">
              <a:solidFill>
                <a:srgbClr val="565A5C"/>
              </a:solidFill>
              <a:latin typeface="+mj-lt"/>
              <a:ea typeface="ヒラギノ角ゴ Pro W3"/>
            </a:endParaRPr>
          </a:p>
          <a:p>
            <a:pPr marL="342900" indent="-342900">
              <a:buClr>
                <a:srgbClr val="D2492A"/>
              </a:buClr>
              <a:buFont typeface="Arial" panose="020B0604020202020204" pitchFamily="34" charset="0"/>
              <a:buChar char="•"/>
              <a:defRPr/>
            </a:pPr>
            <a:endParaRPr lang="fr-CA" altLang="fr-FR" dirty="0">
              <a:solidFill>
                <a:srgbClr val="565A5C"/>
              </a:solidFill>
              <a:latin typeface="+mj-lt"/>
              <a:ea typeface="ヒラギノ角ゴ Pro W3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302" y="1124744"/>
            <a:ext cx="2149122" cy="139155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302" y="3019535"/>
            <a:ext cx="2770586" cy="1814733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5779500" y="4887111"/>
            <a:ext cx="3040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fr-CA" sz="1400" dirty="0">
                <a:latin typeface="+mj-lt"/>
              </a:rPr>
              <a:t>Images: Canadian Forest Service (CFS);</a:t>
            </a:r>
            <a:br>
              <a:rPr lang="fr-CA" sz="1400" dirty="0">
                <a:latin typeface="+mj-lt"/>
              </a:rPr>
            </a:br>
            <a:r>
              <a:rPr lang="fr-CA" sz="1400" dirty="0" smtClean="0">
                <a:latin typeface="+mj-lt"/>
              </a:rPr>
              <a:t>Janie Lavoie, Miguel Montoro Girona.</a:t>
            </a:r>
            <a:endParaRPr lang="fr-CA" sz="1400" dirty="0">
              <a:latin typeface="+mj-lt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795735" y="2535174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i="1" dirty="0" err="1">
                <a:latin typeface="+mj-lt"/>
              </a:rPr>
              <a:t>Choristoneura</a:t>
            </a:r>
            <a:r>
              <a:rPr lang="fr-CA" sz="1600" i="1" dirty="0">
                <a:latin typeface="+mj-lt"/>
              </a:rPr>
              <a:t> </a:t>
            </a:r>
            <a:r>
              <a:rPr lang="fr-CA" sz="1600" i="1" dirty="0" err="1">
                <a:latin typeface="+mj-lt"/>
              </a:rPr>
              <a:t>fumiferana</a:t>
            </a:r>
            <a:endParaRPr lang="fr-CA" sz="16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3585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Image 3" descr="bas_page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7938"/>
            <a:ext cx="91535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itr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539750" y="188913"/>
            <a:ext cx="8280400" cy="936625"/>
          </a:xfrm>
        </p:spPr>
        <p:txBody>
          <a:bodyPr/>
          <a:lstStyle/>
          <a:p>
            <a:pPr>
              <a:defRPr/>
            </a:pPr>
            <a:r>
              <a:rPr lang="fr-CA" altLang="fr-FR" dirty="0">
                <a:solidFill>
                  <a:srgbClr val="565A5C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Near-</a:t>
            </a:r>
            <a:r>
              <a:rPr lang="fr-CA" altLang="fr-FR" dirty="0" err="1">
                <a:solidFill>
                  <a:srgbClr val="565A5C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term</a:t>
            </a:r>
            <a:r>
              <a:rPr lang="fr-CA" altLang="fr-FR" dirty="0">
                <a:solidFill>
                  <a:srgbClr val="565A5C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CA" altLang="fr-FR" dirty="0" err="1">
                <a:solidFill>
                  <a:srgbClr val="565A5C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forecasting</a:t>
            </a:r>
            <a:r>
              <a:rPr lang="fr-CA" altLang="fr-FR" dirty="0">
                <a:solidFill>
                  <a:srgbClr val="565A5C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of </a:t>
            </a:r>
            <a:r>
              <a:rPr lang="fr-CA" altLang="fr-FR" dirty="0" err="1">
                <a:solidFill>
                  <a:srgbClr val="565A5C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outbreaks</a:t>
            </a:r>
            <a:endParaRPr lang="fr-CA" altLang="fr-FR" dirty="0">
              <a:solidFill>
                <a:srgbClr val="565A5C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9461" name="Image 5" descr="U13_template_PP-01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62" t="83496"/>
          <a:stretch>
            <a:fillRect/>
          </a:stretch>
        </p:blipFill>
        <p:spPr bwMode="auto">
          <a:xfrm>
            <a:off x="539750" y="6332538"/>
            <a:ext cx="1668463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ous-titre 2"/>
          <p:cNvSpPr txBox="1">
            <a:spLocks/>
          </p:cNvSpPr>
          <p:nvPr>
            <p:custDataLst>
              <p:tags r:id="rId4"/>
            </p:custDataLst>
          </p:nvPr>
        </p:nvSpPr>
        <p:spPr bwMode="auto">
          <a:xfrm>
            <a:off x="684214" y="1556792"/>
            <a:ext cx="7992242" cy="4248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None/>
              <a:defRPr sz="2000" kern="1200">
                <a:solidFill>
                  <a:srgbClr val="898989"/>
                </a:solidFill>
                <a:effectLst/>
                <a:latin typeface="Arial" pitchFamily="34" charset="0"/>
                <a:ea typeface="ヒラギノ角ゴ Pro W3" charset="-128"/>
                <a:cs typeface="Arial" pitchFamily="34" charset="0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None/>
              <a:defRPr lang="fr-CA"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ヒラギノ角ゴ Pro W3" charset="-128"/>
                <a:cs typeface="Arial" pitchFamily="34" charset="0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ヒラギノ角ゴ Pro W3" charset="-128"/>
                <a:cs typeface="Arial" pitchFamily="34" charset="0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ヒラギノ角ゴ Pro W3" charset="-128"/>
                <a:cs typeface="Arial" pitchFamily="34" charset="0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Courier New" panose="02070309020205020404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ヒラギノ角ゴ Pro W3" charset="-128"/>
                <a:cs typeface="Arial" pitchFamily="34" charset="0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rgbClr val="D2492A"/>
              </a:buClr>
              <a:buFont typeface="Arial" panose="020B0604020202020204" pitchFamily="34" charset="0"/>
              <a:buChar char="•"/>
              <a:defRPr/>
            </a:pPr>
            <a:r>
              <a:rPr lang="fr-CA" altLang="fr-FR" dirty="0">
                <a:solidFill>
                  <a:srgbClr val="565A5C"/>
                </a:solidFill>
                <a:latin typeface="+mj-lt"/>
                <a:ea typeface="Roboto" panose="02000000000000000000" pitchFamily="2" charset="0"/>
              </a:rPr>
              <a:t>Near-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Roboto" panose="02000000000000000000" pitchFamily="2" charset="0"/>
              </a:rPr>
              <a:t>term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Roboto" panose="02000000000000000000" pitchFamily="2" charset="0"/>
              </a:rPr>
              <a:t>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Roboto" panose="02000000000000000000" pitchFamily="2" charset="0"/>
              </a:rPr>
              <a:t>ecological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Roboto" panose="02000000000000000000" pitchFamily="2" charset="0"/>
              </a:rPr>
              <a:t>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Roboto" panose="02000000000000000000" pitchFamily="2" charset="0"/>
              </a:rPr>
              <a:t>forecasting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Roboto" panose="02000000000000000000" pitchFamily="2" charset="0"/>
              </a:rPr>
              <a:t>: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Roboto" panose="02000000000000000000" pitchFamily="2" charset="0"/>
              </a:rPr>
              <a:t>daily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Roboto" panose="02000000000000000000" pitchFamily="2" charset="0"/>
              </a:rPr>
              <a:t> to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Roboto" panose="02000000000000000000" pitchFamily="2" charset="0"/>
              </a:rPr>
              <a:t>decadal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Roboto" panose="02000000000000000000" pitchFamily="2" charset="0"/>
              </a:rPr>
              <a:t> time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Roboto" panose="02000000000000000000" pitchFamily="2" charset="0"/>
              </a:rPr>
              <a:t>scale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Roboto" panose="02000000000000000000" pitchFamily="2" charset="0"/>
              </a:rPr>
              <a:t>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Roboto" panose="02000000000000000000" pitchFamily="2" charset="0"/>
              </a:rPr>
              <a:t>that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Roboto" panose="02000000000000000000" pitchFamily="2" charset="0"/>
              </a:rPr>
              <a:t> </a:t>
            </a:r>
            <a:br>
              <a:rPr lang="fr-CA" altLang="fr-FR" dirty="0">
                <a:solidFill>
                  <a:srgbClr val="565A5C"/>
                </a:solidFill>
                <a:latin typeface="+mj-lt"/>
                <a:ea typeface="Roboto" panose="02000000000000000000" pitchFamily="2" charset="0"/>
              </a:rPr>
            </a:br>
            <a:r>
              <a:rPr lang="fr-CA" altLang="fr-FR" dirty="0">
                <a:solidFill>
                  <a:srgbClr val="565A5C"/>
                </a:solidFill>
                <a:latin typeface="+mj-lt"/>
                <a:ea typeface="Roboto" panose="02000000000000000000" pitchFamily="2" charset="0"/>
              </a:rPr>
              <a:t>(1) corresponds to management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Roboto" panose="02000000000000000000" pitchFamily="2" charset="0"/>
              </a:rPr>
              <a:t>needs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Roboto" panose="02000000000000000000" pitchFamily="2" charset="0"/>
              </a:rPr>
              <a:t> and (2)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Roboto" panose="02000000000000000000" pitchFamily="2" charset="0"/>
              </a:rPr>
              <a:t>allows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Roboto" panose="02000000000000000000" pitchFamily="2" charset="0"/>
              </a:rPr>
              <a:t> for quick data-model feedback.</a:t>
            </a:r>
          </a:p>
          <a:p>
            <a:pPr marL="342900" indent="-342900">
              <a:buClr>
                <a:srgbClr val="D2492A"/>
              </a:buClr>
              <a:buFont typeface="Arial" panose="020B0604020202020204" pitchFamily="34" charset="0"/>
              <a:buChar char="•"/>
              <a:defRPr/>
            </a:pPr>
            <a:endParaRPr lang="fr-CA" altLang="fr-FR" dirty="0">
              <a:solidFill>
                <a:srgbClr val="565A5C"/>
              </a:solidFill>
              <a:latin typeface="+mj-lt"/>
              <a:ea typeface="Roboto" panose="02000000000000000000" pitchFamily="2" charset="0"/>
            </a:endParaRPr>
          </a:p>
          <a:p>
            <a:pPr lvl="1">
              <a:buClr>
                <a:srgbClr val="D2492A"/>
              </a:buClr>
              <a:defRPr/>
            </a:pPr>
            <a:r>
              <a:rPr lang="fr-CA" altLang="fr-FR" dirty="0" err="1">
                <a:solidFill>
                  <a:srgbClr val="565A5C"/>
                </a:solidFill>
                <a:latin typeface="+mj-lt"/>
                <a:ea typeface="Roboto" panose="02000000000000000000" pitchFamily="2" charset="0"/>
              </a:rPr>
              <a:t>Dietze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Roboto" panose="02000000000000000000" pitchFamily="2" charset="0"/>
              </a:rPr>
              <a:t> et al. (2018) </a:t>
            </a:r>
            <a:r>
              <a:rPr lang="en-CA" altLang="fr-FR" dirty="0">
                <a:solidFill>
                  <a:srgbClr val="565A5C"/>
                </a:solidFill>
                <a:latin typeface="+mj-lt"/>
                <a:ea typeface="Roboto" panose="02000000000000000000" pitchFamily="2" charset="0"/>
              </a:rPr>
              <a:t>“Iterative near-term ecological forecasting:  needs, opportunities and challenges.”</a:t>
            </a:r>
          </a:p>
          <a:p>
            <a:pPr marL="342900" indent="-342900">
              <a:buClr>
                <a:srgbClr val="D2492A"/>
              </a:buClr>
              <a:buFont typeface="Arial" panose="020B0604020202020204" pitchFamily="34" charset="0"/>
              <a:buChar char="•"/>
              <a:defRPr/>
            </a:pPr>
            <a:endParaRPr lang="fr-CA" altLang="fr-FR" dirty="0">
              <a:solidFill>
                <a:srgbClr val="565A5C"/>
              </a:solidFill>
              <a:latin typeface="+mj-lt"/>
              <a:ea typeface="Roboto" panose="02000000000000000000" pitchFamily="2" charset="0"/>
            </a:endParaRPr>
          </a:p>
          <a:p>
            <a:pPr marL="342900" indent="-342900">
              <a:buClr>
                <a:srgbClr val="D2492A"/>
              </a:buClr>
              <a:buFont typeface="Arial" panose="020B0604020202020204" pitchFamily="34" charset="0"/>
              <a:buChar char="•"/>
              <a:defRPr/>
            </a:pPr>
            <a:r>
              <a:rPr lang="fr-CA" altLang="fr-FR" dirty="0">
                <a:solidFill>
                  <a:srgbClr val="565A5C"/>
                </a:solidFill>
                <a:latin typeface="+mj-lt"/>
                <a:ea typeface="Roboto" panose="02000000000000000000" pitchFamily="2" charset="0"/>
              </a:rPr>
              <a:t>For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Roboto" panose="02000000000000000000" pitchFamily="2" charset="0"/>
              </a:rPr>
              <a:t>insect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Roboto" panose="02000000000000000000" pitchFamily="2" charset="0"/>
              </a:rPr>
              <a:t>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Roboto" panose="02000000000000000000" pitchFamily="2" charset="0"/>
              </a:rPr>
              <a:t>outbreaks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Roboto" panose="02000000000000000000" pitchFamily="2" charset="0"/>
              </a:rPr>
              <a:t>: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Roboto" panose="02000000000000000000" pitchFamily="2" charset="0"/>
              </a:rPr>
              <a:t>given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Roboto" panose="02000000000000000000" pitchFamily="2" charset="0"/>
              </a:rPr>
              <a:t> the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Roboto" panose="02000000000000000000" pitchFamily="2" charset="0"/>
              </a:rPr>
              <a:t>observed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Roboto" panose="02000000000000000000" pitchFamily="2" charset="0"/>
              </a:rPr>
              <a:t> state, how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Roboto" panose="02000000000000000000" pitchFamily="2" charset="0"/>
              </a:rPr>
              <a:t>is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Roboto" panose="02000000000000000000" pitchFamily="2" charset="0"/>
              </a:rPr>
              <a:t> the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Roboto" panose="02000000000000000000" pitchFamily="2" charset="0"/>
              </a:rPr>
              <a:t>outbreak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Roboto" panose="02000000000000000000" pitchFamily="2" charset="0"/>
              </a:rPr>
              <a:t>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Roboto" panose="02000000000000000000" pitchFamily="2" charset="0"/>
              </a:rPr>
              <a:t>likely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Roboto" panose="02000000000000000000" pitchFamily="2" charset="0"/>
              </a:rPr>
              <a:t> to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Roboto" panose="02000000000000000000" pitchFamily="2" charset="0"/>
              </a:rPr>
              <a:t>propagate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Roboto" panose="02000000000000000000" pitchFamily="2" charset="0"/>
              </a:rPr>
              <a:t> in the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Roboto" panose="02000000000000000000" pitchFamily="2" charset="0"/>
              </a:rPr>
              <a:t>next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Roboto" panose="02000000000000000000" pitchFamily="2" charset="0"/>
              </a:rPr>
              <a:t> few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Roboto" panose="02000000000000000000" pitchFamily="2" charset="0"/>
              </a:rPr>
              <a:t>years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Roboto" panose="02000000000000000000" pitchFamily="2" charset="0"/>
              </a:rPr>
              <a:t>? </a:t>
            </a:r>
          </a:p>
          <a:p>
            <a:pPr marL="342900" indent="-342900">
              <a:buClr>
                <a:srgbClr val="D2492A"/>
              </a:buClr>
              <a:buFont typeface="Arial" panose="020B0604020202020204" pitchFamily="34" charset="0"/>
              <a:buChar char="•"/>
              <a:defRPr/>
            </a:pPr>
            <a:endParaRPr lang="fr-CA" altLang="fr-FR" dirty="0">
              <a:solidFill>
                <a:srgbClr val="565A5C"/>
              </a:solidFill>
              <a:latin typeface="+mj-lt"/>
              <a:ea typeface="Roboto" panose="02000000000000000000" pitchFamily="2" charset="0"/>
            </a:endParaRPr>
          </a:p>
          <a:p>
            <a:pPr marL="342900" indent="-342900">
              <a:buClr>
                <a:srgbClr val="D2492A"/>
              </a:buClr>
              <a:buFont typeface="Arial" panose="020B0604020202020204" pitchFamily="34" charset="0"/>
              <a:buChar char="•"/>
              <a:defRPr/>
            </a:pPr>
            <a:r>
              <a:rPr lang="fr-CA" altLang="fr-FR" dirty="0">
                <a:solidFill>
                  <a:srgbClr val="565A5C"/>
                </a:solidFill>
                <a:latin typeface="+mj-lt"/>
                <a:ea typeface="Roboto" panose="02000000000000000000" pitchFamily="2" charset="0"/>
              </a:rPr>
              <a:t>Challenges: few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Roboto" panose="02000000000000000000" pitchFamily="2" charset="0"/>
              </a:rPr>
              <a:t>outbreaks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Roboto" panose="02000000000000000000" pitchFamily="2" charset="0"/>
              </a:rPr>
              <a:t>, observations are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Roboto" panose="02000000000000000000" pitchFamily="2" charset="0"/>
              </a:rPr>
              <a:t>correlated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Roboto" panose="02000000000000000000" pitchFamily="2" charset="0"/>
              </a:rPr>
              <a:t> in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Roboto" panose="02000000000000000000" pitchFamily="2" charset="0"/>
              </a:rPr>
              <a:t>space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Roboto" panose="02000000000000000000" pitchFamily="2" charset="0"/>
              </a:rPr>
              <a:t> and time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Roboto" panose="02000000000000000000" pitchFamily="2" charset="0"/>
              </a:rPr>
              <a:t>within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Roboto" panose="02000000000000000000" pitchFamily="2" charset="0"/>
              </a:rPr>
              <a:t>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Roboto" panose="02000000000000000000" pitchFamily="2" charset="0"/>
              </a:rPr>
              <a:t>outbreak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Roboto" panose="02000000000000000000" pitchFamily="2" charset="0"/>
              </a:rPr>
              <a:t>;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Roboto" panose="02000000000000000000" pitchFamily="2" charset="0"/>
              </a:rPr>
              <a:t>less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Roboto" panose="02000000000000000000" pitchFamily="2" charset="0"/>
              </a:rPr>
              <a:t> data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Roboto" panose="02000000000000000000" pitchFamily="2" charset="0"/>
              </a:rPr>
              <a:t>prior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Roboto" panose="02000000000000000000" pitchFamily="2" charset="0"/>
              </a:rPr>
              <a:t> to last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Roboto" panose="02000000000000000000" pitchFamily="2" charset="0"/>
              </a:rPr>
              <a:t>outbreak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Roboto" panose="02000000000000000000" pitchFamily="2" charset="0"/>
              </a:rPr>
              <a:t>.</a:t>
            </a:r>
          </a:p>
          <a:p>
            <a:pPr marL="342900" indent="-342900">
              <a:buClr>
                <a:srgbClr val="D2492A"/>
              </a:buClr>
              <a:buFont typeface="Arial" panose="020B0604020202020204" pitchFamily="34" charset="0"/>
              <a:buChar char="•"/>
              <a:defRPr/>
            </a:pPr>
            <a:endParaRPr lang="fr-CA" altLang="fr-FR" dirty="0">
              <a:solidFill>
                <a:srgbClr val="565A5C"/>
              </a:solidFill>
              <a:latin typeface="+mj-lt"/>
              <a:ea typeface="ヒラギノ角ゴ Pro W3"/>
            </a:endParaRPr>
          </a:p>
          <a:p>
            <a:pPr>
              <a:buClr>
                <a:srgbClr val="D2492A"/>
              </a:buClr>
              <a:defRPr/>
            </a:pPr>
            <a:endParaRPr lang="fr-CA" altLang="fr-FR" dirty="0">
              <a:solidFill>
                <a:srgbClr val="565A5C"/>
              </a:solidFill>
              <a:latin typeface="+mj-lt"/>
              <a:ea typeface="ヒラギノ角ゴ Pro W3"/>
            </a:endParaRPr>
          </a:p>
          <a:p>
            <a:pPr marL="342900" indent="-342900">
              <a:buClr>
                <a:srgbClr val="D2492A"/>
              </a:buClr>
              <a:buFont typeface="Arial" panose="020B0604020202020204" pitchFamily="34" charset="0"/>
              <a:buChar char="•"/>
              <a:defRPr/>
            </a:pPr>
            <a:endParaRPr lang="fr-CA" altLang="fr-FR" dirty="0">
              <a:solidFill>
                <a:srgbClr val="565A5C"/>
              </a:solidFill>
              <a:latin typeface="+mj-lt"/>
              <a:ea typeface="ヒラギノ角ゴ Pro W3"/>
            </a:endParaRPr>
          </a:p>
          <a:p>
            <a:pPr marL="342900" indent="-342900">
              <a:buClr>
                <a:srgbClr val="D2492A"/>
              </a:buClr>
              <a:buFont typeface="Arial" panose="020B0604020202020204" pitchFamily="34" charset="0"/>
              <a:buChar char="•"/>
              <a:defRPr/>
            </a:pPr>
            <a:endParaRPr lang="fr-CA" altLang="fr-FR" dirty="0">
              <a:solidFill>
                <a:srgbClr val="565A5C"/>
              </a:solidFill>
              <a:latin typeface="+mj-lt"/>
              <a:ea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236946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Image 3" descr="bas_page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" y="16449"/>
            <a:ext cx="91535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itr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539750" y="188913"/>
            <a:ext cx="8280400" cy="936625"/>
          </a:xfrm>
        </p:spPr>
        <p:txBody>
          <a:bodyPr/>
          <a:lstStyle/>
          <a:p>
            <a:pPr>
              <a:defRPr/>
            </a:pPr>
            <a:r>
              <a:rPr lang="fr-CA" altLang="fr-FR" dirty="0">
                <a:solidFill>
                  <a:srgbClr val="565A5C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Data on SBW-</a:t>
            </a:r>
            <a:r>
              <a:rPr lang="fr-CA" altLang="fr-FR" dirty="0" err="1">
                <a:solidFill>
                  <a:srgbClr val="565A5C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caused</a:t>
            </a:r>
            <a:r>
              <a:rPr lang="fr-CA" altLang="fr-FR" dirty="0">
                <a:solidFill>
                  <a:srgbClr val="565A5C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CA" altLang="fr-FR" dirty="0" err="1">
                <a:solidFill>
                  <a:srgbClr val="565A5C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defoliation</a:t>
            </a:r>
            <a:endParaRPr lang="fr-CA" altLang="fr-FR" dirty="0">
              <a:solidFill>
                <a:srgbClr val="565A5C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9461" name="Image 5" descr="U13_template_PP-01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62" t="83496"/>
          <a:stretch>
            <a:fillRect/>
          </a:stretch>
        </p:blipFill>
        <p:spPr bwMode="auto">
          <a:xfrm>
            <a:off x="539750" y="6332538"/>
            <a:ext cx="1668463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Connecteur droit 2"/>
          <p:cNvCxnSpPr/>
          <p:nvPr/>
        </p:nvCxnSpPr>
        <p:spPr>
          <a:xfrm>
            <a:off x="827584" y="5127554"/>
            <a:ext cx="4680520" cy="0"/>
          </a:xfrm>
          <a:prstGeom prst="line">
            <a:avLst/>
          </a:prstGeom>
          <a:ln w="25400" cap="flat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V="1">
            <a:off x="5508104" y="1671170"/>
            <a:ext cx="0" cy="345638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Imag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437" y="3975426"/>
            <a:ext cx="1300658" cy="73237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393" y="1859815"/>
            <a:ext cx="1234806" cy="82485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377" y="2880726"/>
            <a:ext cx="1295822" cy="710319"/>
          </a:xfrm>
          <a:prstGeom prst="rect">
            <a:avLst/>
          </a:prstGeom>
        </p:spPr>
      </p:pic>
      <p:sp>
        <p:nvSpPr>
          <p:cNvPr id="21" name="Sous-titre 2"/>
          <p:cNvSpPr txBox="1">
            <a:spLocks/>
          </p:cNvSpPr>
          <p:nvPr>
            <p:custDataLst>
              <p:tags r:id="rId4"/>
            </p:custDataLst>
          </p:nvPr>
        </p:nvSpPr>
        <p:spPr bwMode="auto">
          <a:xfrm>
            <a:off x="5659437" y="1844824"/>
            <a:ext cx="1339329" cy="772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None/>
              <a:defRPr sz="2000" kern="1200">
                <a:solidFill>
                  <a:srgbClr val="898989"/>
                </a:solidFill>
                <a:effectLst/>
                <a:latin typeface="Arial" pitchFamily="34" charset="0"/>
                <a:ea typeface="ヒラギノ角ゴ Pro W3" charset="-128"/>
                <a:cs typeface="Arial" pitchFamily="34" charset="0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None/>
              <a:defRPr lang="fr-CA"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ヒラギノ角ゴ Pro W3" charset="-128"/>
                <a:cs typeface="Arial" pitchFamily="34" charset="0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ヒラギノ角ゴ Pro W3" charset="-128"/>
                <a:cs typeface="Arial" pitchFamily="34" charset="0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ヒラギノ角ゴ Pro W3" charset="-128"/>
                <a:cs typeface="Arial" pitchFamily="34" charset="0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Courier New" panose="02070309020205020404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ヒラギノ角ゴ Pro W3" charset="-128"/>
                <a:cs typeface="Arial" pitchFamily="34" charset="0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D2492A"/>
              </a:buClr>
              <a:defRPr/>
            </a:pP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Tree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-ring</a:t>
            </a:r>
            <a:b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</a:b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 data</a:t>
            </a:r>
          </a:p>
          <a:p>
            <a:pPr>
              <a:buClr>
                <a:srgbClr val="D2492A"/>
              </a:buClr>
              <a:defRPr/>
            </a:pPr>
            <a:endParaRPr lang="fr-CA" altLang="fr-FR" dirty="0">
              <a:solidFill>
                <a:srgbClr val="565A5C"/>
              </a:solidFill>
              <a:latin typeface="+mj-lt"/>
              <a:ea typeface="ヒラギノ角ゴ Pro W3"/>
            </a:endParaRPr>
          </a:p>
          <a:p>
            <a:pPr marL="342900" indent="-342900">
              <a:buClr>
                <a:srgbClr val="D2492A"/>
              </a:buClr>
              <a:buFont typeface="Arial" panose="020B0604020202020204" pitchFamily="34" charset="0"/>
              <a:buChar char="•"/>
              <a:defRPr/>
            </a:pPr>
            <a:endParaRPr lang="fr-CA" altLang="fr-FR" dirty="0">
              <a:solidFill>
                <a:srgbClr val="565A5C"/>
              </a:solidFill>
              <a:latin typeface="+mj-lt"/>
              <a:ea typeface="ヒラギノ角ゴ Pro W3"/>
            </a:endParaRPr>
          </a:p>
        </p:txBody>
      </p:sp>
      <p:sp>
        <p:nvSpPr>
          <p:cNvPr id="22" name="Sous-titre 2"/>
          <p:cNvSpPr txBox="1">
            <a:spLocks/>
          </p:cNvSpPr>
          <p:nvPr>
            <p:custDataLst>
              <p:tags r:id="rId5"/>
            </p:custDataLst>
          </p:nvPr>
        </p:nvSpPr>
        <p:spPr bwMode="auto">
          <a:xfrm>
            <a:off x="5644926" y="2924944"/>
            <a:ext cx="1368350" cy="818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None/>
              <a:defRPr sz="2000" kern="1200">
                <a:solidFill>
                  <a:srgbClr val="898989"/>
                </a:solidFill>
                <a:effectLst/>
                <a:latin typeface="Arial" pitchFamily="34" charset="0"/>
                <a:ea typeface="ヒラギノ角ゴ Pro W3" charset="-128"/>
                <a:cs typeface="Arial" pitchFamily="34" charset="0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None/>
              <a:defRPr lang="fr-CA"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ヒラギノ角ゴ Pro W3" charset="-128"/>
                <a:cs typeface="Arial" pitchFamily="34" charset="0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ヒラギノ角ゴ Pro W3" charset="-128"/>
                <a:cs typeface="Arial" pitchFamily="34" charset="0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ヒラギノ角ゴ Pro W3" charset="-128"/>
                <a:cs typeface="Arial" pitchFamily="34" charset="0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Courier New" panose="02070309020205020404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ヒラギノ角ゴ Pro W3" charset="-128"/>
                <a:cs typeface="Arial" pitchFamily="34" charset="0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D2492A"/>
              </a:buClr>
              <a:defRPr/>
            </a:pP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Aerial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surveys</a:t>
            </a:r>
            <a:endParaRPr lang="fr-CA" altLang="fr-FR" dirty="0">
              <a:solidFill>
                <a:srgbClr val="565A5C"/>
              </a:solidFill>
              <a:latin typeface="+mj-lt"/>
              <a:ea typeface="ヒラギノ角ゴ Pro W3"/>
            </a:endParaRPr>
          </a:p>
          <a:p>
            <a:pPr>
              <a:buClr>
                <a:srgbClr val="D2492A"/>
              </a:buClr>
              <a:defRPr/>
            </a:pPr>
            <a:endParaRPr lang="fr-CA" altLang="fr-FR" dirty="0">
              <a:solidFill>
                <a:srgbClr val="565A5C"/>
              </a:solidFill>
              <a:latin typeface="+mj-lt"/>
              <a:ea typeface="ヒラギノ角ゴ Pro W3"/>
            </a:endParaRPr>
          </a:p>
          <a:p>
            <a:pPr marL="342900" indent="-342900">
              <a:buClr>
                <a:srgbClr val="D2492A"/>
              </a:buClr>
              <a:buFont typeface="Arial" panose="020B0604020202020204" pitchFamily="34" charset="0"/>
              <a:buChar char="•"/>
              <a:defRPr/>
            </a:pPr>
            <a:endParaRPr lang="fr-CA" altLang="fr-FR" dirty="0">
              <a:solidFill>
                <a:srgbClr val="565A5C"/>
              </a:solidFill>
              <a:latin typeface="+mj-lt"/>
              <a:ea typeface="ヒラギノ角ゴ Pro W3"/>
            </a:endParaRPr>
          </a:p>
        </p:txBody>
      </p:sp>
      <p:sp>
        <p:nvSpPr>
          <p:cNvPr id="23" name="Sous-titre 2"/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5661308" y="3978430"/>
            <a:ext cx="1368350" cy="818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None/>
              <a:defRPr sz="2000" kern="1200">
                <a:solidFill>
                  <a:srgbClr val="898989"/>
                </a:solidFill>
                <a:effectLst/>
                <a:latin typeface="Arial" pitchFamily="34" charset="0"/>
                <a:ea typeface="ヒラギノ角ゴ Pro W3" charset="-128"/>
                <a:cs typeface="Arial" pitchFamily="34" charset="0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None/>
              <a:defRPr lang="fr-CA"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ヒラギノ角ゴ Pro W3" charset="-128"/>
                <a:cs typeface="Arial" pitchFamily="34" charset="0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ヒラギノ角ゴ Pro W3" charset="-128"/>
                <a:cs typeface="Arial" pitchFamily="34" charset="0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ヒラギノ角ゴ Pro W3" charset="-128"/>
                <a:cs typeface="Arial" pitchFamily="34" charset="0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Courier New" panose="02070309020205020404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ヒラギノ角ゴ Pro W3" charset="-128"/>
                <a:cs typeface="Arial" pitchFamily="34" charset="0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D2492A"/>
              </a:buClr>
              <a:defRPr/>
            </a:pP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Remote</a:t>
            </a:r>
            <a:endParaRPr lang="fr-CA" altLang="fr-FR" dirty="0">
              <a:solidFill>
                <a:srgbClr val="565A5C"/>
              </a:solidFill>
              <a:latin typeface="+mj-lt"/>
              <a:ea typeface="ヒラギノ角ゴ Pro W3"/>
            </a:endParaRPr>
          </a:p>
          <a:p>
            <a:pPr algn="ctr">
              <a:buClr>
                <a:srgbClr val="D2492A"/>
              </a:buClr>
              <a:defRPr/>
            </a:pP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sensing</a:t>
            </a:r>
            <a:endParaRPr lang="fr-CA" altLang="fr-FR" dirty="0">
              <a:solidFill>
                <a:srgbClr val="565A5C"/>
              </a:solidFill>
              <a:latin typeface="+mj-lt"/>
              <a:ea typeface="ヒラギノ角ゴ Pro W3"/>
            </a:endParaRPr>
          </a:p>
          <a:p>
            <a:pPr>
              <a:buClr>
                <a:srgbClr val="D2492A"/>
              </a:buClr>
              <a:defRPr/>
            </a:pPr>
            <a:endParaRPr lang="fr-CA" altLang="fr-FR" dirty="0">
              <a:solidFill>
                <a:srgbClr val="565A5C"/>
              </a:solidFill>
              <a:latin typeface="+mj-lt"/>
              <a:ea typeface="ヒラギノ角ゴ Pro W3"/>
            </a:endParaRPr>
          </a:p>
          <a:p>
            <a:pPr marL="342900" indent="-342900">
              <a:buClr>
                <a:srgbClr val="D2492A"/>
              </a:buClr>
              <a:buFont typeface="Arial" panose="020B0604020202020204" pitchFamily="34" charset="0"/>
              <a:buChar char="•"/>
              <a:defRPr/>
            </a:pPr>
            <a:endParaRPr lang="fr-CA" altLang="fr-FR" dirty="0">
              <a:solidFill>
                <a:srgbClr val="565A5C"/>
              </a:solidFill>
              <a:latin typeface="+mj-lt"/>
              <a:ea typeface="ヒラギノ角ゴ Pro W3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395536" y="5219908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>
                <a:latin typeface="+mj-lt"/>
                <a:ea typeface="Roboto" panose="02000000000000000000" pitchFamily="2" charset="0"/>
              </a:rPr>
              <a:t>1900      1920      1940      1960      1980      2000      </a:t>
            </a:r>
            <a:r>
              <a:rPr lang="fr-CA" dirty="0" err="1">
                <a:latin typeface="+mj-lt"/>
                <a:ea typeface="Roboto" panose="02000000000000000000" pitchFamily="2" charset="0"/>
              </a:rPr>
              <a:t>present</a:t>
            </a:r>
            <a:endParaRPr lang="fr-CA" dirty="0">
              <a:latin typeface="+mj-lt"/>
              <a:ea typeface="Roboto" panose="02000000000000000000" pitchFamily="2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27584" y="2053243"/>
            <a:ext cx="4680520" cy="338006"/>
          </a:xfrm>
          <a:prstGeom prst="rect">
            <a:avLst/>
          </a:prstGeom>
          <a:solidFill>
            <a:srgbClr val="D2492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8" name="Rectangle 27"/>
          <p:cNvSpPr/>
          <p:nvPr/>
        </p:nvSpPr>
        <p:spPr>
          <a:xfrm>
            <a:off x="3275856" y="3164798"/>
            <a:ext cx="2232248" cy="305778"/>
          </a:xfrm>
          <a:prstGeom prst="rect">
            <a:avLst/>
          </a:prstGeom>
          <a:solidFill>
            <a:srgbClr val="D2492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9" name="Rectangle 28"/>
          <p:cNvSpPr/>
          <p:nvPr/>
        </p:nvSpPr>
        <p:spPr>
          <a:xfrm>
            <a:off x="3923927" y="4209958"/>
            <a:ext cx="1587585" cy="305778"/>
          </a:xfrm>
          <a:prstGeom prst="rect">
            <a:avLst/>
          </a:prstGeom>
          <a:solidFill>
            <a:srgbClr val="D2492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5139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Image 3" descr="bas_page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91535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itr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539750" y="188913"/>
            <a:ext cx="8280400" cy="936625"/>
          </a:xfrm>
        </p:spPr>
        <p:txBody>
          <a:bodyPr/>
          <a:lstStyle/>
          <a:p>
            <a:pPr>
              <a:defRPr/>
            </a:pPr>
            <a:r>
              <a:rPr lang="fr-CA" altLang="fr-FR" dirty="0">
                <a:solidFill>
                  <a:srgbClr val="565A5C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Long-</a:t>
            </a:r>
            <a:r>
              <a:rPr lang="fr-CA" altLang="fr-FR" dirty="0" err="1">
                <a:solidFill>
                  <a:srgbClr val="565A5C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term</a:t>
            </a:r>
            <a:r>
              <a:rPr lang="fr-CA" altLang="fr-FR" dirty="0">
                <a:solidFill>
                  <a:srgbClr val="565A5C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 objective</a:t>
            </a:r>
          </a:p>
        </p:txBody>
      </p:sp>
      <p:pic>
        <p:nvPicPr>
          <p:cNvPr id="19461" name="Image 5" descr="U13_template_PP-01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62" t="83496"/>
          <a:stretch>
            <a:fillRect/>
          </a:stretch>
        </p:blipFill>
        <p:spPr bwMode="auto">
          <a:xfrm>
            <a:off x="539750" y="6332538"/>
            <a:ext cx="1668463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ous-titre 2"/>
          <p:cNvSpPr txBox="1">
            <a:spLocks/>
          </p:cNvSpPr>
          <p:nvPr>
            <p:custDataLst>
              <p:tags r:id="rId4"/>
            </p:custDataLst>
          </p:nvPr>
        </p:nvSpPr>
        <p:spPr bwMode="auto">
          <a:xfrm>
            <a:off x="683829" y="1484784"/>
            <a:ext cx="7992242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None/>
              <a:defRPr sz="2000" kern="1200">
                <a:solidFill>
                  <a:srgbClr val="898989"/>
                </a:solidFill>
                <a:effectLst/>
                <a:latin typeface="Arial" pitchFamily="34" charset="0"/>
                <a:ea typeface="ヒラギノ角ゴ Pro W3" charset="-128"/>
                <a:cs typeface="Arial" pitchFamily="34" charset="0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None/>
              <a:defRPr lang="fr-CA"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ヒラギノ角ゴ Pro W3" charset="-128"/>
                <a:cs typeface="Arial" pitchFamily="34" charset="0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ヒラギノ角ゴ Pro W3" charset="-128"/>
                <a:cs typeface="Arial" pitchFamily="34" charset="0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ヒラギノ角ゴ Pro W3" charset="-128"/>
                <a:cs typeface="Arial" pitchFamily="34" charset="0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Courier New" panose="02070309020205020404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ヒラギノ角ゴ Pro W3" charset="-128"/>
                <a:cs typeface="Arial" pitchFamily="34" charset="0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rgbClr val="D2492A"/>
              </a:buClr>
              <a:buFont typeface="Arial" panose="020B0604020202020204" pitchFamily="34" charset="0"/>
              <a:buChar char="•"/>
              <a:defRPr/>
            </a:pP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Integrate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process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models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with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 multiple data sources to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produce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 and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evaluate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forecasts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 of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ongoing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 SBW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outbreaks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.</a:t>
            </a:r>
          </a:p>
          <a:p>
            <a:pPr>
              <a:buClr>
                <a:srgbClr val="D2492A"/>
              </a:buClr>
              <a:defRPr/>
            </a:pPr>
            <a:endParaRPr lang="fr-CA" altLang="fr-FR" dirty="0">
              <a:solidFill>
                <a:srgbClr val="565A5C"/>
              </a:solidFill>
              <a:latin typeface="+mj-lt"/>
              <a:ea typeface="ヒラギノ角ゴ Pro W3"/>
            </a:endParaRPr>
          </a:p>
          <a:p>
            <a:pPr marL="342900" indent="-342900">
              <a:buClr>
                <a:srgbClr val="D2492A"/>
              </a:buClr>
              <a:buFont typeface="Arial" panose="020B0604020202020204" pitchFamily="34" charset="0"/>
              <a:buChar char="•"/>
              <a:defRPr/>
            </a:pPr>
            <a:endParaRPr lang="fr-CA" altLang="fr-FR" dirty="0">
              <a:solidFill>
                <a:srgbClr val="565A5C"/>
              </a:solidFill>
              <a:latin typeface="+mj-lt"/>
              <a:ea typeface="ヒラギノ角ゴ Pro W3"/>
            </a:endParaRPr>
          </a:p>
          <a:p>
            <a:pPr marL="342900" indent="-342900">
              <a:buClr>
                <a:srgbClr val="D2492A"/>
              </a:buClr>
              <a:buFont typeface="Arial" panose="020B0604020202020204" pitchFamily="34" charset="0"/>
              <a:buChar char="•"/>
              <a:defRPr/>
            </a:pPr>
            <a:endParaRPr lang="fr-CA" altLang="fr-FR" dirty="0">
              <a:solidFill>
                <a:srgbClr val="565A5C"/>
              </a:solidFill>
              <a:latin typeface="+mj-lt"/>
              <a:ea typeface="ヒラギノ角ゴ Pro W3"/>
            </a:endParaRPr>
          </a:p>
        </p:txBody>
      </p:sp>
      <p:grpSp>
        <p:nvGrpSpPr>
          <p:cNvPr id="4" name="Groupe 3"/>
          <p:cNvGrpSpPr/>
          <p:nvPr/>
        </p:nvGrpSpPr>
        <p:grpSpPr>
          <a:xfrm>
            <a:off x="2196462" y="2761694"/>
            <a:ext cx="4029496" cy="667306"/>
            <a:chOff x="2196462" y="2761694"/>
            <a:chExt cx="4029496" cy="667306"/>
          </a:xfrm>
        </p:grpSpPr>
        <p:sp>
          <p:nvSpPr>
            <p:cNvPr id="51" name="ZoneTexte 50"/>
            <p:cNvSpPr txBox="1"/>
            <p:nvPr/>
          </p:nvSpPr>
          <p:spPr>
            <a:xfrm>
              <a:off x="2196462" y="2761694"/>
              <a:ext cx="1942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dirty="0" err="1">
                  <a:latin typeface="+mj-lt"/>
                </a:rPr>
                <a:t>Climate</a:t>
              </a:r>
              <a:endParaRPr lang="fr-CA" dirty="0">
                <a:latin typeface="+mj-lt"/>
              </a:endParaRPr>
            </a:p>
          </p:txBody>
        </p:sp>
        <p:sp>
          <p:nvSpPr>
            <p:cNvPr id="52" name="ZoneTexte 51"/>
            <p:cNvSpPr txBox="1"/>
            <p:nvPr/>
          </p:nvSpPr>
          <p:spPr>
            <a:xfrm>
              <a:off x="4283218" y="2761694"/>
              <a:ext cx="19427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dirty="0">
                  <a:latin typeface="+mj-lt"/>
                </a:rPr>
                <a:t>Forest </a:t>
              </a:r>
              <a:r>
                <a:rPr lang="fr-CA" dirty="0" err="1">
                  <a:latin typeface="+mj-lt"/>
                </a:rPr>
                <a:t>landscape</a:t>
              </a:r>
              <a:endParaRPr lang="fr-CA" dirty="0">
                <a:latin typeface="+mj-lt"/>
              </a:endParaRPr>
            </a:p>
          </p:txBody>
        </p:sp>
        <p:cxnSp>
          <p:nvCxnSpPr>
            <p:cNvPr id="6" name="Connecteur droit avec flèche 5"/>
            <p:cNvCxnSpPr/>
            <p:nvPr/>
          </p:nvCxnSpPr>
          <p:spPr>
            <a:xfrm>
              <a:off x="3150376" y="3140968"/>
              <a:ext cx="0" cy="2800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avec flèche 57"/>
            <p:cNvCxnSpPr/>
            <p:nvPr/>
          </p:nvCxnSpPr>
          <p:spPr>
            <a:xfrm>
              <a:off x="5291330" y="3148906"/>
              <a:ext cx="0" cy="2800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e 2"/>
          <p:cNvGrpSpPr/>
          <p:nvPr/>
        </p:nvGrpSpPr>
        <p:grpSpPr>
          <a:xfrm>
            <a:off x="755024" y="3536546"/>
            <a:ext cx="7457776" cy="936104"/>
            <a:chOff x="755024" y="3536546"/>
            <a:chExt cx="7457776" cy="936104"/>
          </a:xfrm>
        </p:grpSpPr>
        <p:sp>
          <p:nvSpPr>
            <p:cNvPr id="2" name="ZoneTexte 1"/>
            <p:cNvSpPr txBox="1"/>
            <p:nvPr/>
          </p:nvSpPr>
          <p:spPr>
            <a:xfrm>
              <a:off x="989565" y="3667622"/>
              <a:ext cx="28678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dirty="0">
                  <a:latin typeface="+mj-lt"/>
                </a:rPr>
                <a:t>SBW population </a:t>
              </a:r>
              <a:r>
                <a:rPr lang="fr-CA" dirty="0" err="1">
                  <a:latin typeface="+mj-lt"/>
                </a:rPr>
                <a:t>dynamics</a:t>
              </a:r>
              <a:endParaRPr lang="fr-CA" dirty="0">
                <a:latin typeface="+mj-lt"/>
              </a:endParaRPr>
            </a:p>
            <a:p>
              <a:pPr algn="ctr"/>
              <a:r>
                <a:rPr lang="fr-CA" dirty="0">
                  <a:latin typeface="+mj-lt"/>
                </a:rPr>
                <a:t>(</a:t>
              </a:r>
              <a:r>
                <a:rPr lang="fr-CA" dirty="0" err="1">
                  <a:latin typeface="+mj-lt"/>
                </a:rPr>
                <a:t>demography</a:t>
              </a:r>
              <a:r>
                <a:rPr lang="fr-CA" dirty="0">
                  <a:latin typeface="+mj-lt"/>
                </a:rPr>
                <a:t>, dispersal)</a:t>
              </a:r>
            </a:p>
          </p:txBody>
        </p:sp>
        <p:sp>
          <p:nvSpPr>
            <p:cNvPr id="49" name="ZoneTexte 48"/>
            <p:cNvSpPr txBox="1"/>
            <p:nvPr/>
          </p:nvSpPr>
          <p:spPr>
            <a:xfrm>
              <a:off x="6196576" y="3667622"/>
              <a:ext cx="20162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dirty="0">
                  <a:latin typeface="+mj-lt"/>
                </a:rPr>
                <a:t>Host </a:t>
              </a:r>
              <a:r>
                <a:rPr lang="fr-CA" dirty="0" err="1">
                  <a:latin typeface="+mj-lt"/>
                </a:rPr>
                <a:t>species</a:t>
              </a:r>
              <a:endParaRPr lang="fr-CA" dirty="0">
                <a:latin typeface="+mj-lt"/>
              </a:endParaRPr>
            </a:p>
            <a:p>
              <a:pPr algn="ctr"/>
              <a:r>
                <a:rPr lang="fr-CA" dirty="0" err="1">
                  <a:latin typeface="+mj-lt"/>
                </a:rPr>
                <a:t>growth</a:t>
              </a:r>
              <a:endParaRPr lang="fr-CA" dirty="0">
                <a:latin typeface="+mj-lt"/>
              </a:endParaRPr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4180352" y="3667622"/>
              <a:ext cx="20162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dirty="0">
                  <a:latin typeface="+mj-lt"/>
                </a:rPr>
                <a:t>Host </a:t>
              </a:r>
              <a:r>
                <a:rPr lang="fr-CA" dirty="0" err="1">
                  <a:latin typeface="+mj-lt"/>
                </a:rPr>
                <a:t>species</a:t>
              </a:r>
              <a:endParaRPr lang="fr-CA" dirty="0">
                <a:latin typeface="+mj-lt"/>
              </a:endParaRPr>
            </a:p>
            <a:p>
              <a:pPr algn="ctr"/>
              <a:r>
                <a:rPr lang="fr-CA" dirty="0" err="1">
                  <a:latin typeface="+mj-lt"/>
                </a:rPr>
                <a:t>defoliation</a:t>
              </a:r>
              <a:endParaRPr lang="fr-CA" dirty="0">
                <a:latin typeface="+mj-lt"/>
              </a:endParaRPr>
            </a:p>
          </p:txBody>
        </p:sp>
        <p:cxnSp>
          <p:nvCxnSpPr>
            <p:cNvPr id="53" name="Connecteur droit avec flèche 52"/>
            <p:cNvCxnSpPr/>
            <p:nvPr/>
          </p:nvCxnSpPr>
          <p:spPr>
            <a:xfrm>
              <a:off x="6035104" y="3990788"/>
              <a:ext cx="3229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755024" y="3536546"/>
              <a:ext cx="7457776" cy="9361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>
                <a:latin typeface="+mj-lt"/>
              </a:endParaRPr>
            </a:p>
          </p:txBody>
        </p:sp>
        <p:cxnSp>
          <p:nvCxnSpPr>
            <p:cNvPr id="59" name="Connecteur droit avec flèche 58"/>
            <p:cNvCxnSpPr/>
            <p:nvPr/>
          </p:nvCxnSpPr>
          <p:spPr>
            <a:xfrm>
              <a:off x="4018880" y="4003718"/>
              <a:ext cx="3229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e 4"/>
          <p:cNvGrpSpPr/>
          <p:nvPr/>
        </p:nvGrpSpPr>
        <p:grpSpPr>
          <a:xfrm>
            <a:off x="1222890" y="4365104"/>
            <a:ext cx="2052966" cy="1350632"/>
            <a:chOff x="1222890" y="4365104"/>
            <a:chExt cx="2052966" cy="1350632"/>
          </a:xfrm>
        </p:grpSpPr>
        <p:cxnSp>
          <p:nvCxnSpPr>
            <p:cNvPr id="60" name="Connecteur droit avec flèche 59"/>
            <p:cNvCxnSpPr/>
            <p:nvPr/>
          </p:nvCxnSpPr>
          <p:spPr>
            <a:xfrm flipH="1">
              <a:off x="2267744" y="4365104"/>
              <a:ext cx="288032" cy="59501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68" name="ZoneTexte 7167"/>
            <p:cNvSpPr txBox="1"/>
            <p:nvPr/>
          </p:nvSpPr>
          <p:spPr>
            <a:xfrm>
              <a:off x="1222890" y="5069405"/>
              <a:ext cx="20529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dirty="0" err="1">
                  <a:latin typeface="+mj-lt"/>
                </a:rPr>
                <a:t>Insect</a:t>
              </a:r>
              <a:r>
                <a:rPr lang="fr-CA" dirty="0">
                  <a:latin typeface="+mj-lt"/>
                </a:rPr>
                <a:t> population </a:t>
              </a:r>
              <a:r>
                <a:rPr lang="fr-CA" dirty="0" err="1">
                  <a:latin typeface="+mj-lt"/>
                </a:rPr>
                <a:t>surveys</a:t>
              </a:r>
              <a:endParaRPr lang="fr-CA" dirty="0">
                <a:latin typeface="+mj-lt"/>
              </a:endParaRPr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2953455" y="4351526"/>
            <a:ext cx="3867896" cy="1360574"/>
            <a:chOff x="2953455" y="4351526"/>
            <a:chExt cx="3867896" cy="1360574"/>
          </a:xfrm>
        </p:grpSpPr>
        <p:cxnSp>
          <p:nvCxnSpPr>
            <p:cNvPr id="64" name="Connecteur droit avec flèche 63"/>
            <p:cNvCxnSpPr/>
            <p:nvPr/>
          </p:nvCxnSpPr>
          <p:spPr>
            <a:xfrm flipH="1">
              <a:off x="4139202" y="4357006"/>
              <a:ext cx="900038" cy="595013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avec flèche 64"/>
            <p:cNvCxnSpPr/>
            <p:nvPr/>
          </p:nvCxnSpPr>
          <p:spPr>
            <a:xfrm>
              <a:off x="5254588" y="4351526"/>
              <a:ext cx="540280" cy="51823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ZoneTexte 70"/>
            <p:cNvSpPr txBox="1"/>
            <p:nvPr/>
          </p:nvSpPr>
          <p:spPr>
            <a:xfrm>
              <a:off x="2953455" y="5065769"/>
              <a:ext cx="20529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dirty="0" err="1">
                  <a:latin typeface="+mj-lt"/>
                </a:rPr>
                <a:t>Remote</a:t>
              </a:r>
              <a:endParaRPr lang="fr-CA" dirty="0">
                <a:latin typeface="+mj-lt"/>
              </a:endParaRPr>
            </a:p>
            <a:p>
              <a:pPr algn="ctr"/>
              <a:r>
                <a:rPr lang="fr-CA" dirty="0" err="1">
                  <a:latin typeface="+mj-lt"/>
                </a:rPr>
                <a:t>sensing</a:t>
              </a:r>
              <a:endParaRPr lang="fr-CA" dirty="0">
                <a:latin typeface="+mj-lt"/>
              </a:endParaRPr>
            </a:p>
          </p:txBody>
        </p:sp>
        <p:sp>
          <p:nvSpPr>
            <p:cNvPr id="72" name="ZoneTexte 71"/>
            <p:cNvSpPr txBox="1"/>
            <p:nvPr/>
          </p:nvSpPr>
          <p:spPr>
            <a:xfrm>
              <a:off x="4768385" y="5065768"/>
              <a:ext cx="20529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dirty="0" err="1">
                  <a:latin typeface="+mj-lt"/>
                </a:rPr>
                <a:t>Aerial</a:t>
              </a:r>
              <a:r>
                <a:rPr lang="fr-CA" dirty="0">
                  <a:latin typeface="+mj-lt"/>
                </a:rPr>
                <a:t> </a:t>
              </a:r>
              <a:br>
                <a:rPr lang="fr-CA" dirty="0">
                  <a:latin typeface="+mj-lt"/>
                </a:rPr>
              </a:br>
              <a:r>
                <a:rPr lang="fr-CA" dirty="0" err="1">
                  <a:latin typeface="+mj-lt"/>
                </a:rPr>
                <a:t>surveys</a:t>
              </a:r>
              <a:endParaRPr lang="fr-CA" dirty="0">
                <a:latin typeface="+mj-lt"/>
              </a:endParaRPr>
            </a:p>
          </p:txBody>
        </p:sp>
      </p:grpSp>
      <p:grpSp>
        <p:nvGrpSpPr>
          <p:cNvPr id="10" name="Groupe 9"/>
          <p:cNvGrpSpPr/>
          <p:nvPr/>
        </p:nvGrpSpPr>
        <p:grpSpPr>
          <a:xfrm>
            <a:off x="6197852" y="4377169"/>
            <a:ext cx="2052966" cy="1334931"/>
            <a:chOff x="6197852" y="4377169"/>
            <a:chExt cx="2052966" cy="1334931"/>
          </a:xfrm>
        </p:grpSpPr>
        <p:cxnSp>
          <p:nvCxnSpPr>
            <p:cNvPr id="67" name="Connecteur droit avec flèche 66"/>
            <p:cNvCxnSpPr/>
            <p:nvPr/>
          </p:nvCxnSpPr>
          <p:spPr>
            <a:xfrm>
              <a:off x="7198306" y="4377169"/>
              <a:ext cx="6382" cy="53179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ZoneTexte 73"/>
            <p:cNvSpPr txBox="1"/>
            <p:nvPr/>
          </p:nvSpPr>
          <p:spPr>
            <a:xfrm>
              <a:off x="6197852" y="5065769"/>
              <a:ext cx="20529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A" dirty="0" err="1">
                  <a:latin typeface="+mj-lt"/>
                </a:rPr>
                <a:t>Tree</a:t>
              </a:r>
              <a:r>
                <a:rPr lang="fr-CA" dirty="0">
                  <a:latin typeface="+mj-lt"/>
                </a:rPr>
                <a:t>-ring</a:t>
              </a:r>
            </a:p>
            <a:p>
              <a:pPr algn="ctr"/>
              <a:r>
                <a:rPr lang="fr-CA" dirty="0" err="1">
                  <a:latin typeface="+mj-lt"/>
                </a:rPr>
                <a:t>series</a:t>
              </a:r>
              <a:endParaRPr lang="fr-CA" dirty="0">
                <a:latin typeface="+mj-lt"/>
              </a:endParaRPr>
            </a:p>
          </p:txBody>
        </p:sp>
      </p:grpSp>
      <p:grpSp>
        <p:nvGrpSpPr>
          <p:cNvPr id="7172" name="Groupe 7171"/>
          <p:cNvGrpSpPr/>
          <p:nvPr/>
        </p:nvGrpSpPr>
        <p:grpSpPr>
          <a:xfrm>
            <a:off x="323528" y="2276872"/>
            <a:ext cx="6192688" cy="3672408"/>
            <a:chOff x="251520" y="2276872"/>
            <a:chExt cx="6192688" cy="3672408"/>
          </a:xfrm>
        </p:grpSpPr>
        <p:sp>
          <p:nvSpPr>
            <p:cNvPr id="7170" name="Rectangle 7169"/>
            <p:cNvSpPr/>
            <p:nvPr/>
          </p:nvSpPr>
          <p:spPr>
            <a:xfrm>
              <a:off x="251520" y="2276872"/>
              <a:ext cx="4137103" cy="3672408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03920" y="2443144"/>
              <a:ext cx="6040288" cy="1057864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</p:spTree>
    <p:extLst>
      <p:ext uri="{BB962C8B-B14F-4D97-AF65-F5344CB8AC3E}">
        <p14:creationId xmlns:p14="http://schemas.microsoft.com/office/powerpoint/2010/main" val="247724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Image 3" descr="bas_page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7938"/>
            <a:ext cx="91535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itr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539750" y="188913"/>
            <a:ext cx="8280400" cy="936625"/>
          </a:xfrm>
        </p:spPr>
        <p:txBody>
          <a:bodyPr/>
          <a:lstStyle/>
          <a:p>
            <a:pPr>
              <a:defRPr/>
            </a:pPr>
            <a:r>
              <a:rPr lang="fr-CA" altLang="fr-FR" dirty="0">
                <a:solidFill>
                  <a:srgbClr val="565A5C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This </a:t>
            </a:r>
            <a:r>
              <a:rPr lang="fr-CA" altLang="fr-FR" dirty="0" err="1">
                <a:solidFill>
                  <a:srgbClr val="565A5C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study</a:t>
            </a:r>
            <a:endParaRPr lang="fr-CA" altLang="fr-FR" dirty="0">
              <a:solidFill>
                <a:srgbClr val="565A5C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9461" name="Image 5" descr="U13_template_PP-01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62" t="83496"/>
          <a:stretch>
            <a:fillRect/>
          </a:stretch>
        </p:blipFill>
        <p:spPr bwMode="auto">
          <a:xfrm>
            <a:off x="539750" y="6332538"/>
            <a:ext cx="1668463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ous-titre 2"/>
          <p:cNvSpPr txBox="1">
            <a:spLocks/>
          </p:cNvSpPr>
          <p:nvPr>
            <p:custDataLst>
              <p:tags r:id="rId4"/>
            </p:custDataLst>
          </p:nvPr>
        </p:nvSpPr>
        <p:spPr bwMode="auto">
          <a:xfrm>
            <a:off x="684214" y="1412776"/>
            <a:ext cx="7992242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None/>
              <a:defRPr sz="2000" kern="1200">
                <a:solidFill>
                  <a:srgbClr val="898989"/>
                </a:solidFill>
                <a:effectLst/>
                <a:latin typeface="Arial" pitchFamily="34" charset="0"/>
                <a:ea typeface="ヒラギノ角ゴ Pro W3" charset="-128"/>
                <a:cs typeface="Arial" pitchFamily="34" charset="0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None/>
              <a:defRPr lang="fr-CA"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ヒラギノ角ゴ Pro W3" charset="-128"/>
                <a:cs typeface="Arial" pitchFamily="34" charset="0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ヒラギノ角ゴ Pro W3" charset="-128"/>
                <a:cs typeface="Arial" pitchFamily="34" charset="0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ヒラギノ角ゴ Pro W3" charset="-128"/>
                <a:cs typeface="Arial" pitchFamily="34" charset="0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Courier New" panose="02070309020205020404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ヒラギノ角ゴ Pro W3" charset="-128"/>
                <a:cs typeface="Arial" pitchFamily="34" charset="0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D2492A"/>
              </a:buClr>
              <a:defRPr/>
            </a:pP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Calibrate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link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between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tree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-ring records and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observed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defoliation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during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 the last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spruce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budworm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outbreak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 (1967-1992) to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infer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defoliation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 in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previous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outbreak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 cycles.</a:t>
            </a:r>
          </a:p>
          <a:p>
            <a:pPr>
              <a:buClr>
                <a:srgbClr val="D2492A"/>
              </a:buClr>
              <a:defRPr/>
            </a:pPr>
            <a:endParaRPr lang="fr-CA" altLang="fr-FR" dirty="0">
              <a:solidFill>
                <a:srgbClr val="565A5C"/>
              </a:solidFill>
              <a:latin typeface="+mj-lt"/>
              <a:ea typeface="ヒラギノ角ゴ Pro W3"/>
            </a:endParaRPr>
          </a:p>
          <a:p>
            <a:pPr marL="342900" indent="-342900">
              <a:buClr>
                <a:srgbClr val="D2492A"/>
              </a:buClr>
              <a:buFont typeface="Arial" panose="020B0604020202020204" pitchFamily="34" charset="0"/>
              <a:buChar char="•"/>
              <a:defRPr/>
            </a:pPr>
            <a:endParaRPr lang="fr-CA" altLang="fr-FR" dirty="0">
              <a:solidFill>
                <a:srgbClr val="565A5C"/>
              </a:solidFill>
              <a:latin typeface="+mj-lt"/>
              <a:ea typeface="ヒラギノ角ゴ Pro W3"/>
            </a:endParaRPr>
          </a:p>
          <a:p>
            <a:pPr marL="342900" indent="-342900">
              <a:buClr>
                <a:srgbClr val="D2492A"/>
              </a:buClr>
              <a:buFont typeface="Arial" panose="020B0604020202020204" pitchFamily="34" charset="0"/>
              <a:buChar char="•"/>
              <a:defRPr/>
            </a:pPr>
            <a:endParaRPr lang="fr-CA" altLang="fr-FR" dirty="0">
              <a:solidFill>
                <a:srgbClr val="565A5C"/>
              </a:solidFill>
              <a:latin typeface="+mj-lt"/>
              <a:ea typeface="ヒラギノ角ゴ Pro W3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684214" y="2708010"/>
            <a:ext cx="41762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b="1" dirty="0" err="1">
                <a:latin typeface="+mj-lt"/>
              </a:rPr>
              <a:t>Defoliation</a:t>
            </a:r>
            <a:r>
              <a:rPr lang="fr-CA" sz="2000" b="1" dirty="0">
                <a:latin typeface="+mj-lt"/>
              </a:rPr>
              <a:t> </a:t>
            </a:r>
            <a:r>
              <a:rPr lang="fr-CA" sz="2000" b="1" dirty="0" err="1">
                <a:latin typeface="+mj-lt"/>
              </a:rPr>
              <a:t>maps</a:t>
            </a:r>
            <a:r>
              <a:rPr lang="fr-CA" sz="2000" b="1" dirty="0">
                <a:latin typeface="+mj-lt"/>
              </a:rPr>
              <a:t> </a:t>
            </a:r>
            <a:br>
              <a:rPr lang="fr-CA" sz="2000" b="1" dirty="0">
                <a:latin typeface="+mj-lt"/>
              </a:rPr>
            </a:br>
            <a:r>
              <a:rPr lang="fr-CA" sz="2000" b="1" dirty="0" err="1">
                <a:latin typeface="+mj-lt"/>
              </a:rPr>
              <a:t>from</a:t>
            </a:r>
            <a:r>
              <a:rPr lang="fr-CA" sz="2000" b="1" dirty="0">
                <a:latin typeface="+mj-lt"/>
              </a:rPr>
              <a:t> </a:t>
            </a:r>
            <a:r>
              <a:rPr lang="fr-CA" sz="2000" b="1" dirty="0" err="1">
                <a:latin typeface="+mj-lt"/>
              </a:rPr>
              <a:t>aerial</a:t>
            </a:r>
            <a:r>
              <a:rPr lang="fr-CA" sz="2000" b="1" dirty="0">
                <a:latin typeface="+mj-lt"/>
              </a:rPr>
              <a:t> </a:t>
            </a:r>
            <a:r>
              <a:rPr lang="fr-CA" sz="2000" b="1" dirty="0" err="1">
                <a:latin typeface="+mj-lt"/>
              </a:rPr>
              <a:t>surveys</a:t>
            </a:r>
            <a:endParaRPr lang="fr-CA" sz="2000" dirty="0">
              <a:latin typeface="+mj-lt"/>
            </a:endParaRPr>
          </a:p>
          <a:p>
            <a:endParaRPr lang="fr-CA" sz="2000" dirty="0">
              <a:latin typeface="+mj-lt"/>
            </a:endParaRPr>
          </a:p>
        </p:txBody>
      </p:sp>
      <p:sp>
        <p:nvSpPr>
          <p:cNvPr id="8" name="Sous-titre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684213" y="3548807"/>
            <a:ext cx="3635830" cy="1104329"/>
          </a:xfrm>
        </p:spPr>
        <p:txBody>
          <a:bodyPr/>
          <a:lstStyle/>
          <a:p>
            <a:pPr marL="342900" indent="-342900">
              <a:buClr>
                <a:srgbClr val="D2492A"/>
              </a:buClr>
              <a:buFont typeface="Arial" panose="020B0604020202020204" pitchFamily="34" charset="0"/>
              <a:buChar char="•"/>
              <a:defRPr/>
            </a:pP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Continuous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 spatial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coverage</a:t>
            </a:r>
            <a:endParaRPr lang="fr-CA" altLang="fr-FR" dirty="0">
              <a:solidFill>
                <a:srgbClr val="565A5C"/>
              </a:solidFill>
              <a:latin typeface="+mj-lt"/>
              <a:ea typeface="ヒラギノ角ゴ Pro W3"/>
            </a:endParaRPr>
          </a:p>
          <a:p>
            <a:pPr marL="342900" indent="-342900">
              <a:buClr>
                <a:srgbClr val="D2492A"/>
              </a:buClr>
              <a:buFont typeface="Arial" panose="020B0604020202020204" pitchFamily="34" charset="0"/>
              <a:buChar char="•"/>
              <a:defRPr/>
            </a:pPr>
            <a:r>
              <a:rPr lang="fr-CA" altLang="fr-FR" dirty="0" smtClean="0">
                <a:solidFill>
                  <a:srgbClr val="565A5C"/>
                </a:solidFill>
                <a:latin typeface="+mj-lt"/>
                <a:ea typeface="ヒラギノ角ゴ Pro W3"/>
              </a:rPr>
              <a:t>Ordinal </a:t>
            </a:r>
            <a:r>
              <a:rPr lang="fr-CA" altLang="fr-FR" dirty="0" err="1" smtClean="0">
                <a:solidFill>
                  <a:srgbClr val="565A5C"/>
                </a:solidFill>
                <a:latin typeface="+mj-lt"/>
                <a:ea typeface="ヒラギノ角ゴ Pro W3"/>
              </a:rPr>
              <a:t>scale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 </a:t>
            </a:r>
            <a:r>
              <a:rPr lang="fr-CA" altLang="fr-FR" dirty="0" smtClean="0">
                <a:solidFill>
                  <a:srgbClr val="565A5C"/>
                </a:solidFill>
                <a:latin typeface="+mj-lt"/>
                <a:ea typeface="ヒラギノ角ゴ Pro W3"/>
              </a:rPr>
              <a:t>(None, </a:t>
            </a:r>
            <a:br>
              <a:rPr lang="fr-CA" altLang="fr-FR" dirty="0" smtClean="0">
                <a:solidFill>
                  <a:srgbClr val="565A5C"/>
                </a:solidFill>
                <a:latin typeface="+mj-lt"/>
                <a:ea typeface="ヒラギノ角ゴ Pro W3"/>
              </a:rPr>
            </a:br>
            <a:r>
              <a:rPr lang="fr-CA" altLang="fr-FR" dirty="0" err="1" smtClean="0">
                <a:solidFill>
                  <a:schemeClr val="accent3">
                    <a:lumMod val="75000"/>
                  </a:schemeClr>
                </a:solidFill>
                <a:latin typeface="+mj-lt"/>
                <a:ea typeface="ヒラギノ角ゴ Pro W3"/>
              </a:rPr>
              <a:t>Low</a:t>
            </a:r>
            <a:r>
              <a:rPr lang="fr-CA" altLang="fr-FR" dirty="0" smtClean="0">
                <a:solidFill>
                  <a:schemeClr val="accent3">
                    <a:lumMod val="75000"/>
                  </a:schemeClr>
                </a:solidFill>
                <a:latin typeface="+mj-lt"/>
                <a:ea typeface="ヒラギノ角ゴ Pro W3"/>
              </a:rPr>
              <a:t> = 1-35%</a:t>
            </a:r>
            <a:r>
              <a:rPr lang="fr-CA" altLang="fr-FR" dirty="0" smtClean="0">
                <a:solidFill>
                  <a:srgbClr val="565A5C"/>
                </a:solidFill>
                <a:latin typeface="+mj-lt"/>
                <a:ea typeface="ヒラギノ角ゴ Pro W3"/>
              </a:rPr>
              <a:t>, </a:t>
            </a:r>
            <a:br>
              <a:rPr lang="fr-CA" altLang="fr-FR" dirty="0" smtClean="0">
                <a:solidFill>
                  <a:srgbClr val="565A5C"/>
                </a:solidFill>
                <a:latin typeface="+mj-lt"/>
                <a:ea typeface="ヒラギノ角ゴ Pro W3"/>
              </a:rPr>
            </a:br>
            <a:r>
              <a:rPr lang="fr-CA" altLang="fr-FR" dirty="0" smtClean="0">
                <a:solidFill>
                  <a:srgbClr val="B29900"/>
                </a:solidFill>
                <a:latin typeface="+mj-lt"/>
                <a:ea typeface="ヒラギノ角ゴ Pro W3"/>
              </a:rPr>
              <a:t>Medium = 36-70%</a:t>
            </a:r>
            <a:r>
              <a:rPr lang="fr-CA" altLang="fr-FR" dirty="0" smtClean="0">
                <a:solidFill>
                  <a:srgbClr val="565A5C"/>
                </a:solidFill>
                <a:latin typeface="+mj-lt"/>
                <a:ea typeface="ヒラギノ角ゴ Pro W3"/>
              </a:rPr>
              <a:t>, </a:t>
            </a:r>
            <a:br>
              <a:rPr lang="fr-CA" altLang="fr-FR" dirty="0" smtClean="0">
                <a:solidFill>
                  <a:srgbClr val="565A5C"/>
                </a:solidFill>
                <a:latin typeface="+mj-lt"/>
                <a:ea typeface="ヒラギノ角ゴ Pro W3"/>
              </a:rPr>
            </a:br>
            <a:r>
              <a:rPr lang="fr-CA" altLang="fr-FR" dirty="0" smtClean="0">
                <a:solidFill>
                  <a:srgbClr val="C00000"/>
                </a:solidFill>
                <a:latin typeface="+mj-lt"/>
                <a:ea typeface="ヒラギノ角ゴ Pro W3"/>
              </a:rPr>
              <a:t>High = 71-100%</a:t>
            </a:r>
            <a:r>
              <a:rPr lang="fr-CA" altLang="fr-FR" dirty="0" smtClean="0">
                <a:solidFill>
                  <a:srgbClr val="565A5C"/>
                </a:solidFill>
                <a:latin typeface="+mj-lt"/>
                <a:ea typeface="ヒラギノ角ゴ Pro W3"/>
              </a:rPr>
              <a:t>)</a:t>
            </a:r>
            <a:endParaRPr lang="fr-CA" altLang="fr-FR" dirty="0">
              <a:solidFill>
                <a:srgbClr val="565A5C"/>
              </a:solidFill>
              <a:latin typeface="+mj-lt"/>
              <a:ea typeface="ヒラギノ角ゴ Pro W3"/>
            </a:endParaRPr>
          </a:p>
          <a:p>
            <a:pPr marL="342900" indent="-342900">
              <a:buClr>
                <a:srgbClr val="D2492A"/>
              </a:buClr>
              <a:buFont typeface="Arial" panose="020B0604020202020204" pitchFamily="34" charset="0"/>
              <a:buChar char="•"/>
              <a:defRPr/>
            </a:pP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Not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species-specific</a:t>
            </a:r>
            <a:endParaRPr lang="fr-CA" altLang="fr-FR" dirty="0">
              <a:solidFill>
                <a:srgbClr val="565A5C"/>
              </a:solidFill>
              <a:latin typeface="+mj-lt"/>
              <a:ea typeface="ヒラギノ角ゴ Pro W3"/>
            </a:endParaRPr>
          </a:p>
          <a:p>
            <a:pPr marL="342900" indent="-342900">
              <a:buClr>
                <a:srgbClr val="D2492A"/>
              </a:buClr>
              <a:buFont typeface="Arial" panose="020B0604020202020204" pitchFamily="34" charset="0"/>
              <a:buChar char="•"/>
              <a:defRPr/>
            </a:pPr>
            <a:endParaRPr lang="fr-CA" altLang="fr-FR" dirty="0">
              <a:solidFill>
                <a:srgbClr val="565A5C"/>
              </a:solidFill>
              <a:latin typeface="+mj-lt"/>
              <a:ea typeface="ヒラギノ角ゴ Pro W3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320045" y="2708010"/>
            <a:ext cx="41762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2000" b="1" dirty="0" err="1">
                <a:latin typeface="+mj-lt"/>
              </a:rPr>
              <a:t>Dendrological</a:t>
            </a:r>
            <a:r>
              <a:rPr lang="fr-CA" sz="2000" b="1" dirty="0">
                <a:latin typeface="+mj-lt"/>
              </a:rPr>
              <a:t> (</a:t>
            </a:r>
            <a:r>
              <a:rPr lang="fr-CA" sz="2000" b="1" dirty="0" err="1">
                <a:latin typeface="+mj-lt"/>
              </a:rPr>
              <a:t>tree</a:t>
            </a:r>
            <a:r>
              <a:rPr lang="fr-CA" sz="2000" b="1" dirty="0">
                <a:latin typeface="+mj-lt"/>
              </a:rPr>
              <a:t>-ring) records</a:t>
            </a:r>
            <a:br>
              <a:rPr lang="fr-CA" sz="2000" b="1" dirty="0">
                <a:latin typeface="+mj-lt"/>
              </a:rPr>
            </a:br>
            <a:r>
              <a:rPr lang="fr-CA" sz="2000" b="1" dirty="0" err="1">
                <a:latin typeface="+mj-lt"/>
              </a:rPr>
              <a:t>from</a:t>
            </a:r>
            <a:r>
              <a:rPr lang="fr-CA" sz="2000" b="1" dirty="0">
                <a:latin typeface="+mj-lt"/>
              </a:rPr>
              <a:t> </a:t>
            </a:r>
            <a:r>
              <a:rPr lang="fr-CA" sz="2000" b="1" dirty="0" err="1">
                <a:latin typeface="+mj-lt"/>
              </a:rPr>
              <a:t>forest</a:t>
            </a:r>
            <a:r>
              <a:rPr lang="fr-CA" sz="2000" b="1" dirty="0">
                <a:latin typeface="+mj-lt"/>
              </a:rPr>
              <a:t> </a:t>
            </a:r>
            <a:r>
              <a:rPr lang="fr-CA" sz="2000" b="1" dirty="0" err="1">
                <a:latin typeface="+mj-lt"/>
              </a:rPr>
              <a:t>inventory</a:t>
            </a:r>
            <a:r>
              <a:rPr lang="fr-CA" sz="2000" b="1" dirty="0">
                <a:latin typeface="+mj-lt"/>
              </a:rPr>
              <a:t> plots</a:t>
            </a:r>
            <a:endParaRPr lang="fr-CA" sz="2000" dirty="0">
              <a:latin typeface="+mj-lt"/>
            </a:endParaRPr>
          </a:p>
          <a:p>
            <a:endParaRPr lang="fr-CA" sz="2000" dirty="0">
              <a:latin typeface="+mj-lt"/>
            </a:endParaRPr>
          </a:p>
        </p:txBody>
      </p:sp>
      <p:sp>
        <p:nvSpPr>
          <p:cNvPr id="10" name="Sous-titre 2"/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4320044" y="3548807"/>
            <a:ext cx="3852356" cy="1104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None/>
              <a:defRPr sz="2000" kern="1200">
                <a:solidFill>
                  <a:srgbClr val="898989"/>
                </a:solidFill>
                <a:effectLst/>
                <a:latin typeface="Arial" pitchFamily="34" charset="0"/>
                <a:ea typeface="ヒラギノ角ゴ Pro W3" charset="-128"/>
                <a:cs typeface="Arial" pitchFamily="34" charset="0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None/>
              <a:defRPr lang="fr-CA"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ヒラギノ角ゴ Pro W3" charset="-128"/>
                <a:cs typeface="Arial" pitchFamily="34" charset="0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ヒラギノ角ゴ Pro W3" charset="-128"/>
                <a:cs typeface="Arial" pitchFamily="34" charset="0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ヒラギノ角ゴ Pro W3" charset="-128"/>
                <a:cs typeface="Arial" pitchFamily="34" charset="0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Courier New" panose="02070309020205020404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ヒラギノ角ゴ Pro W3" charset="-128"/>
                <a:cs typeface="Arial" pitchFamily="34" charset="0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rgbClr val="D2492A"/>
              </a:buClr>
              <a:buFont typeface="Arial" panose="020B0604020202020204" pitchFamily="34" charset="0"/>
              <a:buChar char="•"/>
              <a:defRPr/>
            </a:pP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~26,000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cores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from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 host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species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 over ~14,000 plots</a:t>
            </a:r>
          </a:p>
          <a:p>
            <a:pPr marL="342900" indent="-342900">
              <a:buClr>
                <a:srgbClr val="D2492A"/>
              </a:buClr>
              <a:buFont typeface="Arial" panose="020B0604020202020204" pitchFamily="34" charset="0"/>
              <a:buChar char="•"/>
              <a:defRPr/>
            </a:pP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Longer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timescales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 (&gt;100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years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)</a:t>
            </a:r>
          </a:p>
          <a:p>
            <a:pPr marL="342900" indent="-342900">
              <a:buClr>
                <a:srgbClr val="D2492A"/>
              </a:buClr>
              <a:buFont typeface="Arial" panose="020B0604020202020204" pitchFamily="34" charset="0"/>
              <a:buChar char="•"/>
              <a:defRPr/>
            </a:pP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Indirect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measure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 of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defoliation</a:t>
            </a:r>
            <a:endParaRPr lang="fr-CA" altLang="fr-FR" dirty="0">
              <a:solidFill>
                <a:srgbClr val="565A5C"/>
              </a:solidFill>
              <a:latin typeface="+mj-lt"/>
              <a:ea typeface="ヒラギノ角ゴ Pro W3"/>
            </a:endParaRPr>
          </a:p>
          <a:p>
            <a:pPr marL="342900" indent="-342900">
              <a:buClr>
                <a:srgbClr val="D2492A"/>
              </a:buClr>
              <a:buFont typeface="Arial" panose="020B0604020202020204" pitchFamily="34" charset="0"/>
              <a:buChar char="•"/>
              <a:defRPr/>
            </a:pP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Sampling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 and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survival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bias</a:t>
            </a:r>
            <a:endParaRPr lang="fr-CA" altLang="fr-FR" dirty="0">
              <a:solidFill>
                <a:srgbClr val="565A5C"/>
              </a:solidFill>
              <a:latin typeface="+mj-lt"/>
              <a:ea typeface="ヒラギノ角ゴ Pro W3"/>
            </a:endParaRPr>
          </a:p>
          <a:p>
            <a:pPr marL="342900" indent="-342900">
              <a:buClr>
                <a:srgbClr val="D2492A"/>
              </a:buClr>
              <a:buFont typeface="Arial" panose="020B0604020202020204" pitchFamily="34" charset="0"/>
              <a:buChar char="•"/>
              <a:defRPr/>
            </a:pPr>
            <a:endParaRPr lang="fr-CA" altLang="fr-FR" dirty="0">
              <a:solidFill>
                <a:srgbClr val="565A5C"/>
              </a:solidFill>
              <a:latin typeface="+mj-lt"/>
              <a:ea typeface="ヒラギノ角ゴ Pro W3"/>
            </a:endParaRPr>
          </a:p>
          <a:p>
            <a:pPr marL="342900" indent="-342900">
              <a:buClr>
                <a:srgbClr val="D2492A"/>
              </a:buClr>
              <a:buFont typeface="Arial" panose="020B0604020202020204" pitchFamily="34" charset="0"/>
              <a:buChar char="•"/>
              <a:defRPr/>
            </a:pPr>
            <a:endParaRPr lang="fr-CA" altLang="fr-FR" dirty="0">
              <a:solidFill>
                <a:srgbClr val="565A5C"/>
              </a:solidFill>
              <a:latin typeface="+mj-lt"/>
              <a:ea typeface="ヒラギノ角ゴ Pro W3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45" y="3536943"/>
            <a:ext cx="4043544" cy="221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93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/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Image 3" descr="bas_page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7938"/>
            <a:ext cx="91535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itr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539750" y="188913"/>
            <a:ext cx="8280400" cy="936625"/>
          </a:xfrm>
        </p:spPr>
        <p:txBody>
          <a:bodyPr/>
          <a:lstStyle/>
          <a:p>
            <a:pPr>
              <a:defRPr/>
            </a:pPr>
            <a:r>
              <a:rPr lang="fr-CA" altLang="fr-FR" dirty="0">
                <a:solidFill>
                  <a:srgbClr val="565A5C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Data</a:t>
            </a:r>
          </a:p>
        </p:txBody>
      </p:sp>
      <p:pic>
        <p:nvPicPr>
          <p:cNvPr id="25605" name="Image 5" descr="U13_template_PP-01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62" t="83496"/>
          <a:stretch>
            <a:fillRect/>
          </a:stretch>
        </p:blipFill>
        <p:spPr bwMode="auto">
          <a:xfrm>
            <a:off x="539750" y="6332538"/>
            <a:ext cx="1668463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ous-titre 2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467544" y="1340470"/>
            <a:ext cx="7991475" cy="4320778"/>
          </a:xfrm>
        </p:spPr>
        <p:txBody>
          <a:bodyPr/>
          <a:lstStyle/>
          <a:p>
            <a:pPr marL="342900" indent="-342900">
              <a:buClr>
                <a:srgbClr val="D2492A"/>
              </a:buClr>
              <a:buFont typeface="Arial" panose="020B0604020202020204" pitchFamily="34" charset="0"/>
              <a:buChar char="•"/>
              <a:defRPr/>
            </a:pP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Cores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sampled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from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forest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inventory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 plots in the western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mixedwoods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 zone of Québec, Canada (23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regional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landscape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units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 or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RLUs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).</a:t>
            </a:r>
          </a:p>
          <a:p>
            <a:pPr marL="342900" indent="-342900">
              <a:buClr>
                <a:srgbClr val="D2492A"/>
              </a:buClr>
              <a:buFont typeface="Arial" panose="020B0604020202020204" pitchFamily="34" charset="0"/>
              <a:buChar char="•"/>
              <a:defRPr/>
            </a:pPr>
            <a:endParaRPr lang="fr-CA" altLang="fr-FR" dirty="0">
              <a:solidFill>
                <a:srgbClr val="565A5C"/>
              </a:solidFill>
              <a:latin typeface="+mj-lt"/>
              <a:ea typeface="ヒラギノ角ゴ Pro W3"/>
            </a:endParaRPr>
          </a:p>
          <a:p>
            <a:pPr marL="342900" indent="-342900">
              <a:buClr>
                <a:srgbClr val="D2492A"/>
              </a:buClr>
              <a:buFont typeface="Arial" panose="020B0604020202020204" pitchFamily="34" charset="0"/>
              <a:buChar char="•"/>
              <a:defRPr/>
            </a:pP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Single host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species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 model for </a:t>
            </a:r>
            <a:b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</a:b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white </a:t>
            </a:r>
            <a:r>
              <a:rPr lang="fr-CA" altLang="fr-FR" dirty="0" err="1" smtClean="0">
                <a:solidFill>
                  <a:srgbClr val="565A5C"/>
                </a:solidFill>
                <a:latin typeface="+mj-lt"/>
                <a:ea typeface="ヒラギノ角ゴ Pro W3"/>
              </a:rPr>
              <a:t>spruce</a:t>
            </a:r>
            <a:r>
              <a:rPr lang="fr-CA" altLang="fr-FR" dirty="0" smtClean="0">
                <a:solidFill>
                  <a:srgbClr val="565A5C"/>
                </a:solidFill>
                <a:latin typeface="+mj-lt"/>
                <a:ea typeface="ヒラギノ角ゴ Pro W3"/>
              </a:rPr>
              <a:t> (</a:t>
            </a:r>
            <a:r>
              <a:rPr lang="fr-CA" altLang="fr-FR" i="1" dirty="0" err="1" smtClean="0">
                <a:solidFill>
                  <a:srgbClr val="565A5C"/>
                </a:solidFill>
                <a:latin typeface="+mj-lt"/>
                <a:ea typeface="ヒラギノ角ゴ Pro W3"/>
              </a:rPr>
              <a:t>Picea</a:t>
            </a:r>
            <a:r>
              <a:rPr lang="fr-CA" altLang="fr-FR" i="1" dirty="0" smtClean="0">
                <a:solidFill>
                  <a:srgbClr val="565A5C"/>
                </a:solidFill>
                <a:latin typeface="+mj-lt"/>
                <a:ea typeface="ヒラギノ角ゴ Pro W3"/>
              </a:rPr>
              <a:t> </a:t>
            </a:r>
            <a:r>
              <a:rPr lang="fr-CA" altLang="fr-FR" i="1" dirty="0" err="1" smtClean="0">
                <a:solidFill>
                  <a:srgbClr val="565A5C"/>
                </a:solidFill>
                <a:latin typeface="+mj-lt"/>
                <a:ea typeface="ヒラギノ角ゴ Pro W3"/>
              </a:rPr>
              <a:t>glauca</a:t>
            </a:r>
            <a:r>
              <a:rPr lang="fr-CA" altLang="fr-FR" dirty="0" smtClean="0">
                <a:solidFill>
                  <a:srgbClr val="565A5C"/>
                </a:solidFill>
                <a:latin typeface="+mj-lt"/>
                <a:ea typeface="ヒラギノ角ゴ Pro W3"/>
              </a:rPr>
              <a:t>): 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/>
            </a:r>
            <a:b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</a:b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1062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cores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from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 875 plots.</a:t>
            </a:r>
          </a:p>
          <a:p>
            <a:pPr marL="342900" indent="-342900">
              <a:buClr>
                <a:srgbClr val="D2492A"/>
              </a:buClr>
              <a:buFont typeface="Arial" panose="020B0604020202020204" pitchFamily="34" charset="0"/>
              <a:buChar char="•"/>
              <a:defRPr/>
            </a:pPr>
            <a:endParaRPr lang="fr-CA" altLang="fr-FR" dirty="0">
              <a:solidFill>
                <a:srgbClr val="565A5C"/>
              </a:solidFill>
              <a:latin typeface="+mj-lt"/>
              <a:ea typeface="ヒラギノ角ゴ Pro W3"/>
            </a:endParaRPr>
          </a:p>
          <a:p>
            <a:pPr marL="342900" indent="-342900">
              <a:buClr>
                <a:srgbClr val="D2492A"/>
              </a:buClr>
              <a:buFont typeface="Arial" panose="020B0604020202020204" pitchFamily="34" charset="0"/>
              <a:buChar char="•"/>
              <a:defRPr/>
            </a:pP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40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years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with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aerial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surveys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/>
            </a:r>
            <a:b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</a:b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(1957-1996), 70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years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 of </a:t>
            </a:r>
            <a:b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</a:b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tree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-ring data (1927-1996).</a:t>
            </a:r>
          </a:p>
          <a:p>
            <a:pPr marL="342900" indent="-342900">
              <a:buClr>
                <a:srgbClr val="D2492A"/>
              </a:buClr>
              <a:buFont typeface="Arial" panose="020B0604020202020204" pitchFamily="34" charset="0"/>
              <a:buChar char="•"/>
              <a:defRPr/>
            </a:pPr>
            <a:endParaRPr lang="fr-CA" altLang="fr-FR" dirty="0">
              <a:solidFill>
                <a:srgbClr val="565A5C"/>
              </a:solidFill>
              <a:latin typeface="+mj-lt"/>
              <a:ea typeface="ヒラギノ角ゴ Pro W3"/>
            </a:endParaRPr>
          </a:p>
          <a:p>
            <a:pPr marL="342900" indent="-342900">
              <a:buClr>
                <a:srgbClr val="D2492A"/>
              </a:buClr>
              <a:buFont typeface="Arial" panose="020B0604020202020204" pitchFamily="34" charset="0"/>
              <a:buChar char="•"/>
              <a:defRPr/>
            </a:pPr>
            <a:endParaRPr lang="fr-CA" altLang="fr-FR" dirty="0">
              <a:solidFill>
                <a:srgbClr val="565A5C"/>
              </a:solidFill>
              <a:latin typeface="+mj-lt"/>
              <a:ea typeface="ヒラギノ角ゴ Pro W3"/>
            </a:endParaRPr>
          </a:p>
          <a:p>
            <a:pPr marL="342900" indent="-342900">
              <a:buClr>
                <a:srgbClr val="D2492A"/>
              </a:buClr>
              <a:buFont typeface="Arial" panose="020B0604020202020204" pitchFamily="34" charset="0"/>
              <a:buChar char="•"/>
              <a:defRPr/>
            </a:pPr>
            <a:endParaRPr lang="fr-CA" altLang="fr-FR" dirty="0">
              <a:solidFill>
                <a:srgbClr val="565A5C"/>
              </a:solidFill>
              <a:latin typeface="+mj-lt"/>
              <a:ea typeface="ヒラギノ角ゴ Pro W3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714" y="2420888"/>
            <a:ext cx="4362766" cy="24999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8274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Image 3" descr="bas_page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7938"/>
            <a:ext cx="91535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0" name="Sous-titr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684213" y="1413272"/>
            <a:ext cx="8135937" cy="1223640"/>
          </a:xfrm>
        </p:spPr>
        <p:txBody>
          <a:bodyPr/>
          <a:lstStyle/>
          <a:p>
            <a:pPr marL="342900" indent="-342900">
              <a:buClr>
                <a:srgbClr val="D2492A"/>
              </a:buClr>
              <a:buFont typeface="Arial" panose="020B0604020202020204" pitchFamily="34" charset="0"/>
              <a:buChar char="•"/>
              <a:defRPr/>
            </a:pP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Detrend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series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 (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remove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low-frequency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 signal).</a:t>
            </a:r>
          </a:p>
          <a:p>
            <a:pPr marL="342900" indent="-342900">
              <a:buClr>
                <a:srgbClr val="D2492A"/>
              </a:buClr>
              <a:buFont typeface="Arial" panose="020B0604020202020204" pitchFamily="34" charset="0"/>
              <a:buChar char="•"/>
              <a:defRPr/>
            </a:pP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Remove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poorly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correlated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series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 at local or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regional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level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.</a:t>
            </a:r>
          </a:p>
          <a:p>
            <a:pPr marL="342900" indent="-342900">
              <a:buClr>
                <a:srgbClr val="D2492A"/>
              </a:buClr>
              <a:buFont typeface="Arial" panose="020B0604020202020204" pitchFamily="34" charset="0"/>
              <a:buChar char="•"/>
              <a:defRPr/>
            </a:pP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Binary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decision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based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 on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intensity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 and duration of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growth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loss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.</a:t>
            </a:r>
          </a:p>
          <a:p>
            <a:pPr marL="342900" indent="-342900">
              <a:buClr>
                <a:srgbClr val="D2492A"/>
              </a:buClr>
              <a:buFont typeface="Arial" panose="020B0604020202020204" pitchFamily="34" charset="0"/>
              <a:buChar char="•"/>
              <a:defRPr/>
            </a:pPr>
            <a:endParaRPr lang="fr-CA" altLang="fr-FR" dirty="0">
              <a:solidFill>
                <a:srgbClr val="565A5C"/>
              </a:solidFill>
              <a:latin typeface="+mj-lt"/>
              <a:ea typeface="ヒラギノ角ゴ Pro W3"/>
            </a:endParaRPr>
          </a:p>
          <a:p>
            <a:pPr marL="342900" indent="-342900">
              <a:buClr>
                <a:srgbClr val="D2492A"/>
              </a:buClr>
              <a:buFont typeface="Arial" panose="020B0604020202020204" pitchFamily="34" charset="0"/>
              <a:buChar char="•"/>
              <a:defRPr/>
            </a:pPr>
            <a:endParaRPr lang="fr-CA" altLang="fr-FR" dirty="0">
              <a:solidFill>
                <a:srgbClr val="565A5C"/>
              </a:solidFill>
              <a:latin typeface="+mj-lt"/>
              <a:ea typeface="ヒラギノ角ゴ Pro W3"/>
            </a:endParaRPr>
          </a:p>
        </p:txBody>
      </p:sp>
      <p:sp>
        <p:nvSpPr>
          <p:cNvPr id="7171" name="Titre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539750" y="188913"/>
            <a:ext cx="8280400" cy="936625"/>
          </a:xfrm>
        </p:spPr>
        <p:txBody>
          <a:bodyPr/>
          <a:lstStyle/>
          <a:p>
            <a:pPr>
              <a:defRPr/>
            </a:pPr>
            <a:r>
              <a:rPr lang="fr-CA" altLang="fr-FR" sz="3200" dirty="0" err="1">
                <a:solidFill>
                  <a:srgbClr val="565A5C"/>
                </a:solidFill>
                <a:effectLst/>
                <a:latin typeface="+mj-lt"/>
                <a:ea typeface="ヒラギノ角ゴ Pro W3"/>
              </a:rPr>
              <a:t>Conventional</a:t>
            </a:r>
            <a:r>
              <a:rPr lang="fr-CA" altLang="fr-FR" sz="3200" dirty="0">
                <a:solidFill>
                  <a:srgbClr val="565A5C"/>
                </a:solidFill>
                <a:effectLst/>
                <a:latin typeface="+mj-lt"/>
                <a:ea typeface="ヒラギノ角ゴ Pro W3"/>
              </a:rPr>
              <a:t> </a:t>
            </a:r>
            <a:r>
              <a:rPr lang="fr-CA" altLang="fr-FR" sz="3200" dirty="0" err="1">
                <a:solidFill>
                  <a:srgbClr val="565A5C"/>
                </a:solidFill>
                <a:effectLst/>
                <a:latin typeface="+mj-lt"/>
                <a:ea typeface="ヒラギノ角ゴ Pro W3"/>
              </a:rPr>
              <a:t>method</a:t>
            </a:r>
            <a:r>
              <a:rPr lang="fr-CA" altLang="fr-FR" sz="3200" dirty="0">
                <a:solidFill>
                  <a:srgbClr val="565A5C"/>
                </a:solidFill>
                <a:effectLst/>
                <a:latin typeface="+mj-lt"/>
                <a:ea typeface="ヒラギノ角ゴ Pro W3"/>
              </a:rPr>
              <a:t> for </a:t>
            </a:r>
            <a:r>
              <a:rPr lang="fr-CA" altLang="fr-FR" sz="3200" dirty="0" err="1">
                <a:solidFill>
                  <a:srgbClr val="565A5C"/>
                </a:solidFill>
                <a:effectLst/>
                <a:latin typeface="+mj-lt"/>
                <a:ea typeface="ヒラギノ角ゴ Pro W3"/>
              </a:rPr>
              <a:t>outbreak</a:t>
            </a:r>
            <a:r>
              <a:rPr lang="fr-CA" altLang="fr-FR" sz="3200" dirty="0">
                <a:solidFill>
                  <a:srgbClr val="565A5C"/>
                </a:solidFill>
                <a:effectLst/>
                <a:latin typeface="+mj-lt"/>
                <a:ea typeface="ヒラギノ角ゴ Pro W3"/>
              </a:rPr>
              <a:t> </a:t>
            </a:r>
            <a:r>
              <a:rPr lang="fr-CA" altLang="fr-FR" sz="3200" dirty="0" err="1">
                <a:solidFill>
                  <a:srgbClr val="565A5C"/>
                </a:solidFill>
                <a:effectLst/>
                <a:latin typeface="+mj-lt"/>
                <a:ea typeface="ヒラギノ角ゴ Pro W3"/>
              </a:rPr>
              <a:t>detection</a:t>
            </a:r>
            <a:endParaRPr lang="fr-CA" altLang="fr-FR" sz="3200" dirty="0">
              <a:solidFill>
                <a:srgbClr val="565A5C"/>
              </a:solidFill>
              <a:effectLst/>
              <a:latin typeface="+mj-lt"/>
              <a:ea typeface="ヒラギノ角ゴ Pro W3"/>
            </a:endParaRPr>
          </a:p>
        </p:txBody>
      </p:sp>
      <p:pic>
        <p:nvPicPr>
          <p:cNvPr id="19461" name="Image 5" descr="U13_template_PP-0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62" t="83496"/>
          <a:stretch>
            <a:fillRect/>
          </a:stretch>
        </p:blipFill>
        <p:spPr bwMode="auto">
          <a:xfrm>
            <a:off x="539750" y="6332538"/>
            <a:ext cx="1668463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996953"/>
            <a:ext cx="3810532" cy="2857899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908" y="2996952"/>
            <a:ext cx="3810532" cy="2857899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2220425" y="5556342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000" dirty="0" err="1">
                <a:latin typeface="+mj-lt"/>
              </a:rPr>
              <a:t>Year</a:t>
            </a:r>
            <a:endParaRPr lang="fr-CA" sz="2000" dirty="0">
              <a:latin typeface="+mj-lt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387519" y="5556342"/>
            <a:ext cx="864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000" dirty="0" err="1">
                <a:latin typeface="+mj-lt"/>
              </a:rPr>
              <a:t>Year</a:t>
            </a:r>
            <a:endParaRPr lang="fr-CA" sz="2000" dirty="0">
              <a:latin typeface="+mj-lt"/>
            </a:endParaRPr>
          </a:p>
        </p:txBody>
      </p:sp>
      <p:sp>
        <p:nvSpPr>
          <p:cNvPr id="10" name="ZoneTexte 9"/>
          <p:cNvSpPr txBox="1"/>
          <p:nvPr/>
        </p:nvSpPr>
        <p:spPr>
          <a:xfrm rot="16200000">
            <a:off x="-604541" y="3975607"/>
            <a:ext cx="2346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000" dirty="0" err="1">
                <a:latin typeface="+mj-lt"/>
              </a:rPr>
              <a:t>Raw</a:t>
            </a:r>
            <a:r>
              <a:rPr lang="fr-CA" sz="2000" dirty="0">
                <a:latin typeface="+mj-lt"/>
              </a:rPr>
              <a:t> </a:t>
            </a:r>
            <a:r>
              <a:rPr lang="fr-CA" sz="2000" dirty="0" err="1">
                <a:latin typeface="+mj-lt"/>
              </a:rPr>
              <a:t>growth</a:t>
            </a:r>
            <a:r>
              <a:rPr lang="fr-CA" sz="2000" dirty="0">
                <a:latin typeface="+mj-lt"/>
              </a:rPr>
              <a:t> (mm)</a:t>
            </a:r>
          </a:p>
        </p:txBody>
      </p:sp>
      <p:sp>
        <p:nvSpPr>
          <p:cNvPr id="12" name="ZoneTexte 11"/>
          <p:cNvSpPr txBox="1"/>
          <p:nvPr/>
        </p:nvSpPr>
        <p:spPr>
          <a:xfrm rot="16200000">
            <a:off x="3578795" y="3976424"/>
            <a:ext cx="2346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2000" dirty="0" err="1">
                <a:latin typeface="+mj-lt"/>
              </a:rPr>
              <a:t>Detrended</a:t>
            </a:r>
            <a:r>
              <a:rPr lang="fr-CA" sz="2000" dirty="0">
                <a:latin typeface="+mj-lt"/>
              </a:rPr>
              <a:t> </a:t>
            </a:r>
            <a:r>
              <a:rPr lang="fr-CA" sz="2000" dirty="0" err="1">
                <a:latin typeface="+mj-lt"/>
              </a:rPr>
              <a:t>growth</a:t>
            </a:r>
            <a:endParaRPr lang="fr-CA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2573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Image 3" descr="bas_page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7938"/>
            <a:ext cx="91535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0" name="Sous-titr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684213" y="1413272"/>
            <a:ext cx="8135937" cy="3527896"/>
          </a:xfrm>
        </p:spPr>
        <p:txBody>
          <a:bodyPr/>
          <a:lstStyle/>
          <a:p>
            <a:pPr marL="342900" indent="-342900">
              <a:buClr>
                <a:srgbClr val="D2492A"/>
              </a:buClr>
              <a:buFont typeface="Arial" panose="020B0604020202020204" pitchFamily="34" charset="0"/>
              <a:buChar char="•"/>
              <a:defRPr/>
            </a:pP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Perform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 calibration and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retrospective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inference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 in the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same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 model.</a:t>
            </a:r>
          </a:p>
          <a:p>
            <a:pPr marL="342900" indent="-342900">
              <a:buClr>
                <a:srgbClr val="D2492A"/>
              </a:buClr>
              <a:buFont typeface="Arial" panose="020B0604020202020204" pitchFamily="34" charset="0"/>
              <a:buChar char="•"/>
              <a:defRPr/>
            </a:pPr>
            <a:endParaRPr lang="fr-CA" altLang="fr-FR" dirty="0">
              <a:solidFill>
                <a:srgbClr val="565A5C"/>
              </a:solidFill>
              <a:latin typeface="+mj-lt"/>
              <a:ea typeface="ヒラギノ角ゴ Pro W3"/>
            </a:endParaRPr>
          </a:p>
          <a:p>
            <a:pPr marL="342900" indent="-342900">
              <a:buClr>
                <a:srgbClr val="D2492A"/>
              </a:buClr>
              <a:buFont typeface="Arial" panose="020B0604020202020204" pitchFamily="34" charset="0"/>
              <a:buChar char="•"/>
              <a:defRPr/>
            </a:pP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Landscape-level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defoliation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is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observed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 in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recent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years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, </a:t>
            </a:r>
            <a:b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</a:b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missing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 (latent) in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earlier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years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.</a:t>
            </a:r>
          </a:p>
          <a:p>
            <a:pPr marL="342900" indent="-342900">
              <a:buClr>
                <a:srgbClr val="D2492A"/>
              </a:buClr>
              <a:buFont typeface="Arial" panose="020B0604020202020204" pitchFamily="34" charset="0"/>
              <a:buChar char="•"/>
              <a:defRPr/>
            </a:pPr>
            <a:endParaRPr lang="fr-CA" altLang="fr-FR" dirty="0">
              <a:solidFill>
                <a:srgbClr val="565A5C"/>
              </a:solidFill>
              <a:latin typeface="+mj-lt"/>
              <a:ea typeface="ヒラギノ角ゴ Pro W3"/>
            </a:endParaRPr>
          </a:p>
          <a:p>
            <a:pPr marL="342900" indent="-342900">
              <a:buClr>
                <a:srgbClr val="D2492A"/>
              </a:buClr>
              <a:buFont typeface="Arial" panose="020B0604020202020204" pitchFamily="34" charset="0"/>
              <a:buChar char="•"/>
              <a:defRPr/>
            </a:pP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Include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tree-level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 variation in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defoliation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intensity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.</a:t>
            </a:r>
          </a:p>
          <a:p>
            <a:pPr marL="342900" indent="-342900">
              <a:buClr>
                <a:srgbClr val="D2492A"/>
              </a:buClr>
              <a:buFont typeface="Arial" panose="020B0604020202020204" pitchFamily="34" charset="0"/>
              <a:buChar char="•"/>
              <a:defRPr/>
            </a:pPr>
            <a:endParaRPr lang="fr-CA" altLang="fr-FR" dirty="0">
              <a:solidFill>
                <a:srgbClr val="565A5C"/>
              </a:solidFill>
              <a:latin typeface="+mj-lt"/>
              <a:ea typeface="ヒラギノ角ゴ Pro W3"/>
            </a:endParaRPr>
          </a:p>
          <a:p>
            <a:pPr marL="342900" indent="-342900">
              <a:buClr>
                <a:srgbClr val="D2492A"/>
              </a:buClr>
              <a:buFont typeface="Arial" panose="020B0604020202020204" pitchFamily="34" charset="0"/>
              <a:buChar char="•"/>
              <a:defRPr/>
            </a:pP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Model </a:t>
            </a:r>
            <a:r>
              <a:rPr lang="fr-CA" altLang="fr-FR" dirty="0" err="1">
                <a:solidFill>
                  <a:srgbClr val="565A5C"/>
                </a:solidFill>
                <a:latin typeface="+mj-lt"/>
                <a:ea typeface="ヒラギノ角ゴ Pro W3"/>
              </a:rPr>
              <a:t>implemented</a:t>
            </a:r>
            <a:r>
              <a:rPr lang="fr-CA" altLang="fr-FR" dirty="0">
                <a:solidFill>
                  <a:srgbClr val="565A5C"/>
                </a:solidFill>
                <a:latin typeface="+mj-lt"/>
                <a:ea typeface="ヒラギノ角ゴ Pro W3"/>
              </a:rPr>
              <a:t> in Stan.</a:t>
            </a:r>
          </a:p>
          <a:p>
            <a:pPr marL="342900" indent="-342900">
              <a:buClr>
                <a:srgbClr val="D2492A"/>
              </a:buClr>
              <a:buFont typeface="Arial" panose="020B0604020202020204" pitchFamily="34" charset="0"/>
              <a:buChar char="•"/>
              <a:defRPr/>
            </a:pPr>
            <a:endParaRPr lang="fr-CA" altLang="fr-FR" dirty="0">
              <a:solidFill>
                <a:srgbClr val="565A5C"/>
              </a:solidFill>
              <a:latin typeface="+mj-lt"/>
              <a:ea typeface="ヒラギノ角ゴ Pro W3"/>
            </a:endParaRPr>
          </a:p>
          <a:p>
            <a:pPr marL="342900" indent="-342900">
              <a:buClr>
                <a:srgbClr val="D2492A"/>
              </a:buClr>
              <a:buFont typeface="Arial" panose="020B0604020202020204" pitchFamily="34" charset="0"/>
              <a:buChar char="•"/>
              <a:defRPr/>
            </a:pPr>
            <a:endParaRPr lang="fr-CA" altLang="fr-FR" dirty="0">
              <a:solidFill>
                <a:srgbClr val="565A5C"/>
              </a:solidFill>
              <a:latin typeface="+mj-lt"/>
              <a:ea typeface="ヒラギノ角ゴ Pro W3"/>
            </a:endParaRPr>
          </a:p>
        </p:txBody>
      </p:sp>
      <p:sp>
        <p:nvSpPr>
          <p:cNvPr id="7171" name="Titre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539750" y="188913"/>
            <a:ext cx="8280400" cy="936625"/>
          </a:xfrm>
        </p:spPr>
        <p:txBody>
          <a:bodyPr/>
          <a:lstStyle/>
          <a:p>
            <a:pPr>
              <a:defRPr/>
            </a:pPr>
            <a:r>
              <a:rPr lang="fr-CA" altLang="fr-FR" sz="3200" dirty="0" err="1">
                <a:solidFill>
                  <a:srgbClr val="565A5C"/>
                </a:solidFill>
                <a:effectLst/>
                <a:latin typeface="+mj-lt"/>
                <a:ea typeface="ヒラギノ角ゴ Pro W3"/>
              </a:rPr>
              <a:t>Hierarchical</a:t>
            </a:r>
            <a:r>
              <a:rPr lang="fr-CA" altLang="fr-FR" sz="3200" dirty="0">
                <a:solidFill>
                  <a:srgbClr val="565A5C"/>
                </a:solidFill>
                <a:effectLst/>
                <a:latin typeface="+mj-lt"/>
                <a:ea typeface="ヒラギノ角ゴ Pro W3"/>
              </a:rPr>
              <a:t> </a:t>
            </a:r>
            <a:r>
              <a:rPr lang="fr-CA" altLang="fr-FR" sz="3200" dirty="0" err="1">
                <a:solidFill>
                  <a:srgbClr val="565A5C"/>
                </a:solidFill>
                <a:effectLst/>
                <a:latin typeface="+mj-lt"/>
                <a:ea typeface="ヒラギノ角ゴ Pro W3"/>
              </a:rPr>
              <a:t>Bayesian</a:t>
            </a:r>
            <a:r>
              <a:rPr lang="fr-CA" altLang="fr-FR" sz="3200" dirty="0">
                <a:solidFill>
                  <a:srgbClr val="565A5C"/>
                </a:solidFill>
                <a:effectLst/>
                <a:latin typeface="+mj-lt"/>
                <a:ea typeface="ヒラギノ角ゴ Pro W3"/>
              </a:rPr>
              <a:t> model </a:t>
            </a:r>
            <a:r>
              <a:rPr lang="fr-CA" altLang="fr-FR" sz="3200" dirty="0" err="1">
                <a:solidFill>
                  <a:srgbClr val="565A5C"/>
                </a:solidFill>
                <a:effectLst/>
                <a:latin typeface="+mj-lt"/>
                <a:ea typeface="ヒラギノ角ゴ Pro W3"/>
              </a:rPr>
              <a:t>approach</a:t>
            </a:r>
            <a:endParaRPr lang="fr-CA" altLang="fr-FR" sz="3200" dirty="0">
              <a:solidFill>
                <a:srgbClr val="565A5C"/>
              </a:solidFill>
              <a:effectLst/>
              <a:latin typeface="+mj-lt"/>
              <a:ea typeface="ヒラギノ角ゴ Pro W3"/>
            </a:endParaRPr>
          </a:p>
        </p:txBody>
      </p:sp>
      <p:pic>
        <p:nvPicPr>
          <p:cNvPr id="19461" name="Image 5" descr="U13_template_PP-01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62" t="83496"/>
          <a:stretch>
            <a:fillRect/>
          </a:stretch>
        </p:blipFill>
        <p:spPr bwMode="auto">
          <a:xfrm>
            <a:off x="539750" y="6332538"/>
            <a:ext cx="1668463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328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heme/theme1.xml><?xml version="1.0" encoding="utf-8"?>
<a:theme xmlns:a="http://schemas.openxmlformats.org/drawingml/2006/main" name="Office Theme">
  <a:themeElements>
    <a:clrScheme name="Gris_UQAT">
      <a:dk1>
        <a:srgbClr val="565A5C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11160</TotalTime>
  <Words>1386</Words>
  <Application>Microsoft Office PowerPoint</Application>
  <PresentationFormat>Affichage à l'écran (4:3)</PresentationFormat>
  <Paragraphs>161</Paragraphs>
  <Slides>16</Slides>
  <Notes>16</Notes>
  <HiddenSlides>0</HiddenSlides>
  <MMClips>0</MMClips>
  <ScaleCrop>false</ScaleCrop>
  <HeadingPairs>
    <vt:vector size="8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7" baseType="lpstr">
      <vt:lpstr>Arial</vt:lpstr>
      <vt:lpstr>Calibri</vt:lpstr>
      <vt:lpstr>Cambria Math</vt:lpstr>
      <vt:lpstr>Courier New</vt:lpstr>
      <vt:lpstr>Open Sans</vt:lpstr>
      <vt:lpstr>Roboto</vt:lpstr>
      <vt:lpstr>Symbol</vt:lpstr>
      <vt:lpstr>Wingdings</vt:lpstr>
      <vt:lpstr>ヒラギノ角ゴ Pro W3</vt:lpstr>
      <vt:lpstr>Office Theme</vt:lpstr>
      <vt:lpstr>Acrobat Document</vt:lpstr>
      <vt:lpstr>Fusing multiple data sources for better forecasting models of forest insect outbreaks</vt:lpstr>
      <vt:lpstr>Spruce budworm (SBW)</vt:lpstr>
      <vt:lpstr>Near-term forecasting of outbreaks</vt:lpstr>
      <vt:lpstr>Data on SBW-caused defoliation</vt:lpstr>
      <vt:lpstr>Long-term objective</vt:lpstr>
      <vt:lpstr>This study</vt:lpstr>
      <vt:lpstr>Data</vt:lpstr>
      <vt:lpstr>Conventional method for outbreak detection</vt:lpstr>
      <vt:lpstr>Hierarchical Bayesian model approach</vt:lpstr>
      <vt:lpstr>Model</vt:lpstr>
      <vt:lpstr>Model</vt:lpstr>
      <vt:lpstr>Results</vt:lpstr>
      <vt:lpstr>Results</vt:lpstr>
      <vt:lpstr>Results</vt:lpstr>
      <vt:lpstr>Discussion</vt:lpstr>
      <vt:lpstr>Thank you for listening!  Questions?</vt:lpstr>
    </vt:vector>
  </TitlesOfParts>
  <Company>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</dc:title>
  <dc:creator>Service Canada</dc:creator>
  <cp:lastModifiedBy>Marchand, Philippe</cp:lastModifiedBy>
  <cp:revision>882</cp:revision>
  <cp:lastPrinted>2013-01-21T21:31:50Z</cp:lastPrinted>
  <dcterms:created xsi:type="dcterms:W3CDTF">2012-04-05T15:07:55Z</dcterms:created>
  <dcterms:modified xsi:type="dcterms:W3CDTF">2020-06-24T19:55:53Z</dcterms:modified>
</cp:coreProperties>
</file>