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8288000" cy="10287000"/>
  <p:notesSz cx="6858000" cy="9144000"/>
  <p:embeddedFontLst>
    <p:embeddedFont>
      <p:font typeface="Impact" charset="1" panose="020B0806030902050204"/>
      <p:regular r:id="rId43"/>
    </p:embeddedFont>
    <p:embeddedFont>
      <p:font typeface="Poppins" charset="1" panose="00000500000000000000"/>
      <p:regular r:id="rId44"/>
    </p:embeddedFont>
    <p:embeddedFont>
      <p:font typeface="Poppins Bold" charset="1" panose="00000800000000000000"/>
      <p:regular r:id="rId45"/>
    </p:embeddedFont>
    <p:embeddedFont>
      <p:font typeface="Poppins Medium" charset="1" panose="00000600000000000000"/>
      <p:regular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fonts/font43.fntdata" Type="http://schemas.openxmlformats.org/officeDocument/2006/relationships/font"/><Relationship Id="rId44" Target="fonts/font44.fntdata" Type="http://schemas.openxmlformats.org/officeDocument/2006/relationships/font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data.nasa.gov" TargetMode="External" Type="http://schemas.openxmlformats.org/officeDocument/2006/relationships/hyperlink"/><Relationship Id="rId5" Target="https://urs.earthdata.nasa.gov" TargetMode="External" Type="http://schemas.openxmlformats.org/officeDocument/2006/relationships/hyperlink"/><Relationship Id="rId6" Target="https://www.earthdata.nasa.gov/centers/lp-daac" TargetMode="External" Type="http://schemas.openxmlformats.org/officeDocument/2006/relationships/hyperlink"/><Relationship Id="rId7" Target="https://gpm.nasa.gov/data/imerg" TargetMode="External" Type="http://schemas.openxmlformats.org/officeDocument/2006/relationships/hyperlink"/><Relationship Id="rId8" Target="https://www.ibge.gov.br/geociencias/cartas-e-mapas/bases-cartograficas-continuas/15759-brasil.html" TargetMode="External" Type="http://schemas.openxmlformats.org/officeDocument/2006/relationships/hyperlink"/><Relationship Id="rId9" Target="https://www.naturalearthdata.com" TargetMode="External" Type="http://schemas.openxmlformats.org/officeDocument/2006/relationships/hyperlink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earthaccess.readthedocs.io/en/latest/" TargetMode="External" Type="http://schemas.openxmlformats.org/officeDocument/2006/relationships/hyperlink"/><Relationship Id="rId5" Target="https://geopandas.org" TargetMode="External" Type="http://schemas.openxmlformats.org/officeDocument/2006/relationships/hyperlink"/><Relationship Id="rId6" Target="https://rasterio.readthedocs.io/en/latest/" TargetMode="External" Type="http://schemas.openxmlformats.org/officeDocument/2006/relationships/hyperlink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https://docs.scipy.org/doc/scipy/" TargetMode="External" Type="http://schemas.openxmlformats.org/officeDocument/2006/relationships/hyperlink"/><Relationship Id="rId5" Target="https://scikit-learn.org/stable/" TargetMode="External" Type="http://schemas.openxmlformats.org/officeDocument/2006/relationships/hyperlink"/><Relationship Id="rId6" Target="https://pytorch.org/docs/stable/index.html" TargetMode="External" Type="http://schemas.openxmlformats.org/officeDocument/2006/relationships/hyperlink"/><Relationship Id="rId7" Target="https://matplotlib.org/stable/contents.html" TargetMode="External" Type="http://schemas.openxmlformats.org/officeDocument/2006/relationships/hyperlink"/><Relationship Id="rId8" Target="https://docs.h5py.org/en/stable/" TargetMode="External" Type="http://schemas.openxmlformats.org/officeDocument/2006/relationships/hyperlink"/><Relationship Id="rId9" Target="https://tqdm.github.io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9950416" y="-277931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69" y="0"/>
                </a:lnTo>
                <a:lnTo>
                  <a:pt x="12307769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42475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7" y="0"/>
                </a:lnTo>
                <a:lnTo>
                  <a:pt x="9587917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26430" y="2811140"/>
            <a:ext cx="7235139" cy="286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6"/>
              </a:lnSpc>
            </a:pPr>
            <a:r>
              <a:rPr lang="en-US" sz="525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FUNDAMENTOS TÉCNICOS DA ANÁLISE DE DADOS GEOESPACIAIS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26702" y="5840625"/>
            <a:ext cx="12034596" cy="1200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MODELOS DE DADOS, SISTEMAS DE COORDENADAS E OPERAÇÕES ESPACIAIS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9731" y="9649420"/>
            <a:ext cx="9542284" cy="48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5"/>
              </a:lnSpc>
            </a:pPr>
            <a:r>
              <a:rPr lang="en-US" sz="2537" spc="5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BY: PEDRO SCHUVES MARODIN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130710" y="-112139"/>
            <a:ext cx="20549421" cy="284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94"/>
              </a:lnSpc>
            </a:pPr>
            <a:r>
              <a:rPr lang="en-US" sz="1492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PARTE 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1049" y="2482744"/>
            <a:ext cx="16888251" cy="7082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808" indent="-358904" lvl="1">
              <a:lnSpc>
                <a:spcPts val="4654"/>
              </a:lnSpc>
              <a:buFont typeface="Arial"/>
              <a:buChar char="•"/>
            </a:pPr>
            <a:r>
              <a:rPr lang="en-US" b="true" sz="33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Princípio Físico: </a:t>
            </a:r>
          </a:p>
          <a:p>
            <a:pPr algn="l" marL="1435616" indent="-478539" lvl="2">
              <a:lnSpc>
                <a:spcPts val="4654"/>
              </a:lnSpc>
              <a:buFont typeface="Arial"/>
              <a:buChar char="⚬"/>
            </a:pPr>
            <a:r>
              <a:rPr lang="en-US" sz="33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clorofila em plantas saudáveis absorve a luz visível (Vermelho) e reflete fortemente o Infravermelho Próximo (NIR) devido à estrutura celular da folha.</a:t>
            </a:r>
          </a:p>
          <a:p>
            <a:pPr algn="l">
              <a:lnSpc>
                <a:spcPts val="4654"/>
              </a:lnSpc>
            </a:pPr>
          </a:p>
          <a:p>
            <a:pPr algn="l" marL="717808" indent="-358904" lvl="1">
              <a:lnSpc>
                <a:spcPts val="4654"/>
              </a:lnSpc>
              <a:buFont typeface="Arial"/>
              <a:buChar char="•"/>
            </a:pPr>
            <a:r>
              <a:rPr lang="en-US" b="true" sz="33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Fórmula Matemática:</a:t>
            </a:r>
          </a:p>
          <a:p>
            <a:pPr algn="l">
              <a:lnSpc>
                <a:spcPts val="4654"/>
              </a:lnSpc>
            </a:pPr>
          </a:p>
          <a:p>
            <a:pPr algn="l">
              <a:lnSpc>
                <a:spcPts val="4654"/>
              </a:lnSpc>
            </a:pPr>
            <a:r>
              <a:rPr lang="en-US" sz="33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717808" indent="-358904" lvl="1">
              <a:lnSpc>
                <a:spcPts val="4654"/>
              </a:lnSpc>
              <a:buFont typeface="Arial"/>
              <a:buChar char="•"/>
            </a:pPr>
            <a:r>
              <a:rPr lang="en-US" b="true" sz="33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Interpretação dos Valores:</a:t>
            </a:r>
          </a:p>
          <a:p>
            <a:pPr algn="l" marL="1435616" indent="-478539" lvl="2">
              <a:lnSpc>
                <a:spcPts val="4654"/>
              </a:lnSpc>
              <a:buFont typeface="Arial"/>
              <a:buChar char="⚬"/>
            </a:pPr>
            <a:r>
              <a:rPr lang="en-US" sz="33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Próximos de +1: Vegetação densa e saudável.</a:t>
            </a:r>
          </a:p>
          <a:p>
            <a:pPr algn="l" marL="1435616" indent="-478539" lvl="2">
              <a:lnSpc>
                <a:spcPts val="4654"/>
              </a:lnSpc>
              <a:buFont typeface="Arial"/>
              <a:buChar char="⚬"/>
            </a:pPr>
            <a:r>
              <a:rPr lang="en-US" sz="33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Próximos de 0: Rocha, areia, solo exposto.</a:t>
            </a:r>
          </a:p>
          <a:p>
            <a:pPr algn="l" marL="1435616" indent="-478539" lvl="2">
              <a:lnSpc>
                <a:spcPts val="4654"/>
              </a:lnSpc>
              <a:buFont typeface="Arial"/>
              <a:buChar char="⚬"/>
            </a:pPr>
            <a:r>
              <a:rPr lang="en-US" sz="33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Valores Negativos: Água, neve, nuvens.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209049" y="5365394"/>
            <a:ext cx="6087686" cy="1824647"/>
          </a:xfrm>
          <a:custGeom>
            <a:avLst/>
            <a:gdLst/>
            <a:ahLst/>
            <a:cxnLst/>
            <a:rect r="r" b="b" t="t" l="l"/>
            <a:pathLst>
              <a:path h="1824647" w="6087686">
                <a:moveTo>
                  <a:pt x="0" y="0"/>
                </a:moveTo>
                <a:lnTo>
                  <a:pt x="6087686" y="0"/>
                </a:lnTo>
                <a:lnTo>
                  <a:pt x="6087686" y="1824647"/>
                </a:lnTo>
                <a:lnTo>
                  <a:pt x="0" y="1824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92646" y="895350"/>
            <a:ext cx="16682125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 QUE É NDVI?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377" y="2852513"/>
            <a:ext cx="17139923" cy="641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Definição Técnica: 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Temperatura radiativa da camada superior do solo e da vegetação.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Diferença Crucial: 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Não é a temperatura do ar (medida por estações meteorológicas), mas sim a energia térmica da superfície, que afeta diretamente os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processos biológicos.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Relevância para a Análise: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Fator direto no estresse hídrico e na evapotranspiração das plantas.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Verificar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como t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emperaturas (altas ou baixas) limitam o crescimento vegetal, impactan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NDVI.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Indicador de mudanças climáticas e efeito de ilhas de calor.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 QUE É TEMPERATURA DA SUPERFÍCIE (LST)?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377" y="2852513"/>
            <a:ext cx="17139923" cy="695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Definição Técnica: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Quantificação da água que atinge a superfície em um determinado período.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Método de Medição Satelital: 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Estimativas baseadas em sensores de radar e micro-ondas que detectam partículas de água/gelo na atmosfera (diferente de um pluviômetro físico).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Relevância para a Análise: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Principal fonte de água para a vegetação em ecossistemas não irrigados.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Correlação direta e esperada com o "greening" (aumento de NDVI) em biomas sazonais como o Cerrado e a Caatinga.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Anomalias (secas prolongadas ou chuvas extremas) causam prováveis alterações no NDVI.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 QUE É PLUVIOSIDADE?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9377" y="2852513"/>
            <a:ext cx="17139923" cy="535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Fontes de Dados (Produtos Utilizados):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NDVI: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MODIS MOD13A2 (Resolução 1km, Compósito de 16 dias).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Temperatura (LST):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MODIS MOD11A2 (Resolução 1km, Média de 8 dias).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Pluviosidade: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GPM GPM_3IMERGM (Resolução ~10km, Total Mensal).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Fluxo de Automação: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Autenticação na plataforma NASA Earthdata.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Busca (search_data) por produto, período e área de interesse (bounding box do Brasil).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Download (download) dos arquivos brutos em formato HDF para diretórios locais.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AQUISIÇÃO E COLETA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116" y="2306133"/>
            <a:ext cx="17139923" cy="695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Desafio: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Dados brutos vêm em "tiles" (cenas parciais), com valores brutos e em formatos complexos (HDF4/HDF5).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Fluxo de Processamento (processa_dados_climaticos.py):</a:t>
            </a:r>
          </a:p>
          <a:p>
            <a:pPr algn="l" marL="656905" indent="-328453" lvl="1">
              <a:lnSpc>
                <a:spcPts val="4259"/>
              </a:lnSpc>
              <a:buAutoNum type="arabicPeriod" startAt="1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Leitura: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Extração dos subdatasets científicos de dentro dos arquivos HDF com rasterio e h5py.</a:t>
            </a:r>
          </a:p>
          <a:p>
            <a:pPr algn="l" marL="656905" indent="-328453" lvl="1">
              <a:lnSpc>
                <a:spcPts val="4259"/>
              </a:lnSpc>
              <a:buAutoNum type="arabicPeriod" startAt="1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Conversão: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Aplicação de fatores de escala e offsets para converter os valores em unidades significativas (°C, mm).</a:t>
            </a:r>
          </a:p>
          <a:p>
            <a:pPr algn="l" marL="656905" indent="-328453" lvl="1">
              <a:lnSpc>
                <a:spcPts val="4259"/>
              </a:lnSpc>
              <a:buAutoNum type="arabicPeriod" startAt="1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Mosaico: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Junção dos múltiplos "tiles" de uma mesma data para criar um mapa completo do Brasil com rasterio.merge.</a:t>
            </a:r>
          </a:p>
          <a:p>
            <a:pPr algn="l" marL="656905" indent="-328453" lvl="1">
              <a:lnSpc>
                <a:spcPts val="4259"/>
              </a:lnSpc>
              <a:buAutoNum type="arabicPeriod" startAt="1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Agregação Temporal: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Cálculo da MÉDIA (para temperatura) ou da SOMA (para pluviosidade) de todos os mosaicos de um ano para gerar um único raster anual.</a:t>
            </a:r>
          </a:p>
          <a:p>
            <a:pPr algn="l" marL="656905" indent="-328453" lvl="1">
              <a:lnSpc>
                <a:spcPts val="4259"/>
              </a:lnSpc>
              <a:buAutoNum type="arabicPeriod" startAt="1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Saída: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Exportação do resultado como um arquivo GeoTIFF padronizado.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PROCESSAMENTO E NORMALIZAÇÃO (ETL)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116" y="2306133"/>
            <a:ext cx="17139923" cy="6952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Dados Selecionados com Base Teórica: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NDVI: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Proxy para a atividade fotossintética e saúde vegetal.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LST: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Proxy para o estresse energético e térmico.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Pluviosidade: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Proxy para a disponibilidade hídrica.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Pipeline de Dados Robusto e Automatizado: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Coleta: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Sistemática e replicável.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Processamento: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Normalização, conversão e agregação para garantir consistência.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 Final desta Etapa: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 conjunto de dados anuais, limpos, alinhados e prontos para análise, formando a base para todos os resultados que veremos a seguir.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FUNDAÇÃO DE DADOS ESTABELECIDA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9950416" y="-277931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69" y="0"/>
                </a:lnTo>
                <a:lnTo>
                  <a:pt x="12307769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42475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7" y="0"/>
                </a:lnTo>
                <a:lnTo>
                  <a:pt x="9587917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26430" y="3518967"/>
            <a:ext cx="7235139" cy="193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6"/>
              </a:lnSpc>
            </a:pPr>
            <a:r>
              <a:rPr lang="en-US" sz="525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 ARSENAL ANALÍTICO DO 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26702" y="5840625"/>
            <a:ext cx="12034596" cy="1200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FUNDAMENTOS TEÓRICOS DOS MÉTODOS ESTATÍSTICOS E DE MACHINE LEARNING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9731" y="9649420"/>
            <a:ext cx="9542284" cy="48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5"/>
              </a:lnSpc>
            </a:pPr>
            <a:r>
              <a:rPr lang="en-US" sz="2537" spc="5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BY: PEDRO SCHUVES MARODIN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130710" y="-112139"/>
            <a:ext cx="20549421" cy="284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94"/>
              </a:lnSpc>
            </a:pPr>
            <a:r>
              <a:rPr lang="en-US" sz="1492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PARTE III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7116" y="2306133"/>
            <a:ext cx="17139923" cy="5351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regressão nos permite descrevê-la matematicamente. O objetivo é encontrar a melhor linha reta possível que se ajusta aos nossos dados, minimizando a distância vertical total entre a linha e cada ponto de dado (o erro).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Enquanto a correlação mede a existência de uma associação linear, a regressão busca definir um modelo matemático para essa associação.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é construir uma função linear que possa ser usada para estimar ou prever o valor de uma variável (dependente) com base no valor de outra (independente).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Buscamos a linha que melhor representa a "tendência" central dos dados, servindo como um resumo funcional da sua relação.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REGRESSÃO LINEAR PT.1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54728" y="9478920"/>
            <a:ext cx="17139923" cy="55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042" b="true">
                <a:solidFill>
                  <a:srgbClr val="0EAFFF"/>
                </a:solidFill>
                <a:latin typeface="Poppins Bold"/>
                <a:ea typeface="Poppins Bold"/>
                <a:cs typeface="Poppins Bold"/>
                <a:sym typeface="Poppins Bold"/>
              </a:rPr>
              <a:t>Clique na imagem e teste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5601783"/>
            <a:ext cx="17139923" cy="375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 : O valor observado da variável dependente para a i-ésima observação.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Xi : O valor observado da variável independente para a i-ésima observação.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β0 : O intercepto da linha de regressão populacional (parâmetro a ser estimado).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β1 : O coeficiente angular da linha de regressão populacional (parâmetro a ser estimado). Representa a mudança em Y para uma unidade de mudança em X.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ϵi : O termo de erro aleatório para a i-ésima observação. Representa a variação em Y que não é explicada por X.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639344" y="3814174"/>
            <a:ext cx="5861235" cy="1105149"/>
          </a:xfrm>
          <a:custGeom>
            <a:avLst/>
            <a:gdLst/>
            <a:ahLst/>
            <a:cxnLst/>
            <a:rect r="r" b="b" t="t" l="l"/>
            <a:pathLst>
              <a:path h="1105149" w="5861235">
                <a:moveTo>
                  <a:pt x="0" y="0"/>
                </a:moveTo>
                <a:lnTo>
                  <a:pt x="5861235" y="0"/>
                </a:lnTo>
                <a:lnTo>
                  <a:pt x="5861235" y="1105149"/>
                </a:lnTo>
                <a:lnTo>
                  <a:pt x="0" y="1105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REGRESSÃO LINEAR PT.2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72007" y="5451771"/>
            <a:ext cx="7572528" cy="1633290"/>
          </a:xfrm>
          <a:custGeom>
            <a:avLst/>
            <a:gdLst/>
            <a:ahLst/>
            <a:cxnLst/>
            <a:rect r="r" b="b" t="t" l="l"/>
            <a:pathLst>
              <a:path h="1633290" w="7572528">
                <a:moveTo>
                  <a:pt x="0" y="0"/>
                </a:moveTo>
                <a:lnTo>
                  <a:pt x="7572528" y="0"/>
                </a:lnTo>
                <a:lnTo>
                  <a:pt x="7572528" y="1633290"/>
                </a:lnTo>
                <a:lnTo>
                  <a:pt x="0" y="16332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310" y="2991933"/>
            <a:ext cx="17139923" cy="2151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qualquer linha candidata, o resíduo 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 a diferença entre o valor observado e o valor previsto pela linha.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Equação do Resíduo: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310" y="46897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"MELHOR AJUSTE": MINIMIZANDO OS ERROS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7021" y="3080726"/>
            <a:ext cx="16924217" cy="4039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828" indent="-353914" lvl="1">
              <a:lnSpc>
                <a:spcPts val="4589"/>
              </a:lnSpc>
              <a:buFont typeface="Arial"/>
              <a:buChar char="•"/>
            </a:pP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 Paradigma do Dado Geoespacial:</a:t>
            </a:r>
            <a:r>
              <a:rPr lang="en-US" sz="32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que o diferencia de dados tabulares.</a:t>
            </a:r>
          </a:p>
          <a:p>
            <a:pPr algn="just" marL="707828" indent="-353914" lvl="1">
              <a:lnSpc>
                <a:spcPts val="4589"/>
              </a:lnSpc>
              <a:buFont typeface="Arial"/>
              <a:buChar char="•"/>
            </a:pP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</a:t>
            </a: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lagem de Dados I:</a:t>
            </a:r>
            <a:r>
              <a:rPr lang="en-US" sz="32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Modelo de Dados Vetorial (Pontos, Linhas, Polígonos).</a:t>
            </a:r>
          </a:p>
          <a:p>
            <a:pPr algn="just" marL="707828" indent="-353914" lvl="1">
              <a:lnSpc>
                <a:spcPts val="4589"/>
              </a:lnSpc>
              <a:buFont typeface="Arial"/>
              <a:buChar char="•"/>
            </a:pP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Modelagem de Dados II: </a:t>
            </a:r>
            <a:r>
              <a:rPr lang="en-US" sz="32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Modelo de Dados Raster (Grades e Pixels).</a:t>
            </a:r>
          </a:p>
          <a:p>
            <a:pPr algn="just" marL="707828" indent="-353914" lvl="1">
              <a:lnSpc>
                <a:spcPts val="4589"/>
              </a:lnSpc>
              <a:buFont typeface="Arial"/>
              <a:buChar char="•"/>
            </a:pP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 Conceito Mais Crítico: </a:t>
            </a:r>
            <a:r>
              <a:rPr lang="en-US" sz="32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Sistemas de Coordenadas e Projeções (CRS).</a:t>
            </a:r>
          </a:p>
          <a:p>
            <a:pPr algn="just" marL="707828" indent="-353914" lvl="1">
              <a:lnSpc>
                <a:spcPts val="4589"/>
              </a:lnSpc>
              <a:buFont typeface="Arial"/>
              <a:buChar char="•"/>
            </a:pP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Caixa d</a:t>
            </a: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 Ferramentas: </a:t>
            </a:r>
            <a:r>
              <a:rPr lang="en-US" sz="32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Operações Espaciais Fundamentais.</a:t>
            </a:r>
          </a:p>
          <a:p>
            <a:pPr algn="just" marL="707828" indent="-353914" lvl="1">
              <a:lnSpc>
                <a:spcPts val="4589"/>
              </a:lnSpc>
              <a:buFont typeface="Arial"/>
              <a:buChar char="•"/>
            </a:pPr>
            <a:r>
              <a:rPr lang="en-US" b="true" sz="327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Ecossistema Tecnológico: </a:t>
            </a:r>
            <a:r>
              <a:rPr lang="en-US" sz="327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Formatos de Arquivos e Bibliotecas Essenciais.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5350"/>
            <a:ext cx="12146230" cy="1610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00"/>
              </a:lnSpc>
            </a:pPr>
            <a:r>
              <a:rPr lang="en-US" sz="973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TÓPICOS INICIAIS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56628" y="5688114"/>
            <a:ext cx="10603286" cy="1616246"/>
          </a:xfrm>
          <a:custGeom>
            <a:avLst/>
            <a:gdLst/>
            <a:ahLst/>
            <a:cxnLst/>
            <a:rect r="r" b="b" t="t" l="l"/>
            <a:pathLst>
              <a:path h="1616246" w="10603286">
                <a:moveTo>
                  <a:pt x="0" y="0"/>
                </a:moveTo>
                <a:lnTo>
                  <a:pt x="10603286" y="0"/>
                </a:lnTo>
                <a:lnTo>
                  <a:pt x="10603286" y="1616246"/>
                </a:lnTo>
                <a:lnTo>
                  <a:pt x="0" y="1616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310" y="2765126"/>
            <a:ext cx="17139923" cy="2684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Função Objetivo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OLS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busca encontrar os valores de dos coeficientes β que minimizam a Soma dos Q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ua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drad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Resíduo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 (SQE ou SSR).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Equação a ser Minimizada: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310" y="46897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MÉTODO DOS MÍNIMOS QUADRADOS (OLS)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806" y="7640133"/>
            <a:ext cx="17139923" cy="161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Por que ao quadrado? 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Elevar os resíduos ao quadrado garante que erros positivos e negativos não se anulem e penaliza erros maiores de forma mais significativa.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87881" y="4900273"/>
            <a:ext cx="8712238" cy="1680533"/>
          </a:xfrm>
          <a:custGeom>
            <a:avLst/>
            <a:gdLst/>
            <a:ahLst/>
            <a:cxnLst/>
            <a:rect r="r" b="b" t="t" l="l"/>
            <a:pathLst>
              <a:path h="1680533" w="8712238">
                <a:moveTo>
                  <a:pt x="0" y="0"/>
                </a:moveTo>
                <a:lnTo>
                  <a:pt x="8712238" y="0"/>
                </a:lnTo>
                <a:lnTo>
                  <a:pt x="8712238" y="1680533"/>
                </a:lnTo>
                <a:lnTo>
                  <a:pt x="0" y="16805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310" y="2765126"/>
            <a:ext cx="17139923" cy="161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Coeficiente de Determinação (R²):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Mede a proporção da variância total da variável dependente (Y) que é explicada pelo modelo de regressão.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310" y="46897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AVALIAÇÃO DA QUALIDADE DO MODELO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806" y="7640133"/>
            <a:ext cx="17139923" cy="1618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Interpretação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 R² de 0.82 significa que 82% da variação nos nossos dados de NDVI pode ser "explicada" pela tendência temporal.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82387" y="5249971"/>
            <a:ext cx="2351769" cy="1038698"/>
          </a:xfrm>
          <a:custGeom>
            <a:avLst/>
            <a:gdLst/>
            <a:ahLst/>
            <a:cxnLst/>
            <a:rect r="r" b="b" t="t" l="l"/>
            <a:pathLst>
              <a:path h="1038698" w="2351769">
                <a:moveTo>
                  <a:pt x="0" y="0"/>
                </a:moveTo>
                <a:lnTo>
                  <a:pt x="2351769" y="0"/>
                </a:lnTo>
                <a:lnTo>
                  <a:pt x="2351769" y="1038698"/>
                </a:lnTo>
                <a:lnTo>
                  <a:pt x="0" y="1038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310" y="2765126"/>
            <a:ext cx="17139923" cy="2151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 seção anterior, vimos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R²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como uma medida da proporção da variância que nosso modelo de regressão explica.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 uma Regressão Linear Simples (com apenas 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uma variável independente), existe uma rel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ação matemática direta e elegante: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8310" y="46897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 PONTE ENTRE REGRESSÃO E CORRELAÇÃO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310" y="6649175"/>
            <a:ext cx="17139923" cy="55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Onde </a:t>
            </a: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é o Coeficiente de Correlação de Pearson.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650792" y="2878023"/>
            <a:ext cx="6986416" cy="1505270"/>
          </a:xfrm>
          <a:custGeom>
            <a:avLst/>
            <a:gdLst/>
            <a:ahLst/>
            <a:cxnLst/>
            <a:rect r="r" b="b" t="t" l="l"/>
            <a:pathLst>
              <a:path h="1505270" w="6986416">
                <a:moveTo>
                  <a:pt x="0" y="0"/>
                </a:moveTo>
                <a:lnTo>
                  <a:pt x="6986416" y="0"/>
                </a:lnTo>
                <a:lnTo>
                  <a:pt x="6986416" y="1505270"/>
                </a:lnTo>
                <a:lnTo>
                  <a:pt x="0" y="1505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8310" y="46897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COVÂRIANCIA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310" y="5206156"/>
            <a:ext cx="17139923" cy="3751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Problema</a:t>
            </a:r>
          </a:p>
          <a:p>
            <a:pPr algn="l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unidade da covariância é o produto das unidades de X e Y (ex: °C⋅mm), o que dificulta a interpretação da sua magnitude.</a:t>
            </a:r>
          </a:p>
          <a:p>
            <a:pPr algn="l">
              <a:lnSpc>
                <a:spcPts val="4259"/>
              </a:lnSpc>
            </a:pP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Solução (Normalização)</a:t>
            </a:r>
          </a:p>
          <a:p>
            <a:pPr algn="l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Dividimos a covariância pelo desvio padrão de cada variável para remover as unidades e restringir o valor ao intervalo [-1, 1].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1734449"/>
            <a:ext cx="17139923" cy="55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Definição da Covariância Amostral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83175" y="3644715"/>
            <a:ext cx="9721650" cy="1851743"/>
          </a:xfrm>
          <a:custGeom>
            <a:avLst/>
            <a:gdLst/>
            <a:ahLst/>
            <a:cxnLst/>
            <a:rect r="r" b="b" t="t" l="l"/>
            <a:pathLst>
              <a:path h="1851743" w="9721650">
                <a:moveTo>
                  <a:pt x="0" y="0"/>
                </a:moveTo>
                <a:lnTo>
                  <a:pt x="9721650" y="0"/>
                </a:lnTo>
                <a:lnTo>
                  <a:pt x="9721650" y="1851743"/>
                </a:lnTo>
                <a:lnTo>
                  <a:pt x="0" y="18517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7116" y="5553582"/>
            <a:ext cx="17139923" cy="4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 = +1: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Correlação linear positiva perfeita.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 próximo de 0: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Ausência de correlação linear.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 = -1:</a:t>
            </a: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Correlação linear negativa perfeita.</a:t>
            </a:r>
          </a:p>
          <a:p>
            <a:pPr algn="l">
              <a:lnSpc>
                <a:spcPts val="4259"/>
              </a:lnSpc>
            </a:pPr>
          </a:p>
          <a:p>
            <a:pPr algn="ctr">
              <a:lnSpc>
                <a:spcPts val="4259"/>
              </a:lnSpc>
            </a:pPr>
            <a:r>
              <a:rPr lang="en-US" b="true" sz="3042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IMPORTANTE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Correlação não implica causalidade.</a:t>
            </a:r>
          </a:p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coeficiente de Pearson mede apenas relações lineares. Uma relação não-linear forte pode ter r próximo de zero.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CORRELAÇÃO DE PEARSON PT.1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746042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4039" y="2407573"/>
            <a:ext cx="17139923" cy="108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59"/>
              </a:lnSpc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coeficiente de correlação de Pearson (r) é calculado como a covariância das duas variáveis dividida pelo produto de seus desvios padrão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CORRELAÇÃO DE PEARSON PT.2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55504" y="5038725"/>
            <a:ext cx="6161596" cy="65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3"/>
              </a:lnSpc>
              <a:spcBef>
                <a:spcPct val="0"/>
              </a:spcBef>
            </a:pPr>
            <a:r>
              <a:rPr lang="en-US" b="true" sz="3595">
                <a:solidFill>
                  <a:srgbClr val="0EAFFF"/>
                </a:solidFill>
                <a:latin typeface="Poppins Bold"/>
                <a:ea typeface="Poppins Bold"/>
                <a:cs typeface="Poppins Bold"/>
                <a:sym typeface="Poppins Bold"/>
              </a:rPr>
              <a:t>CLIQUE NA IMAGEM E TESTE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42975"/>
            <a:ext cx="16793874" cy="1040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2"/>
              </a:lnSpc>
            </a:pPr>
            <a:r>
              <a:rPr lang="en-US" sz="6293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ANÁLISE DE PADRÕES: APRENDIZADO NÃO-SUPERVISIONADO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2402" y="2710064"/>
            <a:ext cx="17139923" cy="428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905" indent="-328453" lvl="1">
              <a:lnSpc>
                <a:spcPts val="4259"/>
              </a:lnSpc>
              <a:buFont typeface="Arial"/>
              <a:buChar char="•"/>
            </a:pP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  <a:r>
              <a:rPr lang="en-US" b="true" sz="304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onceito Fundamental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Diferente da Regressão (Aprendizado Supervisionado), onde tínhamos uma variável resposta Y para prever, no Aprendizado Não-Supervisionado, não temos uma "resposta certa".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não é prever, mas sim descrever a estrutura dos dados.</a:t>
            </a:r>
          </a:p>
          <a:p>
            <a:pPr algn="l" marL="1313811" indent="-437937" lvl="2">
              <a:lnSpc>
                <a:spcPts val="4259"/>
              </a:lnSpc>
              <a:buFont typeface="Arial"/>
              <a:buChar char="⚬"/>
            </a:pPr>
            <a:r>
              <a:rPr lang="en-US" sz="30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Clusterização é a principal tarefa desta categoria: o processo de agrupar um conjunto de objetos de tal forma que objetos no mesmo grupo (ou cluster) são mais similares entre si do que com os de outros grupos.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42975"/>
            <a:ext cx="16763302" cy="109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9"/>
              </a:lnSpc>
            </a:pPr>
            <a:r>
              <a:rPr lang="en-US" sz="6672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 ALGORITMO K-MEANS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887608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713" y="2469569"/>
            <a:ext cx="17228729" cy="573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900" indent="-316450" lvl="1">
              <a:lnSpc>
                <a:spcPts val="4104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 Formal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K-Means atribui cada ponto de dado a exatamente um dos K clusters. Essa atribuição é feita de forma a minimizar a variância intra-cluster.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 outras palavras, o algoritmo tenta criar os clusters mais compactos e densos possíveis.</a:t>
            </a:r>
          </a:p>
          <a:p>
            <a:pPr algn="l">
              <a:lnSpc>
                <a:spcPts val="4104"/>
              </a:lnSpc>
            </a:pPr>
          </a:p>
          <a:p>
            <a:pPr algn="l" marL="632900" indent="-316450" lvl="1">
              <a:lnSpc>
                <a:spcPts val="4104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Intuição Geométrica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 cluster é representado por seu centróide, que é simplesmente o ponto médio (a média) de todos os pontos de dados pertencentes àquele cluster.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algoritmo busca posicionar esses K centróides de forma que eles representem da melhor maneira possível os centros dos agrupamentos naturais de dados.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42975"/>
            <a:ext cx="16898291" cy="110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0"/>
              </a:lnSpc>
            </a:pPr>
            <a:r>
              <a:rPr lang="en-US" sz="672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 UM PROCESSO ITERATIVO DE OTIMIZAÇÃO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887608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713" y="2469569"/>
            <a:ext cx="17228729" cy="5736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2900" indent="-316450" lvl="1">
              <a:lnSpc>
                <a:spcPts val="4104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 Formal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K-Means atribui cada ponto de dado a exatamente um dos K clusters. Essa atribuição é feita de forma a minimizar a variância intra-cluster.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 outras palavras, o algoritmo tenta criar os clusters mais compactos e densos possíveis.</a:t>
            </a:r>
          </a:p>
          <a:p>
            <a:pPr algn="l">
              <a:lnSpc>
                <a:spcPts val="4104"/>
              </a:lnSpc>
            </a:pPr>
          </a:p>
          <a:p>
            <a:pPr algn="l" marL="632900" indent="-316450" lvl="1">
              <a:lnSpc>
                <a:spcPts val="4104"/>
              </a:lnSpc>
              <a:buFont typeface="Arial"/>
              <a:buChar char="•"/>
            </a:pPr>
            <a:r>
              <a:rPr lang="en-US" b="true" sz="293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Intuição Geométrica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Cada cluster é representado por seu centróide, que é simplesmente o ponto médio (a média) de todos os pontos de dados pertencentes àquele cluster.</a:t>
            </a:r>
          </a:p>
          <a:p>
            <a:pPr algn="l" marL="1265800" indent="-421933" lvl="2">
              <a:lnSpc>
                <a:spcPts val="4104"/>
              </a:lnSpc>
              <a:buFont typeface="Arial"/>
              <a:buChar char="⚬"/>
            </a:pPr>
            <a:r>
              <a:rPr lang="en-US" sz="293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algoritmo busca posicionar esses K centróides de forma que eles representem da melhor maneira possível os centros dos agrupamentos naturais de dados.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34310" y="4681081"/>
            <a:ext cx="8619381" cy="1641787"/>
          </a:xfrm>
          <a:custGeom>
            <a:avLst/>
            <a:gdLst/>
            <a:ahLst/>
            <a:cxnLst/>
            <a:rect r="r" b="b" t="t" l="l"/>
            <a:pathLst>
              <a:path h="1641787" w="8619381">
                <a:moveTo>
                  <a:pt x="0" y="0"/>
                </a:moveTo>
                <a:lnTo>
                  <a:pt x="8619380" y="0"/>
                </a:lnTo>
                <a:lnTo>
                  <a:pt x="8619380" y="1641786"/>
                </a:lnTo>
                <a:lnTo>
                  <a:pt x="0" y="1641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5426" y="942975"/>
            <a:ext cx="16763302" cy="109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39"/>
              </a:lnSpc>
            </a:pPr>
            <a:r>
              <a:rPr lang="en-US" sz="6672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OTIMIZAÇÃO: MINIMIZANDO A VARIÂNCIA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411490"/>
            <a:ext cx="17259300" cy="226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2047" indent="-346024" lvl="1">
              <a:lnSpc>
                <a:spcPts val="4487"/>
              </a:lnSpc>
              <a:buFont typeface="Arial"/>
              <a:buChar char="•"/>
            </a:pPr>
            <a:r>
              <a:rPr lang="en-US" b="true" sz="320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Função Objetivo: Within-Cluster Sum of Squares (WCSS)</a:t>
            </a:r>
          </a:p>
          <a:p>
            <a:pPr algn="l" marL="1384095" indent="-461365" lvl="2">
              <a:lnSpc>
                <a:spcPts val="4487"/>
              </a:lnSpc>
              <a:buFont typeface="Arial"/>
              <a:buChar char="⚬"/>
            </a:pPr>
            <a:r>
              <a:rPr lang="en-US" sz="320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K-Means busca encontrar a partição S que minimiza a soma dos quadrados das distâncias euclidianas entre cada ponto e o centróide do seu cluster.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2954143"/>
            <a:ext cx="17278796" cy="550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0126" indent="-375063" lvl="1">
              <a:lnSpc>
                <a:spcPts val="4864"/>
              </a:lnSpc>
              <a:buFont typeface="Arial"/>
              <a:buChar char="•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Estrutura: </a:t>
            </a:r>
            <a:r>
              <a:rPr lang="en-US" sz="34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Geometria + Tabela de Atributos</a:t>
            </a:r>
          </a:p>
          <a:p>
            <a:pPr algn="just">
              <a:lnSpc>
                <a:spcPts val="4864"/>
              </a:lnSpc>
            </a:pPr>
          </a:p>
          <a:p>
            <a:pPr algn="just" marL="750126" indent="-375063" lvl="1">
              <a:lnSpc>
                <a:spcPts val="4864"/>
              </a:lnSpc>
              <a:buFont typeface="Arial"/>
              <a:buChar char="•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Primitivas Geométricas:</a:t>
            </a:r>
          </a:p>
          <a:p>
            <a:pPr algn="just" marL="1500252" indent="-500084" lvl="2">
              <a:lnSpc>
                <a:spcPts val="4864"/>
              </a:lnSpc>
              <a:buFont typeface="Arial"/>
              <a:buChar char="⚬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Ponto:</a:t>
            </a:r>
            <a:r>
              <a:rPr lang="en-US" sz="34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Coordenada única [X, Y] (Ex: Sensores, Cidades)</a:t>
            </a:r>
          </a:p>
          <a:p>
            <a:pPr algn="just" marL="1500252" indent="-500084" lvl="2">
              <a:lnSpc>
                <a:spcPts val="4864"/>
              </a:lnSpc>
              <a:buFont typeface="Arial"/>
              <a:buChar char="⚬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Linha:</a:t>
            </a:r>
            <a:r>
              <a:rPr lang="en-US" sz="34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Sequência de coordenadas (Ex: Rios, Estradas)</a:t>
            </a:r>
          </a:p>
          <a:p>
            <a:pPr algn="just" marL="1500252" indent="-500084" lvl="2">
              <a:lnSpc>
                <a:spcPts val="4864"/>
              </a:lnSpc>
              <a:buFont typeface="Arial"/>
              <a:buChar char="⚬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Polígono:</a:t>
            </a:r>
            <a:r>
              <a:rPr lang="en-US" sz="34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Área fechada (Ex: Estados, Biomas)</a:t>
            </a:r>
          </a:p>
          <a:p>
            <a:pPr algn="just" marL="1500252" indent="-500084" lvl="2">
              <a:lnSpc>
                <a:spcPts val="4864"/>
              </a:lnSpc>
              <a:buFont typeface="Arial"/>
              <a:buChar char="⚬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Conceito Chave:</a:t>
            </a:r>
            <a:r>
              <a:rPr lang="en-US" sz="34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Topologia (Relações de adjacência e conectividade)</a:t>
            </a:r>
          </a:p>
          <a:p>
            <a:pPr algn="just">
              <a:lnSpc>
                <a:spcPts val="4864"/>
              </a:lnSpc>
            </a:pPr>
          </a:p>
          <a:p>
            <a:pPr algn="just" marL="750126" indent="-375063" lvl="1">
              <a:lnSpc>
                <a:spcPts val="4864"/>
              </a:lnSpc>
              <a:buFont typeface="Arial"/>
              <a:buChar char="•"/>
            </a:pPr>
            <a:r>
              <a:rPr lang="en-US" b="true" sz="34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Implementação em Python:</a:t>
            </a:r>
            <a:r>
              <a:rPr lang="en-US" sz="34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GeoDataFrame (geopandas)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23925"/>
            <a:ext cx="16029999" cy="1311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83"/>
              </a:lnSpc>
            </a:pPr>
            <a:r>
              <a:rPr lang="en-US" sz="794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MODELAGEM I: O MODELO DE DADOS VETORIAL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19204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23925"/>
            <a:ext cx="16763302" cy="1360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52"/>
              </a:lnSpc>
            </a:pPr>
            <a:r>
              <a:rPr lang="en-US" sz="827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K-MEANS E CLUSTERIZAÇÃO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55504" y="5038725"/>
            <a:ext cx="6161596" cy="652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3"/>
              </a:lnSpc>
              <a:spcBef>
                <a:spcPct val="0"/>
              </a:spcBef>
            </a:pPr>
            <a:r>
              <a:rPr lang="en-US" b="true" sz="3595">
                <a:solidFill>
                  <a:srgbClr val="0EAFFF"/>
                </a:solidFill>
                <a:latin typeface="Poppins Bold"/>
                <a:ea typeface="Poppins Bold"/>
                <a:cs typeface="Poppins Bold"/>
                <a:sym typeface="Poppins Bold"/>
              </a:rPr>
              <a:t>CLIQUE NA IMAGEM E TESTE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BLOCO DE ANÁLISE COM REDE NEURAL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426" y="2373887"/>
            <a:ext cx="16793874" cy="496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b="true" sz="28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Objetivo</a:t>
            </a:r>
          </a:p>
          <a:p>
            <a:pPr algn="l" marL="1218521" indent="-406174" lvl="2">
              <a:lnSpc>
                <a:spcPts val="3950"/>
              </a:lnSpc>
              <a:buFont typeface="Arial"/>
              <a:buChar char="⚬"/>
            </a:pPr>
            <a:r>
              <a:rPr lang="en-US" sz="28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Detectar mudanças "anormais" na vegetação que métodos simples não capturam.</a:t>
            </a:r>
          </a:p>
          <a:p>
            <a:pPr algn="l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b="true" sz="28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Técnica</a:t>
            </a:r>
            <a:r>
              <a:rPr lang="en-US" sz="28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algn="l" marL="1218521" indent="-406174" lvl="2">
              <a:lnSpc>
                <a:spcPts val="3950"/>
              </a:lnSpc>
              <a:buFont typeface="Arial"/>
              <a:buChar char="⚬"/>
            </a:pPr>
            <a:r>
              <a:rPr lang="en-US" sz="28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Rede Neural Não Supervisionada, ou seja, aprende padrões sem rótulos prévios.</a:t>
            </a:r>
          </a:p>
          <a:p>
            <a:pPr algn="l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b="true" sz="28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Como Funciona</a:t>
            </a:r>
          </a:p>
          <a:p>
            <a:pPr algn="l" marL="1218521" indent="-406174" lvl="2">
              <a:lnSpc>
                <a:spcPts val="3950"/>
              </a:lnSpc>
              <a:buFont typeface="Arial"/>
              <a:buChar char="⚬"/>
            </a:pPr>
            <a:r>
              <a:rPr lang="en-US" sz="28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modelo é treinado para reconstruir a sequência de imagens anuais. Ele se torna especialista em recriar os padrões de evolução mais comuns e "normais".</a:t>
            </a:r>
          </a:p>
          <a:p>
            <a:pPr algn="l" marL="609261" indent="-304630" lvl="1">
              <a:lnSpc>
                <a:spcPts val="3950"/>
              </a:lnSpc>
              <a:buFont typeface="Arial"/>
              <a:buChar char="•"/>
            </a:pPr>
            <a:r>
              <a:rPr lang="en-US" b="true" sz="28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Detecção da Anomalia</a:t>
            </a:r>
          </a:p>
          <a:p>
            <a:pPr algn="l" marL="1218521" indent="-406174" lvl="2">
              <a:lnSpc>
                <a:spcPts val="3950"/>
              </a:lnSpc>
              <a:buFont typeface="Arial"/>
              <a:buChar char="⚬"/>
            </a:pPr>
            <a:r>
              <a:rPr lang="en-US" sz="28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Um alto erro de reconstrução (diferença grande entre o original e o recriado) sinaliza um evento atípico, como desmatamento ou uma seca severa.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ARQUITETURA CONVLSTM: COMBINANDO "O QUÊ" COM "QUANDO"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65426" y="2040458"/>
            <a:ext cx="16793874" cy="5486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Arquitetura Híbrida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Combina duas tecnologias poderosas para analisar dados que são ao mesmo tempo imagens e séries temporais.</a:t>
            </a:r>
          </a:p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Componente Convolucional (CNN)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Responsável por analisar o ESPAÇO. Aprende a reconhecer padrões espaciais em cada imagem, como texturas e formas da paisagem.</a:t>
            </a:r>
          </a:p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Componente Recorrente (LSTM)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Responsável por analisar o TEMPO. Processa a sequência de imagens (2019 a 2024) e mantém uma "memória" para entender como os padrões evoluem ao longo dos anos.</a:t>
            </a:r>
          </a:p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Resultado (ConvLSTM)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modelo aprende a dinâmica espaço-temporal completa, ou seja, como os padrões geográficos mudam com o passar do tempo.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2040458"/>
            <a:ext cx="16793874" cy="640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Função de Perda (Loss)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objetivo do treinamento é minimizar o Erro Quadrático Médio (MSE) entre a imagem real e a reconstruída pela rede.</a:t>
            </a:r>
          </a:p>
          <a:p>
            <a:pPr algn="l">
              <a:lnSpc>
                <a:spcPts val="3670"/>
              </a:lnSpc>
            </a:pPr>
          </a:p>
          <a:p>
            <a:pPr algn="l">
              <a:lnSpc>
                <a:spcPts val="3670"/>
              </a:lnSpc>
            </a:pPr>
          </a:p>
          <a:p>
            <a:pPr algn="l">
              <a:lnSpc>
                <a:spcPts val="3670"/>
              </a:lnSpc>
            </a:pPr>
          </a:p>
          <a:p>
            <a:pPr algn="l">
              <a:lnSpc>
                <a:spcPts val="3670"/>
              </a:lnSpc>
            </a:pPr>
          </a:p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Otimização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Utilizamos o algoritmo Backpropagation para calcular a direção do ajuste e o otimizador Adam para aplicar eficientemente esse ajuste nos milhões de parâmetros da rede.</a:t>
            </a:r>
          </a:p>
          <a:p>
            <a:pPr algn="l">
              <a:lnSpc>
                <a:spcPts val="3670"/>
              </a:lnSpc>
            </a:pPr>
          </a:p>
          <a:p>
            <a:pPr algn="l" marL="566082" indent="-283041" lvl="1">
              <a:lnSpc>
                <a:spcPts val="3670"/>
              </a:lnSpc>
              <a:buFont typeface="Arial"/>
              <a:buChar char="•"/>
            </a:pPr>
            <a:r>
              <a:rPr lang="en-US" b="true" sz="262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Processo Iterativo</a:t>
            </a:r>
          </a:p>
          <a:p>
            <a:pPr algn="l" marL="1132163" indent="-377388" lvl="2">
              <a:lnSpc>
                <a:spcPts val="3670"/>
              </a:lnSpc>
              <a:buFont typeface="Arial"/>
              <a:buChar char="⚬"/>
            </a:pPr>
            <a:r>
              <a:rPr lang="en-US" sz="26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treinamento é repetido por 50 Épocas (ciclos completos sobre os dados), permitindo que o modelo refine progressivamente sua capacidade de reconstrução.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643932" y="3595172"/>
            <a:ext cx="11000137" cy="1305101"/>
          </a:xfrm>
          <a:custGeom>
            <a:avLst/>
            <a:gdLst/>
            <a:ahLst/>
            <a:cxnLst/>
            <a:rect r="r" b="b" t="t" l="l"/>
            <a:pathLst>
              <a:path h="1305101" w="11000137">
                <a:moveTo>
                  <a:pt x="0" y="0"/>
                </a:moveTo>
                <a:lnTo>
                  <a:pt x="11000136" y="0"/>
                </a:lnTo>
                <a:lnTo>
                  <a:pt x="11000136" y="1305101"/>
                </a:lnTo>
                <a:lnTo>
                  <a:pt x="0" y="1305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PROCESSO DE APRENDIZADO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32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836" y="1966282"/>
            <a:ext cx="16982628" cy="78148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814" indent="-254407" lvl="1">
              <a:lnSpc>
                <a:spcPts val="3299"/>
              </a:lnSpc>
              <a:buFont typeface="Arial"/>
              <a:buChar char="•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Estratégia de Análise Regional Especializada</a:t>
            </a:r>
          </a:p>
          <a:p>
            <a:pPr algn="l" marL="1017628" indent="-339209" lvl="2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script neural_analise.py, foi adotada uma estratégia de treinar um modelo especialista para cada uma das 5 grandes regiões do Brasil. Utilizando geopandas.dissolve(by='NM_REGIAO'), as geometrias estaduais foram agregadas, garantindo que cada rede neural fosse otimizada para os padrões espaço-temporais específicos de seu macro-bioma (ex: Amazônia, Cerrado, etc.).</a:t>
            </a:r>
          </a:p>
          <a:p>
            <a:pPr algn="l">
              <a:lnSpc>
                <a:spcPts val="3299"/>
              </a:lnSpc>
            </a:pPr>
          </a:p>
          <a:p>
            <a:pPr algn="l" marL="508814" indent="-254407" lvl="1">
              <a:lnSpc>
                <a:spcPts val="3299"/>
              </a:lnSpc>
              <a:buFont typeface="Arial"/>
              <a:buChar char="•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Preparação dos Dados de Entrada (Input)</a:t>
            </a:r>
          </a:p>
          <a:p>
            <a:pPr algn="l">
              <a:lnSpc>
                <a:spcPts val="3299"/>
              </a:lnSpc>
            </a:pPr>
          </a:p>
          <a:p>
            <a:pPr algn="l" marL="1017628" indent="-339209" lvl="2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 cada região, a pilha de dados de NDVI (6 anos) foi recortada com rasterio.mask.mask. Em seguida, a função create_patches segmentou a série temporal da região em amostras menores (patches) de 32x32 pixels. Esses patches foram normalizados e gerenciados pela classe SpatiotemporalDataset do PyTorch, que os alimenta para a rede em lotes.</a:t>
            </a:r>
          </a:p>
          <a:p>
            <a:pPr algn="l">
              <a:lnSpc>
                <a:spcPts val="3299"/>
              </a:lnSpc>
            </a:pPr>
          </a:p>
          <a:p>
            <a:pPr algn="l" marL="508814" indent="-254407" lvl="1">
              <a:lnSpc>
                <a:spcPts val="3299"/>
              </a:lnSpc>
              <a:buFont typeface="Arial"/>
              <a:buChar char="•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 da Saída (Output)</a:t>
            </a:r>
          </a:p>
          <a:p>
            <a:pPr algn="l">
              <a:lnSpc>
                <a:spcPts val="3299"/>
              </a:lnSpc>
            </a:pPr>
          </a:p>
          <a:p>
            <a:pPr algn="l" marL="1017628" indent="-339209" lvl="2">
              <a:lnSpc>
                <a:spcPts val="3299"/>
              </a:lnSpc>
              <a:buFont typeface="Arial"/>
              <a:buChar char="⚬"/>
            </a:pP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Após o treinamento de 50 épocas, o modelo especialista de cada região foi colocado em modo de avaliação (model.eval()). Ele processou todos os patches e gerou uma sequência reconstruída. O erro quadrático médio entre o original e o reconstruído foi calculado para cada pixel, resultando em um mapa de erro contínuo (mapa_erro_reconstrucao_[Regiao].tif), que é o produto analítico desta etapa.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APLICAÇÃO DAS CNN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33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1531" y="1780040"/>
            <a:ext cx="17292938" cy="8133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566" indent="-240283" lvl="1">
              <a:lnSpc>
                <a:spcPts val="3116"/>
              </a:lnSpc>
              <a:buFont typeface="Arial"/>
              <a:buChar char="•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Fontes de Dados e Portais da NASA</a:t>
            </a:r>
          </a:p>
          <a:p>
            <a:pPr algn="l" marL="961133" indent="-320378" lvl="2">
              <a:lnSpc>
                <a:spcPts val="3116"/>
              </a:lnSpc>
              <a:buFont typeface="Arial"/>
              <a:buChar char="⚬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Portal Principal de Dados da NASA: </a:t>
            </a:r>
            <a:r>
              <a:rPr lang="en-US" sz="22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4" tooltip="https://data.nasa.gov"/>
              </a:rPr>
              <a:t>https://data.nasa.gov/</a:t>
            </a:r>
          </a:p>
          <a:p>
            <a:pPr algn="l" marL="1441699" indent="-360425" lvl="3">
              <a:lnSpc>
                <a:spcPts val="3116"/>
              </a:lnSpc>
              <a:buFont typeface="Arial"/>
              <a:buChar char="￭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 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Ponto de entrada geral para os diversos conjuntos de dados abertos da NASA.</a:t>
            </a:r>
          </a:p>
          <a:p>
            <a:pPr algn="l" marL="961133" indent="-320378" lvl="2">
              <a:lnSpc>
                <a:spcPts val="3116"/>
              </a:lnSpc>
              <a:buFont typeface="Arial"/>
              <a:buChar char="⚬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NASA Earthdata Login: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urs.earthdata.nasa.gov"/>
              </a:rPr>
              <a:t>https://urs.earthdata.nasa.gov/</a:t>
            </a:r>
          </a:p>
          <a:p>
            <a:pPr algn="l" marL="1441699" indent="-360425" lvl="3">
              <a:lnSpc>
                <a:spcPts val="3116"/>
              </a:lnSpc>
              <a:buFont typeface="Arial"/>
              <a:buChar char="￭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 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Sistema de registro e login necessário para baixar os dados de sensoriamento remoto. É aqui que você cria sua conta para usar com a biblioteca earthaccess.</a:t>
            </a:r>
          </a:p>
          <a:p>
            <a:pPr algn="l" marL="961133" indent="-320378" lvl="2">
              <a:lnSpc>
                <a:spcPts val="3116"/>
              </a:lnSpc>
              <a:buFont typeface="Arial"/>
              <a:buChar char="⚬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LP DAAC (Land Processes Distributed Active Archive Center): </a:t>
            </a:r>
            <a:r>
              <a:rPr lang="en-US" sz="22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www.earthdata.nasa.gov/centers/lp-daac"/>
              </a:rPr>
              <a:t>https://www.earthdata.nasa.gov/centers/lp-daac</a:t>
            </a:r>
          </a:p>
          <a:p>
            <a:pPr algn="l" marL="1441699" indent="-360425" lvl="3">
              <a:lnSpc>
                <a:spcPts val="3116"/>
              </a:lnSpc>
              <a:buFont typeface="Arial"/>
              <a:buChar char="￭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 centro de dados específico da NASA que arquiva e distribui os produtos MODIS (NDVI e LST) utilizados no projeto.</a:t>
            </a:r>
          </a:p>
          <a:p>
            <a:pPr algn="l" marL="961133" indent="-320378" lvl="2">
              <a:lnSpc>
                <a:spcPts val="3116"/>
              </a:lnSpc>
              <a:buFont typeface="Arial"/>
              <a:buChar char="⚬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GPM (Global Precipitation Measurement) Mission: </a:t>
            </a:r>
            <a:r>
              <a:rPr lang="en-US" sz="22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7" tooltip="https://gpm.nasa.gov/data/imerg"/>
              </a:rPr>
              <a:t>https://gpm.nasa.gov/data/imerg</a:t>
            </a:r>
          </a:p>
          <a:p>
            <a:pPr algn="l" marL="1441699" indent="-360425" lvl="3">
              <a:lnSpc>
                <a:spcPts val="3116"/>
              </a:lnSpc>
              <a:buFont typeface="Arial"/>
              <a:buChar char="￭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 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Página oficial da missão GPM, que fornece os dados de pluviosidade (produto IMERG) utilizados.</a:t>
            </a:r>
          </a:p>
          <a:p>
            <a:pPr algn="l">
              <a:lnSpc>
                <a:spcPts val="3116"/>
              </a:lnSpc>
            </a:pPr>
          </a:p>
          <a:p>
            <a:pPr algn="l" marL="480566" indent="-240283" lvl="1">
              <a:lnSpc>
                <a:spcPts val="3116"/>
              </a:lnSpc>
              <a:buFont typeface="Arial"/>
              <a:buChar char="•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Dados Cartográficos e Vetoriais</a:t>
            </a:r>
          </a:p>
          <a:p>
            <a:pPr algn="l" marL="961133" indent="-320378" lvl="2">
              <a:lnSpc>
                <a:spcPts val="3116"/>
              </a:lnSpc>
              <a:buFont typeface="Arial"/>
              <a:buChar char="⚬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IBGE (Instituto Brasileiro de Geografia e Estatística) - Geociências: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8" tooltip="https://www.ibge.gov.br/geociencias/cartas-e-mapas/bases-cartograficas-continuas/15759-brasil.html"/>
              </a:rPr>
              <a:t>https://www.ibge.gov.br/geociencias/cartas-e-mapas</a:t>
            </a:r>
          </a:p>
          <a:p>
            <a:pPr algn="l" marL="1441699" indent="-360425" lvl="3">
              <a:lnSpc>
                <a:spcPts val="3116"/>
              </a:lnSpc>
              <a:buFont typeface="Arial"/>
              <a:buChar char="￭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 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Fonte oficial para as malhas digitais de municípios e estados do Brasil, como o shapefile BR_UF_2022.shp utilizado.</a:t>
            </a:r>
          </a:p>
          <a:p>
            <a:pPr algn="l" marL="961133" indent="-320378" lvl="2">
              <a:lnSpc>
                <a:spcPts val="3116"/>
              </a:lnSpc>
              <a:buFont typeface="Arial"/>
              <a:buChar char="⚬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Natural Earth Data: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225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www.naturalearthdata.com"/>
              </a:rPr>
              <a:t>https://www.naturalearthdata.com/</a:t>
            </a:r>
          </a:p>
          <a:p>
            <a:pPr algn="l" marL="1441699" indent="-360425" lvl="3">
              <a:lnSpc>
                <a:spcPts val="3116"/>
              </a:lnSpc>
              <a:buFont typeface="Arial"/>
              <a:buChar char="￭"/>
            </a:pPr>
            <a:r>
              <a:rPr lang="en-US" b="true" sz="2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2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Fonte de dados geoespaciais de domínio público em pequena escala, ideal para contornos de países e continentes, como o ne_110m_admin_0_countries.shp usado para o contorno do Brasil.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35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836" y="1966282"/>
            <a:ext cx="16982628" cy="778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814" indent="-254407" lvl="1">
              <a:lnSpc>
                <a:spcPts val="3299"/>
              </a:lnSpc>
              <a:buFont typeface="Arial"/>
              <a:buChar char="•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Software de Apoio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QGIS - Free and Open Source Geographic Information System: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https://qgis.org/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 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Software GIS de código aberto essencial para a inspeção visual, validação e exploração dos arquivos GeoTIFF gerados pelos scripts.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Conda (via Miniconda):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https://docs.conda.io/projects/miniconda/en/latest/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Gerenciador de pacotes e ambientes utilizado para criar um ambiente Python estável e instalar todas as dependências complexas do projeto.</a:t>
            </a:r>
          </a:p>
          <a:p>
            <a:pPr algn="l">
              <a:lnSpc>
                <a:spcPts val="3299"/>
              </a:lnSpc>
            </a:pPr>
          </a:p>
          <a:p>
            <a:pPr algn="l" marL="508814" indent="-254407" lvl="1">
              <a:lnSpc>
                <a:spcPts val="3299"/>
              </a:lnSpc>
              <a:buFont typeface="Arial"/>
              <a:buChar char="•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Documentação das Bibliotecas Python Utilizadas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earthaccess: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4" tooltip="https://earthaccess.readthedocs.io/en/latest/"/>
              </a:rPr>
              <a:t>https://earthaccess.readthedocs.io/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 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Biblioteca utilizada para buscar, baixar e acessar dados do NASA Earthdata de forma programática.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geopandas: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geopandas.org"/>
              </a:rPr>
              <a:t>https://geopandas.org/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biblioteca fundamental para a manipulação de dados vetoriais, permitindo operações geoespaciais em estruturas de dados do tipo DataFrame.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rasterio: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rasterio.readthedocs.io/en/latest/"/>
              </a:rPr>
              <a:t>https://rasterio.readthedocs.io/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</a:t>
            </a: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principal biblioteca para leitura, escrita e manipulação de dados raster (GeoTIFFs, HDFs). Foi o pilar do pipeline de processamento de dados.</a:t>
            </a:r>
          </a:p>
          <a:p>
            <a:pPr algn="l">
              <a:lnSpc>
                <a:spcPts val="32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35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6898" y="1930337"/>
            <a:ext cx="16982628" cy="819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814" indent="-254407" lvl="1">
              <a:lnSpc>
                <a:spcPts val="3299"/>
              </a:lnSpc>
              <a:buFont typeface="Arial"/>
              <a:buChar char="•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Documentação das Bibliotecas Python Utilizadas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scipy: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4" tooltip="https://docs.scipy.org/doc/scipy/"/>
              </a:rPr>
              <a:t>https://docs.scipy.org/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Biblioteca utilizada para computação científica e técnica; especificamente, o submódulo scipy.stats foi usado para as análises de regressão linear e correlação de Pearson.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scikit-learn: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5" tooltip="https://scikit-learn.org/stable/"/>
              </a:rPr>
              <a:t>https://scikit-learn.org/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 principal biblioteca de Machine Learning em Python. Foi utilizada para a implementação do algoritmo de clusterização K-Means.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pytorch: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6" tooltip="https://pytorch.org/docs/stable/index.html"/>
              </a:rPr>
              <a:t>https://pytorch.org/docs/stable/index.html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Framework de Deep Learning utilizado para construir, treinar e executar o modelo de rede neural ConvLSTM para detecção de anomalias.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matplotlib: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7" tooltip="https://matplotlib.org/stable/contents.html"/>
              </a:rPr>
              <a:t>https://matplotlib.org/stable/contents.html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Biblioteca base para a criação de todas as visualizações estáticas, como gráficos de linha, barras e mapas.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h5py: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8" tooltip="https://docs.h5py.org/en/stable/"/>
              </a:rPr>
              <a:t>https://docs.h5py.org/en/stable/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Interface Python para o formato de arquivo HDF5, utilizada para ler os dados brutos de pluviosidade da missão GPM.</a:t>
            </a:r>
          </a:p>
          <a:p>
            <a:pPr algn="l" marL="1017627" indent="-339209" lvl="2">
              <a:lnSpc>
                <a:spcPts val="3299"/>
              </a:lnSpc>
              <a:buFont typeface="Arial"/>
              <a:buChar char="⚬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tqdm: </a:t>
            </a:r>
            <a:r>
              <a:rPr lang="en-US" sz="2356" u="sng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tqdm.github.io"/>
              </a:rPr>
              <a:t>https://tqdm.github.io/</a:t>
            </a:r>
          </a:p>
          <a:p>
            <a:pPr algn="l" marL="1526441" indent="-381610" lvl="3">
              <a:lnSpc>
                <a:spcPts val="3299"/>
              </a:lnSpc>
              <a:buFont typeface="Arial"/>
              <a:buChar char="￭"/>
            </a:pPr>
            <a:r>
              <a:rPr lang="en-US" b="true" sz="2356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Descrição:</a:t>
            </a:r>
            <a:r>
              <a:rPr lang="en-US" sz="2356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Biblioteca utilizada para criar barras de progresso inteligentes e fáceis de usar, melhorando a experiência do usuário ao rodar os scripts mais demorados.</a:t>
            </a:r>
          </a:p>
          <a:p>
            <a:pPr algn="l">
              <a:lnSpc>
                <a:spcPts val="32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962025"/>
            <a:ext cx="18020606" cy="88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91"/>
              </a:lnSpc>
            </a:pPr>
            <a:r>
              <a:rPr lang="en-US" sz="539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LINKS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1059271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2876098"/>
            <a:ext cx="17025812" cy="6289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2899" indent="-351449" lvl="1">
              <a:lnSpc>
                <a:spcPts val="4557"/>
              </a:lnSpc>
              <a:buFont typeface="Arial"/>
              <a:buChar char="•"/>
            </a:pPr>
            <a:r>
              <a:rPr lang="en-US" b="true" sz="325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Estrutura:</a:t>
            </a: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Grade (grid) de células (pixels), onde cada pixel possui um valor.</a:t>
            </a:r>
          </a:p>
          <a:p>
            <a:pPr algn="just">
              <a:lnSpc>
                <a:spcPts val="4557"/>
              </a:lnSpc>
            </a:pPr>
          </a:p>
          <a:p>
            <a:pPr algn="just" marL="702899" indent="-351449" lvl="1">
              <a:lnSpc>
                <a:spcPts val="4557"/>
              </a:lnSpc>
              <a:buFont typeface="Arial"/>
              <a:buChar char="•"/>
            </a:pPr>
            <a:r>
              <a:rPr lang="en-US" b="true" sz="325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Exemplos de Aplicação:</a:t>
            </a:r>
          </a:p>
          <a:p>
            <a:pPr algn="just" marL="1405797" indent="-468599" lvl="2">
              <a:lnSpc>
                <a:spcPts val="4557"/>
              </a:lnSpc>
              <a:buFont typeface="Arial"/>
              <a:buChar char="⚬"/>
            </a:pP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Imagens de Satélite (NDVI)</a:t>
            </a:r>
          </a:p>
          <a:p>
            <a:pPr algn="just" marL="1405797" indent="-468599" lvl="2">
              <a:lnSpc>
                <a:spcPts val="4557"/>
              </a:lnSpc>
              <a:buFont typeface="Arial"/>
              <a:buChar char="⚬"/>
            </a:pP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Dados Climáticos (Temperatura, Pluviosidade)</a:t>
            </a:r>
          </a:p>
          <a:p>
            <a:pPr algn="just" marL="1405797" indent="-468599" lvl="2">
              <a:lnSpc>
                <a:spcPts val="4557"/>
              </a:lnSpc>
              <a:buFont typeface="Arial"/>
              <a:buChar char="⚬"/>
            </a:pP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Modelos Digitais de Elevação (MDT)</a:t>
            </a:r>
          </a:p>
          <a:p>
            <a:pPr algn="just">
              <a:lnSpc>
                <a:spcPts val="4557"/>
              </a:lnSpc>
            </a:pPr>
          </a:p>
          <a:p>
            <a:pPr algn="just" marL="702899" indent="-351449" lvl="1">
              <a:lnSpc>
                <a:spcPts val="4557"/>
              </a:lnSpc>
              <a:buFont typeface="Arial"/>
              <a:buChar char="•"/>
            </a:pPr>
            <a:r>
              <a:rPr lang="en-US" b="true" sz="325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Propriedades Técnicas:</a:t>
            </a:r>
          </a:p>
          <a:p>
            <a:pPr algn="just" marL="1405797" indent="-468599" lvl="2">
              <a:lnSpc>
                <a:spcPts val="4557"/>
              </a:lnSpc>
              <a:buFont typeface="Arial"/>
              <a:buChar char="⚬"/>
            </a:pPr>
            <a:r>
              <a:rPr lang="en-US" b="true" sz="325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Resolução Espacial:</a:t>
            </a: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Tamanho do pixel n</a:t>
            </a: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terreno (e.g., 1km x 1km)</a:t>
            </a:r>
          </a:p>
          <a:p>
            <a:pPr algn="just" marL="1405797" indent="-468599" lvl="2">
              <a:lnSpc>
                <a:spcPts val="4557"/>
              </a:lnSpc>
              <a:buFont typeface="Arial"/>
              <a:buChar char="⚬"/>
            </a:pPr>
            <a:r>
              <a:rPr lang="en-US" b="true" sz="325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Bandas:</a:t>
            </a:r>
            <a:r>
              <a:rPr lang="en-US" sz="325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Camadas de dados sobrepostas (e.g., Infravermelho, Vermelho)</a:t>
            </a:r>
          </a:p>
          <a:p>
            <a:pPr algn="just">
              <a:lnSpc>
                <a:spcPts val="455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14400"/>
            <a:ext cx="15436152" cy="1481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8"/>
              </a:lnSpc>
            </a:pPr>
            <a:r>
              <a:rPr lang="en-US" sz="9007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MODELO DE DADOS II: RASTER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891084" y="-3684819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9755" y="7996398"/>
            <a:ext cx="17149194" cy="181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80"/>
              </a:lnSpc>
            </a:pPr>
            <a:r>
              <a:rPr lang="en-US" b="true" sz="3414" u="sng">
                <a:solidFill>
                  <a:srgbClr val="FF3131"/>
                </a:solidFill>
                <a:latin typeface="Poppins Bold"/>
                <a:ea typeface="Poppins Bold"/>
                <a:cs typeface="Poppins Bold"/>
                <a:sym typeface="Poppins Bold"/>
              </a:rPr>
              <a:t>REGRA FUNDAMENTAL:</a:t>
            </a:r>
            <a:r>
              <a:rPr lang="en-US" sz="3414">
                <a:solidFill>
                  <a:srgbClr val="FF3131"/>
                </a:solidFill>
                <a:latin typeface="Poppins"/>
                <a:ea typeface="Poppins"/>
                <a:cs typeface="Poppins"/>
                <a:sym typeface="Poppins"/>
              </a:rPr>
              <a:t> Análises espaciais exigem que todas as camadas de dados estejam em um único e mesmo CRS Projetado.</a:t>
            </a:r>
          </a:p>
          <a:p>
            <a:pPr algn="just">
              <a:lnSpc>
                <a:spcPts val="478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24483"/>
            <a:ext cx="16461101" cy="1209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3"/>
              </a:lnSpc>
            </a:pPr>
            <a:r>
              <a:rPr lang="en-US" sz="733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SISTEMAS DE REFERÊNCIA DE COORDENADAS (CRS)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9403" y="1880353"/>
            <a:ext cx="16689897" cy="532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7428" indent="-358714" lvl="1">
              <a:lnSpc>
                <a:spcPts val="4652"/>
              </a:lnSpc>
              <a:buFont typeface="Arial"/>
              <a:buChar char="•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Sistema Geográfico (GCS)</a:t>
            </a:r>
          </a:p>
          <a:p>
            <a:pPr algn="just" marL="1434856" indent="-478285" lvl="2">
              <a:lnSpc>
                <a:spcPts val="4652"/>
              </a:lnSpc>
              <a:buFont typeface="Arial"/>
              <a:buChar char="⚬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Exemplo: </a:t>
            </a:r>
            <a:r>
              <a:rPr lang="en-US" sz="33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WGS 84 (EPSG:4326)</a:t>
            </a:r>
          </a:p>
          <a:p>
            <a:pPr algn="just" marL="1434856" indent="-478285" lvl="2">
              <a:lnSpc>
                <a:spcPts val="4652"/>
              </a:lnSpc>
              <a:buFont typeface="Arial"/>
              <a:buChar char="⚬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Unidades: </a:t>
            </a:r>
            <a:r>
              <a:rPr lang="en-US" sz="33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Graus (Latitude/Longitude)</a:t>
            </a:r>
          </a:p>
          <a:p>
            <a:pPr algn="just" marL="1434856" indent="-478285" lvl="2">
              <a:lnSpc>
                <a:spcPts val="4652"/>
              </a:lnSpc>
              <a:buFont typeface="Arial"/>
              <a:buChar char="⚬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Uso Ideal: </a:t>
            </a:r>
            <a:r>
              <a:rPr lang="en-US" sz="33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Localização global</a:t>
            </a:r>
          </a:p>
          <a:p>
            <a:pPr algn="just">
              <a:lnSpc>
                <a:spcPts val="4652"/>
              </a:lnSpc>
            </a:pPr>
          </a:p>
          <a:p>
            <a:pPr algn="just" marL="717428" indent="-358714" lvl="1">
              <a:lnSpc>
                <a:spcPts val="4652"/>
              </a:lnSpc>
              <a:buFont typeface="Arial"/>
              <a:buChar char="•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Sistema Projetado (PCS)</a:t>
            </a:r>
          </a:p>
          <a:p>
            <a:pPr algn="just" marL="1434856" indent="-478285" lvl="2">
              <a:lnSpc>
                <a:spcPts val="4652"/>
              </a:lnSpc>
              <a:buFont typeface="Arial"/>
              <a:buChar char="⚬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Exemplo:</a:t>
            </a:r>
            <a:r>
              <a:rPr lang="en-US" sz="33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UTM SIRGAS 2000 (EPSG:31982)</a:t>
            </a:r>
          </a:p>
          <a:p>
            <a:pPr algn="just" marL="1434856" indent="-478285" lvl="2">
              <a:lnSpc>
                <a:spcPts val="4652"/>
              </a:lnSpc>
              <a:buFont typeface="Arial"/>
              <a:buChar char="⚬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Unidades: </a:t>
            </a:r>
            <a:r>
              <a:rPr lang="en-US" sz="33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Metros (m)</a:t>
            </a:r>
          </a:p>
          <a:p>
            <a:pPr algn="just" marL="1434856" indent="-478285" lvl="2">
              <a:lnSpc>
                <a:spcPts val="4652"/>
              </a:lnSpc>
              <a:buFont typeface="Arial"/>
              <a:buChar char="⚬"/>
            </a:pPr>
            <a:r>
              <a:rPr lang="en-US" b="true" sz="33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Uso Ideal:</a:t>
            </a:r>
            <a:r>
              <a:rPr lang="en-US" sz="332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Medição de área e distância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2517557"/>
            <a:ext cx="16793874" cy="5885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3724" indent="-326862" lvl="1">
              <a:lnSpc>
                <a:spcPts val="4239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Análise Vetorial:</a:t>
            </a:r>
          </a:p>
          <a:p>
            <a:pPr algn="just" marL="1307447" indent="-435816" lvl="2">
              <a:lnSpc>
                <a:spcPts val="4239"/>
              </a:lnSpc>
              <a:buFont typeface="Arial"/>
              <a:buChar char="⚬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Buffer: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Criação de zonas de influência.</a:t>
            </a:r>
          </a:p>
          <a:p>
            <a:pPr algn="just" marL="1307447" indent="-435816" lvl="2">
              <a:lnSpc>
                <a:spcPts val="4239"/>
              </a:lnSpc>
              <a:buFont typeface="Arial"/>
              <a:buChar char="⚬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Overlay (Intersect, Union):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Sobreposição e combinação lóg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ica de camadas.</a:t>
            </a:r>
          </a:p>
          <a:p>
            <a:pPr algn="just" marL="1307447" indent="-435816" lvl="2">
              <a:lnSpc>
                <a:spcPts val="4239"/>
              </a:lnSpc>
              <a:buFont typeface="Arial"/>
              <a:buChar char="⚬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Spatial Join: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Junção de tabelas por proximidade ou contenção espacial.</a:t>
            </a:r>
          </a:p>
          <a:p>
            <a:pPr algn="just">
              <a:lnSpc>
                <a:spcPts val="4239"/>
              </a:lnSpc>
            </a:pPr>
          </a:p>
          <a:p>
            <a:pPr algn="just" marL="653724" indent="-326862" lvl="1">
              <a:lnSpc>
                <a:spcPts val="4239"/>
              </a:lnSpc>
              <a:buFont typeface="Arial"/>
              <a:buChar char="•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Análise Raster:</a:t>
            </a:r>
          </a:p>
          <a:p>
            <a:pPr algn="just" marL="1307447" indent="-435816" lvl="2">
              <a:lnSpc>
                <a:spcPts val="4239"/>
              </a:lnSpc>
              <a:buFont typeface="Arial"/>
              <a:buChar char="⚬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Álgebra de Mapas: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Cálculos pixel a pixel (Ex: Cálculo do NDVI).</a:t>
            </a:r>
          </a:p>
          <a:p>
            <a:pPr algn="just" marL="1307447" indent="-435816" lvl="2">
              <a:lnSpc>
                <a:spcPts val="4239"/>
              </a:lnSpc>
              <a:buFont typeface="Arial"/>
              <a:buChar char="⚬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Reclassificação: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Agrupamento de pixels em classes (Ex: Classes de Vegetação).</a:t>
            </a:r>
          </a:p>
          <a:p>
            <a:pPr algn="just" marL="1307447" indent="-435816" lvl="2">
              <a:lnSpc>
                <a:spcPts val="4239"/>
              </a:lnSpc>
              <a:buFont typeface="Arial"/>
              <a:buChar char="⚬"/>
            </a:pPr>
            <a:r>
              <a:rPr lang="en-US" b="true" sz="302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Estatística Zonal:</a:t>
            </a:r>
            <a:r>
              <a:rPr lang="en-US" sz="30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Sumarização de valores de raster por polígonos (Ex: Temperatura Média por Estado).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426" y="709917"/>
            <a:ext cx="14581740" cy="1405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15"/>
              </a:lnSpc>
            </a:pPr>
            <a:r>
              <a:rPr lang="en-US" sz="850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OPERAÇÕES DE ANÁLISE ESPACIAL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823732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426" y="2021851"/>
            <a:ext cx="16793874" cy="761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7422" indent="-333711" lvl="1">
              <a:lnSpc>
                <a:spcPts val="4327"/>
              </a:lnSpc>
              <a:buFont typeface="Arial"/>
              <a:buChar char="•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Estrutura Central: 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GeoDataFrame (um DataFrame com uma coluna "geometry").</a:t>
            </a:r>
          </a:p>
          <a:p>
            <a:pPr algn="l">
              <a:lnSpc>
                <a:spcPts val="4327"/>
              </a:lnSpc>
            </a:pPr>
          </a:p>
          <a:p>
            <a:pPr algn="l" marL="667422" indent="-333711" lvl="1">
              <a:lnSpc>
                <a:spcPts val="4327"/>
              </a:lnSpc>
              <a:buFont typeface="Arial"/>
              <a:buChar char="•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Funcionalidades Essenciais:</a:t>
            </a:r>
          </a:p>
          <a:p>
            <a:pPr algn="l" marL="1334845" indent="-444948" lvl="2">
              <a:lnSpc>
                <a:spcPts val="4327"/>
              </a:lnSpc>
              <a:buFont typeface="Arial"/>
              <a:buChar char="⚬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gpd.read_file(): 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Leitura de múltiplos formatos vetoriais (Shapefile, GeoPackage, etc.).</a:t>
            </a:r>
          </a:p>
          <a:p>
            <a:pPr algn="l" marL="1334845" indent="-444948" lvl="2">
              <a:lnSpc>
                <a:spcPts val="4327"/>
              </a:lnSpc>
              <a:buFont typeface="Arial"/>
              <a:buChar char="⚬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.crs: 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Acesso e manipulação do Sistema de Referência d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 Coordenadas.</a:t>
            </a:r>
          </a:p>
          <a:p>
            <a:pPr algn="l" marL="1334845" indent="-444948" lvl="2">
              <a:lnSpc>
                <a:spcPts val="4327"/>
              </a:lnSpc>
              <a:buFont typeface="Arial"/>
              <a:buChar char="⚬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.to_crs(): 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Reprojeção de dados para um novo CRS.</a:t>
            </a:r>
          </a:p>
          <a:p>
            <a:pPr algn="l" marL="1334845" indent="-444948" lvl="2">
              <a:lnSpc>
                <a:spcPts val="4327"/>
              </a:lnSpc>
              <a:buFont typeface="Arial"/>
              <a:buChar char="⚬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</a:t>
            </a: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erações Topológic</a:t>
            </a: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as: 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overlay() (interseção, união) e sjoin() (spatial join).</a:t>
            </a:r>
          </a:p>
          <a:p>
            <a:pPr algn="l">
              <a:lnSpc>
                <a:spcPts val="4327"/>
              </a:lnSpc>
            </a:pPr>
          </a:p>
          <a:p>
            <a:pPr algn="l" marL="667422" indent="-333711" lvl="1">
              <a:lnSpc>
                <a:spcPts val="4327"/>
              </a:lnSpc>
              <a:buFont typeface="Arial"/>
              <a:buChar char="•"/>
            </a:pPr>
            <a:r>
              <a:rPr lang="en-US" b="true" sz="30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Aplicação no Projeto:</a:t>
            </a:r>
          </a:p>
          <a:p>
            <a:pPr algn="l" marL="1334845" indent="-444948" lvl="2">
              <a:lnSpc>
                <a:spcPts val="4327"/>
              </a:lnSpc>
              <a:buFont typeface="Arial"/>
              <a:buChar char="⚬"/>
            </a:pP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Carregamento dos shapefiles da Área de Interesse (Brasil e Estados).</a:t>
            </a:r>
          </a:p>
          <a:p>
            <a:pPr algn="l" marL="1334845" indent="-444948" lvl="2">
              <a:lnSpc>
                <a:spcPts val="4327"/>
              </a:lnSpc>
              <a:buFont typeface="Arial"/>
              <a:buChar char="⚬"/>
            </a:pP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Reproj</a:t>
            </a:r>
            <a:r>
              <a:rPr lang="en-US" sz="309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eção dos vetores para alinhamento com os dados raster antes das operações de máscara e estatísticas zonais.</a:t>
            </a:r>
          </a:p>
          <a:p>
            <a:pPr algn="l">
              <a:lnSpc>
                <a:spcPts val="432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82842" y="565467"/>
            <a:ext cx="16359043" cy="10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7"/>
              </a:lnSpc>
            </a:pPr>
            <a:r>
              <a:rPr lang="en-US" sz="6511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ARQUITETURA DO PIPELINE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4891" y="2422471"/>
            <a:ext cx="16623837" cy="635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902" indent="-299451" lvl="1">
              <a:lnSpc>
                <a:spcPts val="3883"/>
              </a:lnSpc>
              <a:buFont typeface="Arial"/>
              <a:buChar char="•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Funcionalidade Principal: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Interface entre formatos de arquivo ra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ster e arrays NumPy.</a:t>
            </a:r>
          </a:p>
          <a:p>
            <a:pPr algn="l">
              <a:lnSpc>
                <a:spcPts val="3883"/>
              </a:lnSpc>
            </a:pPr>
          </a:p>
          <a:p>
            <a:pPr algn="l" marL="598902" indent="-299451" lvl="1">
              <a:lnSpc>
                <a:spcPts val="3883"/>
              </a:lnSpc>
              <a:buFont typeface="Arial"/>
              <a:buChar char="•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Operações Chave Utilizadas:</a:t>
            </a:r>
          </a:p>
          <a:p>
            <a:pPr algn="l" marL="1197803" indent="-399268" lvl="2">
              <a:lnSpc>
                <a:spcPts val="3883"/>
              </a:lnSpc>
              <a:buFont typeface="Arial"/>
              <a:buChar char="⚬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rasterio.open(): 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Leitura de GeoTIFFs e subdatasets de arquivos HDF.</a:t>
            </a:r>
          </a:p>
          <a:p>
            <a:pPr algn="l" marL="1197803" indent="-399268" lvl="2">
              <a:lnSpc>
                <a:spcPts val="3883"/>
              </a:lnSpc>
              <a:buFont typeface="Arial"/>
              <a:buChar char="⚬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rasterio.mask.mask():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Recorte (clip) de um raster utilizando u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 geometria vetorial.</a:t>
            </a:r>
          </a:p>
          <a:p>
            <a:pPr algn="l" marL="1197803" indent="-399268" lvl="2">
              <a:lnSpc>
                <a:spcPts val="3883"/>
              </a:lnSpc>
              <a:buFont typeface="Arial"/>
              <a:buChar char="⚬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rasterio.merge.merge():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Mosaico de múltiplos arquivos raster em um único array.</a:t>
            </a:r>
          </a:p>
          <a:p>
            <a:pPr algn="l" marL="1197803" indent="-399268" lvl="2">
              <a:lnSpc>
                <a:spcPts val="3883"/>
              </a:lnSpc>
              <a:buFont typeface="Arial"/>
              <a:buChar char="⚬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rasterio.warp.reproject(): </a:t>
            </a: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Reprojeção de um raster para um novo CRS e/ou grade de pixels.</a:t>
            </a:r>
          </a:p>
          <a:p>
            <a:pPr algn="l">
              <a:lnSpc>
                <a:spcPts val="3883"/>
              </a:lnSpc>
            </a:pPr>
          </a:p>
          <a:p>
            <a:pPr algn="l" marL="598902" indent="-299451" lvl="1">
              <a:lnSpc>
                <a:spcPts val="3883"/>
              </a:lnSpc>
              <a:buFont typeface="Arial"/>
              <a:buChar char="•"/>
            </a:pP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Aplicaçã</a:t>
            </a:r>
            <a:r>
              <a:rPr lang="en-US" b="true" sz="277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 no Projeto:</a:t>
            </a:r>
          </a:p>
          <a:p>
            <a:pPr algn="l" marL="1197803" indent="-399268" lvl="2">
              <a:lnSpc>
                <a:spcPts val="3883"/>
              </a:lnSpc>
              <a:buFont typeface="Arial"/>
              <a:buChar char="⚬"/>
            </a:pPr>
            <a:r>
              <a:rPr lang="en-US" sz="27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É a biblioteca central do pipeline. Usada para ler os dados brutos, criar os mosaicos anuais, calcular o NDVI e salvar todos os GeoTIFFs finais.</a:t>
            </a:r>
          </a:p>
          <a:p>
            <a:pPr algn="l">
              <a:lnSpc>
                <a:spcPts val="388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35463" y="761602"/>
            <a:ext cx="16003087" cy="12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7"/>
              </a:lnSpc>
            </a:pPr>
            <a:r>
              <a:rPr lang="en-US" sz="7502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ECOSSISTEMA IV: DADOS RASTER COM RASTERIO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28729" y="9105900"/>
            <a:ext cx="525019" cy="914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52"/>
              </a:lnSpc>
            </a:pPr>
            <a:r>
              <a:rPr lang="en-US" sz="503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9950416" y="-277931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69" y="0"/>
                </a:lnTo>
                <a:lnTo>
                  <a:pt x="12307769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42475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7" y="0"/>
                </a:lnTo>
                <a:lnTo>
                  <a:pt x="9587917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26430" y="3209610"/>
            <a:ext cx="7235139" cy="193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56"/>
              </a:lnSpc>
            </a:pPr>
            <a:r>
              <a:rPr lang="en-US" sz="525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A FUNDAÇÃO DE DADOS DO PROJETO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26702" y="5840625"/>
            <a:ext cx="12034596" cy="60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6"/>
              </a:lnSpc>
            </a:pPr>
            <a:r>
              <a:rPr lang="en-US" sz="3200" spc="74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NDVI, TEMPERATURA E PLUVIOSIDADE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939731" y="9649420"/>
            <a:ext cx="9542284" cy="48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5"/>
              </a:lnSpc>
            </a:pPr>
            <a:r>
              <a:rPr lang="en-US" sz="2537" spc="5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BY: PEDRO SCHUVES MARODIN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130710" y="457200"/>
            <a:ext cx="20549421" cy="2844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94"/>
              </a:lnSpc>
            </a:pPr>
            <a:r>
              <a:rPr lang="en-US" sz="1492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PARTE II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DAGpKJM9_VQ</dc:identifier>
  <dcterms:modified xsi:type="dcterms:W3CDTF">2011-08-01T06:04:30Z</dcterms:modified>
  <cp:revision>1</cp:revision>
  <dc:title>GEODATA</dc:title>
</cp:coreProperties>
</file>