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84E427A-3D55-4303-BF80-6455036E1DE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wholeTbl>
    <a:band1H>
      <a:tcStyle>
        <a:tcBdr/>
        <a:fill>
          <a:solidFill>
            <a:srgbClr val="ED7D31"/>
          </a:solidFill>
        </a:fill>
      </a:tcStyle>
    </a:band1H>
    <a:band2H>
      <a:tcStyle>
        <a:tcBdr/>
        <a:fill>
          <a:solidFill>
            <a:srgbClr val="ED7D31"/>
          </a:solidFill>
        </a:fill>
      </a:tcStyle>
    </a:band2H>
    <a:band1V>
      <a:tcStyle>
        <a:tcBdr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band1V>
    <a:band2V>
      <a:tcStyle>
        <a:tcBdr/>
        <a:fill>
          <a:solidFill>
            <a:srgbClr val="ED7D31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306799F8-075E-4A3A-A7F6-7FBC6576F1A4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wholeTbl>
    <a:band1H>
      <a:tcStyle>
        <a:tcBdr/>
        <a:fill>
          <a:solidFill>
            <a:srgbClr val="FFFFFF"/>
          </a:solidFill>
        </a:fill>
      </a:tcStyle>
    </a:band1H>
    <a:band1V>
      <a:tcStyle>
        <a:tcBdr/>
        <a:fill>
          <a:solidFill>
            <a:srgbClr val="FFFFF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A5A5A5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A5A5A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FABFCF23-3B69-468F-B69F-88F6DE6A72F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AEFF7"/>
          </a:solidFill>
        </a:fill>
      </a:tcStyle>
    </a:band1H>
    <a:band1V>
      <a:tcStyle>
        <a:tcBdr/>
        <a:fill>
          <a:solidFill>
            <a:srgbClr val="EAEFF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Row>
  </a:tblStyle>
  <a:tblStyle styleId="{69C7853C-536D-4A76-A0AE-DD22124D55A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wholeTbl>
    <a:band1H>
      <a:tcStyle>
        <a:tcBdr/>
        <a:fill>
          <a:solidFill>
            <a:srgbClr val="A5A5A5"/>
          </a:solidFill>
        </a:fill>
      </a:tcStyle>
    </a:band1H>
    <a:band2H>
      <a:tcStyle>
        <a:tcBdr/>
        <a:fill>
          <a:solidFill>
            <a:srgbClr val="A5A5A5"/>
          </a:solidFill>
        </a:fill>
      </a:tcStyle>
    </a:band2H>
    <a:band1V>
      <a:tcStyle>
        <a:tcBdr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band1V>
    <a:band2V>
      <a:tcStyle>
        <a:tcBdr/>
        <a:fill>
          <a:solidFill>
            <a:srgbClr val="A5A5A5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18603FDC-E32A-4AB5-989C-0864C3EAD2B8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wholeTbl>
    <a:band1H>
      <a:tcStyle>
        <a:tcBdr/>
        <a:fill>
          <a:solidFill>
            <a:srgbClr val="FFFFFF"/>
          </a:solidFill>
        </a:fill>
      </a:tcStyle>
    </a:band1H>
    <a:band1V>
      <a:tcStyle>
        <a:tcBdr/>
        <a:fill>
          <a:solidFill>
            <a:srgbClr val="FFFFF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ED7D31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ED7D31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BTM.png">
            <a:extLst>
              <a:ext uri="{FF2B5EF4-FFF2-40B4-BE49-F238E27FC236}">
                <a16:creationId xmlns:a16="http://schemas.microsoft.com/office/drawing/2014/main" id="{64678446-175E-49E9-B60E-9778C459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CF775DD-C755-4816-B0D4-DCE63583B3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1600" y="1803407"/>
            <a:ext cx="9448796" cy="1825096"/>
          </a:xfrm>
        </p:spPr>
        <p:txBody>
          <a:bodyPr anchor="b"/>
          <a:lstStyle>
            <a:lvl1pPr algn="l"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34D300-589F-4A45-8B21-67C04762D6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632197"/>
            <a:ext cx="9448796" cy="685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2D4CA-2052-4324-B544-6D571DCE9A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909560" y="4314331"/>
            <a:ext cx="2910836" cy="374638"/>
          </a:xfrm>
        </p:spPr>
        <p:txBody>
          <a:bodyPr/>
          <a:lstStyle>
            <a:lvl1pPr>
              <a:defRPr/>
            </a:lvl1pPr>
          </a:lstStyle>
          <a:p>
            <a:pPr lvl="0"/>
            <a:fld id="{F125E1A5-1C32-4104-BEE1-9EC9A0C25EB6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86AC87-6662-44C2-9D23-40BF26CCF1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371600" y="4323840"/>
            <a:ext cx="6400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C6BB2D-7ADF-4122-8417-84A89D0E2A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77196" y="143086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3E17A91-3876-4EDD-9CBE-FBA4FD0A609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20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0788-0941-4530-9D54-810B6DD4F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72" y="4697364"/>
            <a:ext cx="10822033" cy="819357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7B6BC-63E4-4C7B-B7E3-BD62414CA23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1730" y="941438"/>
            <a:ext cx="10821841" cy="347815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99E5A-0653-4431-98ED-E5879B3A24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516712"/>
            <a:ext cx="10820396" cy="70196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C5FD-9F06-493A-93EC-1D006091E7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E516B0-BBF7-463F-BAE2-E2DBE6B1F284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A3B66-A30D-40EB-B334-CA5143B5C2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8779C-2A8E-47F6-B97A-26800B75DD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44F004-3DE9-495D-AAB6-BFB7BC04A5A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>
            <a:extLst>
              <a:ext uri="{FF2B5EF4-FFF2-40B4-BE49-F238E27FC236}">
                <a16:creationId xmlns:a16="http://schemas.microsoft.com/office/drawing/2014/main" id="{CC6155B2-8EB2-4709-9FDD-D67D22B4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DD4E93-C60E-4888-BA5D-CEFE29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2471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B8DF4-E733-49DA-B582-15D2986D37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9132"/>
            <a:ext cx="10130518" cy="99906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47134-78D4-4645-98FD-6A22804DEA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2974D28-4E25-4F37-ACD5-C87D07E04860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6FC2-309A-49AA-BBC3-4CA6AC259C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7D26-DE46-475D-B8E2-4AD3CCAD07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E0D8283-0B1E-465B-9294-F9B70E2951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0-HD-BTM.png">
            <a:extLst>
              <a:ext uri="{FF2B5EF4-FFF2-40B4-BE49-F238E27FC236}">
                <a16:creationId xmlns:a16="http://schemas.microsoft.com/office/drawing/2014/main" id="{6F291D4C-B3A8-425D-BEF4-60F62580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F227D7-9444-4071-95EB-66791AD53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66" y="753529"/>
            <a:ext cx="10151531" cy="2604494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ED7A-77D3-4124-ADE0-27E8B6589D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861" y="3365558"/>
            <a:ext cx="9592732" cy="444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28AF61A-345A-41A4-81E5-81B0FF69BF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959864"/>
            <a:ext cx="10151531" cy="67987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2AD9E8B-9D10-4CF2-93F3-20B13A30A8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68A961E-1D19-4AF5-BF23-061DF1A824DC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A145F28-A080-4A33-A0BF-9A962EF8B7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D06700C-F0A4-450E-9168-A2DC2FC235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884BB07-4F31-4699-B089-19E5C9AC0E12}" type="slidenum">
              <a:t>‹nº›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09A12-9DC4-4800-8BC3-B41D23226F4E}"/>
              </a:ext>
            </a:extLst>
          </p:cNvPr>
          <p:cNvSpPr txBox="1"/>
          <p:nvPr/>
        </p:nvSpPr>
        <p:spPr>
          <a:xfrm>
            <a:off x="476246" y="93344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DE69-6FC9-4791-B640-F3EA373D12D6}"/>
              </a:ext>
            </a:extLst>
          </p:cNvPr>
          <p:cNvSpPr txBox="1"/>
          <p:nvPr/>
        </p:nvSpPr>
        <p:spPr>
          <a:xfrm>
            <a:off x="10984230" y="2701293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07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>
            <a:extLst>
              <a:ext uri="{FF2B5EF4-FFF2-40B4-BE49-F238E27FC236}">
                <a16:creationId xmlns:a16="http://schemas.microsoft.com/office/drawing/2014/main" id="{9844EEDA-41CE-4792-A218-A273356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C12E27F-F47B-4D29-8027-591DFB53E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93" y="1124702"/>
            <a:ext cx="10146182" cy="2511838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1B97-B6FC-4B22-BEE9-5BCF4E98C7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8318"/>
            <a:ext cx="10144655" cy="9998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36B75-9417-4AC0-9BC0-E1DB7D37CE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8881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1413865-E16B-47E8-A24E-C343FD4042C1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AA21-6B7C-4F70-8FE8-5863C812C0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8881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4330-CB83-4E7A-A757-6DFE4C2692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4B968B7-343A-490B-90CD-8ED529F0F43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9EEF-B442-41A8-82D6-631976D89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3038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20BE-C66F-47C7-B402-82A9A5307F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202076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68FEA-6DAB-4F5A-9D82-9E8441B3E0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5E599-4681-4F0D-9571-A50E0B137A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8802" y="2201335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4D6AA4C-E5E4-46B3-AB43-8F206974CD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6854" y="2904070"/>
            <a:ext cx="3456432" cy="33146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611296F-7617-4E98-BDF9-CFD636CC76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192868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E3F88B-A653-47F4-A1B2-1825F680C5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168C4562-1D63-4F48-8919-9D06AEE122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D35F00-A481-400C-BB47-975A2C2C7B14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844F420-6B59-4178-93DC-A5888BDED6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B4AFA1F-CE3B-4164-A91E-22F73F92F2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D2DB22-EA55-45D6-A902-FA6945E6BB9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5EFC-5276-42E7-962D-5CEEACBE8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2679-CD37-4F68-845A-20A49EBCA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190996"/>
            <a:ext cx="3451585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D71D566-C52C-40B5-A9C3-22F5725249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8616" y="2362196"/>
            <a:ext cx="345158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6B35C09-4E46-4CB4-9C1C-0DBC174C87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873761"/>
            <a:ext cx="345158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AD0B902-F6D3-44E9-B4F1-DB3D3CC304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190996"/>
            <a:ext cx="3448933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48D22-6F90-48A7-B218-B3DCD1C0FC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74261" y="2362196"/>
            <a:ext cx="344893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BCF262-DCB5-4663-8504-43356FED59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873761"/>
            <a:ext cx="3448933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AC55985-BC2E-4410-97B2-C9572D71B8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190996"/>
            <a:ext cx="3456468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3E20E9E-A145-434F-AD23-C0FFE5ECDAD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49856" y="2362196"/>
            <a:ext cx="344788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1721089-CB27-4F8C-8B52-69DBED704E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873761"/>
            <a:ext cx="345244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83B028C4-5D00-43B2-B678-2E119285A1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E77BCB-0998-4854-9C4E-6C2B7A40F577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943F751-1A6F-482A-86CB-44F80314F5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36D63-0CF0-40B9-B6A3-246CDB94CC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2E2DD5-16A8-44A9-BC77-49B35BC05BD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56E2-0146-4727-BD8B-AEFA70F35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FA4C-EDD1-4CC4-8DD9-934545C957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F26C-0F03-46B4-B520-88E5C1E1C5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3C50EF-B1DA-4ED5-9369-CA55D96A7901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9351-C713-4B94-A00F-2DE7004CA5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CF32-B847-456A-8EDB-3100700A45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56CCFF-9BE8-4580-8523-FCE51087888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>
            <a:extLst>
              <a:ext uri="{FF2B5EF4-FFF2-40B4-BE49-F238E27FC236}">
                <a16:creationId xmlns:a16="http://schemas.microsoft.com/office/drawing/2014/main" id="{5CE8FE67-672E-4A6A-80E3-8D5D2093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73433072-519C-4014-91E4-F7E7628A138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448796" y="745062"/>
            <a:ext cx="2057400" cy="3903134"/>
          </a:xfrm>
        </p:spPr>
        <p:txBody>
          <a:bodyPr vert="eaVert"/>
          <a:lstStyle>
            <a:lvl1pPr algn="l"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5AFC3589-AAF4-46F1-83C4-752ACBE73C1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024466" y="745071"/>
            <a:ext cx="8204197" cy="39031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7B4C48-6B1C-4B44-ABC3-D70C09521A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9942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22F3358-8F38-4745-8BF9-FF3F172C8C96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F0B45E-A72C-4ABE-A111-6D94A4C18F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B1C8D0-C6D3-4ABF-A54A-FCE2025894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BE1A7D8-DF2F-4D09-ADD4-838BBDF462B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D66-36E1-4722-B179-13379760DC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2091-BCF4-4319-B5D9-20250B3333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866E-4941-4E65-A7B4-F5ECBE43D0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3A21C8-E189-45C2-810F-A40343288D8C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3234-69D0-46A1-A984-2F0493C6EA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F492-A19E-4774-8A13-3D22927447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8F5A6-1DE2-4B77-9017-BE5CBDD1280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751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>
            <a:extLst>
              <a:ext uri="{FF2B5EF4-FFF2-40B4-BE49-F238E27FC236}">
                <a16:creationId xmlns:a16="http://schemas.microsoft.com/office/drawing/2014/main" id="{AB8E7135-9BA8-45F6-B0F4-660CC774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9A303E-3941-4E2E-BF38-CB432CD8F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193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7187E42-ADFA-42B0-8572-126DEE8C4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466" y="3641726"/>
            <a:ext cx="10490197" cy="955676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A329B8-5C84-45B8-BE55-91C075E55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6CC23EE-7556-476D-8DB3-84875EECB294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36C7A1-8118-4B34-A140-8899C7EFCA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406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2E667E-8A46-462B-9AB2-DA13FA3844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34DD077-D26B-4593-BF68-90DC9F4A481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2D52-F65A-4F3E-B16B-1EEF0F87F6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6EEC-CEE6-4C72-BFCF-8BC6CC991E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C371-2C0F-4BD3-8B8F-9713BA0F6CD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1FFE-77C7-43FB-BAD6-243604621E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1633B9-E319-463C-ABC4-CE1CDAA7BA02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73D3-8D40-4E15-BE48-BA41182E62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2EF5-1649-42F3-A14B-D2DE30B891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0B9AAC-126D-4FA4-99EF-3FDB2B347D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ACBE-0C6C-4228-9968-BA8C9A5F4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6034-0E78-4DD1-9F81-DC371EFA4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9" y="2183797"/>
            <a:ext cx="5079994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F5D8-4A38-4DFC-93FC-6C4DD3C99CE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3132670"/>
            <a:ext cx="5311777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35C9C-9D7F-4CBE-93A3-587BD5B9C6D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0" y="2183797"/>
            <a:ext cx="5105396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C5197-DE62-4F1A-9FA1-528AECD1825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132670"/>
            <a:ext cx="5333996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E5659-8B26-4CE6-81B7-6E2589BB71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F0ADC6-3CAD-4CB5-ACAF-82E9C8FCAB8C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3C135-7564-4896-A24A-595E1C87F3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E8902-1BED-4F0C-9120-67EA903FD5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5F1022-EA99-48FB-9AC1-99E25373761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C2C5-643F-47E3-982A-D3AECECA5C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51B0A-CC57-4163-808F-A7EA4F9E0F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111941-C00D-4E26-B211-C4AA1793ED50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F6BEC-CD99-4C47-B73D-2C501C8DE8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D16F-525D-45CE-B337-0700AC256F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6CE987-BCC0-415D-ABFF-7DB2495658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5EC8B-1238-450F-8A08-EC285F5D27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64F794-ECA4-417B-B42D-109D1111D89D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8F9F6-E0B5-4EFF-947B-624155BEC4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8C47-6E86-4F51-9855-35B037278C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801FC-C2E1-4784-A37D-7B336B8003F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68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A24D-7444-4161-AD0C-4518E3C655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CF9B-2D16-43C4-A991-085F6E581B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95577" y="746763"/>
            <a:ext cx="6510619" cy="5471925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1A80-7CDF-4CE9-9EB9-04A6DE85F9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71DF1-965C-4340-8218-24515A7184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E0C81D-4BF0-4EF7-AA35-798B206D6882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38AA7-138F-4150-BF88-3B3B3FED40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B4C2-D78F-4B94-8566-C269EC60A1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63C6F4-A014-4AE7-82AA-AE013FBBB2D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D52C-24EC-4B9C-B782-3686200AE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6873243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5B04-03EF-44B4-8652-0A8F091C9E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861233" y="751243"/>
            <a:ext cx="3644962" cy="54674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D88D-D438-46D7-9F1E-849DE8F41A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6873243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4D4E6-5923-4679-BE97-884F80E371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54E2C3-C4E8-40D4-8AC8-71CC73055E41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FF26-E3A5-42C3-A20C-393CB3DD2B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36948-E277-42B3-B0A2-A70B674C61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E1DC6F-CA88-400D-A3DA-48457070F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>
            <a:extLst>
              <a:ext uri="{FF2B5EF4-FFF2-40B4-BE49-F238E27FC236}">
                <a16:creationId xmlns:a16="http://schemas.microsoft.com/office/drawing/2014/main" id="{EDE7D377-FADD-4434-95FF-9DCC7DB6790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1996" cy="1441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9D03CBFD-7AE3-4314-9FFD-3B27EB7D2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4374"/>
            <a:ext cx="8610603" cy="129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F9FD52-75D9-4AC1-A5CE-F358F1D2E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FEF807-8158-4C06-8A60-8F6098971E7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95360" y="6356351"/>
            <a:ext cx="291083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DB0226D6-888C-4FC4-AA3C-9499FE858FAF}" type="datetime1">
              <a:rPr lang="en-US"/>
              <a:pPr lvl="0"/>
              <a:t>3/30/2021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792B2A-18E0-4E6C-BBAC-6AC1FA24AC7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6355848"/>
            <a:ext cx="7772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D149D8-5A06-4408-99B9-89A9A2E79C0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62996" y="381003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B899D786-F3EE-4444-9320-822E0E7EFA5E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0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2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852EA-DBD8-4C01-8145-EDB592FF6B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82539" y="185330"/>
            <a:ext cx="1437857" cy="1842250"/>
          </a:xfrm>
        </p:spPr>
        <p:txBody>
          <a:bodyPr/>
          <a:lstStyle/>
          <a:p>
            <a:pPr lvl="0"/>
            <a:br>
              <a:rPr lang="pt-PT" sz="2600"/>
            </a:br>
            <a:br>
              <a:rPr lang="pt-PT" sz="2600"/>
            </a:br>
            <a:r>
              <a:rPr lang="pt-PT" sz="2600"/>
              <a:t>          </a:t>
            </a:r>
            <a:br>
              <a:rPr lang="pt-PT" sz="4400"/>
            </a:br>
            <a:endParaRPr lang="pt-PT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0FDD6-6650-4D68-977B-4B2A616CE8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1998" y="2123355"/>
            <a:ext cx="10672995" cy="1725244"/>
          </a:xfrm>
          <a:effectLst>
            <a:outerShdw dist="38096" dir="2700000" algn="tl">
              <a:srgbClr val="EB6E5B"/>
            </a:outerShdw>
          </a:effectLst>
        </p:spPr>
        <p:txBody>
          <a:bodyPr anchorCtr="1"/>
          <a:lstStyle/>
          <a:p>
            <a:pPr lvl="0" algn="ctr"/>
            <a:r>
              <a:rPr lang="pt-PT" sz="4000" b="1">
                <a:solidFill>
                  <a:srgbClr val="F3F7BC"/>
                </a:solidFill>
                <a:latin typeface="Saira Condensed Light" pitchFamily="2"/>
                <a:ea typeface="MS Mincho" pitchFamily="49"/>
                <a:cs typeface="Arial" pitchFamily="34"/>
              </a:rPr>
              <a:t>PandaMia: aplicação web pedagógica relativa à COVID-19</a:t>
            </a:r>
            <a:endParaRPr lang="pt-PT" sz="4000" b="1">
              <a:solidFill>
                <a:srgbClr val="F3F7BC"/>
              </a:solidFill>
              <a:latin typeface="Saira Condensed Light" pitchFamily="2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8148A7D1-418E-4CEA-B1BA-72BEC95D3B50}"/>
              </a:ext>
            </a:extLst>
          </p:cNvPr>
          <p:cNvSpPr txBox="1"/>
          <p:nvPr/>
        </p:nvSpPr>
        <p:spPr>
          <a:xfrm>
            <a:off x="1683913" y="2795567"/>
            <a:ext cx="9149166" cy="3877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</a:rPr>
              <a:t>Fábio Júnior Varela Fernandes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</a:rPr>
              <a:t>Pedro Miguel da Silva Marques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</a:rPr>
              <a:t>Tomás do Nascimento Borges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1" i="0" u="none" strike="noStrike" kern="0" cap="none" spc="0" baseline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</a:rPr>
              <a:t>Licenciatura em Tecnologias e Sistemas de Informação para Web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</a:rPr>
              <a:t>Projeto I</a:t>
            </a:r>
            <a:r>
              <a:rPr lang="pt-PT" sz="20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	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1" i="0" u="none" strike="noStrike" kern="0" cap="none" spc="0" baseline="0">
              <a:solidFill>
                <a:srgbClr val="FFFFFF"/>
              </a:solidFill>
              <a:uFillTx/>
              <a:latin typeface="Saira Condensed Light" pitchFamily="2"/>
              <a:ea typeface="MS Mincho" pitchFamily="49"/>
              <a:cs typeface="Arial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1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Orientação: 	</a:t>
            </a:r>
            <a:r>
              <a:rPr lang="pt-PT" sz="20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Prof. Doutor Mário Pinto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		</a:t>
            </a:r>
            <a:r>
              <a:rPr lang="pt-PT" sz="2000" b="0" i="0" u="none" strike="noStrike" kern="0" cap="none" spc="0" baseline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	</a:t>
            </a:r>
            <a:r>
              <a:rPr lang="pt-PT" sz="20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Prof. Doutor Ricardo Queirós</a:t>
            </a:r>
            <a:endParaRPr lang="pt-PT" sz="2000" b="0" i="0" u="none" strike="noStrike" kern="1200" cap="none" spc="0" baseline="0">
              <a:solidFill>
                <a:srgbClr val="FFFFFF"/>
              </a:solidFill>
              <a:uFillTx/>
              <a:latin typeface="Saira Condensed Light" pitchFamily="2"/>
              <a:ea typeface="MS Mincho" pitchFamily="49"/>
              <a:cs typeface="Times New Roman" pitchFamily="18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695F6A1-7F7D-4B23-915F-33C9BBA7C20E}"/>
              </a:ext>
            </a:extLst>
          </p:cNvPr>
          <p:cNvSpPr txBox="1"/>
          <p:nvPr/>
        </p:nvSpPr>
        <p:spPr>
          <a:xfrm>
            <a:off x="3812362" y="492221"/>
            <a:ext cx="456727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</a:rPr>
              <a:t>INSTITUTO POLITÉCNICO DO PORTO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D4B95E91-1081-46EB-9BA9-79C4AE627025}"/>
              </a:ext>
            </a:extLst>
          </p:cNvPr>
          <p:cNvSpPr txBox="1"/>
          <p:nvPr/>
        </p:nvSpPr>
        <p:spPr>
          <a:xfrm>
            <a:off x="3104634" y="1015441"/>
            <a:ext cx="59827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>
                <a:solidFill>
                  <a:srgbClr val="FFFFFF"/>
                </a:solidFill>
                <a:uFillTx/>
                <a:latin typeface="Saira Condensed Light" pitchFamily="2"/>
              </a:rPr>
              <a:t>ESCOLA SUPERIOR DE MEDIA ARTES E DESIGN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6EDC6997-D2D8-4A1F-AE32-4F013E49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45313"/>
              </p:ext>
            </p:extLst>
          </p:nvPr>
        </p:nvGraphicFramePr>
        <p:xfrm>
          <a:off x="1194214" y="1790111"/>
          <a:ext cx="9803567" cy="3942615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2395518">
                  <a:extLst>
                    <a:ext uri="{9D8B030D-6E8A-4147-A177-3AD203B41FA5}">
                      <a16:colId xmlns:a16="http://schemas.microsoft.com/office/drawing/2014/main" val="1991572036"/>
                    </a:ext>
                  </a:extLst>
                </a:gridCol>
                <a:gridCol w="2052782">
                  <a:extLst>
                    <a:ext uri="{9D8B030D-6E8A-4147-A177-3AD203B41FA5}">
                      <a16:colId xmlns:a16="http://schemas.microsoft.com/office/drawing/2014/main" val="113864451"/>
                    </a:ext>
                  </a:extLst>
                </a:gridCol>
                <a:gridCol w="5355267">
                  <a:extLst>
                    <a:ext uri="{9D8B030D-6E8A-4147-A177-3AD203B41FA5}">
                      <a16:colId xmlns:a16="http://schemas.microsoft.com/office/drawing/2014/main" val="3849167749"/>
                    </a:ext>
                  </a:extLst>
                </a:gridCol>
              </a:tblGrid>
              <a:tr h="452015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latin typeface="Saira Condensed Light" pitchFamily="2"/>
                        </a:rPr>
                        <a:t>IDENTIFICADOR</a:t>
                      </a:r>
                    </a:p>
                  </a:txBody>
                  <a:tcPr marL="95399" marR="95399" marT="47704" marB="47704"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latin typeface="Saira Condensed Light" pitchFamily="2"/>
                        </a:rPr>
                        <a:t>CATEGORIA</a:t>
                      </a:r>
                    </a:p>
                  </a:txBody>
                  <a:tcPr marL="95399" marR="95399" marT="47704" marB="47704"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latin typeface="Saira Condensed Light" pitchFamily="2"/>
                        </a:rPr>
                        <a:t>DESCRIÇÃO</a:t>
                      </a:r>
                    </a:p>
                  </a:txBody>
                  <a:tcPr marL="95399" marR="95399" marT="47704" marB="47704"/>
                </a:tc>
                <a:extLst>
                  <a:ext uri="{0D108BD9-81ED-4DB2-BD59-A6C34878D82A}">
                    <a16:rowId xmlns:a16="http://schemas.microsoft.com/office/drawing/2014/main" val="2337306993"/>
                  </a:ext>
                </a:extLst>
              </a:tr>
              <a:tr h="501074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RNF007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Segurança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Os utilizadores apenas poderão editar os dados do próprio perfil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  <a:ea typeface="MS Mincho" pitchFamily="49"/>
                        <a:cs typeface="Times New Roman" pitchFamily="18"/>
                      </a:endParaRPr>
                    </a:p>
                  </a:txBody>
                  <a:tcPr marL="66248" marR="66248" marT="66248" marB="6624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2414"/>
                  </a:ext>
                </a:extLst>
              </a:tr>
              <a:tr h="355613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RNF008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Segurança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Apenas utilizadores autenticados podem jogar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5399" marR="95399" marT="47704" marB="4770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63428"/>
                  </a:ext>
                </a:extLst>
              </a:tr>
              <a:tr h="691679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RNF009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Segurança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Nome de utilizador que não deve conter símbolos e pelo menos 3 e no máximo 12 caracteres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5399" marR="95399" marT="47704" marB="4770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49099"/>
                  </a:ext>
                </a:extLst>
              </a:tr>
              <a:tr h="1015477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RNF010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Segurança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Password que deve conter pelo menos 8 caracteres, uma letra maiúscula, uma minúscula e um número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  <a:ea typeface="MS Mincho" pitchFamily="49"/>
                        <a:cs typeface="Times New Roman" pitchFamily="18"/>
                      </a:endParaRPr>
                    </a:p>
                  </a:txBody>
                  <a:tcPr marL="66248" marR="66248" marT="66248" marB="6624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10047"/>
                  </a:ext>
                </a:extLst>
              </a:tr>
              <a:tr h="452015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RNF011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Usabilidade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Conteúdo textual para a aplicação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5399" marR="95399" marT="47704" marB="4770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84598"/>
                  </a:ext>
                </a:extLst>
              </a:tr>
              <a:tr h="452015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RNF012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Usabilidade</a:t>
                      </a:r>
                    </a:p>
                  </a:txBody>
                  <a:tcPr marL="95399" marR="95399" marT="47704" marB="4770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Contém sempre Informação útil acerca da covid-19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5399" marR="95399" marT="47704" marB="4770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30394"/>
                  </a:ext>
                </a:extLst>
              </a:tr>
            </a:tbl>
          </a:graphicData>
        </a:graphic>
      </p:graphicFrame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085860-C365-43AA-9A5A-47238FAA2DB9}"/>
              </a:ext>
            </a:extLst>
          </p:cNvPr>
          <p:cNvSpPr txBox="1"/>
          <p:nvPr/>
        </p:nvSpPr>
        <p:spPr>
          <a:xfrm>
            <a:off x="685800" y="898269"/>
            <a:ext cx="10820396" cy="1104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>
                <a:solidFill>
                  <a:srgbClr val="F3F7BC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2.1.2 Requisitos não-funcionais</a:t>
            </a: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8C4F9682-9045-4A1B-AFF3-F8CE622C1F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6354878"/>
            <a:ext cx="10820396" cy="782927"/>
          </a:xfrm>
        </p:spPr>
        <p:txBody>
          <a:bodyPr anchorCtr="1"/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pt-PT" sz="1800">
                <a:latin typeface="Saira Condensed Light" pitchFamily="2"/>
                <a:ea typeface="MS Mincho" pitchFamily="49"/>
                <a:cs typeface="Times New Roman" pitchFamily="18"/>
              </a:rPr>
              <a:t>Diagrama de Gantt</a:t>
            </a:r>
            <a:endParaRPr lang="pt-PT">
              <a:latin typeface="Saira Condensed Light" pitchFamily="2"/>
            </a:endParaRP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3ECF6984-A229-4614-8684-31AAC554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21" y="1450421"/>
            <a:ext cx="6964363" cy="49044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76E89BB-DC00-4913-A958-E56B520E6CE0}"/>
              </a:ext>
            </a:extLst>
          </p:cNvPr>
          <p:cNvSpPr txBox="1"/>
          <p:nvPr/>
        </p:nvSpPr>
        <p:spPr>
          <a:xfrm>
            <a:off x="685800" y="898269"/>
            <a:ext cx="10820396" cy="1104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>
                <a:solidFill>
                  <a:srgbClr val="F3F7BC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2.2 Planeamento temporal do projeto</a:t>
            </a: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5DCA7-9F32-4616-BBCA-962F6D032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39311"/>
            <a:ext cx="8610603" cy="1293025"/>
          </a:xfrm>
          <a:effectLst>
            <a:outerShdw dist="50794" dir="2700000" algn="tl">
              <a:srgbClr val="EB6E5B"/>
            </a:outerShdw>
          </a:effectLst>
        </p:spPr>
        <p:txBody>
          <a:bodyPr/>
          <a:lstStyle/>
          <a:p>
            <a:pPr lvl="0" algn="l"/>
            <a:r>
              <a:rPr lang="pt-PT" b="1" cap="none">
                <a:solidFill>
                  <a:srgbClr val="F3F7BC"/>
                </a:solidFill>
                <a:latin typeface="Saira Condensed Light" pitchFamily="2"/>
                <a:ea typeface="MS Mincho" pitchFamily="49"/>
                <a:cs typeface="Arial" pitchFamily="34"/>
              </a:rPr>
              <a:t>1. 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82E662-6D88-4869-A1DC-44A2B7F5E59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pt-PT" sz="2400" dirty="0">
                <a:latin typeface="Saira Condensed Light" pitchFamily="2"/>
              </a:rPr>
              <a:t>Unidade Curricular Projeto I</a:t>
            </a:r>
          </a:p>
          <a:p>
            <a:pPr lvl="0">
              <a:lnSpc>
                <a:spcPct val="120000"/>
              </a:lnSpc>
            </a:pPr>
            <a:r>
              <a:rPr lang="pt-PT" sz="2400" dirty="0">
                <a:latin typeface="Saira Condensed Light" pitchFamily="2"/>
              </a:rPr>
              <a:t>Projeto interdisciplinar que visa constituir uma ferramenta de aprendizagem relativa à Covid-19</a:t>
            </a:r>
          </a:p>
          <a:p>
            <a:pPr lvl="0">
              <a:lnSpc>
                <a:spcPct val="120000"/>
              </a:lnSpc>
            </a:pPr>
            <a:r>
              <a:rPr lang="pt-PT" sz="2400" dirty="0">
                <a:latin typeface="Saira Condensed Light" pitchFamily="2"/>
              </a:rPr>
              <a:t>Mobilização de conhecimentos adquiridos ao longo das diferentes Unidades Curriculares do primeiro ano de Licenciatura em Tecnologias e Sistemas de Informações para Web</a:t>
            </a:r>
          </a:p>
          <a:p>
            <a:pPr lvl="0">
              <a:lnSpc>
                <a:spcPct val="120000"/>
              </a:lnSpc>
            </a:pPr>
            <a:r>
              <a:rPr lang="pt-PT" sz="2400" dirty="0">
                <a:latin typeface="Saira Condensed Light" pitchFamily="2"/>
              </a:rPr>
              <a:t>Desenvolvimento de uma aplicação web que aborda o COVID-19 de forma tranquilizadora, segura e divertida para as crianças.</a:t>
            </a:r>
          </a:p>
          <a:p>
            <a:pPr lvl="0"/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E20E-DDAC-4628-BC64-AA1E0CB67E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39311"/>
            <a:ext cx="8610603" cy="1293025"/>
          </a:xfrm>
          <a:effectLst>
            <a:outerShdw dist="50794" dir="2700000" algn="tl">
              <a:srgbClr val="EB6E5B"/>
            </a:outerShdw>
          </a:effectLst>
        </p:spPr>
        <p:txBody>
          <a:bodyPr/>
          <a:lstStyle/>
          <a:p>
            <a:pPr lvl="0" algn="l"/>
            <a:r>
              <a:rPr lang="pt-PT" b="1" cap="none">
                <a:solidFill>
                  <a:srgbClr val="F3F7BC"/>
                </a:solidFill>
                <a:latin typeface="Saira Condensed Light" pitchFamily="2"/>
                <a:ea typeface="MS Mincho" pitchFamily="49"/>
                <a:cs typeface="Arial" pitchFamily="34"/>
              </a:rPr>
              <a:t>1.1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CBEA48-5FA5-462F-8519-1B2DA7DB3E1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PT" b="1" dirty="0">
                <a:solidFill>
                  <a:srgbClr val="F3F7BC"/>
                </a:solidFill>
                <a:highlight>
                  <a:srgbClr val="EB6E5B"/>
                </a:highlight>
                <a:latin typeface="Saira Condensed Light" pitchFamily="2"/>
              </a:rPr>
              <a:t>1.1.1 Objetivo Geral:</a:t>
            </a:r>
          </a:p>
          <a:p>
            <a:pPr lvl="0"/>
            <a:r>
              <a:rPr lang="pt-PT" dirty="0">
                <a:latin typeface="Saira Condensed Light" pitchFamily="2"/>
              </a:rPr>
              <a:t>Criar uma aplicação web que permita a aprendizagem de conteúdos relativos ao COVID-19 de forma lúdica.</a:t>
            </a:r>
          </a:p>
          <a:p>
            <a:pPr lvl="0"/>
            <a:endParaRPr lang="pt-PT" dirty="0">
              <a:latin typeface="Saira Condensed Light" pitchFamily="2"/>
            </a:endParaRPr>
          </a:p>
          <a:p>
            <a:pPr marL="0" lvl="0" indent="0">
              <a:buNone/>
            </a:pPr>
            <a:r>
              <a:rPr lang="pt-PT" b="1" dirty="0">
                <a:solidFill>
                  <a:srgbClr val="F3F7BC"/>
                </a:solidFill>
                <a:highlight>
                  <a:srgbClr val="EB6E5B"/>
                </a:highlight>
                <a:latin typeface="Saira Condensed Light" pitchFamily="2"/>
              </a:rPr>
              <a:t>1.1.2 Objetivos Específicos:</a:t>
            </a:r>
          </a:p>
          <a:p>
            <a:pPr lvl="0"/>
            <a:r>
              <a:rPr lang="pt-PT" dirty="0">
                <a:latin typeface="Saira Condensed Light" pitchFamily="2"/>
              </a:rPr>
              <a:t> Disponibilizar informação verificada e com conteúdo adequado a crianças dos 8 aos 12 anos;</a:t>
            </a:r>
          </a:p>
          <a:p>
            <a:pPr lvl="0"/>
            <a:r>
              <a:rPr lang="pt-PT" dirty="0">
                <a:latin typeface="Saira Condensed Light" pitchFamily="2"/>
              </a:rPr>
              <a:t> Fomentar a curiosidade sobre o tema, através de conteúdo interativo e jogos dinâmicos;</a:t>
            </a:r>
          </a:p>
          <a:p>
            <a:pPr lvl="0"/>
            <a:r>
              <a:rPr lang="pt-PT" dirty="0">
                <a:latin typeface="Saira Condensed Light" pitchFamily="2"/>
              </a:rPr>
              <a:t>Ensinar sobre as principais fontes de contágio, cuidados de higienização, de proteção e de distanciamento e conhecimento geral do tema;</a:t>
            </a:r>
          </a:p>
          <a:p>
            <a:pPr lvl="0"/>
            <a:r>
              <a:rPr lang="pt-PT" dirty="0">
                <a:latin typeface="Saira Condensed Light" pitchFamily="2"/>
              </a:rPr>
              <a:t>Fomentar o conhecimento através de um </a:t>
            </a:r>
            <a:r>
              <a:rPr lang="pt-PT" dirty="0" err="1">
                <a:latin typeface="Saira Condensed Light" pitchFamily="2"/>
              </a:rPr>
              <a:t>quiz</a:t>
            </a:r>
            <a:r>
              <a:rPr lang="pt-PT" dirty="0">
                <a:latin typeface="Saira Condensed Light" pitchFamily="2"/>
              </a:rPr>
              <a:t> didático e de jogos interativos, nos quais a protagonista é uma panda com nome Mia.</a:t>
            </a:r>
          </a:p>
          <a:p>
            <a:pPr marL="0" lvl="0" indent="0">
              <a:buNone/>
            </a:pPr>
            <a:endParaRPr lang="pt-P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9076B-E56F-41FB-B102-405A66A11098}"/>
              </a:ext>
            </a:extLst>
          </p:cNvPr>
          <p:cNvSpPr txBox="1"/>
          <p:nvPr/>
        </p:nvSpPr>
        <p:spPr>
          <a:xfrm>
            <a:off x="685800" y="639311"/>
            <a:ext cx="8610603" cy="1293025"/>
          </a:xfrm>
          <a:prstGeom prst="rect">
            <a:avLst/>
          </a:prstGeom>
          <a:noFill/>
          <a:ln cap="flat">
            <a:noFill/>
          </a:ln>
          <a:effectLst>
            <a:outerShdw dist="50794" dir="2700000" algn="tl">
              <a:srgbClr val="EB6E5B"/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000" b="1" i="0" u="none" strike="noStrike" kern="1200" cap="all" spc="0" baseline="0">
                <a:solidFill>
                  <a:srgbClr val="F3F7BC"/>
                </a:solidFill>
                <a:uFillTx/>
                <a:latin typeface="Saira Condensed Light" pitchFamily="2"/>
              </a:rPr>
              <a:t>1.2 metodologias e ferramentas</a:t>
            </a:r>
            <a:endParaRPr lang="pt-PT" sz="4000" b="0" i="0" u="none" strike="noStrike" kern="1200" cap="all" spc="0" baseline="0">
              <a:solidFill>
                <a:srgbClr val="F3F7BC"/>
              </a:solidFill>
              <a:uFillTx/>
              <a:latin typeface="Century Gothic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As tecnologias utlizadas neste projeto cingem-se àquela lecionadas até então na Licenciatura em Tecnologias e Sistemas de Informação Para a Web, nomeadamente 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HTML, CSS e JavaScript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A componente visual foi feita predominantemente em aplicações Adobe, nomeadamente 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Adobe </a:t>
            </a:r>
            <a:r>
              <a:rPr lang="pt-PT" sz="2400" b="0" i="0" u="none" strike="noStrike" kern="1200" cap="none" spc="0" baseline="0" dirty="0" err="1">
                <a:solidFill>
                  <a:srgbClr val="FFFFFF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Illustrator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 (para elementos vetoriais), 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Adobe Photoshop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 (outros elementos gráficos) e 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Adobe XD 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(prototipagem e interface da aplicação).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Ferramenta de planeamento: </a:t>
            </a:r>
            <a:r>
              <a:rPr lang="pt-PT" sz="2400" dirty="0" err="1">
                <a:solidFill>
                  <a:srgbClr val="FFFFFF"/>
                </a:solidFill>
                <a:highlight>
                  <a:srgbClr val="EB6E5B"/>
                </a:highlight>
                <a:latin typeface="Saira Condensed Light" pitchFamily="2"/>
              </a:rPr>
              <a:t>TeamGantt</a:t>
            </a:r>
            <a:endParaRPr lang="pt-PT" sz="2400" dirty="0">
              <a:solidFill>
                <a:srgbClr val="FFFFFF"/>
              </a:solidFill>
              <a:highlight>
                <a:srgbClr val="EB6E5B"/>
              </a:highlight>
              <a:latin typeface="Saira Condensed Light" pitchFamily="2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Ferramentas de comunicação e reunião: Microsoft Teams, </a:t>
            </a:r>
            <a:r>
              <a:rPr lang="pt-PT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Saira Condensed Light" pitchFamily="2"/>
              </a:rPr>
              <a:t>Discord</a:t>
            </a: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9076B-E56F-41FB-B102-405A66A11098}"/>
              </a:ext>
            </a:extLst>
          </p:cNvPr>
          <p:cNvSpPr txBox="1"/>
          <p:nvPr/>
        </p:nvSpPr>
        <p:spPr>
          <a:xfrm>
            <a:off x="685800" y="639311"/>
            <a:ext cx="8610603" cy="1293025"/>
          </a:xfrm>
          <a:prstGeom prst="rect">
            <a:avLst/>
          </a:prstGeom>
          <a:noFill/>
          <a:ln cap="flat">
            <a:noFill/>
          </a:ln>
          <a:effectLst>
            <a:outerShdw dist="50794" dir="2700000" algn="tl">
              <a:srgbClr val="EB6E5B"/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000" b="1" i="0" u="none" strike="noStrike" kern="1200" cap="all" spc="0" baseline="0">
                <a:solidFill>
                  <a:srgbClr val="F3F7BC"/>
                </a:solidFill>
                <a:uFillTx/>
                <a:latin typeface="Saira Condensed Light" pitchFamily="2"/>
              </a:rPr>
              <a:t>1.2 metodologias e ferramentas</a:t>
            </a:r>
            <a:endParaRPr lang="pt-PT" sz="4000" b="0" i="0" u="none" strike="noStrike" kern="1200" cap="all" spc="0" baseline="0">
              <a:solidFill>
                <a:srgbClr val="F3F7BC"/>
              </a:solidFill>
              <a:uFillTx/>
              <a:latin typeface="Century Gothic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Duas reuniões semanais: segundas e sextas-feiras</a:t>
            </a:r>
          </a:p>
          <a:p>
            <a:pPr marL="228600" marR="0" lvl="0" indent="-228600" algn="l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S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egunda-feira: definição e distribuição de tarefas a desenvolver</a:t>
            </a:r>
            <a:endParaRPr lang="pt-PT" sz="2400" dirty="0">
              <a:solidFill>
                <a:srgbClr val="FFFFFF"/>
              </a:solidFill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Sexta-feira: para a discussão do progresso destas mesmas.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222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78C9FBBB-5BD7-4574-8E7A-6C7240F1B9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1782165"/>
            <a:ext cx="10820396" cy="1104311"/>
          </a:xfrm>
        </p:spPr>
        <p:txBody>
          <a:bodyPr/>
          <a:lstStyle/>
          <a:p>
            <a:pPr marL="0" lvl="0" indent="0">
              <a:buNone/>
            </a:pPr>
            <a:r>
              <a:rPr lang="pt-PT" sz="2400" b="1">
                <a:solidFill>
                  <a:srgbClr val="F3F7BC"/>
                </a:solidFill>
                <a:highlight>
                  <a:srgbClr val="EB6E5B"/>
                </a:highlight>
                <a:latin typeface="Saira Condensed Light" pitchFamily="2"/>
              </a:rPr>
              <a:t>2.1.1 Requisitos funcionais</a:t>
            </a:r>
            <a:endParaRPr lang="pt-PT"/>
          </a:p>
          <a:p>
            <a:pPr marL="0" lvl="0" indent="0">
              <a:buNone/>
            </a:pPr>
            <a:endParaRPr lang="pt-PT"/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B4852DCF-272F-49BC-AB7F-BB5450042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50763"/>
              </p:ext>
            </p:extLst>
          </p:nvPr>
        </p:nvGraphicFramePr>
        <p:xfrm>
          <a:off x="1199317" y="2589708"/>
          <a:ext cx="9793360" cy="2763625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3264453">
                  <a:extLst>
                    <a:ext uri="{9D8B030D-6E8A-4147-A177-3AD203B41FA5}">
                      <a16:colId xmlns:a16="http://schemas.microsoft.com/office/drawing/2014/main" val="3822541559"/>
                    </a:ext>
                  </a:extLst>
                </a:gridCol>
                <a:gridCol w="4327023">
                  <a:extLst>
                    <a:ext uri="{9D8B030D-6E8A-4147-A177-3AD203B41FA5}">
                      <a16:colId xmlns:a16="http://schemas.microsoft.com/office/drawing/2014/main" val="2423886917"/>
                    </a:ext>
                  </a:extLst>
                </a:gridCol>
                <a:gridCol w="2201884">
                  <a:extLst>
                    <a:ext uri="{9D8B030D-6E8A-4147-A177-3AD203B41FA5}">
                      <a16:colId xmlns:a16="http://schemas.microsoft.com/office/drawing/2014/main" val="1708878190"/>
                    </a:ext>
                  </a:extLst>
                </a:gridCol>
              </a:tblGrid>
              <a:tr h="388555">
                <a:tc>
                  <a:txBody>
                    <a:bodyPr/>
                    <a:lstStyle/>
                    <a:p>
                      <a:pPr lvl="0"/>
                      <a:r>
                        <a:rPr lang="pt-PT" dirty="0">
                          <a:latin typeface="Saira Condensed Light" pitchFamily="2"/>
                        </a:rPr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>
                          <a:latin typeface="Saira Condensed Light" pitchFamily="2"/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>
                          <a:latin typeface="Saira Condensed Light" pitchFamily="2"/>
                        </a:rPr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61108"/>
                  </a:ext>
                </a:extLst>
              </a:tr>
              <a:tr h="578330">
                <a:tc>
                  <a:txBody>
                    <a:bodyPr/>
                    <a:lstStyle/>
                    <a:p>
                      <a:pPr lvl="0"/>
                      <a:r>
                        <a:rPr lang="pt-PT" sz="1800" b="0" kern="12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RF001</a:t>
                      </a:r>
                      <a:endParaRPr lang="pt-PT" sz="1800" b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Criar uma conta de utilizador</a:t>
                      </a:r>
                      <a:endParaRPr lang="pt-PT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54116"/>
                  </a:ext>
                </a:extLst>
              </a:tr>
              <a:tr h="578330">
                <a:tc>
                  <a:txBody>
                    <a:bodyPr/>
                    <a:lstStyle/>
                    <a:p>
                      <a:pPr lvl="0" algn="ctr"/>
                      <a:r>
                        <a:rPr lang="pt-PT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RF001.1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Validar email através de link</a:t>
                      </a:r>
                      <a:endParaRPr lang="pt-PT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18357"/>
                  </a:ext>
                </a:extLst>
              </a:tr>
              <a:tr h="578330">
                <a:tc>
                  <a:txBody>
                    <a:bodyPr/>
                    <a:lstStyle/>
                    <a:p>
                      <a:pPr lvl="0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Criar página de autenticação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44111"/>
                  </a:ext>
                </a:extLst>
              </a:tr>
              <a:tr h="563316">
                <a:tc>
                  <a:txBody>
                    <a:bodyPr/>
                    <a:lstStyle/>
                    <a:p>
                      <a:pPr lvl="0" algn="ctr"/>
                      <a:r>
                        <a:rPr lang="pt-PT" sz="1800" kern="12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RF002.1</a:t>
                      </a:r>
                      <a:endParaRPr lang="pt-PT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Autenticar utilizadores com nome de utilizador (ou email) e password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14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2AD7200E-D2F5-4FA8-8787-DDE81335474C}"/>
              </a:ext>
            </a:extLst>
          </p:cNvPr>
          <p:cNvSpPr txBox="1"/>
          <p:nvPr/>
        </p:nvSpPr>
        <p:spPr>
          <a:xfrm>
            <a:off x="685800" y="639311"/>
            <a:ext cx="8610603" cy="1293025"/>
          </a:xfrm>
          <a:prstGeom prst="rect">
            <a:avLst/>
          </a:prstGeom>
          <a:noFill/>
          <a:ln cap="flat">
            <a:noFill/>
          </a:ln>
          <a:effectLst>
            <a:outerShdw dist="50794" dir="2700000" algn="tl">
              <a:srgbClr val="EB6E5B"/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000" b="1" i="0" u="none" strike="noStrike" kern="1200" cap="all" spc="0" baseline="0">
                <a:solidFill>
                  <a:srgbClr val="F3F7BC"/>
                </a:solidFill>
                <a:uFillTx/>
                <a:latin typeface="Saira Condensed Light" pitchFamily="2"/>
              </a:rPr>
              <a:t>2. planeamento</a:t>
            </a:r>
            <a:endParaRPr lang="pt-PT" sz="4000" b="0" i="0" u="none" strike="noStrike" kern="1200" cap="all" spc="0" baseline="0">
              <a:solidFill>
                <a:srgbClr val="F3F7BC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1996A7B-C9D5-4060-A518-A5F03D72E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19454"/>
              </p:ext>
            </p:extLst>
          </p:nvPr>
        </p:nvGraphicFramePr>
        <p:xfrm>
          <a:off x="1199317" y="1783006"/>
          <a:ext cx="9793360" cy="3342332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3184937">
                  <a:extLst>
                    <a:ext uri="{9D8B030D-6E8A-4147-A177-3AD203B41FA5}">
                      <a16:colId xmlns:a16="http://schemas.microsoft.com/office/drawing/2014/main" val="1700692039"/>
                    </a:ext>
                  </a:extLst>
                </a:gridCol>
                <a:gridCol w="4882896">
                  <a:extLst>
                    <a:ext uri="{9D8B030D-6E8A-4147-A177-3AD203B41FA5}">
                      <a16:colId xmlns:a16="http://schemas.microsoft.com/office/drawing/2014/main" val="1012710003"/>
                    </a:ext>
                  </a:extLst>
                </a:gridCol>
                <a:gridCol w="1725527">
                  <a:extLst>
                    <a:ext uri="{9D8B030D-6E8A-4147-A177-3AD203B41FA5}">
                      <a16:colId xmlns:a16="http://schemas.microsoft.com/office/drawing/2014/main" val="440111199"/>
                    </a:ext>
                  </a:extLst>
                </a:gridCol>
              </a:tblGrid>
              <a:tr h="367753">
                <a:tc>
                  <a:txBody>
                    <a:bodyPr/>
                    <a:lstStyle/>
                    <a:p>
                      <a:pPr lvl="0"/>
                      <a:r>
                        <a:rPr lang="pt-PT" dirty="0">
                          <a:latin typeface="Saira Condensed Light" pitchFamily="2"/>
                        </a:rPr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>
                          <a:latin typeface="Saira Condensed Light" pitchFamily="2"/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>
                          <a:latin typeface="Saira Condensed Light" pitchFamily="2"/>
                        </a:rPr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55823"/>
                  </a:ext>
                </a:extLst>
              </a:tr>
              <a:tr h="452756"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RF002.2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Autenticar com Facebook e Google</a:t>
                      </a:r>
                      <a:endParaRPr lang="pt-PT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282337"/>
                  </a:ext>
                </a:extLst>
              </a:tr>
              <a:tr h="710799"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RF002.3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Criar uma ferramenta que ajuda a recuperar a password/email/nome de utilizador</a:t>
                      </a:r>
                      <a:endParaRPr lang="pt-PT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05969"/>
                  </a:ext>
                </a:extLst>
              </a:tr>
              <a:tr h="452756">
                <a:tc>
                  <a:txBody>
                    <a:bodyPr/>
                    <a:lstStyle/>
                    <a:p>
                      <a:pPr lvl="0"/>
                      <a:r>
                        <a:rPr lang="pt-PT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Editar perfil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42052"/>
                  </a:ext>
                </a:extLst>
              </a:tr>
              <a:tr h="452756">
                <a:tc>
                  <a:txBody>
                    <a:bodyPr/>
                    <a:lstStyle/>
                    <a:p>
                      <a:pPr lvl="0" algn="l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RF004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Jogar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24605"/>
                  </a:ext>
                </a:extLst>
              </a:tr>
              <a:tr h="452756"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RF005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Ver estatística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080157"/>
                  </a:ext>
                </a:extLst>
              </a:tr>
              <a:tr h="452756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RF006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Comentar atividades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74326"/>
                  </a:ext>
                </a:extLst>
              </a:tr>
            </a:tbl>
          </a:graphicData>
        </a:graphic>
      </p:graphicFrame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44480E-72CE-4FBB-BF90-A62EC8106C43}"/>
              </a:ext>
            </a:extLst>
          </p:cNvPr>
          <p:cNvSpPr txBox="1"/>
          <p:nvPr/>
        </p:nvSpPr>
        <p:spPr>
          <a:xfrm>
            <a:off x="685800" y="898269"/>
            <a:ext cx="10820396" cy="1104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>
                <a:solidFill>
                  <a:srgbClr val="F3F7BC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2.1.1 Requisitos funcionais</a:t>
            </a: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72C346BD-6833-4F4E-93A6-5A1CBAE38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28260"/>
              </p:ext>
            </p:extLst>
          </p:nvPr>
        </p:nvGraphicFramePr>
        <p:xfrm>
          <a:off x="1199317" y="1774164"/>
          <a:ext cx="9793359" cy="3996014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3264453">
                  <a:extLst>
                    <a:ext uri="{9D8B030D-6E8A-4147-A177-3AD203B41FA5}">
                      <a16:colId xmlns:a16="http://schemas.microsoft.com/office/drawing/2014/main" val="1371275699"/>
                    </a:ext>
                  </a:extLst>
                </a:gridCol>
                <a:gridCol w="4132941">
                  <a:extLst>
                    <a:ext uri="{9D8B030D-6E8A-4147-A177-3AD203B41FA5}">
                      <a16:colId xmlns:a16="http://schemas.microsoft.com/office/drawing/2014/main" val="658990664"/>
                    </a:ext>
                  </a:extLst>
                </a:gridCol>
                <a:gridCol w="2395965">
                  <a:extLst>
                    <a:ext uri="{9D8B030D-6E8A-4147-A177-3AD203B41FA5}">
                      <a16:colId xmlns:a16="http://schemas.microsoft.com/office/drawing/2014/main" val="3538637238"/>
                    </a:ext>
                  </a:extLst>
                </a:gridCol>
              </a:tblGrid>
              <a:tr h="417963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latin typeface="Saira Condensed Light" pitchFamily="2"/>
                        </a:rPr>
                        <a:t>IDENTIFICADOR</a:t>
                      </a:r>
                    </a:p>
                  </a:txBody>
                  <a:tcPr marL="90891" marR="90891" marT="45445" marB="45445"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latin typeface="Saira Condensed Light" pitchFamily="2"/>
                        </a:rPr>
                        <a:t>DESCRIÇÃO</a:t>
                      </a:r>
                    </a:p>
                  </a:txBody>
                  <a:tcPr marL="90891" marR="90891" marT="45445" marB="45445"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latin typeface="Saira Condensed Light" pitchFamily="2"/>
                        </a:rPr>
                        <a:t>PRIORIDADE</a:t>
                      </a:r>
                    </a:p>
                  </a:txBody>
                  <a:tcPr marL="90891" marR="90891" marT="45445" marB="45445"/>
                </a:tc>
                <a:extLst>
                  <a:ext uri="{0D108BD9-81ED-4DB2-BD59-A6C34878D82A}">
                    <a16:rowId xmlns:a16="http://schemas.microsoft.com/office/drawing/2014/main" val="2770341497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lvl="0" algn="l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RF004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Jogar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068916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RF005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Ver estatística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062869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RF006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Comentar atividades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54072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RF007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Gostar de atividades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42051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RF008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Gerir entidades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98284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pPr lvl="0" algn="ctr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RF008.1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Remover utilizador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8037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vl="0" algn="ctr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RF008.2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Remover comentários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91351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pPr lvl="0" algn="ctr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RF008.3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Adicionar/editar elementos de gamificação</a:t>
                      </a:r>
                      <a:endParaRPr lang="pt-PT" sz="180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216377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pPr lvl="0" algn="r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RF008.3.1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Visualizar tabelas de classificação</a:t>
                      </a:r>
                      <a:endParaRPr lang="pt-PT" sz="180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1</a:t>
                      </a:r>
                    </a:p>
                  </a:txBody>
                  <a:tcPr marL="90891" marR="90891" marT="45445" marB="4544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08465"/>
                  </a:ext>
                </a:extLst>
              </a:tr>
            </a:tbl>
          </a:graphicData>
        </a:graphic>
      </p:graphicFrame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899EE1-538F-4A40-9D96-21C78524FE11}"/>
              </a:ext>
            </a:extLst>
          </p:cNvPr>
          <p:cNvSpPr txBox="1"/>
          <p:nvPr/>
        </p:nvSpPr>
        <p:spPr>
          <a:xfrm>
            <a:off x="685800" y="898269"/>
            <a:ext cx="10820396" cy="1104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>
                <a:solidFill>
                  <a:srgbClr val="F3F7BC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2.1.1 Requisitos funcionais</a:t>
            </a: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392A527C-48B2-4599-A5BD-15629F984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19801"/>
              </p:ext>
            </p:extLst>
          </p:nvPr>
        </p:nvGraphicFramePr>
        <p:xfrm>
          <a:off x="1199317" y="1858993"/>
          <a:ext cx="9793360" cy="3489711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2086413">
                  <a:extLst>
                    <a:ext uri="{9D8B030D-6E8A-4147-A177-3AD203B41FA5}">
                      <a16:colId xmlns:a16="http://schemas.microsoft.com/office/drawing/2014/main" val="615450714"/>
                    </a:ext>
                  </a:extLst>
                </a:gridCol>
                <a:gridCol w="2315279">
                  <a:extLst>
                    <a:ext uri="{9D8B030D-6E8A-4147-A177-3AD203B41FA5}">
                      <a16:colId xmlns:a16="http://schemas.microsoft.com/office/drawing/2014/main" val="3798949150"/>
                    </a:ext>
                  </a:extLst>
                </a:gridCol>
                <a:gridCol w="5391668">
                  <a:extLst>
                    <a:ext uri="{9D8B030D-6E8A-4147-A177-3AD203B41FA5}">
                      <a16:colId xmlns:a16="http://schemas.microsoft.com/office/drawing/2014/main" val="4061177174"/>
                    </a:ext>
                  </a:extLst>
                </a:gridCol>
              </a:tblGrid>
              <a:tr h="444910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FFFFFF"/>
                          </a:solidFill>
                          <a:latin typeface="Saira Condensed Light" pitchFamily="2"/>
                        </a:rPr>
                        <a:t>IDENTIFICADOR</a:t>
                      </a:r>
                    </a:p>
                  </a:txBody>
                  <a:tcPr marL="94164" marR="94164" marT="47082" marB="47082"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FFFFFF"/>
                          </a:solidFill>
                          <a:latin typeface="Saira Condensed Light" pitchFamily="2"/>
                        </a:rPr>
                        <a:t>CATEGORIA</a:t>
                      </a:r>
                    </a:p>
                  </a:txBody>
                  <a:tcPr marL="94164" marR="94164" marT="47082" marB="47082"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FFFFFF"/>
                          </a:solidFill>
                          <a:latin typeface="Saira Condensed Light" pitchFamily="2"/>
                        </a:rPr>
                        <a:t>DESCRIÇÃO</a:t>
                      </a:r>
                    </a:p>
                  </a:txBody>
                  <a:tcPr marL="94164" marR="94164" marT="47082" marB="47082"/>
                </a:tc>
                <a:extLst>
                  <a:ext uri="{0D108BD9-81ED-4DB2-BD59-A6C34878D82A}">
                    <a16:rowId xmlns:a16="http://schemas.microsoft.com/office/drawing/2014/main" val="970745025"/>
                  </a:ext>
                </a:extLst>
              </a:tr>
              <a:tr h="444910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RNF001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Portabilidade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A ação deve ser desenvolvida numa plataforma web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44891"/>
                  </a:ext>
                </a:extLst>
              </a:tr>
              <a:tr h="444910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RNF002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Portabilidade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Interface responsiva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4164" marR="94164" marT="47082" marB="470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15165"/>
                  </a:ext>
                </a:extLst>
              </a:tr>
              <a:tr h="358946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RNF003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Portabilidade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Funcionamento em diferentes SO e tipos de dispositivos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75017"/>
                  </a:ext>
                </a:extLst>
              </a:tr>
              <a:tr h="444910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RNF004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Usabilidade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Interface adaptada à classe etária do público-alvo 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4164" marR="94164" marT="47082" marB="470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21981"/>
                  </a:ext>
                </a:extLst>
              </a:tr>
              <a:tr h="422141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RNF005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Tecnológicos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Sistema deve ser implementado com JavaScript, HTML e CSS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</a:endParaRPr>
                    </a:p>
                  </a:txBody>
                  <a:tcPr marL="94164" marR="94164" marT="47082" marB="4708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27555"/>
                  </a:ext>
                </a:extLst>
              </a:tr>
              <a:tr h="897556"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RNF006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Segurança</a:t>
                      </a:r>
                    </a:p>
                  </a:txBody>
                  <a:tcPr marL="94164" marR="94164" marT="47082" marB="470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solidFill>
                            <a:srgbClr val="000000"/>
                          </a:solidFill>
                          <a:latin typeface="Saira Condensed Light" pitchFamily="2"/>
                        </a:rPr>
                        <a:t>Deve haver dois tipos de contas para fazer login: utilizador e administrador</a:t>
                      </a:r>
                      <a:endParaRPr lang="pt-PT" sz="1800" dirty="0">
                        <a:solidFill>
                          <a:srgbClr val="000000"/>
                        </a:solidFill>
                        <a:latin typeface="Saira Condensed Light" pitchFamily="2"/>
                        <a:ea typeface="MS Mincho" pitchFamily="49"/>
                        <a:cs typeface="Times New Roman" pitchFamily="18"/>
                      </a:endParaRPr>
                    </a:p>
                  </a:txBody>
                  <a:tcPr marL="65388" marR="65388" marT="65388" marB="653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83128"/>
                  </a:ext>
                </a:extLst>
              </a:tr>
            </a:tbl>
          </a:graphicData>
        </a:graphic>
      </p:graphicFrame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715A4-01B0-4F99-B679-4BE78B02280A}"/>
              </a:ext>
            </a:extLst>
          </p:cNvPr>
          <p:cNvSpPr txBox="1"/>
          <p:nvPr/>
        </p:nvSpPr>
        <p:spPr>
          <a:xfrm>
            <a:off x="685800" y="898269"/>
            <a:ext cx="10820396" cy="1104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>
                <a:solidFill>
                  <a:srgbClr val="F3F7BC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2.1.2 Requisitos não-funcionais</a:t>
            </a: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TM04033929%5b%5bfn=Ardósia%5d%5d</Template>
  <TotalTime>1756</TotalTime>
  <Words>635</Words>
  <Application>Microsoft Office PowerPoint</Application>
  <PresentationFormat>Ecrã Panorâmico</PresentationFormat>
  <Paragraphs>155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Saira Condensed Light</vt:lpstr>
      <vt:lpstr>Rasto de Vapor</vt:lpstr>
      <vt:lpstr>             </vt:lpstr>
      <vt:lpstr>1. INTRODUÇÃO</vt:lpstr>
      <vt:lpstr>1.1 OBJETIVOS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do porto    tecnologias e sistemas de informação para web</dc:title>
  <dc:creator>Fábio Junior Varela Fernandes</dc:creator>
  <cp:lastModifiedBy>Pedro</cp:lastModifiedBy>
  <cp:revision>44</cp:revision>
  <dcterms:created xsi:type="dcterms:W3CDTF">2021-03-25T12:55:00Z</dcterms:created>
  <dcterms:modified xsi:type="dcterms:W3CDTF">2021-03-30T22:53:30Z</dcterms:modified>
</cp:coreProperties>
</file>