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9" r:id="rId5"/>
    <p:sldId id="272" r:id="rId6"/>
    <p:sldId id="269" r:id="rId7"/>
    <p:sldId id="276" r:id="rId8"/>
    <p:sldId id="277" r:id="rId9"/>
    <p:sldId id="274" r:id="rId10"/>
    <p:sldId id="275" r:id="rId11"/>
    <p:sldId id="270" r:id="rId12"/>
    <p:sldId id="273" r:id="rId13"/>
    <p:sldId id="27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84E427A-3D55-4303-BF80-6455036E1DE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wholeTbl>
    <a:band1H>
      <a:tcStyle>
        <a:tcBdr/>
        <a:fill>
          <a:solidFill>
            <a:srgbClr val="ED7D31"/>
          </a:solidFill>
        </a:fill>
      </a:tcStyle>
    </a:band1H>
    <a:band2H>
      <a:tcStyle>
        <a:tcBdr/>
        <a:fill>
          <a:solidFill>
            <a:srgbClr val="ED7D31"/>
          </a:solidFill>
        </a:fill>
      </a:tcStyle>
    </a:band2H>
    <a:band1V>
      <a:tcStyle>
        <a:tcBdr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band1V>
    <a:band2V>
      <a:tcStyle>
        <a:tcBdr/>
        <a:fill>
          <a:solidFill>
            <a:srgbClr val="ED7D31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306799F8-075E-4A3A-A7F6-7FBC6576F1A4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A5A5A5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A5A5A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FABFCF23-3B69-468F-B69F-88F6DE6A72F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AEFF7"/>
          </a:solidFill>
        </a:fill>
      </a:tcStyle>
    </a:band1H>
    <a:band1V>
      <a:tcStyle>
        <a:tcBdr/>
        <a:fill>
          <a:solidFill>
            <a:srgbClr val="EAEFF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69C7853C-536D-4A76-A0AE-DD22124D55A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wholeTbl>
    <a:band1H>
      <a:tcStyle>
        <a:tcBdr/>
        <a:fill>
          <a:solidFill>
            <a:srgbClr val="A5A5A5"/>
          </a:solidFill>
        </a:fill>
      </a:tcStyle>
    </a:band1H>
    <a:band2H>
      <a:tcStyle>
        <a:tcBdr/>
        <a:fill>
          <a:solidFill>
            <a:srgbClr val="A5A5A5"/>
          </a:solidFill>
        </a:fill>
      </a:tcStyle>
    </a:band2H>
    <a:band1V>
      <a:tcStyle>
        <a:tcBdr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band1V>
    <a:band2V>
      <a:tcStyle>
        <a:tcBdr/>
        <a:fill>
          <a:solidFill>
            <a:srgbClr val="A5A5A5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18603FDC-E32A-4AB5-989C-0864C3EAD2B8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ED7D3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A2DA-EC2B-410E-BFB4-39A17F382ED7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516A7-FC15-4B87-8463-D9A3393431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516A7-FC15-4B87-8463-D9A33934311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516A7-FC15-4B87-8463-D9A33934311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94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BTM.png">
            <a:extLst>
              <a:ext uri="{FF2B5EF4-FFF2-40B4-BE49-F238E27FC236}">
                <a16:creationId xmlns:a16="http://schemas.microsoft.com/office/drawing/2014/main" id="{64678446-175E-49E9-B60E-9778C459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CF775DD-C755-4816-B0D4-DCE63583B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600" y="1803407"/>
            <a:ext cx="9448796" cy="1825096"/>
          </a:xfrm>
        </p:spPr>
        <p:txBody>
          <a:bodyPr anchor="b"/>
          <a:lstStyle>
            <a:lvl1pPr algn="l"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34D300-589F-4A45-8B21-67C04762D6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632197"/>
            <a:ext cx="9448796" cy="685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2D4CA-2052-4324-B544-6D571DCE9A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909560" y="4314331"/>
            <a:ext cx="2910836" cy="374638"/>
          </a:xfrm>
        </p:spPr>
        <p:txBody>
          <a:bodyPr/>
          <a:lstStyle>
            <a:lvl1pPr>
              <a:defRPr/>
            </a:lvl1pPr>
          </a:lstStyle>
          <a:p>
            <a:pPr lvl="0"/>
            <a:fld id="{F125E1A5-1C32-4104-BEE1-9EC9A0C25EB6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86AC87-6662-44C2-9D23-40BF26CCF1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371600" y="4323840"/>
            <a:ext cx="6400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C6BB2D-7ADF-4122-8417-84A89D0E2A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77196" y="143086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3E17A91-3876-4EDD-9CBE-FBA4FD0A609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20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0788-0941-4530-9D54-810B6DD4F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72" y="4697364"/>
            <a:ext cx="10822033" cy="819357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7B6BC-63E4-4C7B-B7E3-BD62414CA23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1730" y="941438"/>
            <a:ext cx="10821841" cy="347815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99E5A-0653-4431-98ED-E5879B3A24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516712"/>
            <a:ext cx="10820396" cy="70196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C5FD-9F06-493A-93EC-1D006091E7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E516B0-BBF7-463F-BAE2-E2DBE6B1F284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A3B66-A30D-40EB-B334-CA5143B5C2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779C-2A8E-47F6-B97A-26800B75DD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44F004-3DE9-495D-AAB6-BFB7BC04A5A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CC6155B2-8EB2-4709-9FDD-D67D22B4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DD4E93-C60E-4888-BA5D-CEFE29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2471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8DF4-E733-49DA-B582-15D2986D37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9132"/>
            <a:ext cx="10130518" cy="99906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47134-78D4-4645-98FD-6A22804DEA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2974D28-4E25-4F37-ACD5-C87D07E04860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6FC2-309A-49AA-BBC3-4CA6AC259C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7D26-DE46-475D-B8E2-4AD3CCAD07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E0D8283-0B1E-465B-9294-F9B70E2951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0-HD-BTM.png">
            <a:extLst>
              <a:ext uri="{FF2B5EF4-FFF2-40B4-BE49-F238E27FC236}">
                <a16:creationId xmlns:a16="http://schemas.microsoft.com/office/drawing/2014/main" id="{6F291D4C-B3A8-425D-BEF4-60F6258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F227D7-9444-4071-95EB-66791AD53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66" y="753529"/>
            <a:ext cx="10151531" cy="2604494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ED7A-77D3-4124-ADE0-27E8B6589D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861" y="3365558"/>
            <a:ext cx="9592732" cy="444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28AF61A-345A-41A4-81E5-81B0FF69BF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959864"/>
            <a:ext cx="10151531" cy="67987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2AD9E8B-9D10-4CF2-93F3-20B13A30A8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68A961E-1D19-4AF5-BF23-061DF1A824DC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A145F28-A080-4A33-A0BF-9A962EF8B7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D06700C-F0A4-450E-9168-A2DC2FC235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884BB07-4F31-4699-B089-19E5C9AC0E12}" type="slidenum">
              <a:t>‹nº›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09A12-9DC4-4800-8BC3-B41D23226F4E}"/>
              </a:ext>
            </a:extLst>
          </p:cNvPr>
          <p:cNvSpPr txBox="1"/>
          <p:nvPr/>
        </p:nvSpPr>
        <p:spPr>
          <a:xfrm>
            <a:off x="476246" y="93344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DE69-6FC9-4791-B640-F3EA373D12D6}"/>
              </a:ext>
            </a:extLst>
          </p:cNvPr>
          <p:cNvSpPr txBox="1"/>
          <p:nvPr/>
        </p:nvSpPr>
        <p:spPr>
          <a:xfrm>
            <a:off x="10984230" y="2701293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07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9844EEDA-41CE-4792-A218-A273356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12E27F-F47B-4D29-8027-591DFB53E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93" y="1124702"/>
            <a:ext cx="10146182" cy="2511838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1B97-B6FC-4B22-BEE9-5BCF4E98C7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8318"/>
            <a:ext cx="10144655" cy="9998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36B75-9417-4AC0-9BC0-E1DB7D37CE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8881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1413865-E16B-47E8-A24E-C343FD4042C1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AA21-6B7C-4F70-8FE8-5863C812C0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8881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4330-CB83-4E7A-A757-6DFE4C2692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4B968B7-343A-490B-90CD-8ED529F0F43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9EEF-B442-41A8-82D6-631976D89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3038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20BE-C66F-47C7-B402-82A9A5307F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02076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68FEA-6DAB-4F5A-9D82-9E8441B3E0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5E599-4681-4F0D-9571-A50E0B137A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8802" y="2201335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D6AA4C-E5E4-46B3-AB43-8F206974CD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6854" y="2904070"/>
            <a:ext cx="3456432" cy="33146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611296F-7617-4E98-BDF9-CFD636CC76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192868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E3F88B-A653-47F4-A1B2-1825F680C5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68C4562-1D63-4F48-8919-9D06AEE122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D35F00-A481-400C-BB47-975A2C2C7B14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844F420-6B59-4178-93DC-A5888BDED6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4AFA1F-CE3B-4164-A91E-22F73F92F2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D2DB22-EA55-45D6-A902-FA6945E6BB9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5EFC-5276-42E7-962D-5CEEACBE8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2679-CD37-4F68-845A-20A49EBCA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190996"/>
            <a:ext cx="3451585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D71D566-C52C-40B5-A9C3-22F572524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8616" y="2362196"/>
            <a:ext cx="345158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6B35C09-4E46-4CB4-9C1C-0DBC174C87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873761"/>
            <a:ext cx="345158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AD0B902-F6D3-44E9-B4F1-DB3D3CC304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190996"/>
            <a:ext cx="3448933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48D22-6F90-48A7-B218-B3DCD1C0FC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74261" y="2362196"/>
            <a:ext cx="344893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BCF262-DCB5-4663-8504-43356FED59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873761"/>
            <a:ext cx="3448933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AC55985-BC2E-4410-97B2-C9572D71B8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190996"/>
            <a:ext cx="3456468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3E20E9E-A145-434F-AD23-C0FFE5ECDAD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49856" y="2362196"/>
            <a:ext cx="344788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1721089-CB27-4F8C-8B52-69DBED704E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873761"/>
            <a:ext cx="345244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83B028C4-5D00-43B2-B678-2E119285A1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E77BCB-0998-4854-9C4E-6C2B7A40F577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943F751-1A6F-482A-86CB-44F80314F5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36D63-0CF0-40B9-B6A3-246CDB94CC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2E2DD5-16A8-44A9-BC77-49B35BC05BD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56E2-0146-4727-BD8B-AEFA70F35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FA4C-EDD1-4CC4-8DD9-934545C957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F26C-0F03-46B4-B520-88E5C1E1C5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3C50EF-B1DA-4ED5-9369-CA55D96A7901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9351-C713-4B94-A00F-2DE7004CA5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CF32-B847-456A-8EDB-3100700A45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56CCFF-9BE8-4580-8523-FCE51087888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5CE8FE67-672E-4A6A-80E3-8D5D2093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73433072-519C-4014-91E4-F7E7628A138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448796" y="745062"/>
            <a:ext cx="2057400" cy="3903134"/>
          </a:xfrm>
        </p:spPr>
        <p:txBody>
          <a:bodyPr vert="eaVert"/>
          <a:lstStyle>
            <a:lvl1pPr algn="l"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5AFC3589-AAF4-46F1-83C4-752ACBE73C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24466" y="745071"/>
            <a:ext cx="8204197" cy="39031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7B4C48-6B1C-4B44-ABC3-D70C09521A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9942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22F3358-8F38-4745-8BF9-FF3F172C8C96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F0B45E-A72C-4ABE-A111-6D94A4C18F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B1C8D0-C6D3-4ABF-A54A-FCE2025894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BE1A7D8-DF2F-4D09-ADD4-838BBDF462B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D66-36E1-4722-B179-13379760DC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2091-BCF4-4319-B5D9-20250B3333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866E-4941-4E65-A7B4-F5ECBE43D0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3A21C8-E189-45C2-810F-A40343288D8C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3234-69D0-46A1-A984-2F0493C6EA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F492-A19E-4774-8A13-3D22927447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8F5A6-1DE2-4B77-9017-BE5CBDD128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5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AB8E7135-9BA8-45F6-B0F4-660CC77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9A303E-3941-4E2E-BF38-CB432CD8F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193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7187E42-ADFA-42B0-8572-126DEE8C4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466" y="3641726"/>
            <a:ext cx="10490197" cy="955676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A329B8-5C84-45B8-BE55-91C075E55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6CC23EE-7556-476D-8DB3-84875EECB294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36C7A1-8118-4B34-A140-8899C7EFCA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406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E667E-8A46-462B-9AB2-DA13FA3844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34DD077-D26B-4593-BF68-90DC9F4A481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2D52-F65A-4F3E-B16B-1EEF0F87F6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6EEC-CEE6-4C72-BFCF-8BC6CC991E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C371-2C0F-4BD3-8B8F-9713BA0F6CD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1FFE-77C7-43FB-BAD6-243604621E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1633B9-E319-463C-ABC4-CE1CDAA7BA02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73D3-8D40-4E15-BE48-BA41182E6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2EF5-1649-42F3-A14B-D2DE30B891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B9AAC-126D-4FA4-99EF-3FDB2B347D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ACBE-0C6C-4228-9968-BA8C9A5F4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6034-0E78-4DD1-9F81-DC371EFA4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9" y="2183797"/>
            <a:ext cx="5079994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F5D8-4A38-4DFC-93FC-6C4DD3C99C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3132670"/>
            <a:ext cx="5311777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35C9C-9D7F-4CBE-93A3-587BD5B9C6D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0" y="2183797"/>
            <a:ext cx="5105396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C5197-DE62-4F1A-9FA1-528AECD1825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132670"/>
            <a:ext cx="5333996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E5659-8B26-4CE6-81B7-6E2589BB71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0ADC6-3CAD-4CB5-ACAF-82E9C8FCAB8C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3C135-7564-4896-A24A-595E1C87F3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E8902-1BED-4F0C-9120-67EA903FD5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5F1022-EA99-48FB-9AC1-99E25373761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C2C5-643F-47E3-982A-D3AECECA5C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1B0A-CC57-4163-808F-A7EA4F9E0F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111941-C00D-4E26-B211-C4AA1793ED50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F6BEC-CD99-4C47-B73D-2C501C8DE8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D16F-525D-45CE-B337-0700AC256F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CE987-BCC0-415D-ABFF-7DB2495658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5EC8B-1238-450F-8A08-EC285F5D27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64F794-ECA4-417B-B42D-109D1111D89D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F9F6-E0B5-4EFF-947B-624155BEC4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8C47-6E86-4F51-9855-35B037278C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801FC-C2E1-4784-A37D-7B336B8003F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68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A24D-7444-4161-AD0C-4518E3C65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CF9B-2D16-43C4-A991-085F6E581B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95577" y="746763"/>
            <a:ext cx="6510619" cy="5471925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1A80-7CDF-4CE9-9EB9-04A6DE85F9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71DF1-965C-4340-8218-24515A7184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E0C81D-4BF0-4EF7-AA35-798B206D6882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8AA7-138F-4150-BF88-3B3B3FED40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B4C2-D78F-4B94-8566-C269EC60A1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3C6F4-A014-4AE7-82AA-AE013FBBB2D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D52C-24EC-4B9C-B782-3686200AE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6873243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5B04-03EF-44B4-8652-0A8F091C9E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861233" y="751243"/>
            <a:ext cx="3644962" cy="54674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D88D-D438-46D7-9F1E-849DE8F41A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6873243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4D4E6-5923-4679-BE97-884F80E371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54E2C3-C4E8-40D4-8AC8-71CC73055E41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FF26-E3A5-42C3-A20C-393CB3DD2B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6948-E277-42B3-B0A2-A70B674C61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E1DC6F-CA88-400D-A3DA-48457070F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>
            <a:extLst>
              <a:ext uri="{FF2B5EF4-FFF2-40B4-BE49-F238E27FC236}">
                <a16:creationId xmlns:a16="http://schemas.microsoft.com/office/drawing/2014/main" id="{EDE7D377-FADD-4434-95FF-9DCC7DB6790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1996" cy="1441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9D03CBFD-7AE3-4314-9FFD-3B27EB7D2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4374"/>
            <a:ext cx="8610603" cy="129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F9FD52-75D9-4AC1-A5CE-F358F1D2E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FEF807-8158-4C06-8A60-8F6098971E7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95360" y="6356351"/>
            <a:ext cx="291083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DB0226D6-888C-4FC4-AA3C-9499FE858FAF}" type="datetime1">
              <a:rPr lang="en-US"/>
              <a:pPr lvl="0"/>
              <a:t>5/4/2021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792B2A-18E0-4E6C-BBAC-6AC1FA24AC7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6355848"/>
            <a:ext cx="7772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D149D8-5A06-4408-99B9-89A9A2E79C0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62996" y="3810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B899D786-F3EE-4444-9320-822E0E7EFA5E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0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2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852EA-DBD8-4C01-8145-EDB592FF6B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82539" y="185330"/>
            <a:ext cx="1437857" cy="1842250"/>
          </a:xfrm>
        </p:spPr>
        <p:txBody>
          <a:bodyPr/>
          <a:lstStyle/>
          <a:p>
            <a:pPr lvl="0"/>
            <a:br>
              <a:rPr lang="pt-PT" sz="2600"/>
            </a:br>
            <a:br>
              <a:rPr lang="pt-PT" sz="2600"/>
            </a:br>
            <a:r>
              <a:rPr lang="pt-PT" sz="2600"/>
              <a:t>          </a:t>
            </a:r>
            <a:br>
              <a:rPr lang="pt-PT" sz="4400"/>
            </a:br>
            <a:endParaRPr lang="pt-PT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0FDD6-6650-4D68-977B-4B2A616CE8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1998" y="2123355"/>
            <a:ext cx="10672995" cy="1725244"/>
          </a:xfrm>
          <a:effectLst>
            <a:outerShdw dist="38096" dir="2700000" algn="tl">
              <a:srgbClr val="EB6E5B"/>
            </a:outerShdw>
          </a:effectLst>
        </p:spPr>
        <p:txBody>
          <a:bodyPr anchorCtr="1"/>
          <a:lstStyle/>
          <a:p>
            <a:pPr lvl="0" algn="ctr"/>
            <a:r>
              <a:rPr lang="pt-PT" sz="4000" b="1" dirty="0">
                <a:solidFill>
                  <a:srgbClr val="F3F7BC"/>
                </a:solidFill>
                <a:latin typeface="Saira Condensed Light" pitchFamily="2"/>
                <a:ea typeface="MS Mincho" pitchFamily="49"/>
                <a:cs typeface="Arial" pitchFamily="34"/>
              </a:rPr>
              <a:t>PandaMia: aplicação web pedagógica relativa à COVID-19</a:t>
            </a:r>
            <a:endParaRPr lang="pt-PT" sz="4000" b="1" dirty="0">
              <a:solidFill>
                <a:srgbClr val="F3F7BC"/>
              </a:solidFill>
              <a:latin typeface="Saira Condensed Light" pitchFamily="2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8148A7D1-418E-4CEA-B1BA-72BEC95D3B50}"/>
              </a:ext>
            </a:extLst>
          </p:cNvPr>
          <p:cNvSpPr txBox="1"/>
          <p:nvPr/>
        </p:nvSpPr>
        <p:spPr>
          <a:xfrm>
            <a:off x="1683913" y="2795567"/>
            <a:ext cx="9149166" cy="3877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Fábio Júnior Varela Fernandes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Pedro Miguel da Silva Marques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Tomás do Nascimento Borges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1" i="0" u="none" strike="noStrike" kern="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Licenciatura em Tecnologias e Sistemas de Informação para Web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Projeto I</a:t>
            </a:r>
            <a:r>
              <a:rPr lang="pt-PT" sz="20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	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1" i="0" u="none" strike="noStrike" kern="0" cap="none" spc="0" baseline="0" dirty="0">
              <a:solidFill>
                <a:srgbClr val="FFFFFF"/>
              </a:solidFill>
              <a:uFillTx/>
              <a:latin typeface="Saira Condensed Light" pitchFamily="2"/>
              <a:ea typeface="MS Mincho" pitchFamily="49"/>
              <a:cs typeface="Arial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1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Orientação: 	</a:t>
            </a:r>
            <a:r>
              <a:rPr lang="pt-PT" sz="20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Prof. Doutor Mário Pinto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		</a:t>
            </a:r>
            <a:r>
              <a:rPr lang="pt-PT" sz="2000" b="0" i="0" u="none" strike="noStrike" kern="0" cap="none" spc="0" baseline="0" dirty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	</a:t>
            </a:r>
            <a:r>
              <a:rPr lang="pt-PT" sz="20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  <a:ea typeface="MS Mincho" pitchFamily="49"/>
                <a:cs typeface="Arial" pitchFamily="34"/>
              </a:rPr>
              <a:t>Prof. Doutor Ricardo Queirós</a:t>
            </a:r>
            <a:endParaRPr lang="pt-PT" sz="20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  <a:ea typeface="MS Mincho" pitchFamily="49"/>
              <a:cs typeface="Times New Roman" pitchFamily="18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695F6A1-7F7D-4B23-915F-33C9BBA7C20E}"/>
              </a:ext>
            </a:extLst>
          </p:cNvPr>
          <p:cNvSpPr txBox="1"/>
          <p:nvPr/>
        </p:nvSpPr>
        <p:spPr>
          <a:xfrm>
            <a:off x="3812362" y="492221"/>
            <a:ext cx="456727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INSTITUTO POLITÉCNICO DO PORTO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D4B95E91-1081-46EB-9BA9-79C4AE627025}"/>
              </a:ext>
            </a:extLst>
          </p:cNvPr>
          <p:cNvSpPr txBox="1"/>
          <p:nvPr/>
        </p:nvSpPr>
        <p:spPr>
          <a:xfrm>
            <a:off x="3104634" y="1015441"/>
            <a:ext cx="59827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ESCOLA SUPERIOR DE MEDIA ARTES E DESIGN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5472332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Página inicial e menu “hambúrguer”, versão mobile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DED7CB-E96D-4E35-8DE4-4ACED95B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87" y="564703"/>
            <a:ext cx="2263760" cy="4907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2D556A-363F-4176-AFD0-88F2A93B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55" y="581025"/>
            <a:ext cx="2263807" cy="4891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54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076B-E56F-41FB-B102-405A66A11098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cap="all" dirty="0">
                <a:solidFill>
                  <a:srgbClr val="F3F7BC"/>
                </a:solidFill>
                <a:latin typeface="Saira Condensed Light" pitchFamily="2"/>
              </a:rPr>
              <a:t>5</a:t>
            </a:r>
            <a:r>
              <a:rPr lang="pt-PT" sz="4000" b="1" i="0" u="none" strike="noStrike" kern="1200" cap="all" spc="0" baseline="0" dirty="0">
                <a:solidFill>
                  <a:srgbClr val="F3F7BC"/>
                </a:solidFill>
                <a:uFillTx/>
                <a:latin typeface="Saira Condensed Light" pitchFamily="2"/>
              </a:rPr>
              <a:t>. ELEMENTOS DE GAMIFICAÇÃO</a:t>
            </a:r>
            <a:endParaRPr lang="pt-PT" sz="4000" b="0" i="0" u="none" strike="noStrike" kern="1200" cap="all" spc="0" baseline="0" dirty="0">
              <a:solidFill>
                <a:srgbClr val="F3F7BC"/>
              </a:solidFill>
              <a:uFillTx/>
              <a:latin typeface="Century Gothic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kern="0" dirty="0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Tabelas de classificação </a:t>
            </a: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(acessíveis a partir da página inicial)</a:t>
            </a:r>
          </a:p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kern="0" dirty="0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Medalhas, conquistas e troféus</a:t>
            </a: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, alcançados através do </a:t>
            </a:r>
            <a:r>
              <a:rPr lang="pt-PT" sz="2400" kern="0" dirty="0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progresso</a:t>
            </a: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 e </a:t>
            </a:r>
            <a:r>
              <a:rPr lang="pt-PT" sz="2400" kern="0" dirty="0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desafios</a:t>
            </a:r>
          </a:p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Barra de progresso</a:t>
            </a:r>
          </a:p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Sistema de </a:t>
            </a:r>
            <a:r>
              <a:rPr lang="pt-PT" sz="2400" kern="0" dirty="0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níveis</a:t>
            </a:r>
          </a:p>
          <a:p>
            <a:pPr marL="228600" marR="0" lvl="0" indent="-228600" algn="l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kern="0" dirty="0">
                <a:solidFill>
                  <a:srgbClr val="FFFFFF"/>
                </a:solidFill>
                <a:latin typeface="Saira Condensed Light" pitchFamily="2"/>
              </a:rPr>
              <a:t>O progresso do utilizador desbloqueia </a:t>
            </a:r>
            <a:r>
              <a:rPr lang="pt-PT" sz="2400" kern="0" dirty="0">
                <a:solidFill>
                  <a:srgbClr val="FFFFFF"/>
                </a:solidFill>
                <a:highlight>
                  <a:srgbClr val="EB6E5B"/>
                </a:highlight>
                <a:latin typeface="Saira Condensed Light" pitchFamily="2"/>
              </a:rPr>
              <a:t>avatares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33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E8558A7F-01A4-4BE5-B2E8-701FFEE39655}"/>
              </a:ext>
            </a:extLst>
          </p:cNvPr>
          <p:cNvSpPr txBox="1"/>
          <p:nvPr/>
        </p:nvSpPr>
        <p:spPr>
          <a:xfrm>
            <a:off x="685799" y="5782031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Tabela de classificação (Top 10)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A6A71D-120F-49C3-AD56-37D84F04E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04" t="13496" r="34053" b="7572"/>
          <a:stretch/>
        </p:blipFill>
        <p:spPr>
          <a:xfrm>
            <a:off x="4807975" y="371475"/>
            <a:ext cx="2492478" cy="5410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34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B8F3650-92E1-48E9-AAEB-6BA03AA15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04" t="13496" r="34053" b="7572"/>
          <a:stretch/>
        </p:blipFill>
        <p:spPr>
          <a:xfrm>
            <a:off x="4807975" y="371475"/>
            <a:ext cx="2492478" cy="5410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E8558A7F-01A4-4BE5-B2E8-701FFEE39655}"/>
              </a:ext>
            </a:extLst>
          </p:cNvPr>
          <p:cNvSpPr txBox="1"/>
          <p:nvPr/>
        </p:nvSpPr>
        <p:spPr>
          <a:xfrm>
            <a:off x="685802" y="5882789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Perfil do utilizador com elementos de </a:t>
            </a:r>
            <a:r>
              <a:rPr lang="pt-PT" sz="2400" dirty="0" err="1">
                <a:solidFill>
                  <a:srgbClr val="FFFFFF"/>
                </a:solidFill>
                <a:latin typeface="Saira Condensed Light" pitchFamily="2"/>
              </a:rPr>
              <a:t>gamificação</a:t>
            </a: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6C1E3C-8B5C-4219-8418-851F2B94C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63" t="14711" r="40262" b="13626"/>
          <a:stretch/>
        </p:blipFill>
        <p:spPr>
          <a:xfrm>
            <a:off x="4800232" y="371475"/>
            <a:ext cx="2542007" cy="5513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6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5DCA7-9F32-4616-BBCA-962F6D032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39311"/>
            <a:ext cx="8610603" cy="1293025"/>
          </a:xfrm>
          <a:effectLst>
            <a:outerShdw dist="50794" dir="2700000" algn="tl">
              <a:srgbClr val="EB6E5B"/>
            </a:outerShdw>
          </a:effectLst>
        </p:spPr>
        <p:txBody>
          <a:bodyPr/>
          <a:lstStyle/>
          <a:p>
            <a:pPr lvl="0" algn="l"/>
            <a:r>
              <a:rPr lang="pt-PT" b="1" cap="none" dirty="0">
                <a:solidFill>
                  <a:srgbClr val="F3F7BC"/>
                </a:solidFill>
                <a:latin typeface="Saira Condensed Light" pitchFamily="2"/>
                <a:ea typeface="MS Mincho" pitchFamily="49"/>
                <a:cs typeface="Arial" pitchFamily="34"/>
              </a:rPr>
              <a:t>1. NOME DA APLICAÇÃO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28758846-C28B-49B8-B412-22B86E0E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233358" cy="4024128"/>
          </a:xfrm>
        </p:spPr>
        <p:txBody>
          <a:bodyPr/>
          <a:lstStyle/>
          <a:p>
            <a:r>
              <a:rPr lang="pt-PT" sz="2400" dirty="0">
                <a:latin typeface="Saira Condensed Light" pitchFamily="2"/>
                <a:ea typeface="+mn-ea"/>
                <a:cs typeface="+mn-cs"/>
              </a:rPr>
              <a:t>PandaMia</a:t>
            </a:r>
          </a:p>
          <a:p>
            <a:endParaRPr lang="pt-PT" dirty="0"/>
          </a:p>
          <a:p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highlight>
                  <a:srgbClr val="EB6E5B"/>
                </a:highlight>
                <a:uFillTx/>
                <a:latin typeface="Saira Condensed Light" pitchFamily="2"/>
              </a:rPr>
              <a:t>Porquê?</a:t>
            </a:r>
          </a:p>
          <a:p>
            <a:pPr lvl="1"/>
            <a:r>
              <a:rPr lang="pt-PT" sz="2200" dirty="0">
                <a:latin typeface="Saira Condensed Light" pitchFamily="2"/>
              </a:rPr>
              <a:t>Criar uma nome indiretamente relacionado com a atual situação pandémica</a:t>
            </a:r>
          </a:p>
          <a:p>
            <a:pPr lvl="1"/>
            <a:r>
              <a:rPr lang="pt-PT" sz="2200" dirty="0">
                <a:latin typeface="Saira Condensed Light" pitchFamily="2"/>
              </a:rPr>
              <a:t>Trocadilho (Panda Mia)</a:t>
            </a:r>
          </a:p>
          <a:p>
            <a:pPr lvl="1"/>
            <a:r>
              <a:rPr lang="pt-PT" sz="2200" dirty="0">
                <a:latin typeface="Saira Condensed Light" pitchFamily="2"/>
              </a:rPr>
              <a:t>Tentativa de criar um nome apelativo</a:t>
            </a:r>
            <a:endParaRPr lang="pt-PT" sz="2200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1116D7EF-D584-4E3D-A390-A0F62CB57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9787"/>
              </p:ext>
            </p:extLst>
          </p:nvPr>
        </p:nvGraphicFramePr>
        <p:xfrm>
          <a:off x="7919158" y="1420422"/>
          <a:ext cx="377983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779280" imgH="4267080" progId="Photoshop.Image.20">
                  <p:embed/>
                </p:oleObj>
              </mc:Choice>
              <mc:Fallback>
                <p:oleObj name="Image" r:id="rId2" imgW="3779280" imgH="426708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9158" y="1420422"/>
                        <a:ext cx="3779837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E20E-DDAC-4628-BC64-AA1E0CB67E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39311"/>
            <a:ext cx="8610603" cy="1293025"/>
          </a:xfrm>
          <a:effectLst>
            <a:outerShdw dist="50794" dir="2700000" algn="tl">
              <a:srgbClr val="EB6E5B"/>
            </a:outerShdw>
          </a:effectLst>
        </p:spPr>
        <p:txBody>
          <a:bodyPr/>
          <a:lstStyle/>
          <a:p>
            <a:pPr lvl="0" algn="l"/>
            <a:r>
              <a:rPr lang="pt-PT" b="1" cap="none" dirty="0">
                <a:solidFill>
                  <a:srgbClr val="F3F7BC"/>
                </a:solidFill>
                <a:latin typeface="Saira Condensed Light" pitchFamily="2"/>
                <a:ea typeface="MS Mincho" pitchFamily="49"/>
                <a:cs typeface="Arial" pitchFamily="34"/>
              </a:rPr>
              <a:t>2. CONCEITO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CBEA48-5FA5-462F-8519-1B2DA7DB3E1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t-PT" sz="2400" dirty="0">
                <a:latin typeface="Saira Condensed Light" pitchFamily="2"/>
                <a:ea typeface="+mn-ea"/>
                <a:cs typeface="+mn-cs"/>
              </a:rPr>
              <a:t>App pedagógica para crianças</a:t>
            </a:r>
          </a:p>
          <a:p>
            <a:pPr algn="just">
              <a:lnSpc>
                <a:spcPct val="150000"/>
              </a:lnSpc>
            </a:pPr>
            <a:r>
              <a:rPr lang="pt-PT" sz="2400" dirty="0">
                <a:latin typeface="Saira Condensed Light" pitchFamily="2"/>
                <a:ea typeface="+mn-ea"/>
                <a:cs typeface="+mn-cs"/>
              </a:rPr>
              <a:t>Uma panda chamada Mia ensina as crianças sobre a pandemia</a:t>
            </a:r>
          </a:p>
          <a:p>
            <a:pPr>
              <a:lnSpc>
                <a:spcPct val="150000"/>
              </a:lnSpc>
            </a:pPr>
            <a:r>
              <a:rPr lang="pt-PT" sz="2400" dirty="0">
                <a:latin typeface="Saira Condensed Light" pitchFamily="2"/>
                <a:ea typeface="+mn-ea"/>
                <a:cs typeface="+mn-cs"/>
              </a:rPr>
              <a:t>Panda como mascote</a:t>
            </a:r>
          </a:p>
          <a:p>
            <a:pPr marL="0" lvl="0" indent="0">
              <a:buNone/>
            </a:pPr>
            <a:endParaRPr lang="pt-P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076B-E56F-41FB-B102-405A66A11098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i="0" u="none" strike="noStrike" kern="1200" cap="all" spc="0" baseline="0" dirty="0">
                <a:solidFill>
                  <a:srgbClr val="F3F7BC"/>
                </a:solidFill>
                <a:uFillTx/>
                <a:latin typeface="Saira Condensed Light" pitchFamily="2"/>
              </a:rPr>
              <a:t>3. LOGÓTIPO</a:t>
            </a:r>
            <a:endParaRPr lang="pt-PT" sz="4000" b="0" i="0" u="none" strike="noStrike" kern="1200" cap="all" spc="0" baseline="0" dirty="0">
              <a:solidFill>
                <a:srgbClr val="F3F7BC"/>
              </a:solidFill>
              <a:uFillTx/>
              <a:latin typeface="Century Gothic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49C1092-F255-4F26-AD68-1EAB18805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544332"/>
              </p:ext>
            </p:extLst>
          </p:nvPr>
        </p:nvGraphicFramePr>
        <p:xfrm>
          <a:off x="3033194" y="2454250"/>
          <a:ext cx="6125607" cy="194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5961680" imgH="5091840" progId="Photoshop.Image.20">
                  <p:embed/>
                </p:oleObj>
              </mc:Choice>
              <mc:Fallback>
                <p:oleObj name="Image" r:id="rId2" imgW="15961680" imgH="509184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3194" y="2454250"/>
                        <a:ext cx="6125607" cy="1949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61AC91C-BCCA-4E46-8A8A-D930D8174AAE}"/>
              </a:ext>
            </a:extLst>
          </p:cNvPr>
          <p:cNvSpPr txBox="1"/>
          <p:nvPr/>
        </p:nvSpPr>
        <p:spPr>
          <a:xfrm>
            <a:off x="685800" y="5472332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Logótipo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076B-E56F-41FB-B102-405A66A11098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i="0" u="none" strike="noStrike" kern="1200" cap="all" spc="0" baseline="0" dirty="0">
                <a:solidFill>
                  <a:srgbClr val="F3F7BC"/>
                </a:solidFill>
                <a:uFillTx/>
                <a:latin typeface="Saira Condensed Light" pitchFamily="2"/>
              </a:rPr>
              <a:t>3. LOGÓTIPO</a:t>
            </a:r>
            <a:endParaRPr lang="pt-PT" sz="4000" b="0" i="0" u="none" strike="noStrike" kern="1200" cap="all" spc="0" baseline="0" dirty="0">
              <a:solidFill>
                <a:srgbClr val="F3F7BC"/>
              </a:solidFill>
              <a:uFillTx/>
              <a:latin typeface="Century Gothic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DD9AFF-5B8E-4D62-AA9D-7CC51CEF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27" y="1567503"/>
            <a:ext cx="4259745" cy="3722994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FF654B69-23AD-46D4-87CB-48B6F5C7574F}"/>
              </a:ext>
            </a:extLst>
          </p:cNvPr>
          <p:cNvSpPr txBox="1"/>
          <p:nvPr/>
        </p:nvSpPr>
        <p:spPr>
          <a:xfrm>
            <a:off x="685800" y="5472332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Ícone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64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9076B-E56F-41FB-B102-405A66A11098}"/>
              </a:ext>
            </a:extLst>
          </p:cNvPr>
          <p:cNvSpPr txBox="1"/>
          <p:nvPr/>
        </p:nvSpPr>
        <p:spPr>
          <a:xfrm>
            <a:off x="685800" y="639311"/>
            <a:ext cx="8610603" cy="1293025"/>
          </a:xfrm>
          <a:prstGeom prst="rect">
            <a:avLst/>
          </a:prstGeom>
          <a:noFill/>
          <a:ln cap="flat">
            <a:noFill/>
          </a:ln>
          <a:effectLst>
            <a:outerShdw dist="50794" dir="2700000" algn="tl">
              <a:srgbClr val="EB6E5B"/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000" b="1" i="0" u="none" strike="noStrike" kern="1200" cap="all" spc="0" baseline="0" dirty="0">
                <a:solidFill>
                  <a:srgbClr val="F3F7BC"/>
                </a:solidFill>
                <a:uFillTx/>
                <a:latin typeface="Saira Condensed Light" pitchFamily="2"/>
              </a:rPr>
              <a:t>4. PROTÓTIPO</a:t>
            </a:r>
            <a:endParaRPr lang="pt-PT" sz="4000" b="0" i="0" u="none" strike="noStrike" kern="1200" cap="all" spc="0" baseline="0" dirty="0">
              <a:solidFill>
                <a:srgbClr val="F3F7BC"/>
              </a:solidFill>
              <a:uFillTx/>
              <a:latin typeface="Century Gothic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Duas versões: mobile e desktop</a:t>
            </a:r>
            <a:endParaRPr lang="pt-PT" sz="2200" dirty="0">
              <a:solidFill>
                <a:srgbClr val="FFFFFF"/>
              </a:solidFill>
              <a:latin typeface="Century Gothic"/>
            </a:endParaRPr>
          </a:p>
          <a:p>
            <a:pPr marL="228600" marR="0" lvl="0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Prioridade à versão mobile</a:t>
            </a:r>
          </a:p>
          <a:p>
            <a:pPr marL="228600" marR="0" lvl="0" indent="-228600" algn="l" defTabSz="914400" rtl="0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dirty="0">
                <a:solidFill>
                  <a:srgbClr val="FFFFFF"/>
                </a:solidFill>
                <a:latin typeface="Saira Condensed Light" pitchFamily="2"/>
              </a:rPr>
              <a:t>Design responsivo</a:t>
            </a:r>
          </a:p>
        </p:txBody>
      </p:sp>
    </p:spTree>
    <p:extLst>
      <p:ext uri="{BB962C8B-B14F-4D97-AF65-F5344CB8AC3E}">
        <p14:creationId xmlns:p14="http://schemas.microsoft.com/office/powerpoint/2010/main" val="73222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5472332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Paleta de cores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87B36F-3E4B-43EB-B82A-ABA7B84A0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2" t="26440" r="14718" b="44513"/>
          <a:stretch/>
        </p:blipFill>
        <p:spPr>
          <a:xfrm>
            <a:off x="1981199" y="2433484"/>
            <a:ext cx="8229601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5472332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Tipografia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B7A26C-0901-4DBA-86ED-8A20ADD5E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6" t="64308" r="20524" b="13746"/>
          <a:stretch/>
        </p:blipFill>
        <p:spPr>
          <a:xfrm>
            <a:off x="2043330" y="2540028"/>
            <a:ext cx="8105336" cy="17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695A1-286A-4C28-99CE-A7C70EB5B659}"/>
              </a:ext>
            </a:extLst>
          </p:cNvPr>
          <p:cNvSpPr txBox="1"/>
          <p:nvPr/>
        </p:nvSpPr>
        <p:spPr>
          <a:xfrm>
            <a:off x="685800" y="5472332"/>
            <a:ext cx="10820396" cy="746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R="0" lvl="0" algn="ctr" defTabSz="914400" rtl="0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Saira Condensed Light" pitchFamily="2"/>
              </a:rPr>
              <a:t>Página inicial, versão desktop</a:t>
            </a:r>
          </a:p>
          <a:p>
            <a:pPr marR="0" lvl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400" b="0" i="0" u="none" strike="noStrike" kern="1200" cap="none" spc="0" baseline="0" dirty="0">
              <a:solidFill>
                <a:srgbClr val="FFFFFF"/>
              </a:solidFill>
              <a:uFillTx/>
              <a:latin typeface="Saira Condensed Light" pitchFamily="2"/>
            </a:endParaRP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2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9F22FF-62E3-4799-B477-ADD10445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5" y="459984"/>
            <a:ext cx="8734425" cy="492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2446217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TM04033929%5b%5bfn=Ardósia%5d%5d</Template>
  <TotalTime>1898</TotalTime>
  <Words>212</Words>
  <Application>Microsoft Office PowerPoint</Application>
  <PresentationFormat>Ecrã Panorâmico</PresentationFormat>
  <Paragraphs>58</Paragraphs>
  <Slides>13</Slides>
  <Notes>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Saira Condensed Light</vt:lpstr>
      <vt:lpstr>Rasto de Vapor</vt:lpstr>
      <vt:lpstr>Adobe Photoshop Image</vt:lpstr>
      <vt:lpstr>             </vt:lpstr>
      <vt:lpstr>1. NOME DA APLICAÇÃO</vt:lpstr>
      <vt:lpstr>2. CONCEITO DA APLICAÇÃO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do porto    tecnologias e sistemas de informação para web</dc:title>
  <dc:creator>Fábio Junior Varela Fernandes</dc:creator>
  <cp:lastModifiedBy>Pedro</cp:lastModifiedBy>
  <cp:revision>51</cp:revision>
  <dcterms:created xsi:type="dcterms:W3CDTF">2021-03-25T12:55:00Z</dcterms:created>
  <dcterms:modified xsi:type="dcterms:W3CDTF">2021-05-04T23:07:09Z</dcterms:modified>
</cp:coreProperties>
</file>