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5143500" type="screen16x9"/>
  <p:notesSz cx="6858000" cy="9144000"/>
  <p:embeddedFontLst>
    <p:embeddedFont>
      <p:font typeface="Lato" panose="020F0502020204030203" pitchFamily="34"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91B17F-3903-4B49-B6C7-28AE89E51EA9}">
  <a:tblStyle styleId="{B091B17F-3903-4B49-B6C7-28AE89E51E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a500d8d1c0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1a500d8d1c0_2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a500d8d1c0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1a500d8d1c0_2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Price levels - only considering prices where there is volume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a500d8d1c0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g1a500d8d1c0_2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a695beedb6_4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a695beedb6_4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(Volume Weighted best ask - VWBB)/2</a:t>
            </a:r>
            <a:endParaRPr/>
          </a:p>
          <a:p>
            <a:pPr marL="0" lvl="0" indent="0" algn="l" rtl="0">
              <a:spcBef>
                <a:spcPts val="0"/>
              </a:spcBef>
              <a:spcAft>
                <a:spcPts val="0"/>
              </a:spcAft>
              <a:buNone/>
            </a:pPr>
            <a:r>
              <a:rPr lang="en"/>
              <a:t>Other measure of ‘imbalance’ - Encompasses idea of imbalance at the top of the book (Volume Weighted Average)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a695beedb6_4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a695beedb6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a7f9cfa78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a7f9cfa78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Proportionality of changes in signals vs. changes in mid-price</a:t>
            </a:r>
            <a:endParaRPr/>
          </a:p>
          <a:p>
            <a:pPr marL="0" lvl="0" indent="0" algn="l" rtl="0">
              <a:spcBef>
                <a:spcPts val="0"/>
              </a:spcBef>
              <a:spcAft>
                <a:spcPts val="0"/>
              </a:spcAft>
              <a:buNone/>
            </a:pPr>
            <a:r>
              <a:rPr lang="en"/>
              <a:t>	VAMP looks best, but linear relationship w other signals shows that we should not give up on them just yet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a7f9cfa78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a7f9cfa78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a695beed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a695beed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a695beedb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a695beedb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a695beedb6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a695beedb6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our use case is not trading itself, we believe this gives an initial idea of how good a definition is at predicting directional changes and how responsive that definition is to changes in order book </a:t>
            </a:r>
            <a:endParaRPr/>
          </a:p>
          <a:p>
            <a:pPr marL="0" lvl="0" indent="0" algn="l" rtl="0">
              <a:spcBef>
                <a:spcPts val="0"/>
              </a:spcBef>
              <a:spcAft>
                <a:spcPts val="0"/>
              </a:spcAft>
              <a:buNone/>
            </a:pPr>
            <a:endParaRPr/>
          </a:p>
          <a:p>
            <a:pPr marL="0" lvl="0" indent="0" algn="l" rtl="0">
              <a:spcBef>
                <a:spcPts val="0"/>
              </a:spcBef>
              <a:spcAft>
                <a:spcPts val="0"/>
              </a:spcAft>
              <a:buNone/>
            </a:pPr>
            <a:r>
              <a:rPr lang="en"/>
              <a:t>Long/out of market/short positions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a695beedb6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a695beedb6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Sasha’s micro-price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a66a40ccae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a66a40ccae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solidFill>
                  <a:schemeClr val="dk1"/>
                </a:solidFill>
                <a:latin typeface="Lato"/>
                <a:ea typeface="Lato"/>
                <a:cs typeface="Lato"/>
                <a:sym typeface="Lato"/>
              </a:rPr>
              <a:t>(early indication that VAMP may predict direction better than the other definitions)</a:t>
            </a:r>
            <a:endParaRPr sz="1700" b="1">
              <a:solidFill>
                <a:schemeClr val="dk1"/>
              </a:solidFill>
              <a:latin typeface="Lato"/>
              <a:ea typeface="Lato"/>
              <a:cs typeface="Lato"/>
              <a:sym typeface="Lato"/>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Possibly include pnl’s</a:t>
            </a:r>
            <a:endParaRPr b="1">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Maybe statistic of how after 30 seconds VAMP has better MSE but only slightly, indicating that Mid price does not move very much on average even at the 60 second range</a:t>
            </a:r>
            <a:endParaRPr b="1">
              <a:solidFill>
                <a:schemeClr val="dk1"/>
              </a:solidFill>
            </a:endParaRPr>
          </a:p>
          <a:p>
            <a:pPr marL="0" lvl="0" indent="0" algn="l" rtl="0">
              <a:lnSpc>
                <a:spcPct val="115000"/>
              </a:lnSpc>
              <a:spcBef>
                <a:spcPts val="0"/>
              </a:spcBef>
              <a:spcAft>
                <a:spcPts val="0"/>
              </a:spcAft>
              <a:buNone/>
            </a:pPr>
            <a:endParaRPr sz="1700" b="1">
              <a:solidFill>
                <a:schemeClr val="dk1"/>
              </a:solidFill>
              <a:latin typeface="Lato"/>
              <a:ea typeface="Lato"/>
              <a:cs typeface="Lato"/>
              <a:sym typeface="La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a7f9cfa78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a7f9cfa78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a385ab0f56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a385ab0f56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a385ab0f56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a385ab0f56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a4cdc4a15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a4cdc4a15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a4cdc4a15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a4cdc4a15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a7f9cfa78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a7f9cfa78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a695beedb6_4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a695beedb6_4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Start with EOD snapshot, </a:t>
            </a:r>
            <a:endParaRPr/>
          </a:p>
          <a:p>
            <a:pPr marL="0" lvl="0" indent="0" algn="l" rtl="0">
              <a:spcBef>
                <a:spcPts val="0"/>
              </a:spcBef>
              <a:spcAft>
                <a:spcPts val="0"/>
              </a:spcAft>
              <a:buNone/>
            </a:pPr>
            <a:r>
              <a:rPr lang="en"/>
              <a:t>Processing goal - calculate all features of the LOB at every second throughout our dataset</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a7f9cfa7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a7f9cfa7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Structure plot - emphasizes frequent and significant gaps in LOB</a:t>
            </a:r>
            <a:endParaRPr/>
          </a:p>
          <a:p>
            <a:pPr marL="0" lvl="0" indent="0" algn="l" rtl="0">
              <a:spcBef>
                <a:spcPts val="0"/>
              </a:spcBef>
              <a:spcAft>
                <a:spcPts val="0"/>
              </a:spcAft>
              <a:buNone/>
            </a:pPr>
            <a:r>
              <a:rPr lang="en"/>
              <a:t>MPC plot/Std dev plot - very small changes/volatility at short intervals - hard to produce meaningful predictive power</a:t>
            </a:r>
            <a:endParaRPr/>
          </a:p>
          <a:p>
            <a:pPr marL="0" lvl="0" indent="0" algn="l" rtl="0">
              <a:spcBef>
                <a:spcPts val="0"/>
              </a:spcBef>
              <a:spcAft>
                <a:spcPts val="0"/>
              </a:spcAft>
              <a:buNone/>
            </a:pPr>
            <a:r>
              <a:rPr lang="en"/>
              <a:t>	Dist of change in price - tightly centered around 0, long but skinny tails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a66a40cca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g1a66a40ccae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a66a40ccae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a66a40cca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a66a40ccae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a66a40cc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a66a40cca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g1a66a40ccae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grpSp>
        <p:nvGrpSpPr>
          <p:cNvPr id="135" name="Google Shape;135;p14"/>
          <p:cNvGrpSpPr/>
          <p:nvPr/>
        </p:nvGrpSpPr>
        <p:grpSpPr>
          <a:xfrm>
            <a:off x="0" y="381001"/>
            <a:ext cx="1037850" cy="1016288"/>
            <a:chOff x="0" y="381001"/>
            <a:chExt cx="1037850" cy="1016288"/>
          </a:xfrm>
        </p:grpSpPr>
        <p:sp>
          <p:nvSpPr>
            <p:cNvPr id="136" name="Google Shape;136;p1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8" name="Google Shape;138;p1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9" name="Google Shape;13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0"/>
        <p:cNvGrpSpPr/>
        <p:nvPr/>
      </p:nvGrpSpPr>
      <p:grpSpPr>
        <a:xfrm>
          <a:off x="0" y="0"/>
          <a:ext cx="0" cy="0"/>
          <a:chOff x="0" y="0"/>
          <a:chExt cx="0" cy="0"/>
        </a:xfrm>
      </p:grpSpPr>
      <p:grpSp>
        <p:nvGrpSpPr>
          <p:cNvPr id="141" name="Google Shape;141;p15"/>
          <p:cNvGrpSpPr/>
          <p:nvPr/>
        </p:nvGrpSpPr>
        <p:grpSpPr>
          <a:xfrm>
            <a:off x="4406400" y="0"/>
            <a:ext cx="4737600" cy="5143065"/>
            <a:chOff x="4406400" y="0"/>
            <a:chExt cx="4737600" cy="5143065"/>
          </a:xfrm>
        </p:grpSpPr>
        <p:sp>
          <p:nvSpPr>
            <p:cNvPr id="142" name="Google Shape;142;p15"/>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5"/>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5"/>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5"/>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5"/>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5"/>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5"/>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5"/>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5"/>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5"/>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5"/>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5"/>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5"/>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5"/>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5"/>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5"/>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5"/>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 name="Google Shape;160;p15"/>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1" name="Google Shape;1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2"/>
        <p:cNvGrpSpPr/>
        <p:nvPr/>
      </p:nvGrpSpPr>
      <p:grpSpPr>
        <a:xfrm>
          <a:off x="0" y="0"/>
          <a:ext cx="0" cy="0"/>
          <a:chOff x="0" y="0"/>
          <a:chExt cx="0" cy="0"/>
        </a:xfrm>
      </p:grpSpPr>
      <p:grpSp>
        <p:nvGrpSpPr>
          <p:cNvPr id="163" name="Google Shape;163;p16"/>
          <p:cNvGrpSpPr/>
          <p:nvPr/>
        </p:nvGrpSpPr>
        <p:grpSpPr>
          <a:xfrm>
            <a:off x="0" y="381001"/>
            <a:ext cx="1037850" cy="1016288"/>
            <a:chOff x="0" y="381001"/>
            <a:chExt cx="1037850" cy="1016288"/>
          </a:xfrm>
        </p:grpSpPr>
        <p:sp>
          <p:nvSpPr>
            <p:cNvPr id="164" name="Google Shape;164;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 name="Google Shape;166;p1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67" name="Google Shape;167;p16"/>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68" name="Google Shape;168;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9"/>
        <p:cNvGrpSpPr/>
        <p:nvPr/>
      </p:nvGrpSpPr>
      <p:grpSpPr>
        <a:xfrm>
          <a:off x="0" y="0"/>
          <a:ext cx="0" cy="0"/>
          <a:chOff x="0" y="0"/>
          <a:chExt cx="0" cy="0"/>
        </a:xfrm>
      </p:grpSpPr>
      <p:grpSp>
        <p:nvGrpSpPr>
          <p:cNvPr id="170" name="Google Shape;170;p17"/>
          <p:cNvGrpSpPr/>
          <p:nvPr/>
        </p:nvGrpSpPr>
        <p:grpSpPr>
          <a:xfrm>
            <a:off x="0" y="381001"/>
            <a:ext cx="1037850" cy="1016288"/>
            <a:chOff x="0" y="381001"/>
            <a:chExt cx="1037850" cy="1016288"/>
          </a:xfrm>
        </p:grpSpPr>
        <p:sp>
          <p:nvSpPr>
            <p:cNvPr id="171" name="Google Shape;171;p1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3" name="Google Shape;173;p1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74" name="Google Shape;174;p17"/>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75" name="Google Shape;175;p17"/>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76" name="Google Shape;17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7"/>
        <p:cNvGrpSpPr/>
        <p:nvPr/>
      </p:nvGrpSpPr>
      <p:grpSpPr>
        <a:xfrm>
          <a:off x="0" y="0"/>
          <a:ext cx="0" cy="0"/>
          <a:chOff x="0" y="0"/>
          <a:chExt cx="0" cy="0"/>
        </a:xfrm>
      </p:grpSpPr>
      <p:grpSp>
        <p:nvGrpSpPr>
          <p:cNvPr id="178" name="Google Shape;178;p18"/>
          <p:cNvGrpSpPr/>
          <p:nvPr/>
        </p:nvGrpSpPr>
        <p:grpSpPr>
          <a:xfrm>
            <a:off x="0" y="381001"/>
            <a:ext cx="1037850" cy="1016288"/>
            <a:chOff x="0" y="381001"/>
            <a:chExt cx="1037850" cy="1016288"/>
          </a:xfrm>
        </p:grpSpPr>
        <p:sp>
          <p:nvSpPr>
            <p:cNvPr id="179" name="Google Shape;179;p1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1" name="Google Shape;181;p18"/>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82" name="Google Shape;182;p18"/>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83" name="Google Shape;18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grpSp>
        <p:nvGrpSpPr>
          <p:cNvPr id="185" name="Google Shape;185;p19"/>
          <p:cNvGrpSpPr/>
          <p:nvPr/>
        </p:nvGrpSpPr>
        <p:grpSpPr>
          <a:xfrm>
            <a:off x="4406400" y="0"/>
            <a:ext cx="4737600" cy="5143500"/>
            <a:chOff x="4406400" y="0"/>
            <a:chExt cx="4737600" cy="5143500"/>
          </a:xfrm>
        </p:grpSpPr>
        <p:sp>
          <p:nvSpPr>
            <p:cNvPr id="186" name="Google Shape;186;p19"/>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9"/>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9"/>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9"/>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9"/>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9"/>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9"/>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9"/>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9"/>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9"/>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9"/>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9"/>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9"/>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9"/>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9"/>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9"/>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9"/>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9"/>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4" name="Google Shape;204;p19"/>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5" name="Google Shape;20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grpSp>
        <p:nvGrpSpPr>
          <p:cNvPr id="207" name="Google Shape;207;p20"/>
          <p:cNvGrpSpPr/>
          <p:nvPr/>
        </p:nvGrpSpPr>
        <p:grpSpPr>
          <a:xfrm>
            <a:off x="0" y="381001"/>
            <a:ext cx="1037850" cy="1016288"/>
            <a:chOff x="0" y="381001"/>
            <a:chExt cx="1037850" cy="1016288"/>
          </a:xfrm>
        </p:grpSpPr>
        <p:sp>
          <p:nvSpPr>
            <p:cNvPr id="208" name="Google Shape;208;p2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0"/>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0" name="Google Shape;210;p20"/>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11" name="Google Shape;211;p20"/>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212" name="Google Shape;212;p20"/>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13" name="Google Shape;21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4"/>
        <p:cNvGrpSpPr/>
        <p:nvPr/>
      </p:nvGrpSpPr>
      <p:grpSpPr>
        <a:xfrm>
          <a:off x="0" y="0"/>
          <a:ext cx="0" cy="0"/>
          <a:chOff x="0" y="0"/>
          <a:chExt cx="0" cy="0"/>
        </a:xfrm>
      </p:grpSpPr>
      <p:grpSp>
        <p:nvGrpSpPr>
          <p:cNvPr id="215" name="Google Shape;215;p21"/>
          <p:cNvGrpSpPr/>
          <p:nvPr/>
        </p:nvGrpSpPr>
        <p:grpSpPr>
          <a:xfrm>
            <a:off x="0" y="4128572"/>
            <a:ext cx="698925" cy="684657"/>
            <a:chOff x="0" y="3785672"/>
            <a:chExt cx="698925" cy="684657"/>
          </a:xfrm>
        </p:grpSpPr>
        <p:sp>
          <p:nvSpPr>
            <p:cNvPr id="216" name="Google Shape;216;p21"/>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1"/>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8" name="Google Shape;218;p21"/>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219" name="Google Shape;21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0"/>
        <p:cNvGrpSpPr/>
        <p:nvPr/>
      </p:nvGrpSpPr>
      <p:grpSpPr>
        <a:xfrm>
          <a:off x="0" y="0"/>
          <a:ext cx="0" cy="0"/>
          <a:chOff x="0" y="0"/>
          <a:chExt cx="0" cy="0"/>
        </a:xfrm>
      </p:grpSpPr>
      <p:grpSp>
        <p:nvGrpSpPr>
          <p:cNvPr id="221" name="Google Shape;221;p22"/>
          <p:cNvGrpSpPr/>
          <p:nvPr/>
        </p:nvGrpSpPr>
        <p:grpSpPr>
          <a:xfrm>
            <a:off x="4406400" y="0"/>
            <a:ext cx="4737600" cy="5143065"/>
            <a:chOff x="4406400" y="0"/>
            <a:chExt cx="4737600" cy="5143065"/>
          </a:xfrm>
        </p:grpSpPr>
        <p:sp>
          <p:nvSpPr>
            <p:cNvPr id="222" name="Google Shape;222;p22"/>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2"/>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2"/>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2"/>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2"/>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2"/>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2"/>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2"/>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2"/>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2"/>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2"/>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2"/>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2"/>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2"/>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2"/>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2"/>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2"/>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2"/>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0" name="Google Shape;240;p22"/>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241" name="Google Shape;241;p22"/>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2" name="Google Shape;242;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132" name="Google Shape;13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133" name="Google Shape;13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400"/>
              <a:t>Mind the Gaps: Short-term Crypto Price Prediction </a:t>
            </a:r>
            <a:endParaRPr sz="3400"/>
          </a:p>
        </p:txBody>
      </p:sp>
      <p:sp>
        <p:nvSpPr>
          <p:cNvPr id="248" name="Google Shape;248;p2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2022 CFEM Capstone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2"/>
          <p:cNvSpPr txBox="1">
            <a:spLocks noGrp="1"/>
          </p:cNvSpPr>
          <p:nvPr>
            <p:ph type="title"/>
          </p:nvPr>
        </p:nvSpPr>
        <p:spPr>
          <a:xfrm>
            <a:off x="1297500" y="330995"/>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Quote Imbalance - Exploration</a:t>
            </a:r>
            <a:endParaRPr/>
          </a:p>
        </p:txBody>
      </p:sp>
      <p:pic>
        <p:nvPicPr>
          <p:cNvPr id="319" name="Google Shape;319;p32"/>
          <p:cNvPicPr preferRelativeResize="0"/>
          <p:nvPr/>
        </p:nvPicPr>
        <p:blipFill rotWithShape="1">
          <a:blip r:embed="rId3">
            <a:alphaModFix/>
          </a:blip>
          <a:srcRect/>
          <a:stretch/>
        </p:blipFill>
        <p:spPr>
          <a:xfrm>
            <a:off x="693251" y="1522975"/>
            <a:ext cx="3297875" cy="2326900"/>
          </a:xfrm>
          <a:prstGeom prst="rect">
            <a:avLst/>
          </a:prstGeom>
          <a:noFill/>
          <a:ln>
            <a:noFill/>
          </a:ln>
        </p:spPr>
      </p:pic>
      <p:pic>
        <p:nvPicPr>
          <p:cNvPr id="320" name="Google Shape;320;p32"/>
          <p:cNvPicPr preferRelativeResize="0"/>
          <p:nvPr/>
        </p:nvPicPr>
        <p:blipFill rotWithShape="1">
          <a:blip r:embed="rId4">
            <a:alphaModFix/>
          </a:blip>
          <a:srcRect/>
          <a:stretch/>
        </p:blipFill>
        <p:spPr>
          <a:xfrm>
            <a:off x="5064050" y="1522975"/>
            <a:ext cx="3297875" cy="23269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Quote Imbalance – Optimization Model</a:t>
            </a:r>
            <a:endParaRPr/>
          </a:p>
        </p:txBody>
      </p:sp>
      <p:pic>
        <p:nvPicPr>
          <p:cNvPr id="326" name="Google Shape;326;p33"/>
          <p:cNvPicPr preferRelativeResize="0"/>
          <p:nvPr/>
        </p:nvPicPr>
        <p:blipFill>
          <a:blip r:embed="rId3">
            <a:alphaModFix/>
          </a:blip>
          <a:stretch>
            <a:fillRect/>
          </a:stretch>
        </p:blipFill>
        <p:spPr>
          <a:xfrm>
            <a:off x="1247125" y="1307846"/>
            <a:ext cx="7038898" cy="31363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Quote Imbalance - Exploration</a:t>
            </a:r>
            <a:endParaRPr/>
          </a:p>
        </p:txBody>
      </p:sp>
      <p:pic>
        <p:nvPicPr>
          <p:cNvPr id="332" name="Google Shape;332;p34"/>
          <p:cNvPicPr preferRelativeResize="0"/>
          <p:nvPr/>
        </p:nvPicPr>
        <p:blipFill rotWithShape="1">
          <a:blip r:embed="rId3">
            <a:alphaModFix/>
          </a:blip>
          <a:srcRect/>
          <a:stretch/>
        </p:blipFill>
        <p:spPr>
          <a:xfrm>
            <a:off x="732724" y="997997"/>
            <a:ext cx="7846500" cy="39859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Volume Adjusted Mid-Price (VAMP)</a:t>
            </a:r>
            <a:endParaRPr/>
          </a:p>
        </p:txBody>
      </p:sp>
      <p:pic>
        <p:nvPicPr>
          <p:cNvPr id="338" name="Google Shape;338;p35"/>
          <p:cNvPicPr preferRelativeResize="0"/>
          <p:nvPr/>
        </p:nvPicPr>
        <p:blipFill>
          <a:blip r:embed="rId3">
            <a:alphaModFix/>
          </a:blip>
          <a:stretch>
            <a:fillRect/>
          </a:stretch>
        </p:blipFill>
        <p:spPr>
          <a:xfrm>
            <a:off x="4779451" y="1807700"/>
            <a:ext cx="3752224" cy="2480535"/>
          </a:xfrm>
          <a:prstGeom prst="rect">
            <a:avLst/>
          </a:prstGeom>
          <a:noFill/>
          <a:ln>
            <a:noFill/>
          </a:ln>
        </p:spPr>
      </p:pic>
      <p:pic>
        <p:nvPicPr>
          <p:cNvPr id="339" name="Google Shape;339;p35"/>
          <p:cNvPicPr preferRelativeResize="0"/>
          <p:nvPr/>
        </p:nvPicPr>
        <p:blipFill>
          <a:blip r:embed="rId4">
            <a:alphaModFix/>
          </a:blip>
          <a:stretch>
            <a:fillRect/>
          </a:stretch>
        </p:blipFill>
        <p:spPr>
          <a:xfrm>
            <a:off x="565775" y="1807700"/>
            <a:ext cx="3752225" cy="2480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VAMP - Exploration</a:t>
            </a:r>
            <a:endParaRPr/>
          </a:p>
        </p:txBody>
      </p:sp>
      <p:pic>
        <p:nvPicPr>
          <p:cNvPr id="345" name="Google Shape;345;p36"/>
          <p:cNvPicPr preferRelativeResize="0"/>
          <p:nvPr/>
        </p:nvPicPr>
        <p:blipFill>
          <a:blip r:embed="rId3">
            <a:alphaModFix/>
          </a:blip>
          <a:stretch>
            <a:fillRect/>
          </a:stretch>
        </p:blipFill>
        <p:spPr>
          <a:xfrm>
            <a:off x="641350" y="1827950"/>
            <a:ext cx="3691948" cy="2486700"/>
          </a:xfrm>
          <a:prstGeom prst="rect">
            <a:avLst/>
          </a:prstGeom>
          <a:noFill/>
          <a:ln>
            <a:noFill/>
          </a:ln>
        </p:spPr>
      </p:pic>
      <p:pic>
        <p:nvPicPr>
          <p:cNvPr id="346" name="Google Shape;346;p36"/>
          <p:cNvPicPr preferRelativeResize="0"/>
          <p:nvPr/>
        </p:nvPicPr>
        <p:blipFill>
          <a:blip r:embed="rId4">
            <a:alphaModFix/>
          </a:blip>
          <a:stretch>
            <a:fillRect/>
          </a:stretch>
        </p:blipFill>
        <p:spPr>
          <a:xfrm>
            <a:off x="4806950" y="1827950"/>
            <a:ext cx="3621500" cy="24867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Signal Comparison</a:t>
            </a:r>
            <a:endParaRPr/>
          </a:p>
        </p:txBody>
      </p:sp>
      <p:pic>
        <p:nvPicPr>
          <p:cNvPr id="352" name="Google Shape;352;p37"/>
          <p:cNvPicPr preferRelativeResize="0"/>
          <p:nvPr/>
        </p:nvPicPr>
        <p:blipFill>
          <a:blip r:embed="rId3">
            <a:alphaModFix/>
          </a:blip>
          <a:stretch>
            <a:fillRect/>
          </a:stretch>
        </p:blipFill>
        <p:spPr>
          <a:xfrm>
            <a:off x="4799175" y="1714500"/>
            <a:ext cx="3828994" cy="2701675"/>
          </a:xfrm>
          <a:prstGeom prst="rect">
            <a:avLst/>
          </a:prstGeom>
          <a:noFill/>
          <a:ln>
            <a:noFill/>
          </a:ln>
        </p:spPr>
      </p:pic>
      <p:pic>
        <p:nvPicPr>
          <p:cNvPr id="353" name="Google Shape;353;p37"/>
          <p:cNvPicPr preferRelativeResize="0"/>
          <p:nvPr/>
        </p:nvPicPr>
        <p:blipFill>
          <a:blip r:embed="rId4">
            <a:alphaModFix/>
          </a:blip>
          <a:stretch>
            <a:fillRect/>
          </a:stretch>
        </p:blipFill>
        <p:spPr>
          <a:xfrm>
            <a:off x="464200" y="1714500"/>
            <a:ext cx="3968101" cy="2701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Preliminary Metrics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Preliminary Metrics: Volatility</a:t>
            </a:r>
            <a:endParaRPr/>
          </a:p>
        </p:txBody>
      </p:sp>
      <p:sp>
        <p:nvSpPr>
          <p:cNvPr id="364" name="Google Shape;364;p39"/>
          <p:cNvSpPr txBox="1"/>
          <p:nvPr/>
        </p:nvSpPr>
        <p:spPr>
          <a:xfrm>
            <a:off x="779000" y="3072200"/>
            <a:ext cx="8007300" cy="12315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Volatility: measures the fluctuation within fair price itself throughout the whole testing period.</a:t>
            </a:r>
            <a:endParaRPr sz="1700">
              <a:solidFill>
                <a:schemeClr val="lt1"/>
              </a:solidFill>
              <a:latin typeface="Lato"/>
              <a:ea typeface="Lato"/>
              <a:cs typeface="Lato"/>
              <a:sym typeface="Lato"/>
            </a:endParaRPr>
          </a:p>
          <a:p>
            <a:pPr marL="457200" lvl="0" indent="-336550" algn="l" rtl="0">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The lower, the better: if a fair price’s definition truly reflects the intrinsic value, it should have lower volatility.</a:t>
            </a:r>
            <a:endParaRPr sz="1700">
              <a:solidFill>
                <a:schemeClr val="lt1"/>
              </a:solidFill>
              <a:latin typeface="Lato"/>
              <a:ea typeface="Lato"/>
              <a:cs typeface="Lato"/>
              <a:sym typeface="Lato"/>
            </a:endParaRPr>
          </a:p>
        </p:txBody>
      </p:sp>
      <p:pic>
        <p:nvPicPr>
          <p:cNvPr id="365" name="Google Shape;365;p39"/>
          <p:cNvPicPr preferRelativeResize="0"/>
          <p:nvPr/>
        </p:nvPicPr>
        <p:blipFill rotWithShape="1">
          <a:blip r:embed="rId3">
            <a:alphaModFix/>
          </a:blip>
          <a:srcRect l="32071" t="59733" r="32832" b="22485"/>
          <a:stretch/>
        </p:blipFill>
        <p:spPr>
          <a:xfrm>
            <a:off x="2812837" y="1474150"/>
            <a:ext cx="3518324" cy="10976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Preliminary Metrics: MSE</a:t>
            </a:r>
            <a:endParaRPr/>
          </a:p>
        </p:txBody>
      </p:sp>
      <p:sp>
        <p:nvSpPr>
          <p:cNvPr id="371" name="Google Shape;371;p40"/>
          <p:cNvSpPr txBox="1"/>
          <p:nvPr/>
        </p:nvSpPr>
        <p:spPr>
          <a:xfrm>
            <a:off x="779000" y="3072200"/>
            <a:ext cx="8007300" cy="9696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MSE: measures the overall accuracy of fair prices on predicting future mid prices.</a:t>
            </a:r>
            <a:endParaRPr sz="1700">
              <a:solidFill>
                <a:schemeClr val="lt1"/>
              </a:solidFill>
              <a:latin typeface="Lato"/>
              <a:ea typeface="Lato"/>
              <a:cs typeface="Lato"/>
              <a:sym typeface="Lato"/>
            </a:endParaRPr>
          </a:p>
          <a:p>
            <a:pPr marL="457200" lvl="0" indent="-336550" algn="l" rtl="0">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The lower, the better.</a:t>
            </a:r>
            <a:endParaRPr sz="1700">
              <a:solidFill>
                <a:schemeClr val="lt1"/>
              </a:solidFill>
              <a:latin typeface="Lato"/>
              <a:ea typeface="Lato"/>
              <a:cs typeface="Lato"/>
              <a:sym typeface="Lato"/>
            </a:endParaRPr>
          </a:p>
        </p:txBody>
      </p:sp>
      <p:pic>
        <p:nvPicPr>
          <p:cNvPr id="372" name="Google Shape;372;p40"/>
          <p:cNvPicPr preferRelativeResize="0"/>
          <p:nvPr/>
        </p:nvPicPr>
        <p:blipFill rotWithShape="1">
          <a:blip r:embed="rId3">
            <a:alphaModFix/>
          </a:blip>
          <a:srcRect l="33583" t="39798" r="34214" b="42421"/>
          <a:stretch/>
        </p:blipFill>
        <p:spPr>
          <a:xfrm>
            <a:off x="2713450" y="1417825"/>
            <a:ext cx="3717101" cy="11539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Trading PnL</a:t>
            </a:r>
            <a:endParaRPr/>
          </a:p>
        </p:txBody>
      </p:sp>
      <p:sp>
        <p:nvSpPr>
          <p:cNvPr id="378" name="Google Shape;378;p41"/>
          <p:cNvSpPr txBox="1"/>
          <p:nvPr/>
        </p:nvSpPr>
        <p:spPr>
          <a:xfrm>
            <a:off x="856550" y="1232500"/>
            <a:ext cx="6285300" cy="12315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Position: 1(bullish),  0(neutral), -1(bearish)</a:t>
            </a:r>
            <a:endParaRPr sz="1700">
              <a:solidFill>
                <a:schemeClr val="lt1"/>
              </a:solidFill>
              <a:latin typeface="Lato"/>
              <a:ea typeface="Lato"/>
              <a:cs typeface="Lato"/>
              <a:sym typeface="Lato"/>
            </a:endParaRPr>
          </a:p>
          <a:p>
            <a:pPr marL="457200" lvl="0" indent="-336550" algn="l" rtl="0">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Threshold = std of (fair price - mid price)</a:t>
            </a:r>
            <a:endParaRPr sz="1700">
              <a:solidFill>
                <a:schemeClr val="lt1"/>
              </a:solidFill>
              <a:latin typeface="Lato"/>
              <a:ea typeface="Lato"/>
              <a:cs typeface="Lato"/>
              <a:sym typeface="Lato"/>
            </a:endParaRPr>
          </a:p>
          <a:p>
            <a:pPr marL="457200" lvl="0" indent="-336550" algn="l" rtl="0">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Signal = fair price[t] - mid price[t]</a:t>
            </a:r>
            <a:endParaRPr sz="1700">
              <a:solidFill>
                <a:schemeClr val="lt1"/>
              </a:solidFill>
              <a:latin typeface="Lato"/>
              <a:ea typeface="Lato"/>
              <a:cs typeface="Lato"/>
              <a:sym typeface="Lato"/>
            </a:endParaRPr>
          </a:p>
          <a:p>
            <a:pPr marL="457200" lvl="0" indent="-336550" algn="l" rtl="0">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Return = (final price- initial price)/initial price</a:t>
            </a:r>
            <a:endParaRPr sz="1700">
              <a:solidFill>
                <a:schemeClr val="lt1"/>
              </a:solidFill>
              <a:latin typeface="Lato"/>
              <a:ea typeface="Lato"/>
              <a:cs typeface="Lato"/>
              <a:sym typeface="Lato"/>
            </a:endParaRPr>
          </a:p>
        </p:txBody>
      </p:sp>
      <p:sp>
        <p:nvSpPr>
          <p:cNvPr id="379" name="Google Shape;379;p41"/>
          <p:cNvSpPr txBox="1"/>
          <p:nvPr/>
        </p:nvSpPr>
        <p:spPr>
          <a:xfrm>
            <a:off x="3345925" y="2829975"/>
            <a:ext cx="1536300" cy="40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Lato"/>
                <a:ea typeface="Lato"/>
                <a:cs typeface="Lato"/>
                <a:sym typeface="Lato"/>
              </a:rPr>
              <a:t>Position = 0</a:t>
            </a:r>
            <a:endParaRPr>
              <a:solidFill>
                <a:schemeClr val="lt1"/>
              </a:solidFill>
              <a:latin typeface="Lato"/>
              <a:ea typeface="Lato"/>
              <a:cs typeface="Lato"/>
              <a:sym typeface="Lato"/>
            </a:endParaRPr>
          </a:p>
        </p:txBody>
      </p:sp>
      <p:sp>
        <p:nvSpPr>
          <p:cNvPr id="380" name="Google Shape;380;p41"/>
          <p:cNvSpPr txBox="1"/>
          <p:nvPr/>
        </p:nvSpPr>
        <p:spPr>
          <a:xfrm>
            <a:off x="1123825" y="4192300"/>
            <a:ext cx="1536300" cy="40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Lato"/>
                <a:ea typeface="Lato"/>
                <a:cs typeface="Lato"/>
                <a:sym typeface="Lato"/>
              </a:rPr>
              <a:t>Position = 1</a:t>
            </a:r>
            <a:endParaRPr>
              <a:solidFill>
                <a:schemeClr val="lt1"/>
              </a:solidFill>
              <a:latin typeface="Lato"/>
              <a:ea typeface="Lato"/>
              <a:cs typeface="Lato"/>
              <a:sym typeface="Lato"/>
            </a:endParaRPr>
          </a:p>
        </p:txBody>
      </p:sp>
      <p:sp>
        <p:nvSpPr>
          <p:cNvPr id="381" name="Google Shape;381;p41"/>
          <p:cNvSpPr txBox="1"/>
          <p:nvPr/>
        </p:nvSpPr>
        <p:spPr>
          <a:xfrm>
            <a:off x="5686350" y="4192300"/>
            <a:ext cx="1536300" cy="40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Lato"/>
                <a:ea typeface="Lato"/>
                <a:cs typeface="Lato"/>
                <a:sym typeface="Lato"/>
              </a:rPr>
              <a:t>Position = -1</a:t>
            </a:r>
            <a:endParaRPr>
              <a:solidFill>
                <a:schemeClr val="lt1"/>
              </a:solidFill>
              <a:latin typeface="Lato"/>
              <a:ea typeface="Lato"/>
              <a:cs typeface="Lato"/>
              <a:sym typeface="Lato"/>
            </a:endParaRPr>
          </a:p>
        </p:txBody>
      </p:sp>
      <p:cxnSp>
        <p:nvCxnSpPr>
          <p:cNvPr id="382" name="Google Shape;382;p41"/>
          <p:cNvCxnSpPr>
            <a:stCxn id="379" idx="1"/>
            <a:endCxn id="380" idx="0"/>
          </p:cNvCxnSpPr>
          <p:nvPr/>
        </p:nvCxnSpPr>
        <p:spPr>
          <a:xfrm flipH="1">
            <a:off x="1892125" y="3030075"/>
            <a:ext cx="1453800" cy="1162200"/>
          </a:xfrm>
          <a:prstGeom prst="straightConnector1">
            <a:avLst/>
          </a:prstGeom>
          <a:noFill/>
          <a:ln w="9525" cap="flat" cmpd="sng">
            <a:solidFill>
              <a:schemeClr val="dk2"/>
            </a:solidFill>
            <a:prstDash val="solid"/>
            <a:round/>
            <a:headEnd type="none" w="med" len="med"/>
            <a:tailEnd type="triangle" w="med" len="med"/>
          </a:ln>
        </p:spPr>
      </p:cxnSp>
      <p:cxnSp>
        <p:nvCxnSpPr>
          <p:cNvPr id="383" name="Google Shape;383;p41"/>
          <p:cNvCxnSpPr/>
          <p:nvPr/>
        </p:nvCxnSpPr>
        <p:spPr>
          <a:xfrm>
            <a:off x="4882225" y="3030075"/>
            <a:ext cx="1496100" cy="1162200"/>
          </a:xfrm>
          <a:prstGeom prst="straightConnector1">
            <a:avLst/>
          </a:prstGeom>
          <a:noFill/>
          <a:ln w="9525" cap="flat" cmpd="sng">
            <a:solidFill>
              <a:schemeClr val="dk2"/>
            </a:solidFill>
            <a:prstDash val="solid"/>
            <a:round/>
            <a:headEnd type="none" w="med" len="med"/>
            <a:tailEnd type="triangle" w="med" len="med"/>
          </a:ln>
        </p:spPr>
      </p:cxnSp>
      <p:cxnSp>
        <p:nvCxnSpPr>
          <p:cNvPr id="384" name="Google Shape;384;p41"/>
          <p:cNvCxnSpPr/>
          <p:nvPr/>
        </p:nvCxnSpPr>
        <p:spPr>
          <a:xfrm>
            <a:off x="2660125" y="4316200"/>
            <a:ext cx="3026100" cy="0"/>
          </a:xfrm>
          <a:prstGeom prst="straightConnector1">
            <a:avLst/>
          </a:prstGeom>
          <a:noFill/>
          <a:ln w="9525" cap="flat" cmpd="sng">
            <a:solidFill>
              <a:schemeClr val="dk2"/>
            </a:solidFill>
            <a:prstDash val="solid"/>
            <a:round/>
            <a:headEnd type="none" w="med" len="med"/>
            <a:tailEnd type="triangle" w="med" len="med"/>
          </a:ln>
        </p:spPr>
      </p:cxnSp>
      <p:cxnSp>
        <p:nvCxnSpPr>
          <p:cNvPr id="385" name="Google Shape;385;p41"/>
          <p:cNvCxnSpPr/>
          <p:nvPr/>
        </p:nvCxnSpPr>
        <p:spPr>
          <a:xfrm rot="10800000">
            <a:off x="2660250" y="4468600"/>
            <a:ext cx="3026100" cy="0"/>
          </a:xfrm>
          <a:prstGeom prst="straightConnector1">
            <a:avLst/>
          </a:prstGeom>
          <a:noFill/>
          <a:ln w="9525" cap="flat" cmpd="sng">
            <a:solidFill>
              <a:schemeClr val="dk2"/>
            </a:solidFill>
            <a:prstDash val="solid"/>
            <a:round/>
            <a:headEnd type="none" w="med" len="med"/>
            <a:tailEnd type="triangle" w="med" len="med"/>
          </a:ln>
        </p:spPr>
      </p:cxnSp>
      <p:sp>
        <p:nvSpPr>
          <p:cNvPr id="386" name="Google Shape;386;p41"/>
          <p:cNvSpPr txBox="1"/>
          <p:nvPr/>
        </p:nvSpPr>
        <p:spPr>
          <a:xfrm rot="-2276277">
            <a:off x="1478796" y="3128088"/>
            <a:ext cx="2130910" cy="4001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If signal &gt; threshold&gt;0</a:t>
            </a:r>
            <a:endParaRPr>
              <a:solidFill>
                <a:schemeClr val="lt1"/>
              </a:solidFill>
              <a:latin typeface="Lato"/>
              <a:ea typeface="Lato"/>
              <a:cs typeface="Lato"/>
              <a:sym typeface="Lato"/>
            </a:endParaRPr>
          </a:p>
        </p:txBody>
      </p:sp>
      <p:sp>
        <p:nvSpPr>
          <p:cNvPr id="387" name="Google Shape;387;p41"/>
          <p:cNvSpPr txBox="1"/>
          <p:nvPr/>
        </p:nvSpPr>
        <p:spPr>
          <a:xfrm>
            <a:off x="3107783" y="4497187"/>
            <a:ext cx="213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If signal &gt; threshold&gt;0</a:t>
            </a:r>
            <a:endParaRPr>
              <a:solidFill>
                <a:schemeClr val="lt1"/>
              </a:solidFill>
              <a:latin typeface="Lato"/>
              <a:ea typeface="Lato"/>
              <a:cs typeface="Lato"/>
              <a:sym typeface="Lato"/>
            </a:endParaRPr>
          </a:p>
        </p:txBody>
      </p:sp>
      <p:sp>
        <p:nvSpPr>
          <p:cNvPr id="388" name="Google Shape;388;p41"/>
          <p:cNvSpPr txBox="1"/>
          <p:nvPr/>
        </p:nvSpPr>
        <p:spPr>
          <a:xfrm>
            <a:off x="3107796" y="3922737"/>
            <a:ext cx="213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If signal &lt;- threshold&lt;0</a:t>
            </a:r>
            <a:endParaRPr>
              <a:solidFill>
                <a:schemeClr val="lt1"/>
              </a:solidFill>
              <a:latin typeface="Lato"/>
              <a:ea typeface="Lato"/>
              <a:cs typeface="Lato"/>
              <a:sym typeface="Lato"/>
            </a:endParaRPr>
          </a:p>
        </p:txBody>
      </p:sp>
      <p:sp>
        <p:nvSpPr>
          <p:cNvPr id="389" name="Google Shape;389;p41"/>
          <p:cNvSpPr txBox="1"/>
          <p:nvPr/>
        </p:nvSpPr>
        <p:spPr>
          <a:xfrm rot="2252463">
            <a:off x="4870459" y="3312327"/>
            <a:ext cx="2130866" cy="4000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If signal &lt;- threshold&lt;0</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254" name="Google Shape;254;p24"/>
          <p:cNvSpPr txBox="1"/>
          <p:nvPr/>
        </p:nvSpPr>
        <p:spPr>
          <a:xfrm>
            <a:off x="735450" y="1450275"/>
            <a:ext cx="7601100" cy="22626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Objectives:</a:t>
            </a:r>
            <a:endParaRPr sz="1500">
              <a:solidFill>
                <a:schemeClr val="lt1"/>
              </a:solidFill>
              <a:latin typeface="Lato"/>
              <a:ea typeface="Lato"/>
              <a:cs typeface="Lato"/>
              <a:sym typeface="Lato"/>
            </a:endParaRPr>
          </a:p>
          <a:p>
            <a:pPr marL="914400" lvl="1" indent="-323850" algn="l" rtl="0">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Examine microstructure of BTC-USD market</a:t>
            </a:r>
            <a:endParaRPr sz="1500">
              <a:solidFill>
                <a:schemeClr val="lt1"/>
              </a:solidFill>
              <a:latin typeface="Lato"/>
              <a:ea typeface="Lato"/>
              <a:cs typeface="Lato"/>
              <a:sym typeface="Lato"/>
            </a:endParaRPr>
          </a:p>
          <a:p>
            <a:pPr marL="914400" lvl="1" indent="-323850" algn="l" rtl="0">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Short-term price predictions for Bitcoin (&lt;60s)</a:t>
            </a:r>
            <a:endParaRPr sz="1500">
              <a:solidFill>
                <a:schemeClr val="lt1"/>
              </a:solidFill>
              <a:latin typeface="Lato"/>
              <a:ea typeface="Lato"/>
              <a:cs typeface="Lato"/>
              <a:sym typeface="Lato"/>
            </a:endParaRPr>
          </a:p>
          <a:p>
            <a:pPr marL="914400" lvl="1" indent="-323850" algn="l" rtl="0">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Determine best measure of ‘Fair Price’ for Bitcoin </a:t>
            </a:r>
            <a:endParaRPr sz="1500">
              <a:solidFill>
                <a:schemeClr val="lt1"/>
              </a:solidFill>
              <a:latin typeface="Lato"/>
              <a:ea typeface="Lato"/>
              <a:cs typeface="Lato"/>
              <a:sym typeface="Lato"/>
            </a:endParaRPr>
          </a:p>
          <a:p>
            <a:pPr marL="457200" lvl="0" indent="-323850" algn="l" rtl="0">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Results: </a:t>
            </a:r>
            <a:endParaRPr sz="1500">
              <a:solidFill>
                <a:schemeClr val="lt1"/>
              </a:solidFill>
              <a:latin typeface="Lato"/>
              <a:ea typeface="Lato"/>
              <a:cs typeface="Lato"/>
              <a:sym typeface="Lato"/>
            </a:endParaRPr>
          </a:p>
          <a:p>
            <a:pPr marL="914400" lvl="1" indent="-323850" algn="l" rtl="0">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Examined the efficacy of Quote Imbalance, Trade Imbalance, Volume Adjusted Mid-Price (VAMP), and potential combinations of these</a:t>
            </a:r>
            <a:endParaRPr sz="1500">
              <a:solidFill>
                <a:schemeClr val="lt1"/>
              </a:solidFill>
              <a:latin typeface="Lato"/>
              <a:ea typeface="Lato"/>
              <a:cs typeface="Lato"/>
              <a:sym typeface="Lato"/>
            </a:endParaRPr>
          </a:p>
          <a:p>
            <a:pPr marL="914400" lvl="1" indent="-323850" algn="l" rtl="0">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VAMP best captures intricacies at the top of the order book, leading to the best predictions</a:t>
            </a:r>
            <a:endParaRPr sz="1500">
              <a:solidFill>
                <a:schemeClr val="lt1"/>
              </a:solidFill>
              <a:latin typeface="Lato"/>
              <a:ea typeface="Lato"/>
              <a:cs typeface="Lato"/>
              <a:sym typeface="Lato"/>
            </a:endParaRPr>
          </a:p>
        </p:txBody>
      </p:sp>
      <p:pic>
        <p:nvPicPr>
          <p:cNvPr id="255" name="Google Shape;255;p24"/>
          <p:cNvPicPr preferRelativeResize="0"/>
          <p:nvPr/>
        </p:nvPicPr>
        <p:blipFill>
          <a:blip r:embed="rId3">
            <a:alphaModFix/>
          </a:blip>
          <a:stretch>
            <a:fillRect/>
          </a:stretch>
        </p:blipFill>
        <p:spPr>
          <a:xfrm>
            <a:off x="6096150" y="720025"/>
            <a:ext cx="2647950" cy="1765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Metrics Evaluation Results</a:t>
            </a:r>
            <a:endParaRPr/>
          </a:p>
        </p:txBody>
      </p:sp>
      <p:sp>
        <p:nvSpPr>
          <p:cNvPr id="395" name="Google Shape;395;p42"/>
          <p:cNvSpPr txBox="1"/>
          <p:nvPr/>
        </p:nvSpPr>
        <p:spPr>
          <a:xfrm>
            <a:off x="396150" y="1468950"/>
            <a:ext cx="7655700" cy="1904700"/>
          </a:xfrm>
          <a:prstGeom prst="rect">
            <a:avLst/>
          </a:prstGeom>
          <a:noFill/>
          <a:ln>
            <a:noFill/>
          </a:ln>
        </p:spPr>
        <p:txBody>
          <a:bodyPr spcFirstLastPara="1" wrap="square" lIns="91425" tIns="91425" rIns="91425" bIns="91425" anchor="t" anchorCtr="0">
            <a:spAutoFit/>
          </a:bodyPr>
          <a:lstStyle/>
          <a:p>
            <a:pPr marL="914400" lvl="1" indent="-336550" algn="l" rtl="0">
              <a:lnSpc>
                <a:spcPct val="115000"/>
              </a:lnSpc>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For windows less than 30 seconds,  Mid has lowest MSE and vol, showing that mid price does not change much within 30s timeframe. After 30 seconds, VAMP begins to lower MSE.</a:t>
            </a:r>
            <a:endParaRPr sz="1700">
              <a:solidFill>
                <a:schemeClr val="lt1"/>
              </a:solidFill>
              <a:latin typeface="Lato"/>
              <a:ea typeface="Lato"/>
              <a:cs typeface="Lato"/>
              <a:sym typeface="Lato"/>
            </a:endParaRPr>
          </a:p>
          <a:p>
            <a:pPr marL="914400" lvl="1" indent="-336550" algn="l" rtl="0">
              <a:lnSpc>
                <a:spcPct val="115000"/>
              </a:lnSpc>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Trading PnL is dominated by VAMP; Quote imbalance was slightly better than Trade imbalance.</a:t>
            </a:r>
            <a:endParaRPr sz="1700">
              <a:solidFill>
                <a:schemeClr val="lt1"/>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graphicFrame>
        <p:nvGraphicFramePr>
          <p:cNvPr id="396" name="Google Shape;396;p42"/>
          <p:cNvGraphicFramePr/>
          <p:nvPr/>
        </p:nvGraphicFramePr>
        <p:xfrm>
          <a:off x="952500" y="3534750"/>
          <a:ext cx="3000000" cy="3000000"/>
        </p:xfrm>
        <a:graphic>
          <a:graphicData uri="http://schemas.openxmlformats.org/drawingml/2006/table">
            <a:tbl>
              <a:tblPr>
                <a:noFill/>
                <a:tableStyleId>{B091B17F-3903-4B49-B6C7-28AE89E51EA9}</a:tableStyleId>
              </a:tblPr>
              <a:tblGrid>
                <a:gridCol w="1809750">
                  <a:extLst>
                    <a:ext uri="{9D8B030D-6E8A-4147-A177-3AD203B41FA5}">
                      <a16:colId xmlns:a16="http://schemas.microsoft.com/office/drawing/2014/main" val="20000"/>
                    </a:ext>
                  </a:extLst>
                </a:gridCol>
                <a:gridCol w="1691975">
                  <a:extLst>
                    <a:ext uri="{9D8B030D-6E8A-4147-A177-3AD203B41FA5}">
                      <a16:colId xmlns:a16="http://schemas.microsoft.com/office/drawing/2014/main" val="20001"/>
                    </a:ext>
                  </a:extLst>
                </a:gridCol>
                <a:gridCol w="1927525">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VAMP</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Quote Imbalance</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Trade Imbalance</a:t>
                      </a:r>
                      <a:endParaRPr>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lt1"/>
                          </a:solidFill>
                        </a:rPr>
                        <a:t>Trading PnL</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1.2543</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1.0152274</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0.9939</a:t>
                      </a:r>
                      <a:endParaRPr>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Classification Results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Binary Classification - Accuracy</a:t>
            </a:r>
            <a:endParaRPr/>
          </a:p>
        </p:txBody>
      </p:sp>
      <p:sp>
        <p:nvSpPr>
          <p:cNvPr id="407" name="Google Shape;407;p44"/>
          <p:cNvSpPr txBox="1"/>
          <p:nvPr/>
        </p:nvSpPr>
        <p:spPr>
          <a:xfrm>
            <a:off x="1297513" y="942875"/>
            <a:ext cx="2670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Montserrat"/>
                <a:ea typeface="Montserrat"/>
                <a:cs typeface="Montserrat"/>
                <a:sym typeface="Montserrat"/>
              </a:rPr>
              <a:t>Objective: How well does each definition predict direction of price movement?</a:t>
            </a:r>
            <a:endParaRPr sz="1500">
              <a:solidFill>
                <a:schemeClr val="lt1"/>
              </a:solidFill>
              <a:latin typeface="Montserrat"/>
              <a:ea typeface="Montserrat"/>
              <a:cs typeface="Montserrat"/>
              <a:sym typeface="Montserrat"/>
            </a:endParaRPr>
          </a:p>
        </p:txBody>
      </p:sp>
      <p:pic>
        <p:nvPicPr>
          <p:cNvPr id="408" name="Google Shape;408;p44"/>
          <p:cNvPicPr preferRelativeResize="0"/>
          <p:nvPr/>
        </p:nvPicPr>
        <p:blipFill rotWithShape="1">
          <a:blip r:embed="rId3">
            <a:alphaModFix/>
          </a:blip>
          <a:srcRect l="38053" t="36620" r="34954" b="48298"/>
          <a:stretch/>
        </p:blipFill>
        <p:spPr>
          <a:xfrm>
            <a:off x="1297513" y="2362213"/>
            <a:ext cx="2670598" cy="838860"/>
          </a:xfrm>
          <a:prstGeom prst="rect">
            <a:avLst/>
          </a:prstGeom>
          <a:noFill/>
          <a:ln>
            <a:noFill/>
          </a:ln>
        </p:spPr>
      </p:pic>
      <p:pic>
        <p:nvPicPr>
          <p:cNvPr id="409" name="Google Shape;409;p44"/>
          <p:cNvPicPr preferRelativeResize="0"/>
          <p:nvPr/>
        </p:nvPicPr>
        <p:blipFill>
          <a:blip r:embed="rId4">
            <a:alphaModFix/>
          </a:blip>
          <a:stretch>
            <a:fillRect/>
          </a:stretch>
        </p:blipFill>
        <p:spPr>
          <a:xfrm>
            <a:off x="4572000" y="1427983"/>
            <a:ext cx="4328875" cy="3069967"/>
          </a:xfrm>
          <a:prstGeom prst="rect">
            <a:avLst/>
          </a:prstGeom>
          <a:noFill/>
          <a:ln>
            <a:noFill/>
          </a:ln>
        </p:spPr>
      </p:pic>
      <p:pic>
        <p:nvPicPr>
          <p:cNvPr id="410" name="Google Shape;410;p44"/>
          <p:cNvPicPr preferRelativeResize="0"/>
          <p:nvPr/>
        </p:nvPicPr>
        <p:blipFill rotWithShape="1">
          <a:blip r:embed="rId5">
            <a:alphaModFix/>
          </a:blip>
          <a:srcRect l="26390" t="52075" r="40854" b="30143"/>
          <a:stretch/>
        </p:blipFill>
        <p:spPr>
          <a:xfrm>
            <a:off x="1025150" y="3512221"/>
            <a:ext cx="3215325" cy="98130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Multiclass Classification - Precision</a:t>
            </a:r>
            <a:endParaRPr/>
          </a:p>
        </p:txBody>
      </p:sp>
      <p:sp>
        <p:nvSpPr>
          <p:cNvPr id="416" name="Google Shape;416;p45"/>
          <p:cNvSpPr txBox="1"/>
          <p:nvPr/>
        </p:nvSpPr>
        <p:spPr>
          <a:xfrm>
            <a:off x="1297500" y="917375"/>
            <a:ext cx="37071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Montserrat"/>
                <a:ea typeface="Montserrat"/>
                <a:cs typeface="Montserrat"/>
                <a:sym typeface="Montserrat"/>
              </a:rPr>
              <a:t>Objective: When the fair price predicts large price movements, how often is it right?</a:t>
            </a:r>
            <a:endParaRPr sz="1500">
              <a:solidFill>
                <a:schemeClr val="lt1"/>
              </a:solidFill>
              <a:latin typeface="Montserrat"/>
              <a:ea typeface="Montserrat"/>
              <a:cs typeface="Montserrat"/>
              <a:sym typeface="Montserrat"/>
            </a:endParaRPr>
          </a:p>
        </p:txBody>
      </p:sp>
      <p:pic>
        <p:nvPicPr>
          <p:cNvPr id="417" name="Google Shape;417;p45"/>
          <p:cNvPicPr preferRelativeResize="0"/>
          <p:nvPr/>
        </p:nvPicPr>
        <p:blipFill>
          <a:blip r:embed="rId3">
            <a:alphaModFix/>
          </a:blip>
          <a:stretch>
            <a:fillRect/>
          </a:stretch>
        </p:blipFill>
        <p:spPr>
          <a:xfrm>
            <a:off x="5578700" y="917375"/>
            <a:ext cx="2757700" cy="1955716"/>
          </a:xfrm>
          <a:prstGeom prst="rect">
            <a:avLst/>
          </a:prstGeom>
          <a:noFill/>
          <a:ln>
            <a:noFill/>
          </a:ln>
        </p:spPr>
      </p:pic>
      <p:pic>
        <p:nvPicPr>
          <p:cNvPr id="418" name="Google Shape;418;p45"/>
          <p:cNvPicPr preferRelativeResize="0"/>
          <p:nvPr/>
        </p:nvPicPr>
        <p:blipFill>
          <a:blip r:embed="rId4">
            <a:alphaModFix/>
          </a:blip>
          <a:stretch>
            <a:fillRect/>
          </a:stretch>
        </p:blipFill>
        <p:spPr>
          <a:xfrm>
            <a:off x="5571713" y="3012866"/>
            <a:ext cx="2771650" cy="1965609"/>
          </a:xfrm>
          <a:prstGeom prst="rect">
            <a:avLst/>
          </a:prstGeom>
          <a:noFill/>
          <a:ln>
            <a:noFill/>
          </a:ln>
        </p:spPr>
      </p:pic>
      <p:pic>
        <p:nvPicPr>
          <p:cNvPr id="419" name="Google Shape;419;p45"/>
          <p:cNvPicPr preferRelativeResize="0"/>
          <p:nvPr/>
        </p:nvPicPr>
        <p:blipFill rotWithShape="1">
          <a:blip r:embed="rId5">
            <a:alphaModFix/>
          </a:blip>
          <a:srcRect l="33585" t="33650" r="34489" b="44140"/>
          <a:stretch/>
        </p:blipFill>
        <p:spPr>
          <a:xfrm>
            <a:off x="1273325" y="1949900"/>
            <a:ext cx="3179973" cy="1243699"/>
          </a:xfrm>
          <a:prstGeom prst="rect">
            <a:avLst/>
          </a:prstGeom>
          <a:noFill/>
          <a:ln>
            <a:noFill/>
          </a:ln>
        </p:spPr>
      </p:pic>
      <p:pic>
        <p:nvPicPr>
          <p:cNvPr id="420" name="Google Shape;420;p45"/>
          <p:cNvPicPr preferRelativeResize="0"/>
          <p:nvPr/>
        </p:nvPicPr>
        <p:blipFill rotWithShape="1">
          <a:blip r:embed="rId5">
            <a:alphaModFix/>
          </a:blip>
          <a:srcRect l="30119" t="55617" r="31319" b="22850"/>
          <a:stretch/>
        </p:blipFill>
        <p:spPr>
          <a:xfrm>
            <a:off x="1056125" y="3475325"/>
            <a:ext cx="3614375" cy="11730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Conclusions</a:t>
            </a:r>
            <a:endParaRPr/>
          </a:p>
        </p:txBody>
      </p:sp>
      <p:sp>
        <p:nvSpPr>
          <p:cNvPr id="426" name="Google Shape;426;p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VAMP seeked to improve upon a quote imbalance adjusted mid-price by capturing more information such as large gaps in the LOB</a:t>
            </a:r>
            <a:endParaRPr sz="1600"/>
          </a:p>
          <a:p>
            <a:pPr marL="457200" lvl="0" indent="-330200" algn="l" rtl="0">
              <a:spcBef>
                <a:spcPts val="0"/>
              </a:spcBef>
              <a:spcAft>
                <a:spcPts val="0"/>
              </a:spcAft>
              <a:buSzPts val="1600"/>
              <a:buChar char="●"/>
            </a:pPr>
            <a:r>
              <a:rPr lang="en" sz="1600"/>
              <a:t>Early signs pointed to strong signal between VAMP and future price movements</a:t>
            </a:r>
            <a:endParaRPr sz="1600"/>
          </a:p>
          <a:p>
            <a:pPr marL="457200" lvl="0" indent="-330200" algn="l" rtl="0">
              <a:spcBef>
                <a:spcPts val="0"/>
              </a:spcBef>
              <a:spcAft>
                <a:spcPts val="0"/>
              </a:spcAft>
              <a:buSzPts val="1600"/>
              <a:buChar char="●"/>
            </a:pPr>
            <a:r>
              <a:rPr lang="en" sz="1600"/>
              <a:t>Quote and Trade imbalance underperformed VAMP in nearly all classification metrics</a:t>
            </a:r>
            <a:endParaRPr sz="1600"/>
          </a:p>
          <a:p>
            <a:pPr marL="457200" lvl="0" indent="-330200" algn="l" rtl="0">
              <a:spcBef>
                <a:spcPts val="0"/>
              </a:spcBef>
              <a:spcAft>
                <a:spcPts val="0"/>
              </a:spcAft>
              <a:buSzPts val="1600"/>
              <a:buChar char="●"/>
            </a:pPr>
            <a:r>
              <a:rPr lang="en" sz="1600"/>
              <a:t>VAMP used as a 60-second future price direction signal is robust across across the various market microstructure conditions seen from July-September 2020</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Work</a:t>
            </a:r>
            <a:endParaRPr/>
          </a:p>
        </p:txBody>
      </p:sp>
      <p:sp>
        <p:nvSpPr>
          <p:cNvPr id="432" name="Google Shape;432;p47"/>
          <p:cNvSpPr txBox="1">
            <a:spLocks noGrp="1"/>
          </p:cNvSpPr>
          <p:nvPr>
            <p:ph type="body" idx="1"/>
          </p:nvPr>
        </p:nvSpPr>
        <p:spPr>
          <a:xfrm>
            <a:off x="1297500" y="1567550"/>
            <a:ext cx="7038900" cy="1642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More data!</a:t>
            </a:r>
            <a:endParaRPr sz="1800"/>
          </a:p>
          <a:p>
            <a:pPr marL="914400" lvl="1" indent="-342900" algn="l" rtl="0">
              <a:spcBef>
                <a:spcPts val="0"/>
              </a:spcBef>
              <a:spcAft>
                <a:spcPts val="0"/>
              </a:spcAft>
              <a:buSzPts val="1800"/>
              <a:buChar char="○"/>
            </a:pPr>
            <a:r>
              <a:rPr lang="en" sz="1800"/>
              <a:t>More BTC Data</a:t>
            </a:r>
            <a:endParaRPr sz="1800"/>
          </a:p>
          <a:p>
            <a:pPr marL="914400" lvl="1" indent="-342900" algn="l" rtl="0">
              <a:spcBef>
                <a:spcPts val="0"/>
              </a:spcBef>
              <a:spcAft>
                <a:spcPts val="0"/>
              </a:spcAft>
              <a:buSzPts val="1800"/>
              <a:buChar char="○"/>
            </a:pPr>
            <a:r>
              <a:rPr lang="en" sz="1800"/>
              <a:t>More assets to test VAMP</a:t>
            </a:r>
            <a:endParaRPr sz="1800"/>
          </a:p>
          <a:p>
            <a:pPr marL="0" lvl="0" indent="0" algn="l" rtl="0">
              <a:spcBef>
                <a:spcPts val="1200"/>
              </a:spcBef>
              <a:spcAft>
                <a:spcPts val="1200"/>
              </a:spcAft>
              <a:buNone/>
            </a:pPr>
            <a:endParaRPr sz="1600"/>
          </a:p>
        </p:txBody>
      </p:sp>
      <p:sp>
        <p:nvSpPr>
          <p:cNvPr id="433" name="Google Shape;433;p47"/>
          <p:cNvSpPr txBox="1"/>
          <p:nvPr/>
        </p:nvSpPr>
        <p:spPr>
          <a:xfrm>
            <a:off x="2657400" y="3639650"/>
            <a:ext cx="3829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1"/>
                </a:solidFill>
                <a:latin typeface="Lato"/>
                <a:ea typeface="Lato"/>
                <a:cs typeface="Lato"/>
                <a:sym typeface="Lato"/>
              </a:rPr>
              <a:t>Thank you Sasha and Covario!</a:t>
            </a:r>
            <a:endParaRPr sz="20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5"/>
          <p:cNvSpPr txBox="1">
            <a:spLocks noGrp="1"/>
          </p:cNvSpPr>
          <p:nvPr>
            <p:ph type="title"/>
          </p:nvPr>
        </p:nvSpPr>
        <p:spPr>
          <a:xfrm>
            <a:off x="394175" y="2053000"/>
            <a:ext cx="54951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Data &amp; Feature Engineering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Quotes Updates:</a:t>
            </a:r>
            <a:endParaRPr/>
          </a:p>
        </p:txBody>
      </p:sp>
      <p:pic>
        <p:nvPicPr>
          <p:cNvPr id="266" name="Google Shape;266;p26"/>
          <p:cNvPicPr preferRelativeResize="0"/>
          <p:nvPr/>
        </p:nvPicPr>
        <p:blipFill>
          <a:blip r:embed="rId3">
            <a:alphaModFix/>
          </a:blip>
          <a:stretch>
            <a:fillRect/>
          </a:stretch>
        </p:blipFill>
        <p:spPr>
          <a:xfrm>
            <a:off x="152400" y="3295400"/>
            <a:ext cx="4229100" cy="1276350"/>
          </a:xfrm>
          <a:prstGeom prst="rect">
            <a:avLst/>
          </a:prstGeom>
          <a:noFill/>
          <a:ln>
            <a:noFill/>
          </a:ln>
        </p:spPr>
      </p:pic>
      <p:pic>
        <p:nvPicPr>
          <p:cNvPr id="267" name="Google Shape;267;p26"/>
          <p:cNvPicPr preferRelativeResize="0"/>
          <p:nvPr/>
        </p:nvPicPr>
        <p:blipFill rotWithShape="1">
          <a:blip r:embed="rId4">
            <a:alphaModFix/>
          </a:blip>
          <a:srcRect t="2524"/>
          <a:stretch/>
        </p:blipFill>
        <p:spPr>
          <a:xfrm>
            <a:off x="138100" y="1850475"/>
            <a:ext cx="4257675" cy="1216325"/>
          </a:xfrm>
          <a:prstGeom prst="rect">
            <a:avLst/>
          </a:prstGeom>
          <a:noFill/>
          <a:ln>
            <a:noFill/>
          </a:ln>
        </p:spPr>
      </p:pic>
      <p:sp>
        <p:nvSpPr>
          <p:cNvPr id="268" name="Google Shape;268;p26"/>
          <p:cNvSpPr txBox="1"/>
          <p:nvPr/>
        </p:nvSpPr>
        <p:spPr>
          <a:xfrm>
            <a:off x="152400" y="1450275"/>
            <a:ext cx="144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Raw Data:</a:t>
            </a:r>
            <a:endParaRPr>
              <a:solidFill>
                <a:schemeClr val="lt1"/>
              </a:solidFill>
              <a:latin typeface="Lato"/>
              <a:ea typeface="Lato"/>
              <a:cs typeface="Lato"/>
              <a:sym typeface="Lato"/>
            </a:endParaRPr>
          </a:p>
        </p:txBody>
      </p:sp>
      <p:sp>
        <p:nvSpPr>
          <p:cNvPr id="269" name="Google Shape;269;p26"/>
          <p:cNvSpPr txBox="1"/>
          <p:nvPr/>
        </p:nvSpPr>
        <p:spPr>
          <a:xfrm>
            <a:off x="4541825" y="1450275"/>
            <a:ext cx="144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Processed:</a:t>
            </a:r>
            <a:endParaRPr>
              <a:solidFill>
                <a:schemeClr val="lt1"/>
              </a:solidFill>
              <a:latin typeface="Lato"/>
              <a:ea typeface="Lato"/>
              <a:cs typeface="Lato"/>
              <a:sym typeface="Lato"/>
            </a:endParaRPr>
          </a:p>
        </p:txBody>
      </p:sp>
      <p:pic>
        <p:nvPicPr>
          <p:cNvPr id="270" name="Google Shape;270;p26"/>
          <p:cNvPicPr preferRelativeResize="0"/>
          <p:nvPr/>
        </p:nvPicPr>
        <p:blipFill>
          <a:blip r:embed="rId5">
            <a:alphaModFix/>
          </a:blip>
          <a:stretch>
            <a:fillRect/>
          </a:stretch>
        </p:blipFill>
        <p:spPr>
          <a:xfrm>
            <a:off x="4541825" y="1850475"/>
            <a:ext cx="4191000" cy="222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pic>
        <p:nvPicPr>
          <p:cNvPr id="276" name="Google Shape;276;p27"/>
          <p:cNvPicPr preferRelativeResize="0"/>
          <p:nvPr/>
        </p:nvPicPr>
        <p:blipFill>
          <a:blip r:embed="rId3">
            <a:alphaModFix/>
          </a:blip>
          <a:stretch>
            <a:fillRect/>
          </a:stretch>
        </p:blipFill>
        <p:spPr>
          <a:xfrm>
            <a:off x="247650" y="1822200"/>
            <a:ext cx="3638550" cy="2647950"/>
          </a:xfrm>
          <a:prstGeom prst="rect">
            <a:avLst/>
          </a:prstGeom>
          <a:noFill/>
          <a:ln>
            <a:noFill/>
          </a:ln>
        </p:spPr>
      </p:pic>
      <p:pic>
        <p:nvPicPr>
          <p:cNvPr id="277" name="Google Shape;277;p27"/>
          <p:cNvPicPr preferRelativeResize="0"/>
          <p:nvPr/>
        </p:nvPicPr>
        <p:blipFill>
          <a:blip r:embed="rId4">
            <a:alphaModFix/>
          </a:blip>
          <a:stretch>
            <a:fillRect/>
          </a:stretch>
        </p:blipFill>
        <p:spPr>
          <a:xfrm>
            <a:off x="4152438" y="3261713"/>
            <a:ext cx="2230000" cy="1541050"/>
          </a:xfrm>
          <a:prstGeom prst="rect">
            <a:avLst/>
          </a:prstGeom>
          <a:noFill/>
          <a:ln>
            <a:noFill/>
          </a:ln>
        </p:spPr>
      </p:pic>
      <p:pic>
        <p:nvPicPr>
          <p:cNvPr id="278" name="Google Shape;278;p27"/>
          <p:cNvPicPr preferRelativeResize="0"/>
          <p:nvPr/>
        </p:nvPicPr>
        <p:blipFill>
          <a:blip r:embed="rId5">
            <a:alphaModFix/>
          </a:blip>
          <a:stretch>
            <a:fillRect/>
          </a:stretch>
        </p:blipFill>
        <p:spPr>
          <a:xfrm>
            <a:off x="6620575" y="3261737"/>
            <a:ext cx="2258075" cy="1532276"/>
          </a:xfrm>
          <a:prstGeom prst="rect">
            <a:avLst/>
          </a:prstGeom>
          <a:noFill/>
          <a:ln>
            <a:noFill/>
          </a:ln>
        </p:spPr>
      </p:pic>
      <p:pic>
        <p:nvPicPr>
          <p:cNvPr id="279" name="Google Shape;279;p27"/>
          <p:cNvPicPr preferRelativeResize="0"/>
          <p:nvPr/>
        </p:nvPicPr>
        <p:blipFill>
          <a:blip r:embed="rId6">
            <a:alphaModFix/>
          </a:blip>
          <a:stretch>
            <a:fillRect/>
          </a:stretch>
        </p:blipFill>
        <p:spPr>
          <a:xfrm>
            <a:off x="4131370" y="1528175"/>
            <a:ext cx="2258067" cy="1513225"/>
          </a:xfrm>
          <a:prstGeom prst="rect">
            <a:avLst/>
          </a:prstGeom>
          <a:noFill/>
          <a:ln>
            <a:noFill/>
          </a:ln>
        </p:spPr>
      </p:pic>
      <p:pic>
        <p:nvPicPr>
          <p:cNvPr id="280" name="Google Shape;280;p27"/>
          <p:cNvPicPr preferRelativeResize="0"/>
          <p:nvPr/>
        </p:nvPicPr>
        <p:blipFill>
          <a:blip r:embed="rId7">
            <a:alphaModFix/>
          </a:blip>
          <a:stretch>
            <a:fillRect/>
          </a:stretch>
        </p:blipFill>
        <p:spPr>
          <a:xfrm>
            <a:off x="6634625" y="1528175"/>
            <a:ext cx="2229975" cy="151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Trade Imbalance - Definition</a:t>
            </a:r>
            <a:endParaRPr/>
          </a:p>
        </p:txBody>
      </p:sp>
      <p:sp>
        <p:nvSpPr>
          <p:cNvPr id="286" name="Google Shape;286;p28"/>
          <p:cNvSpPr txBox="1"/>
          <p:nvPr/>
        </p:nvSpPr>
        <p:spPr>
          <a:xfrm>
            <a:off x="1028700" y="3861850"/>
            <a:ext cx="814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87" name="Google Shape;287;p28"/>
          <p:cNvSpPr txBox="1"/>
          <p:nvPr/>
        </p:nvSpPr>
        <p:spPr>
          <a:xfrm>
            <a:off x="609450" y="3507700"/>
            <a:ext cx="84150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Trade imbalance ​​is a number in [-1,1]</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Trade imbalance is aggregated in the past 1-minute window, with a weight linear parameter Gamma assigned to the trade in each second. In this case, the closer the trade time to the current time, the large weight it will have in the trade imbalance calculation.</a:t>
            </a:r>
            <a:endParaRPr>
              <a:solidFill>
                <a:schemeClr val="lt1"/>
              </a:solidFill>
              <a:latin typeface="Lato"/>
              <a:ea typeface="Lato"/>
              <a:cs typeface="Lato"/>
              <a:sym typeface="Lato"/>
            </a:endParaRPr>
          </a:p>
        </p:txBody>
      </p:sp>
      <p:sp>
        <p:nvSpPr>
          <p:cNvPr id="288" name="Google Shape;288;p28"/>
          <p:cNvSpPr txBox="1"/>
          <p:nvPr/>
        </p:nvSpPr>
        <p:spPr>
          <a:xfrm>
            <a:off x="-16864" y="2036601"/>
            <a:ext cx="917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289" name="Google Shape;289;p28"/>
          <p:cNvPicPr preferRelativeResize="0"/>
          <p:nvPr/>
        </p:nvPicPr>
        <p:blipFill rotWithShape="1">
          <a:blip r:embed="rId3">
            <a:alphaModFix/>
          </a:blip>
          <a:srcRect r="1273"/>
          <a:stretch/>
        </p:blipFill>
        <p:spPr>
          <a:xfrm>
            <a:off x="2236450" y="1521850"/>
            <a:ext cx="4667350" cy="142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Trade Imbalance - Pre-window selection</a:t>
            </a:r>
            <a:endParaRPr/>
          </a:p>
        </p:txBody>
      </p:sp>
      <p:sp>
        <p:nvSpPr>
          <p:cNvPr id="295" name="Google Shape;295;p29"/>
          <p:cNvSpPr txBox="1"/>
          <p:nvPr/>
        </p:nvSpPr>
        <p:spPr>
          <a:xfrm>
            <a:off x="735450" y="1450275"/>
            <a:ext cx="74772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Sample Dates: 1st, 10th, 20th in July, August and September (9 days)</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Pre-window candidates: 1min, 3min, 5min, 10min, 15min, 20min, 25min, 30min</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Criteria: P-value and R-squared from Linear Regression,</a:t>
            </a:r>
            <a:endParaRPr>
              <a:solidFill>
                <a:schemeClr val="lt1"/>
              </a:solidFill>
              <a:latin typeface="Lato"/>
              <a:ea typeface="Lato"/>
              <a:cs typeface="Lato"/>
              <a:sym typeface="Lato"/>
            </a:endParaRPr>
          </a:p>
        </p:txBody>
      </p:sp>
      <p:pic>
        <p:nvPicPr>
          <p:cNvPr id="296" name="Google Shape;296;p29"/>
          <p:cNvPicPr preferRelativeResize="0"/>
          <p:nvPr/>
        </p:nvPicPr>
        <p:blipFill>
          <a:blip r:embed="rId3">
            <a:alphaModFix/>
          </a:blip>
          <a:stretch>
            <a:fillRect/>
          </a:stretch>
        </p:blipFill>
        <p:spPr>
          <a:xfrm>
            <a:off x="334775" y="2744463"/>
            <a:ext cx="2723274" cy="1952243"/>
          </a:xfrm>
          <a:prstGeom prst="rect">
            <a:avLst/>
          </a:prstGeom>
          <a:noFill/>
          <a:ln>
            <a:noFill/>
          </a:ln>
        </p:spPr>
      </p:pic>
      <p:pic>
        <p:nvPicPr>
          <p:cNvPr id="297" name="Google Shape;297;p29"/>
          <p:cNvPicPr preferRelativeResize="0"/>
          <p:nvPr/>
        </p:nvPicPr>
        <p:blipFill>
          <a:blip r:embed="rId4">
            <a:alphaModFix/>
          </a:blip>
          <a:stretch>
            <a:fillRect/>
          </a:stretch>
        </p:blipFill>
        <p:spPr>
          <a:xfrm>
            <a:off x="3210363" y="2744475"/>
            <a:ext cx="2723274" cy="1952217"/>
          </a:xfrm>
          <a:prstGeom prst="rect">
            <a:avLst/>
          </a:prstGeom>
          <a:noFill/>
          <a:ln>
            <a:noFill/>
          </a:ln>
        </p:spPr>
      </p:pic>
      <p:pic>
        <p:nvPicPr>
          <p:cNvPr id="298" name="Google Shape;298;p29"/>
          <p:cNvPicPr preferRelativeResize="0"/>
          <p:nvPr/>
        </p:nvPicPr>
        <p:blipFill>
          <a:blip r:embed="rId5">
            <a:alphaModFix/>
          </a:blip>
          <a:stretch>
            <a:fillRect/>
          </a:stretch>
        </p:blipFill>
        <p:spPr>
          <a:xfrm>
            <a:off x="6085975" y="2744475"/>
            <a:ext cx="2723274" cy="1952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Trade Imbalance - Pre-window selection</a:t>
            </a:r>
            <a:endParaRPr/>
          </a:p>
        </p:txBody>
      </p:sp>
      <p:sp>
        <p:nvSpPr>
          <p:cNvPr id="304" name="Google Shape;304;p30"/>
          <p:cNvSpPr txBox="1"/>
          <p:nvPr/>
        </p:nvSpPr>
        <p:spPr>
          <a:xfrm>
            <a:off x="735450" y="1450275"/>
            <a:ext cx="74772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Sample Dates: 1st, 10th, 20th in July, August and September (9 days)</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Pre-window candidates: 1min, 3min, 5min, 10min, 15min, 20min, 25min, 30min</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Criteria: P-value and R-squared from Linear Regression,</a:t>
            </a:r>
            <a:endParaRPr>
              <a:solidFill>
                <a:schemeClr val="lt1"/>
              </a:solidFill>
              <a:latin typeface="Lato"/>
              <a:ea typeface="Lato"/>
              <a:cs typeface="Lato"/>
              <a:sym typeface="Lato"/>
            </a:endParaRPr>
          </a:p>
        </p:txBody>
      </p:sp>
      <p:pic>
        <p:nvPicPr>
          <p:cNvPr id="305" name="Google Shape;305;p30"/>
          <p:cNvPicPr preferRelativeResize="0"/>
          <p:nvPr/>
        </p:nvPicPr>
        <p:blipFill>
          <a:blip r:embed="rId3">
            <a:alphaModFix/>
          </a:blip>
          <a:stretch>
            <a:fillRect/>
          </a:stretch>
        </p:blipFill>
        <p:spPr>
          <a:xfrm>
            <a:off x="557150" y="2281575"/>
            <a:ext cx="3788703" cy="2861925"/>
          </a:xfrm>
          <a:prstGeom prst="rect">
            <a:avLst/>
          </a:prstGeom>
          <a:noFill/>
          <a:ln>
            <a:noFill/>
          </a:ln>
        </p:spPr>
      </p:pic>
      <p:pic>
        <p:nvPicPr>
          <p:cNvPr id="306" name="Google Shape;306;p30"/>
          <p:cNvPicPr preferRelativeResize="0"/>
          <p:nvPr/>
        </p:nvPicPr>
        <p:blipFill>
          <a:blip r:embed="rId4">
            <a:alphaModFix/>
          </a:blip>
          <a:stretch>
            <a:fillRect/>
          </a:stretch>
        </p:blipFill>
        <p:spPr>
          <a:xfrm>
            <a:off x="4818625" y="2281575"/>
            <a:ext cx="3788700" cy="28619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Quote Imbalance - Definition</a:t>
            </a:r>
            <a:endParaRPr/>
          </a:p>
        </p:txBody>
      </p:sp>
      <p:sp>
        <p:nvSpPr>
          <p:cNvPr id="312" name="Google Shape;312;p31"/>
          <p:cNvSpPr txBox="1"/>
          <p:nvPr/>
        </p:nvSpPr>
        <p:spPr>
          <a:xfrm>
            <a:off x="1043195" y="3221304"/>
            <a:ext cx="6860400" cy="1261800"/>
          </a:xfrm>
          <a:prstGeom prst="rect">
            <a:avLst/>
          </a:prstGeom>
          <a:blipFill rotWithShape="1">
            <a:blip r:embed="rId3">
              <a:alphaModFix/>
            </a:blip>
            <a:stretch>
              <a:fillRect l="-179" r="-1479" b="-99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latin typeface="Arial"/>
                <a:ea typeface="Arial"/>
                <a:cs typeface="Arial"/>
                <a:sym typeface="Arial"/>
              </a:rPr>
              <a:t> </a:t>
            </a:r>
            <a:endParaRPr/>
          </a:p>
        </p:txBody>
      </p:sp>
      <p:pic>
        <p:nvPicPr>
          <p:cNvPr id="313" name="Google Shape;313;p31"/>
          <p:cNvPicPr preferRelativeResize="0"/>
          <p:nvPr/>
        </p:nvPicPr>
        <p:blipFill>
          <a:blip r:embed="rId4">
            <a:alphaModFix/>
          </a:blip>
          <a:stretch>
            <a:fillRect/>
          </a:stretch>
        </p:blipFill>
        <p:spPr>
          <a:xfrm>
            <a:off x="1552213" y="1307850"/>
            <a:ext cx="5936082" cy="160865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869</Words>
  <Application>Microsoft Office PowerPoint</Application>
  <PresentationFormat>On-screen Show (16:9)</PresentationFormat>
  <Paragraphs>95</Paragraphs>
  <Slides>25</Slides>
  <Notes>25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Lato</vt:lpstr>
      <vt:lpstr>Montserrat</vt:lpstr>
      <vt:lpstr>Arial</vt:lpstr>
      <vt:lpstr>Focus</vt:lpstr>
      <vt:lpstr>Focus</vt:lpstr>
      <vt:lpstr>Mind the Gaps: Short-term Crypto Price Prediction </vt:lpstr>
      <vt:lpstr>Introduction:</vt:lpstr>
      <vt:lpstr>Data &amp; Feature Engineering</vt:lpstr>
      <vt:lpstr>Quotes Updates:</vt:lpstr>
      <vt:lpstr>Exploratory Data Analysis</vt:lpstr>
      <vt:lpstr>Trade Imbalance - Definition</vt:lpstr>
      <vt:lpstr>Trade Imbalance - Pre-window selection</vt:lpstr>
      <vt:lpstr>Trade Imbalance - Pre-window selection</vt:lpstr>
      <vt:lpstr>Quote Imbalance - Definition</vt:lpstr>
      <vt:lpstr>Quote Imbalance - Exploration</vt:lpstr>
      <vt:lpstr>Quote Imbalance – Optimization Model</vt:lpstr>
      <vt:lpstr>Quote Imbalance - Exploration</vt:lpstr>
      <vt:lpstr>Volume Adjusted Mid-Price (VAMP)</vt:lpstr>
      <vt:lpstr>VAMP - Exploration</vt:lpstr>
      <vt:lpstr>Signal Comparison</vt:lpstr>
      <vt:lpstr>Preliminary Metrics</vt:lpstr>
      <vt:lpstr>Preliminary Metrics: Volatility</vt:lpstr>
      <vt:lpstr>Preliminary Metrics: MSE</vt:lpstr>
      <vt:lpstr>Trading PnL</vt:lpstr>
      <vt:lpstr>Metrics Evaluation Results</vt:lpstr>
      <vt:lpstr>Classification Results</vt:lpstr>
      <vt:lpstr>Binary Classification - Accuracy</vt:lpstr>
      <vt:lpstr>Multiclass Classification - Precision</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the Gaps: Short-term Crypto Price Prediction </dc:title>
  <dc:creator>Payton Martin</dc:creator>
  <cp:lastModifiedBy>Payton Martin</cp:lastModifiedBy>
  <cp:revision>1</cp:revision>
  <dcterms:modified xsi:type="dcterms:W3CDTF">2022-12-07T17:51:41Z</dcterms:modified>
</cp:coreProperties>
</file>