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379" r:id="rId3"/>
    <p:sldId id="395" r:id="rId4"/>
    <p:sldId id="397" r:id="rId5"/>
    <p:sldId id="398" r:id="rId6"/>
    <p:sldId id="371" r:id="rId7"/>
    <p:sldId id="258" r:id="rId8"/>
    <p:sldId id="276" r:id="rId9"/>
    <p:sldId id="366" r:id="rId10"/>
    <p:sldId id="273" r:id="rId11"/>
    <p:sldId id="291" r:id="rId12"/>
    <p:sldId id="288" r:id="rId13"/>
    <p:sldId id="298" r:id="rId14"/>
    <p:sldId id="307" r:id="rId15"/>
    <p:sldId id="260" r:id="rId16"/>
    <p:sldId id="277" r:id="rId17"/>
    <p:sldId id="306" r:id="rId18"/>
    <p:sldId id="300" r:id="rId19"/>
    <p:sldId id="308" r:id="rId20"/>
    <p:sldId id="309" r:id="rId21"/>
    <p:sldId id="290" r:id="rId22"/>
    <p:sldId id="310" r:id="rId23"/>
    <p:sldId id="293" r:id="rId24"/>
    <p:sldId id="388" r:id="rId25"/>
    <p:sldId id="294" r:id="rId26"/>
    <p:sldId id="289" r:id="rId27"/>
    <p:sldId id="311" r:id="rId28"/>
    <p:sldId id="390" r:id="rId29"/>
    <p:sldId id="301" r:id="rId30"/>
    <p:sldId id="312" r:id="rId31"/>
    <p:sldId id="389" r:id="rId32"/>
    <p:sldId id="387" r:id="rId33"/>
    <p:sldId id="285" r:id="rId34"/>
    <p:sldId id="281" r:id="rId35"/>
    <p:sldId id="391" r:id="rId36"/>
    <p:sldId id="287" r:id="rId37"/>
    <p:sldId id="261" r:id="rId38"/>
    <p:sldId id="280" r:id="rId39"/>
    <p:sldId id="262" r:id="rId40"/>
    <p:sldId id="295" r:id="rId41"/>
    <p:sldId id="315" r:id="rId42"/>
    <p:sldId id="351" r:id="rId43"/>
    <p:sldId id="352" r:id="rId44"/>
    <p:sldId id="299" r:id="rId45"/>
    <p:sldId id="316" r:id="rId46"/>
    <p:sldId id="374" r:id="rId47"/>
    <p:sldId id="263" r:id="rId48"/>
    <p:sldId id="278" r:id="rId49"/>
    <p:sldId id="264" r:id="rId50"/>
    <p:sldId id="400" r:id="rId51"/>
    <p:sldId id="317" r:id="rId52"/>
    <p:sldId id="328" r:id="rId53"/>
    <p:sldId id="330" r:id="rId54"/>
    <p:sldId id="296" r:id="rId55"/>
    <p:sldId id="340" r:id="rId56"/>
    <p:sldId id="341" r:id="rId57"/>
    <p:sldId id="392" r:id="rId58"/>
    <p:sldId id="279" r:id="rId59"/>
    <p:sldId id="386" r:id="rId60"/>
    <p:sldId id="353" r:id="rId61"/>
    <p:sldId id="354" r:id="rId62"/>
    <p:sldId id="319" r:id="rId63"/>
    <p:sldId id="286" r:id="rId64"/>
    <p:sldId id="375" r:id="rId65"/>
    <p:sldId id="320" r:id="rId66"/>
    <p:sldId id="265" r:id="rId67"/>
    <p:sldId id="324" r:id="rId68"/>
    <p:sldId id="396" r:id="rId69"/>
    <p:sldId id="325" r:id="rId70"/>
    <p:sldId id="322" r:id="rId71"/>
    <p:sldId id="367" r:id="rId72"/>
    <p:sldId id="368" r:id="rId73"/>
    <p:sldId id="323" r:id="rId74"/>
    <p:sldId id="364" r:id="rId75"/>
    <p:sldId id="365" r:id="rId76"/>
    <p:sldId id="393" r:id="rId77"/>
    <p:sldId id="394" r:id="rId78"/>
    <p:sldId id="266" r:id="rId79"/>
    <p:sldId id="342" r:id="rId80"/>
    <p:sldId id="343" r:id="rId81"/>
    <p:sldId id="384" r:id="rId82"/>
    <p:sldId id="377" r:id="rId83"/>
    <p:sldId id="378" r:id="rId84"/>
    <p:sldId id="331" r:id="rId85"/>
    <p:sldId id="332" r:id="rId86"/>
    <p:sldId id="376" r:id="rId87"/>
    <p:sldId id="333" r:id="rId88"/>
    <p:sldId id="335" r:id="rId89"/>
    <p:sldId id="297" r:id="rId90"/>
    <p:sldId id="282" r:id="rId91"/>
    <p:sldId id="336" r:id="rId92"/>
    <p:sldId id="337" r:id="rId93"/>
    <p:sldId id="382" r:id="rId94"/>
    <p:sldId id="383" r:id="rId95"/>
    <p:sldId id="399" r:id="rId96"/>
    <p:sldId id="267" r:id="rId97"/>
    <p:sldId id="268" r:id="rId98"/>
    <p:sldId id="269" r:id="rId99"/>
    <p:sldId id="270" r:id="rId100"/>
    <p:sldId id="350" r:id="rId101"/>
    <p:sldId id="349" r:id="rId102"/>
    <p:sldId id="257" r:id="rId10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DD0477D-5560-4354-8759-D342C1AA5BA2}">
          <p14:sldIdLst>
            <p14:sldId id="256"/>
            <p14:sldId id="379"/>
            <p14:sldId id="395"/>
            <p14:sldId id="397"/>
            <p14:sldId id="398"/>
            <p14:sldId id="371"/>
            <p14:sldId id="258"/>
            <p14:sldId id="276"/>
            <p14:sldId id="366"/>
            <p14:sldId id="273"/>
            <p14:sldId id="291"/>
            <p14:sldId id="288"/>
            <p14:sldId id="298"/>
            <p14:sldId id="307"/>
            <p14:sldId id="260"/>
            <p14:sldId id="277"/>
            <p14:sldId id="306"/>
            <p14:sldId id="300"/>
            <p14:sldId id="308"/>
            <p14:sldId id="309"/>
            <p14:sldId id="290"/>
            <p14:sldId id="310"/>
            <p14:sldId id="293"/>
            <p14:sldId id="388"/>
            <p14:sldId id="294"/>
            <p14:sldId id="289"/>
            <p14:sldId id="311"/>
            <p14:sldId id="390"/>
            <p14:sldId id="301"/>
            <p14:sldId id="312"/>
            <p14:sldId id="389"/>
            <p14:sldId id="387"/>
            <p14:sldId id="285"/>
            <p14:sldId id="281"/>
            <p14:sldId id="391"/>
            <p14:sldId id="287"/>
            <p14:sldId id="261"/>
            <p14:sldId id="280"/>
            <p14:sldId id="262"/>
            <p14:sldId id="295"/>
            <p14:sldId id="315"/>
            <p14:sldId id="351"/>
            <p14:sldId id="352"/>
            <p14:sldId id="299"/>
            <p14:sldId id="316"/>
            <p14:sldId id="374"/>
            <p14:sldId id="263"/>
            <p14:sldId id="278"/>
            <p14:sldId id="264"/>
            <p14:sldId id="400"/>
            <p14:sldId id="317"/>
            <p14:sldId id="328"/>
            <p14:sldId id="330"/>
            <p14:sldId id="296"/>
            <p14:sldId id="340"/>
            <p14:sldId id="341"/>
            <p14:sldId id="392"/>
            <p14:sldId id="279"/>
            <p14:sldId id="386"/>
            <p14:sldId id="353"/>
            <p14:sldId id="354"/>
            <p14:sldId id="319"/>
            <p14:sldId id="286"/>
            <p14:sldId id="375"/>
            <p14:sldId id="320"/>
            <p14:sldId id="265"/>
            <p14:sldId id="324"/>
            <p14:sldId id="396"/>
            <p14:sldId id="325"/>
            <p14:sldId id="322"/>
            <p14:sldId id="367"/>
            <p14:sldId id="368"/>
            <p14:sldId id="323"/>
            <p14:sldId id="364"/>
            <p14:sldId id="365"/>
            <p14:sldId id="393"/>
            <p14:sldId id="394"/>
            <p14:sldId id="266"/>
            <p14:sldId id="342"/>
            <p14:sldId id="343"/>
            <p14:sldId id="384"/>
            <p14:sldId id="377"/>
            <p14:sldId id="378"/>
            <p14:sldId id="331"/>
            <p14:sldId id="332"/>
            <p14:sldId id="376"/>
            <p14:sldId id="333"/>
            <p14:sldId id="335"/>
            <p14:sldId id="297"/>
            <p14:sldId id="282"/>
            <p14:sldId id="336"/>
            <p14:sldId id="337"/>
            <p14:sldId id="382"/>
            <p14:sldId id="383"/>
            <p14:sldId id="399"/>
            <p14:sldId id="267"/>
            <p14:sldId id="268"/>
            <p14:sldId id="269"/>
            <p14:sldId id="270"/>
            <p14:sldId id="350"/>
            <p14:sldId id="34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4" autoAdjust="0"/>
  </p:normalViewPr>
  <p:slideViewPr>
    <p:cSldViewPr snapToGrid="0">
      <p:cViewPr varScale="1">
        <p:scale>
          <a:sx n="63" d="100"/>
          <a:sy n="63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BD067-3343-4254-B298-6A3C8F298842}" type="datetimeFigureOut">
              <a:rPr lang="fr-CA" smtClean="0"/>
              <a:t>2018-05-29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899F-F818-4C49-A883-0E7131C0376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862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https://www.psychologytoday.com/us/blog/ulterior-motives/201805/rituals-have-self-control-value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7899F-F818-4C49-A883-0E7131C03768}" type="slidenum">
              <a:rPr lang="fr-CA" smtClean="0"/>
              <a:t>50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912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Issu de The </a:t>
            </a:r>
            <a:r>
              <a:rPr lang="fr-CA" dirty="0" err="1" smtClean="0"/>
              <a:t>Publishing</a:t>
            </a:r>
            <a:r>
              <a:rPr lang="fr-CA" dirty="0" smtClean="0"/>
              <a:t> </a:t>
            </a:r>
            <a:r>
              <a:rPr lang="fr-CA" dirty="0" err="1" smtClean="0"/>
              <a:t>Trap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r>
              <a:rPr lang="fr-CA" dirty="0" smtClean="0"/>
              <a:t>, 2017.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7899F-F818-4C49-A883-0E7131C03768}" type="slidenum">
              <a:rPr lang="fr-CA" smtClean="0"/>
              <a:t>71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502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Issu de The </a:t>
            </a:r>
            <a:r>
              <a:rPr lang="fr-CA" dirty="0" err="1" smtClean="0"/>
              <a:t>Publishing</a:t>
            </a:r>
            <a:r>
              <a:rPr lang="fr-CA" dirty="0" smtClean="0"/>
              <a:t> </a:t>
            </a:r>
            <a:r>
              <a:rPr lang="fr-CA" dirty="0" err="1" smtClean="0"/>
              <a:t>Trap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r>
              <a:rPr lang="fr-CA" dirty="0" smtClean="0"/>
              <a:t>, 2017.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7899F-F818-4C49-A883-0E7131C03768}" type="slidenum">
              <a:rPr lang="fr-CA" smtClean="0"/>
              <a:t>72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372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Une idée de The </a:t>
            </a:r>
            <a:r>
              <a:rPr lang="fr-CA" dirty="0" err="1" smtClean="0"/>
              <a:t>Publishing</a:t>
            </a:r>
            <a:r>
              <a:rPr lang="fr-CA" dirty="0" smtClean="0"/>
              <a:t> </a:t>
            </a:r>
            <a:r>
              <a:rPr lang="fr-CA" dirty="0" err="1" smtClean="0"/>
              <a:t>Trap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7899F-F818-4C49-A883-0E7131C03768}" type="slidenum">
              <a:rPr lang="fr-CA" smtClean="0"/>
              <a:t>75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72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Issu de The </a:t>
            </a:r>
            <a:r>
              <a:rPr lang="fr-CA" dirty="0" err="1" smtClean="0"/>
              <a:t>Publishing</a:t>
            </a:r>
            <a:r>
              <a:rPr lang="fr-CA" dirty="0" smtClean="0"/>
              <a:t> </a:t>
            </a:r>
            <a:r>
              <a:rPr lang="fr-CA" dirty="0" err="1" smtClean="0"/>
              <a:t>Trap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r>
              <a:rPr lang="fr-CA" dirty="0" smtClean="0"/>
              <a:t>, 2017.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7899F-F818-4C49-A883-0E7131C03768}" type="slidenum">
              <a:rPr lang="fr-CA" smtClean="0"/>
              <a:t>82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266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Issu de The </a:t>
            </a:r>
            <a:r>
              <a:rPr lang="fr-CA" dirty="0" err="1" smtClean="0"/>
              <a:t>Publishing</a:t>
            </a:r>
            <a:r>
              <a:rPr lang="fr-CA" dirty="0" smtClean="0"/>
              <a:t> </a:t>
            </a:r>
            <a:r>
              <a:rPr lang="fr-CA" dirty="0" err="1" smtClean="0"/>
              <a:t>Trap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r>
              <a:rPr lang="fr-CA" dirty="0" smtClean="0"/>
              <a:t>, 2017.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7899F-F818-4C49-A883-0E7131C03768}" type="slidenum">
              <a:rPr lang="fr-CA" smtClean="0"/>
              <a:t>83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382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29B2B-4DE6-42DF-956B-FEE37354F200}" type="datetimeFigureOut">
              <a:rPr lang="fr-CA" smtClean="0"/>
              <a:t>2018-05-29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15959-2CC0-477B-9F66-10A70D535C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63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29B2B-4DE6-42DF-956B-FEE37354F200}" type="datetimeFigureOut">
              <a:rPr lang="fr-CA" smtClean="0"/>
              <a:t>2018-05-29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15959-2CC0-477B-9F66-10A70D535C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632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29B2B-4DE6-42DF-956B-FEE37354F200}" type="datetimeFigureOut">
              <a:rPr lang="fr-CA" smtClean="0"/>
              <a:t>2018-05-29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15959-2CC0-477B-9F66-10A70D535C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93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8000" b="1"/>
            </a:lvl1pPr>
          </a:lstStyle>
          <a:p>
            <a:r>
              <a:rPr lang="fr-FR" dirty="0" smtClean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091"/>
          </a:xfrm>
        </p:spPr>
        <p:txBody>
          <a:bodyPr>
            <a:normAutofit/>
          </a:bodyPr>
          <a:lstStyle>
            <a:lvl1pPr marL="0" indent="0" algn="ctr">
              <a:buNone/>
              <a:defRPr sz="7200" b="1"/>
            </a:lvl1pPr>
            <a:lvl2pPr marL="457200" indent="0" algn="ctr">
              <a:buNone/>
              <a:defRPr sz="6600" b="0"/>
            </a:lvl2pPr>
            <a:lvl3pPr>
              <a:defRPr sz="4800" b="1"/>
            </a:lvl3pPr>
            <a:lvl4pPr>
              <a:defRPr sz="4400" b="1"/>
            </a:lvl4pPr>
            <a:lvl5pPr>
              <a:defRPr sz="4400"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810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29B2B-4DE6-42DF-956B-FEE37354F200}" type="datetimeFigureOut">
              <a:rPr lang="fr-CA" smtClean="0"/>
              <a:t>2018-05-29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15959-2CC0-477B-9F66-10A70D535C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26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29B2B-4DE6-42DF-956B-FEE37354F200}" type="datetimeFigureOut">
              <a:rPr lang="fr-CA" smtClean="0"/>
              <a:t>2018-05-29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15959-2CC0-477B-9F66-10A70D535C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1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29B2B-4DE6-42DF-956B-FEE37354F200}" type="datetimeFigureOut">
              <a:rPr lang="fr-CA" smtClean="0"/>
              <a:t>2018-05-29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15959-2CC0-477B-9F66-10A70D535C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78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29B2B-4DE6-42DF-956B-FEE37354F200}" type="datetimeFigureOut">
              <a:rPr lang="fr-CA" smtClean="0"/>
              <a:t>2018-05-29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15959-2CC0-477B-9F66-10A70D535C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89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29B2B-4DE6-42DF-956B-FEE37354F200}" type="datetimeFigureOut">
              <a:rPr lang="fr-CA" smtClean="0"/>
              <a:t>2018-05-29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15959-2CC0-477B-9F66-10A70D535C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12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29B2B-4DE6-42DF-956B-FEE37354F200}" type="datetimeFigureOut">
              <a:rPr lang="fr-CA" smtClean="0"/>
              <a:t>2018-05-29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15959-2CC0-477B-9F66-10A70D535C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53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29B2B-4DE6-42DF-956B-FEE37354F200}" type="datetimeFigureOut">
              <a:rPr lang="fr-CA" smtClean="0"/>
              <a:t>2018-05-29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15959-2CC0-477B-9F66-10A70D535C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68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09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9708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7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6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6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5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5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logytoday.com/us/blog/ulterior-motives/201805/rituals-have-self-control-val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54" y="716203"/>
            <a:ext cx="9193046" cy="2809995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817620"/>
            <a:ext cx="9144000" cy="1440180"/>
          </a:xfrm>
        </p:spPr>
        <p:txBody>
          <a:bodyPr/>
          <a:lstStyle/>
          <a:p>
            <a:r>
              <a:rPr lang="fr-CA" i="1" dirty="0" err="1" smtClean="0"/>
              <a:t>Publish</a:t>
            </a:r>
            <a:r>
              <a:rPr lang="fr-CA" i="1" dirty="0" smtClean="0"/>
              <a:t>  &amp;  </a:t>
            </a:r>
            <a:r>
              <a:rPr lang="fr-CA" i="1" dirty="0" err="1" smtClean="0"/>
              <a:t>Perish</a:t>
            </a:r>
            <a:endParaRPr lang="fr-CA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2" y="6037743"/>
            <a:ext cx="1227411" cy="42944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671793" y="5693466"/>
            <a:ext cx="284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Pascal Martinolli. 2017-2018</a:t>
            </a:r>
            <a:endParaRPr lang="fr-CA" dirty="0"/>
          </a:p>
        </p:txBody>
      </p:sp>
      <p:sp>
        <p:nvSpPr>
          <p:cNvPr id="7" name="Rectangle 6"/>
          <p:cNvSpPr/>
          <p:nvPr/>
        </p:nvSpPr>
        <p:spPr>
          <a:xfrm>
            <a:off x="2428566" y="4573377"/>
            <a:ext cx="7334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b="1" dirty="0" smtClean="0">
                <a:latin typeface="LiberationSans-Bold"/>
              </a:rPr>
              <a:t>Survivre au stress &amp;</a:t>
            </a:r>
            <a:r>
              <a:rPr lang="fr-CA" dirty="0" smtClean="0">
                <a:latin typeface="LiberationSans"/>
              </a:rPr>
              <a:t> </a:t>
            </a:r>
            <a:r>
              <a:rPr lang="fr-CA" b="1" dirty="0">
                <a:latin typeface="LiberationSans-Bold"/>
              </a:rPr>
              <a:t>monter de </a:t>
            </a:r>
            <a:r>
              <a:rPr lang="fr-CA" b="1" dirty="0" smtClean="0">
                <a:latin typeface="LiberationSans-Bold"/>
              </a:rPr>
              <a:t>niveau </a:t>
            </a:r>
            <a:br>
              <a:rPr lang="fr-CA" b="1" dirty="0" smtClean="0">
                <a:latin typeface="LiberationSans-Bold"/>
              </a:rPr>
            </a:br>
            <a:r>
              <a:rPr lang="fr-CA" dirty="0" smtClean="0">
                <a:latin typeface="LiberationSans"/>
              </a:rPr>
              <a:t>dans </a:t>
            </a:r>
            <a:r>
              <a:rPr lang="fr-CA" dirty="0">
                <a:latin typeface="LiberationSans"/>
              </a:rPr>
              <a:t>le monde </a:t>
            </a:r>
            <a:r>
              <a:rPr lang="fr-CA" dirty="0" smtClean="0">
                <a:latin typeface="LiberationSans"/>
              </a:rPr>
              <a:t>de la publication académique </a:t>
            </a:r>
            <a:br>
              <a:rPr lang="fr-CA" dirty="0" smtClean="0">
                <a:latin typeface="LiberationSans"/>
              </a:rPr>
            </a:br>
            <a:r>
              <a:rPr lang="fr-CA" dirty="0" smtClean="0">
                <a:latin typeface="LiberationSans"/>
              </a:rPr>
              <a:t>avec </a:t>
            </a:r>
            <a:r>
              <a:rPr lang="fr-CA" dirty="0">
                <a:latin typeface="LiberationSans"/>
              </a:rPr>
              <a:t>un </a:t>
            </a:r>
            <a:r>
              <a:rPr lang="fr-CA" b="1" dirty="0">
                <a:latin typeface="LiberationSans-Bold"/>
              </a:rPr>
              <a:t>jeu de rôle </a:t>
            </a:r>
            <a:r>
              <a:rPr lang="fr-CA" dirty="0">
                <a:latin typeface="LiberationSans"/>
              </a:rPr>
              <a:t>pour salle de classe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140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Phase exploratoire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549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Vous avez déposé vos travaux les plus importants dans </a:t>
            </a:r>
            <a:r>
              <a:rPr lang="fr-CA" i="1" dirty="0" smtClean="0"/>
              <a:t>Papyrus</a:t>
            </a:r>
            <a:r>
              <a:rPr lang="fr-CA" dirty="0" smtClean="0"/>
              <a:t>, le dépôt institutionnel de l’UdeM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C000"/>
                </a:solidFill>
              </a:rPr>
              <a:t>Recevez +5R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Vous avez systématiquement publié des PDF/A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C000"/>
                </a:solidFill>
              </a:rPr>
              <a:t>Recevez +3R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4809091"/>
          </a:xfrm>
        </p:spPr>
        <p:txBody>
          <a:bodyPr/>
          <a:lstStyle/>
          <a:p>
            <a:r>
              <a:rPr lang="fr-CA" dirty="0" smtClean="0"/>
              <a:t>Merci d’avoir joué </a:t>
            </a:r>
          </a:p>
          <a:p>
            <a:endParaRPr lang="fr-CA" dirty="0"/>
          </a:p>
          <a:p>
            <a:r>
              <a:rPr lang="fr-CA" dirty="0" smtClean="0"/>
              <a:t>à </a:t>
            </a:r>
            <a:r>
              <a:rPr lang="fr-CA" i="1" dirty="0" smtClean="0">
                <a:solidFill>
                  <a:schemeClr val="bg1"/>
                </a:solidFill>
              </a:rPr>
              <a:t>Publions &amp; Périssons !!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50" y="2959531"/>
            <a:ext cx="9193046" cy="280999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54" y="6311047"/>
            <a:ext cx="1227411" cy="4294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294665" y="6335431"/>
            <a:ext cx="284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Pascal Martinolli, 2017-2018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353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J’ai lu les ouvrages de référence de mon domaine</a:t>
            </a:r>
          </a:p>
          <a:p>
            <a:endParaRPr lang="fr-CA" dirty="0"/>
          </a:p>
          <a:p>
            <a:r>
              <a:rPr lang="fr-CA" dirty="0" smtClean="0"/>
              <a:t> </a:t>
            </a:r>
            <a:r>
              <a:rPr lang="fr-CA" dirty="0" smtClean="0">
                <a:solidFill>
                  <a:srgbClr val="FFC000"/>
                </a:solidFill>
              </a:rPr>
              <a:t>Recevez +1T</a:t>
            </a:r>
            <a:endParaRPr lang="fr-CA" dirty="0">
              <a:solidFill>
                <a:srgbClr val="FFC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 rot="20597455">
            <a:off x="2816403" y="452014"/>
            <a:ext cx="4785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>
                <a:solidFill>
                  <a:schemeClr val="bg1">
                    <a:lumMod val="75000"/>
                  </a:schemeClr>
                </a:solidFill>
              </a:rPr>
              <a:t>Oxford </a:t>
            </a:r>
            <a:r>
              <a:rPr lang="fr-CA" sz="3600" dirty="0" err="1" smtClean="0">
                <a:solidFill>
                  <a:schemeClr val="bg1">
                    <a:lumMod val="75000"/>
                  </a:schemeClr>
                </a:solidFill>
              </a:rPr>
              <a:t>handbook</a:t>
            </a:r>
            <a:r>
              <a:rPr lang="fr-CA" sz="3600" dirty="0" smtClean="0">
                <a:solidFill>
                  <a:schemeClr val="bg1">
                    <a:lumMod val="75000"/>
                  </a:schemeClr>
                </a:solidFill>
              </a:rPr>
              <a:t> online</a:t>
            </a:r>
            <a:endParaRPr lang="fr-CA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20797749">
            <a:off x="870849" y="461580"/>
            <a:ext cx="4647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>
                <a:solidFill>
                  <a:schemeClr val="bg1">
                    <a:lumMod val="75000"/>
                  </a:schemeClr>
                </a:solidFill>
              </a:rPr>
              <a:t>Sage </a:t>
            </a:r>
            <a:r>
              <a:rPr lang="fr-CA" sz="3600" dirty="0" err="1" smtClean="0">
                <a:solidFill>
                  <a:schemeClr val="bg1">
                    <a:lumMod val="75000"/>
                  </a:schemeClr>
                </a:solidFill>
              </a:rPr>
              <a:t>Research</a:t>
            </a:r>
            <a:r>
              <a:rPr lang="fr-CA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CA" sz="3600" dirty="0" err="1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  <a:endParaRPr lang="fr-CA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20811066">
            <a:off x="7198142" y="739711"/>
            <a:ext cx="513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>
                <a:solidFill>
                  <a:schemeClr val="bg1">
                    <a:lumMod val="75000"/>
                  </a:schemeClr>
                </a:solidFill>
              </a:rPr>
              <a:t>Encyclopédies spécialisées</a:t>
            </a:r>
            <a:endParaRPr lang="fr-CA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 rot="20514248">
            <a:off x="3932421" y="613004"/>
            <a:ext cx="548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>
                <a:solidFill>
                  <a:schemeClr val="bg1">
                    <a:lumMod val="75000"/>
                  </a:schemeClr>
                </a:solidFill>
              </a:rPr>
              <a:t>Oxford Bibliographies online</a:t>
            </a:r>
            <a:endParaRPr lang="fr-CA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 rot="20514248">
            <a:off x="13617" y="336421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err="1" smtClean="0">
                <a:solidFill>
                  <a:schemeClr val="bg1">
                    <a:lumMod val="75000"/>
                  </a:schemeClr>
                </a:solidFill>
              </a:rPr>
              <a:t>Handbook</a:t>
            </a:r>
            <a:r>
              <a:rPr lang="fr-CA" sz="3600" dirty="0" smtClean="0">
                <a:solidFill>
                  <a:schemeClr val="bg1">
                    <a:lumMod val="75000"/>
                  </a:schemeClr>
                </a:solidFill>
              </a:rPr>
              <a:t> of….</a:t>
            </a:r>
            <a:endParaRPr lang="fr-CA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378925" y="5231757"/>
            <a:ext cx="2428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Vous ne perdez pas </a:t>
            </a:r>
            <a:br>
              <a:rPr lang="fr-CA" dirty="0" smtClean="0"/>
            </a:br>
            <a:r>
              <a:rPr lang="fr-CA" dirty="0" smtClean="0"/>
              <a:t>de temps à comprendre</a:t>
            </a:r>
            <a:br>
              <a:rPr lang="fr-CA" dirty="0" smtClean="0"/>
            </a:br>
            <a:r>
              <a:rPr lang="fr-CA" dirty="0" smtClean="0"/>
              <a:t>les notions de base</a:t>
            </a:r>
            <a:br>
              <a:rPr lang="fr-CA" dirty="0" smtClean="0"/>
            </a:br>
            <a:r>
              <a:rPr lang="fr-CA" dirty="0" smtClean="0"/>
              <a:t>de votre domaine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636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 smtClean="0"/>
              <a:t>J’ai rencontré mon bibliothécaire disciplinaire?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C000"/>
                </a:solidFill>
              </a:rPr>
              <a:t>Recevez +1T</a:t>
            </a:r>
            <a:endParaRPr lang="fr-CA" dirty="0">
              <a:solidFill>
                <a:srgbClr val="FFC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295251" y="5590572"/>
            <a:ext cx="2595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Vous savez comment </a:t>
            </a:r>
            <a:br>
              <a:rPr lang="fr-CA" dirty="0" smtClean="0"/>
            </a:br>
            <a:r>
              <a:rPr lang="fr-CA" dirty="0" smtClean="0"/>
              <a:t>bien débuter et comment</a:t>
            </a:r>
            <a:br>
              <a:rPr lang="fr-CA" dirty="0" smtClean="0"/>
            </a:br>
            <a:r>
              <a:rPr lang="fr-CA" dirty="0" smtClean="0"/>
              <a:t>améliorer vos méthodes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311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87078"/>
            <a:ext cx="10515600" cy="5847637"/>
          </a:xfrm>
        </p:spPr>
        <p:txBody>
          <a:bodyPr>
            <a:normAutofit/>
          </a:bodyPr>
          <a:lstStyle/>
          <a:p>
            <a:r>
              <a:rPr lang="fr-CA" dirty="0" smtClean="0"/>
              <a:t>J’interviens dans une journée d’étude de mon département</a:t>
            </a:r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1T ?</a:t>
            </a:r>
          </a:p>
        </p:txBody>
      </p:sp>
    </p:spTree>
    <p:extLst>
      <p:ext uri="{BB962C8B-B14F-4D97-AF65-F5344CB8AC3E}">
        <p14:creationId xmlns:p14="http://schemas.microsoft.com/office/powerpoint/2010/main" val="3025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97712"/>
            <a:ext cx="10515600" cy="6137004"/>
          </a:xfrm>
        </p:spPr>
        <p:txBody>
          <a:bodyPr>
            <a:normAutofit/>
          </a:bodyPr>
          <a:lstStyle/>
          <a:p>
            <a:r>
              <a:rPr lang="fr-CA" dirty="0"/>
              <a:t>J’interviens dans une journée d’étude de mon département</a:t>
            </a:r>
          </a:p>
          <a:p>
            <a:r>
              <a:rPr lang="fr-CA" dirty="0" smtClean="0">
                <a:solidFill>
                  <a:schemeClr val="bg1"/>
                </a:solidFill>
              </a:rPr>
              <a:t>Coûte 1T</a:t>
            </a:r>
          </a:p>
          <a:p>
            <a:r>
              <a:rPr lang="fr-CA" dirty="0" smtClean="0">
                <a:solidFill>
                  <a:srgbClr val="FFC000"/>
                </a:solidFill>
              </a:rPr>
              <a:t>Recevez +1R</a:t>
            </a:r>
            <a:endParaRPr lang="fr-CA" dirty="0">
              <a:solidFill>
                <a:srgbClr val="FFC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32253" y="5434386"/>
            <a:ext cx="3759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Cette première expérience</a:t>
            </a:r>
            <a:br>
              <a:rPr lang="fr-CA" dirty="0" smtClean="0"/>
            </a:br>
            <a:r>
              <a:rPr lang="fr-CA" dirty="0" smtClean="0"/>
              <a:t>de présentation vous donne</a:t>
            </a:r>
            <a:br>
              <a:rPr lang="fr-CA" dirty="0" smtClean="0"/>
            </a:br>
            <a:r>
              <a:rPr lang="fr-CA" dirty="0" smtClean="0"/>
              <a:t>une première visibilité, de l’assurance </a:t>
            </a:r>
            <a:br>
              <a:rPr lang="fr-CA" dirty="0" smtClean="0"/>
            </a:br>
            <a:r>
              <a:rPr lang="fr-CA" dirty="0" smtClean="0"/>
              <a:t>et des contacts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82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Phase de recherche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108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7200" dirty="0" smtClean="0"/>
              <a:t>Je maîtrise déjà </a:t>
            </a:r>
          </a:p>
          <a:p>
            <a:r>
              <a:rPr lang="fr-CA" sz="7200" i="1" dirty="0" err="1" smtClean="0"/>
              <a:t>Zotero</a:t>
            </a:r>
            <a:r>
              <a:rPr lang="fr-CA" sz="7200" dirty="0" smtClean="0"/>
              <a:t> ou </a:t>
            </a:r>
            <a:r>
              <a:rPr lang="fr-CA" sz="7200" i="1" dirty="0" err="1" smtClean="0"/>
              <a:t>EndNote</a:t>
            </a:r>
            <a:r>
              <a:rPr lang="fr-CA" sz="7200" dirty="0" smtClean="0"/>
              <a:t>  </a:t>
            </a:r>
          </a:p>
          <a:p>
            <a:endParaRPr lang="fr-CA" sz="7200" dirty="0"/>
          </a:p>
          <a:p>
            <a:r>
              <a:rPr lang="fr-CA" sz="7200" dirty="0" smtClean="0">
                <a:solidFill>
                  <a:srgbClr val="FFC000"/>
                </a:solidFill>
              </a:rPr>
              <a:t>Recevez  +1T </a:t>
            </a:r>
            <a:endParaRPr lang="fr-CA" sz="7200" dirty="0">
              <a:solidFill>
                <a:srgbClr val="FFC000"/>
              </a:solidFill>
            </a:endParaRPr>
          </a:p>
          <a:p>
            <a:endParaRPr lang="fr-CA" dirty="0"/>
          </a:p>
        </p:txBody>
      </p:sp>
      <p:sp>
        <p:nvSpPr>
          <p:cNvPr id="2" name="ZoneTexte 1"/>
          <p:cNvSpPr txBox="1"/>
          <p:nvPr/>
        </p:nvSpPr>
        <p:spPr>
          <a:xfrm>
            <a:off x="9074552" y="5162309"/>
            <a:ext cx="2949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Vous gérez efficacement </a:t>
            </a:r>
            <a:br>
              <a:rPr lang="fr-CA" dirty="0" smtClean="0"/>
            </a:br>
            <a:r>
              <a:rPr lang="fr-CA" dirty="0" smtClean="0"/>
              <a:t>vos références et vos lectures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685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blogue ma recherche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 ?</a:t>
            </a:r>
          </a:p>
        </p:txBody>
      </p:sp>
    </p:spTree>
    <p:extLst>
      <p:ext uri="{BB962C8B-B14F-4D97-AF65-F5344CB8AC3E}">
        <p14:creationId xmlns:p14="http://schemas.microsoft.com/office/powerpoint/2010/main" val="16283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blogue ma recherche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bg1"/>
                </a:solidFill>
              </a:rPr>
              <a:t>Coûte 1T</a:t>
            </a:r>
          </a:p>
          <a:p>
            <a:r>
              <a:rPr lang="fr-CA" dirty="0" smtClean="0">
                <a:solidFill>
                  <a:srgbClr val="FFC000"/>
                </a:solidFill>
              </a:rPr>
              <a:t>Recevez rien</a:t>
            </a:r>
            <a:endParaRPr lang="fr-CA" dirty="0">
              <a:solidFill>
                <a:srgbClr val="FFC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016679" y="5694745"/>
            <a:ext cx="296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Votre blogue n’est pas encore</a:t>
            </a:r>
            <a:br>
              <a:rPr lang="fr-CA" dirty="0" smtClean="0"/>
            </a:br>
            <a:r>
              <a:rPr lang="fr-CA" dirty="0" smtClean="0"/>
              <a:t>connu, continuez!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271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Je fais une demande de bourse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2T ?</a:t>
            </a:r>
          </a:p>
          <a:p>
            <a:r>
              <a:rPr lang="fr-CA" dirty="0" smtClean="0">
                <a:solidFill>
                  <a:schemeClr val="bg1"/>
                </a:solidFill>
              </a:rPr>
              <a:t>Recevez +1R</a:t>
            </a:r>
            <a:endParaRPr lang="fr-CA" dirty="0">
              <a:solidFill>
                <a:schemeClr val="bg1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516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44" y="-377952"/>
            <a:ext cx="6925056" cy="79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Je fais une demande de bourse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bg1"/>
                </a:solidFill>
              </a:rPr>
              <a:t>Coûte 2T</a:t>
            </a:r>
          </a:p>
          <a:p>
            <a:r>
              <a:rPr lang="fr-CA" dirty="0" smtClean="0">
                <a:solidFill>
                  <a:srgbClr val="FFC000"/>
                </a:solidFill>
              </a:rPr>
              <a:t>Recevez +1R</a:t>
            </a:r>
            <a:endParaRPr lang="fr-CA" dirty="0">
              <a:solidFill>
                <a:srgbClr val="FFC000"/>
              </a:solidFill>
            </a:endParaRPr>
          </a:p>
          <a:p>
            <a:endParaRPr lang="fr-CA" dirty="0"/>
          </a:p>
        </p:txBody>
      </p:sp>
      <p:sp>
        <p:nvSpPr>
          <p:cNvPr id="2" name="ZoneTexte 1"/>
          <p:cNvSpPr txBox="1"/>
          <p:nvPr/>
        </p:nvSpPr>
        <p:spPr>
          <a:xfrm>
            <a:off x="5510784" y="486460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Succès!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19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Je fais une bibliographie systématique de qualité </a:t>
            </a:r>
          </a:p>
          <a:p>
            <a:endParaRPr lang="fr-CA" dirty="0" smtClean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1T ?</a:t>
            </a:r>
          </a:p>
          <a:p>
            <a:r>
              <a:rPr lang="fr-CA" dirty="0" smtClean="0">
                <a:solidFill>
                  <a:schemeClr val="bg1"/>
                </a:solidFill>
              </a:rPr>
              <a:t>+1R</a:t>
            </a: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Je fais une bibliographie systématique de qualité </a:t>
            </a:r>
          </a:p>
          <a:p>
            <a:endParaRPr lang="fr-CA" dirty="0" smtClean="0"/>
          </a:p>
          <a:p>
            <a:r>
              <a:rPr lang="fr-CA" dirty="0" smtClean="0">
                <a:solidFill>
                  <a:srgbClr val="FFC000"/>
                </a:solidFill>
              </a:rPr>
              <a:t>Récupérez +1T</a:t>
            </a:r>
          </a:p>
          <a:p>
            <a:r>
              <a:rPr lang="fr-CA" dirty="0" smtClean="0">
                <a:solidFill>
                  <a:srgbClr val="FFC000"/>
                </a:solidFill>
              </a:rPr>
              <a:t>  </a:t>
            </a:r>
            <a:r>
              <a:rPr lang="fr-CA" sz="4800" dirty="0" smtClean="0">
                <a:solidFill>
                  <a:srgbClr val="FFC000"/>
                </a:solidFill>
              </a:rPr>
              <a:t>et, si vous la </a:t>
            </a:r>
            <a:r>
              <a:rPr lang="fr-CA" sz="4800" dirty="0" err="1" smtClean="0">
                <a:solidFill>
                  <a:srgbClr val="FFC000"/>
                </a:solidFill>
              </a:rPr>
              <a:t>bloguez</a:t>
            </a:r>
            <a:r>
              <a:rPr lang="fr-CA" sz="4800" dirty="0" smtClean="0">
                <a:solidFill>
                  <a:srgbClr val="FFC000"/>
                </a:solidFill>
              </a:rPr>
              <a:t> : +1R</a:t>
            </a:r>
            <a:endParaRPr lang="fr-CA" sz="4800" dirty="0">
              <a:solidFill>
                <a:srgbClr val="FFC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63584" y="4364736"/>
            <a:ext cx="29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Base solide de vos recherches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53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Phase de rédaction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1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rédige ma maîtrise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 obligatoire: 3T</a:t>
            </a:r>
          </a:p>
        </p:txBody>
      </p:sp>
    </p:spTree>
    <p:extLst>
      <p:ext uri="{BB962C8B-B14F-4D97-AF65-F5344CB8AC3E}">
        <p14:creationId xmlns:p14="http://schemas.microsoft.com/office/powerpoint/2010/main" val="172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Vous maîtrisez les alertes</a:t>
            </a:r>
          </a:p>
          <a:p>
            <a:endParaRPr lang="fr-CA" dirty="0"/>
          </a:p>
          <a:p>
            <a:r>
              <a:rPr lang="fr-CA" dirty="0" smtClean="0"/>
              <a:t> </a:t>
            </a:r>
            <a:r>
              <a:rPr lang="fr-CA" dirty="0" smtClean="0">
                <a:solidFill>
                  <a:srgbClr val="FFC000"/>
                </a:solidFill>
              </a:rPr>
              <a:t>Recevez +2T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Je publie un article dans une revue de cycle supérieur</a:t>
            </a:r>
          </a:p>
          <a:p>
            <a:endParaRPr lang="fr-CA" dirty="0" smtClean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2T ?</a:t>
            </a:r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CA" dirty="0" smtClean="0">
                <a:solidFill>
                  <a:schemeClr val="bg1"/>
                </a:solidFill>
              </a:rPr>
              <a:t>+ 2R</a:t>
            </a: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Je publie un article dans une revue de cycle supérieur</a:t>
            </a:r>
          </a:p>
          <a:p>
            <a:endParaRPr lang="fr-CA" dirty="0" smtClean="0"/>
          </a:p>
          <a:p>
            <a:r>
              <a:rPr lang="fr-CA" dirty="0" smtClean="0">
                <a:solidFill>
                  <a:schemeClr val="bg1"/>
                </a:solidFill>
              </a:rPr>
              <a:t>Coûte 2T</a:t>
            </a:r>
            <a:endParaRPr lang="fr-CA" dirty="0">
              <a:solidFill>
                <a:schemeClr val="bg1"/>
              </a:solidFill>
            </a:endParaRPr>
          </a:p>
          <a:p>
            <a:r>
              <a:rPr lang="fr-CA" dirty="0" smtClean="0">
                <a:solidFill>
                  <a:srgbClr val="FFC000"/>
                </a:solidFill>
              </a:rPr>
              <a:t> Recevez + 2R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rédige ma maîtrise</a:t>
            </a:r>
          </a:p>
          <a:p>
            <a:endParaRPr lang="fr-CA" dirty="0"/>
          </a:p>
          <a:p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 obligatoire: 3T</a:t>
            </a:r>
          </a:p>
        </p:txBody>
      </p:sp>
    </p:spTree>
    <p:extLst>
      <p:ext uri="{BB962C8B-B14F-4D97-AF65-F5344CB8AC3E}">
        <p14:creationId xmlns:p14="http://schemas.microsoft.com/office/powerpoint/2010/main" val="41429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blogue ma recherche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1T ?</a:t>
            </a:r>
          </a:p>
        </p:txBody>
      </p:sp>
    </p:spTree>
    <p:extLst>
      <p:ext uri="{BB962C8B-B14F-4D97-AF65-F5344CB8AC3E}">
        <p14:creationId xmlns:p14="http://schemas.microsoft.com/office/powerpoint/2010/main" val="25797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44" y="-377952"/>
            <a:ext cx="6925056" cy="79857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087779" y="200275"/>
            <a:ext cx="2022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5400" b="1" dirty="0" smtClean="0"/>
              <a:t>Temps</a:t>
            </a:r>
          </a:p>
          <a:p>
            <a:pPr algn="ctr"/>
            <a:r>
              <a:rPr lang="fr-CA" sz="2400" dirty="0" smtClean="0"/>
              <a:t>monnaie </a:t>
            </a:r>
            <a:br>
              <a:rPr lang="fr-CA" sz="2400" dirty="0" smtClean="0"/>
            </a:br>
            <a:r>
              <a:rPr lang="fr-CA" sz="2400" dirty="0" smtClean="0"/>
              <a:t>pour acheter </a:t>
            </a:r>
            <a:br>
              <a:rPr lang="fr-CA" sz="2400" dirty="0" smtClean="0"/>
            </a:br>
            <a:r>
              <a:rPr lang="fr-CA" sz="2400" dirty="0" smtClean="0"/>
              <a:t>des actions</a:t>
            </a:r>
            <a:endParaRPr lang="fr-CA" sz="24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815072" y="2046934"/>
            <a:ext cx="2412667" cy="670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3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Je blogue ma recherche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bg1"/>
                </a:solidFill>
              </a:rPr>
              <a:t>Coûte 1T</a:t>
            </a:r>
          </a:p>
          <a:p>
            <a:r>
              <a:rPr lang="fr-CA" dirty="0" smtClean="0">
                <a:solidFill>
                  <a:srgbClr val="FFC000"/>
                </a:solidFill>
              </a:rPr>
              <a:t>Recevez +3T</a:t>
            </a:r>
            <a:endParaRPr lang="fr-CA" dirty="0">
              <a:solidFill>
                <a:srgbClr val="FFC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49386" y="5128202"/>
            <a:ext cx="3203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2800" dirty="0" smtClean="0"/>
              <a:t>Excellente technique</a:t>
            </a:r>
          </a:p>
          <a:p>
            <a:pPr algn="ctr"/>
            <a:r>
              <a:rPr lang="fr-CA" sz="2800" dirty="0" smtClean="0"/>
              <a:t>anti-procrastination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659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rédige ma maîtrise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obligatoire : 3T</a:t>
            </a:r>
          </a:p>
        </p:txBody>
      </p:sp>
    </p:spTree>
    <p:extLst>
      <p:ext uri="{BB962C8B-B14F-4D97-AF65-F5344CB8AC3E}">
        <p14:creationId xmlns:p14="http://schemas.microsoft.com/office/powerpoint/2010/main" val="17716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Vous assistez à une retraite de rédaction</a:t>
            </a:r>
            <a:br>
              <a:rPr lang="fr-CA" dirty="0" smtClean="0"/>
            </a:br>
            <a:r>
              <a:rPr lang="fr-CA" dirty="0" smtClean="0"/>
              <a:t> </a:t>
            </a:r>
            <a:r>
              <a:rPr lang="fr-CA" i="1" dirty="0" err="1" smtClean="0"/>
              <a:t>Thésez</a:t>
            </a:r>
            <a:r>
              <a:rPr lang="fr-CA" i="1" dirty="0" smtClean="0"/>
              <a:t>-vous</a:t>
            </a:r>
          </a:p>
          <a:p>
            <a:endParaRPr lang="fr-CA" dirty="0" smtClean="0"/>
          </a:p>
          <a:p>
            <a:r>
              <a:rPr lang="fr-CA" dirty="0">
                <a:solidFill>
                  <a:srgbClr val="FFC000"/>
                </a:solidFill>
              </a:rPr>
              <a:t>Recevez +2T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402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sz="7200" dirty="0"/>
              <a:t>Vous maîtrisez </a:t>
            </a:r>
            <a:r>
              <a:rPr lang="fr-CA" sz="7200" dirty="0" smtClean="0"/>
              <a:t>les styles et les fonctions avancées de </a:t>
            </a:r>
            <a:r>
              <a:rPr lang="fr-CA" sz="7200" i="1" dirty="0" smtClean="0"/>
              <a:t>Word </a:t>
            </a:r>
          </a:p>
          <a:p>
            <a:endParaRPr lang="fr-CA" sz="7200" dirty="0"/>
          </a:p>
          <a:p>
            <a:pPr marL="0" indent="0">
              <a:buNone/>
            </a:pPr>
            <a:r>
              <a:rPr lang="fr-CA" sz="7200" dirty="0" smtClean="0">
                <a:solidFill>
                  <a:srgbClr val="FFC000"/>
                </a:solidFill>
              </a:rPr>
              <a:t>Recevez  +1T </a:t>
            </a:r>
            <a:endParaRPr lang="fr-CA" sz="7200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309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7200" dirty="0"/>
              <a:t>Vous maîtrisez </a:t>
            </a:r>
            <a:r>
              <a:rPr lang="fr-CA" sz="7200" i="1" dirty="0" err="1"/>
              <a:t>Zotero</a:t>
            </a:r>
            <a:r>
              <a:rPr lang="fr-CA" sz="7200" dirty="0"/>
              <a:t> </a:t>
            </a:r>
            <a:r>
              <a:rPr lang="fr-CA" sz="7200" dirty="0" smtClean="0"/>
              <a:t>ou </a:t>
            </a:r>
            <a:r>
              <a:rPr lang="fr-CA" sz="7200" i="1" dirty="0" err="1" smtClean="0"/>
              <a:t>EndNote</a:t>
            </a:r>
            <a:endParaRPr lang="fr-CA" sz="7200" dirty="0"/>
          </a:p>
          <a:p>
            <a:r>
              <a:rPr lang="fr-CA" sz="7200" dirty="0" smtClean="0">
                <a:solidFill>
                  <a:srgbClr val="FFC000"/>
                </a:solidFill>
              </a:rPr>
              <a:t>Recevez  +3T </a:t>
            </a:r>
            <a:endParaRPr lang="fr-CA" sz="7200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006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rédige ma maîtrise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 obligatoire : 3T</a:t>
            </a:r>
          </a:p>
        </p:txBody>
      </p:sp>
    </p:spTree>
    <p:extLst>
      <p:ext uri="{BB962C8B-B14F-4D97-AF65-F5344CB8AC3E}">
        <p14:creationId xmlns:p14="http://schemas.microsoft.com/office/powerpoint/2010/main" val="444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Diplôme de maîtrise!!!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>
              <a:solidFill>
                <a:srgbClr val="FFC000"/>
              </a:solidFill>
            </a:endParaRPr>
          </a:p>
          <a:p>
            <a:r>
              <a:rPr lang="fr-CA" dirty="0" smtClean="0">
                <a:solidFill>
                  <a:srgbClr val="FFC000"/>
                </a:solidFill>
              </a:rPr>
              <a:t>Recevez   +5R</a:t>
            </a:r>
          </a:p>
          <a:p>
            <a:endParaRPr lang="fr-CA" dirty="0" smtClean="0">
              <a:solidFill>
                <a:srgbClr val="FFC000"/>
              </a:solidFill>
            </a:endParaRPr>
          </a:p>
          <a:p>
            <a:r>
              <a:rPr lang="fr-CA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Compteur Temps  = minimum 3</a:t>
            </a:r>
            <a:endParaRPr lang="fr-CA"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0" y="1825624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800" b="1" dirty="0" smtClean="0"/>
              <a:t>Bravo!!</a:t>
            </a:r>
            <a:endParaRPr lang="fr-CA" sz="4800" b="1" dirty="0"/>
          </a:p>
        </p:txBody>
      </p:sp>
    </p:spTree>
    <p:extLst>
      <p:ext uri="{BB962C8B-B14F-4D97-AF65-F5344CB8AC3E}">
        <p14:creationId xmlns:p14="http://schemas.microsoft.com/office/powerpoint/2010/main" val="2722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Candidature pour doctorat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J’applique pour des programmes de doctorat</a:t>
            </a:r>
          </a:p>
          <a:p>
            <a:endParaRPr lang="fr-CA" dirty="0" smtClean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3T 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84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7200" dirty="0"/>
              <a:t>Vous maîtrisez </a:t>
            </a:r>
            <a:r>
              <a:rPr lang="fr-CA" sz="7200" i="1" dirty="0" err="1"/>
              <a:t>Zotero</a:t>
            </a:r>
            <a:r>
              <a:rPr lang="fr-CA" sz="7200" dirty="0"/>
              <a:t> </a:t>
            </a:r>
            <a:r>
              <a:rPr lang="fr-CA" sz="7200" dirty="0" smtClean="0"/>
              <a:t>ou </a:t>
            </a:r>
            <a:r>
              <a:rPr lang="fr-CA" sz="7200" i="1" dirty="0" err="1" smtClean="0"/>
              <a:t>EndNote</a:t>
            </a:r>
            <a:r>
              <a:rPr lang="fr-CA" sz="7200" dirty="0" smtClean="0"/>
              <a:t>  </a:t>
            </a:r>
          </a:p>
          <a:p>
            <a:endParaRPr lang="fr-CA" sz="7200" dirty="0"/>
          </a:p>
          <a:p>
            <a:r>
              <a:rPr lang="fr-CA" sz="7200" dirty="0" smtClean="0">
                <a:solidFill>
                  <a:srgbClr val="FFC000"/>
                </a:solidFill>
              </a:rPr>
              <a:t>Recevez  +1T </a:t>
            </a:r>
            <a:endParaRPr lang="fr-CA" sz="7200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70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Première année de doctorat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518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44" y="-377952"/>
            <a:ext cx="6925056" cy="79857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21920" y="292608"/>
            <a:ext cx="3378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5400" b="1" dirty="0" smtClean="0"/>
              <a:t>Réputation</a:t>
            </a:r>
            <a:endParaRPr lang="fr-CA" sz="5400" b="1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2109216" y="1060704"/>
            <a:ext cx="1316736" cy="1194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0087779" y="200275"/>
            <a:ext cx="2022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5400" b="1" dirty="0" smtClean="0"/>
              <a:t>Temps</a:t>
            </a:r>
          </a:p>
          <a:p>
            <a:pPr algn="ctr"/>
            <a:r>
              <a:rPr lang="fr-CA" sz="2400" dirty="0" smtClean="0"/>
              <a:t>monnaie </a:t>
            </a:r>
            <a:br>
              <a:rPr lang="fr-CA" sz="2400" dirty="0" smtClean="0"/>
            </a:br>
            <a:r>
              <a:rPr lang="fr-CA" sz="2400" dirty="0" smtClean="0"/>
              <a:t>pour acheter </a:t>
            </a:r>
            <a:br>
              <a:rPr lang="fr-CA" sz="2400" dirty="0" smtClean="0"/>
            </a:br>
            <a:r>
              <a:rPr lang="fr-CA" sz="2400" dirty="0" smtClean="0"/>
              <a:t>des actions</a:t>
            </a:r>
            <a:endParaRPr lang="fr-CA" sz="24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815072" y="2046934"/>
            <a:ext cx="2412667" cy="670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5579" y="1348341"/>
            <a:ext cx="20971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2000" dirty="0" smtClean="0"/>
              <a:t>Augmente</a:t>
            </a:r>
            <a:br>
              <a:rPr lang="fr-CA" sz="2000" dirty="0" smtClean="0"/>
            </a:br>
            <a:r>
              <a:rPr lang="fr-CA" sz="2000" dirty="0" smtClean="0"/>
              <a:t>au fur et à mesure</a:t>
            </a:r>
            <a:br>
              <a:rPr lang="fr-CA" sz="2000" dirty="0" smtClean="0"/>
            </a:br>
            <a:r>
              <a:rPr lang="fr-CA" sz="2000" dirty="0" smtClean="0"/>
              <a:t>d’actions</a:t>
            </a:r>
            <a:br>
              <a:rPr lang="fr-CA" sz="2000" dirty="0" smtClean="0"/>
            </a:br>
            <a:r>
              <a:rPr lang="fr-CA" sz="2000" dirty="0" smtClean="0"/>
              <a:t>fructueuses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548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Vous maîtrisez les alertes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C000"/>
                </a:solidFill>
              </a:rPr>
              <a:t> Recevez +1T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blogue ma recherche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rien</a:t>
            </a:r>
          </a:p>
          <a:p>
            <a:r>
              <a:rPr lang="fr-CA" dirty="0" smtClean="0">
                <a:solidFill>
                  <a:srgbClr val="FFC000"/>
                </a:solidFill>
              </a:rPr>
              <a:t>Recevez +1R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52354"/>
            <a:ext cx="10515600" cy="5882361"/>
          </a:xfrm>
        </p:spPr>
        <p:txBody>
          <a:bodyPr>
            <a:normAutofit fontScale="92500"/>
          </a:bodyPr>
          <a:lstStyle/>
          <a:p>
            <a:r>
              <a:rPr lang="fr-CA" dirty="0" smtClean="0"/>
              <a:t>Une conférence </a:t>
            </a:r>
            <a:r>
              <a:rPr lang="fr-CA" dirty="0"/>
              <a:t>à Hawaii </a:t>
            </a:r>
            <a:r>
              <a:rPr lang="fr-CA" dirty="0" smtClean="0"/>
              <a:t>m’envoie un courriel flatteur m’invitant à présenter mon sujet de mémoire dans un contexte multidisciplinaire</a:t>
            </a:r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5T ?</a:t>
            </a:r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conférence à </a:t>
            </a:r>
            <a:r>
              <a:rPr lang="fr-CA" dirty="0" smtClean="0"/>
              <a:t>Hawaii… 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CA" dirty="0" smtClean="0">
                <a:solidFill>
                  <a:schemeClr val="bg1"/>
                </a:solidFill>
              </a:rPr>
              <a:t>Coûte 5T </a:t>
            </a:r>
          </a:p>
          <a:p>
            <a:r>
              <a:rPr lang="fr-CA" dirty="0" smtClean="0">
                <a:solidFill>
                  <a:srgbClr val="FF0000"/>
                </a:solidFill>
              </a:rPr>
              <a:t>Ne recevez rien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343150" y="434340"/>
            <a:ext cx="7277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000" b="1" dirty="0" smtClean="0">
                <a:solidFill>
                  <a:srgbClr val="FF0000"/>
                </a:solidFill>
              </a:rPr>
              <a:t>Conférence prédatrice</a:t>
            </a:r>
            <a:endParaRPr lang="fr-C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J’organise une journée d’étude</a:t>
            </a:r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2T ?</a:t>
            </a:r>
          </a:p>
          <a:p>
            <a:r>
              <a:rPr lang="fr-CA" dirty="0" smtClean="0">
                <a:solidFill>
                  <a:schemeClr val="bg1"/>
                </a:solidFill>
              </a:rPr>
              <a:t>Recevez +2R</a:t>
            </a: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J’organise une journée d’étude</a:t>
            </a:r>
          </a:p>
          <a:p>
            <a:r>
              <a:rPr lang="fr-CA" dirty="0" smtClean="0">
                <a:solidFill>
                  <a:schemeClr val="bg1"/>
                </a:solidFill>
              </a:rPr>
              <a:t>Coûte 2T</a:t>
            </a:r>
          </a:p>
          <a:p>
            <a:r>
              <a:rPr lang="fr-CA" dirty="0" smtClean="0">
                <a:solidFill>
                  <a:srgbClr val="FFC000"/>
                </a:solidFill>
              </a:rPr>
              <a:t>Recevez +3R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190"/>
            <a:ext cx="10515600" cy="6257525"/>
          </a:xfrm>
        </p:spPr>
        <p:txBody>
          <a:bodyPr>
            <a:norm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Virus informatique majeur</a:t>
            </a:r>
          </a:p>
          <a:p>
            <a:r>
              <a:rPr lang="fr-CA" dirty="0" smtClean="0"/>
              <a:t>La plupart de vos données sont perdues à jamais.</a:t>
            </a:r>
          </a:p>
          <a:p>
            <a:r>
              <a:rPr lang="fr-CA" dirty="0" smtClean="0"/>
              <a:t>Vous avez des stratégies de sauvegarde ?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005840" y="5744782"/>
            <a:ext cx="3023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000" b="1" dirty="0" smtClean="0">
                <a:solidFill>
                  <a:srgbClr val="FFC000"/>
                </a:solidFill>
              </a:rPr>
              <a:t>Oui : +4T</a:t>
            </a:r>
            <a:endParaRPr lang="fr-CA" sz="6000" b="1" dirty="0">
              <a:solidFill>
                <a:srgbClr val="FFC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47285" y="5744781"/>
            <a:ext cx="33906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000" b="1" dirty="0" smtClean="0">
                <a:solidFill>
                  <a:srgbClr val="FF0000"/>
                </a:solidFill>
              </a:rPr>
              <a:t>Non : +5 S</a:t>
            </a:r>
            <a:endParaRPr lang="fr-C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0420" cy="1325563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Deuxième année de doctorat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73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sz="7200" dirty="0"/>
              <a:t>Vous maîtrisez </a:t>
            </a:r>
            <a:r>
              <a:rPr lang="fr-CA" sz="7200" i="1" dirty="0" err="1"/>
              <a:t>Zotero</a:t>
            </a:r>
            <a:r>
              <a:rPr lang="fr-CA" sz="7200" dirty="0"/>
              <a:t> </a:t>
            </a:r>
            <a:r>
              <a:rPr lang="fr-CA" sz="7200" dirty="0" smtClean="0"/>
              <a:t>ou </a:t>
            </a:r>
            <a:r>
              <a:rPr lang="fr-CA" sz="7200" i="1" dirty="0" err="1" smtClean="0"/>
              <a:t>EndNote</a:t>
            </a:r>
            <a:endParaRPr lang="fr-CA" sz="7200" i="1" dirty="0" smtClean="0"/>
          </a:p>
          <a:p>
            <a:endParaRPr lang="fr-CA" dirty="0"/>
          </a:p>
          <a:p>
            <a:r>
              <a:rPr lang="fr-CA" sz="7200" u="sng" dirty="0" smtClean="0"/>
              <a:t>et</a:t>
            </a:r>
            <a:r>
              <a:rPr lang="fr-CA" sz="7200" dirty="0" smtClean="0"/>
              <a:t> vous avez noté toutes vos démarches de recherche </a:t>
            </a:r>
          </a:p>
          <a:p>
            <a:endParaRPr lang="fr-CA" sz="7200" dirty="0"/>
          </a:p>
          <a:p>
            <a:r>
              <a:rPr lang="fr-CA" sz="7200" dirty="0" smtClean="0">
                <a:solidFill>
                  <a:srgbClr val="FFC000"/>
                </a:solidFill>
              </a:rPr>
              <a:t>Recevez  +3T </a:t>
            </a:r>
            <a:endParaRPr lang="fr-CA" sz="7200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321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Doctorat – rédaction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r>
              <a:rPr lang="fr-CA" dirty="0" smtClean="0">
                <a:solidFill>
                  <a:srgbClr val="FFC000"/>
                </a:solidFill>
              </a:rPr>
              <a:t>Recevez +1R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44" y="-377952"/>
            <a:ext cx="6925056" cy="79857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21920" y="292608"/>
            <a:ext cx="3378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5400" b="1" dirty="0" smtClean="0"/>
              <a:t>Réputation</a:t>
            </a:r>
            <a:endParaRPr lang="fr-CA" sz="5400" b="1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2109216" y="1060704"/>
            <a:ext cx="1316736" cy="1194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0087779" y="200275"/>
            <a:ext cx="2022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5400" b="1" dirty="0" smtClean="0"/>
              <a:t>Temps</a:t>
            </a:r>
          </a:p>
          <a:p>
            <a:pPr algn="ctr"/>
            <a:r>
              <a:rPr lang="fr-CA" sz="2400" dirty="0" smtClean="0"/>
              <a:t>monnaie </a:t>
            </a:r>
            <a:br>
              <a:rPr lang="fr-CA" sz="2400" dirty="0" smtClean="0"/>
            </a:br>
            <a:r>
              <a:rPr lang="fr-CA" sz="2400" dirty="0" smtClean="0"/>
              <a:t>pour acheter </a:t>
            </a:r>
            <a:br>
              <a:rPr lang="fr-CA" sz="2400" dirty="0" smtClean="0"/>
            </a:br>
            <a:r>
              <a:rPr lang="fr-CA" sz="2400" dirty="0" smtClean="0"/>
              <a:t>des actions</a:t>
            </a:r>
            <a:endParaRPr lang="fr-CA" sz="24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815072" y="2046934"/>
            <a:ext cx="2412667" cy="670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342502" y="3624476"/>
            <a:ext cx="2849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2400" b="1" dirty="0" smtClean="0"/>
              <a:t>Si Temps = zéro (0) : </a:t>
            </a:r>
            <a:br>
              <a:rPr lang="fr-CA" sz="2400" b="1" dirty="0" smtClean="0"/>
            </a:br>
            <a:r>
              <a:rPr lang="fr-CA" sz="2400" dirty="0" smtClean="0"/>
              <a:t>on peut toujours</a:t>
            </a:r>
            <a:br>
              <a:rPr lang="fr-CA" sz="2400" dirty="0" smtClean="0"/>
            </a:br>
            <a:r>
              <a:rPr lang="fr-CA" sz="2400" dirty="0" smtClean="0"/>
              <a:t>acheter mais </a:t>
            </a:r>
            <a:br>
              <a:rPr lang="fr-CA" sz="2400" dirty="0" smtClean="0"/>
            </a:br>
            <a:r>
              <a:rPr lang="fr-CA" sz="2400" dirty="0" smtClean="0"/>
              <a:t>au prix </a:t>
            </a:r>
            <a:r>
              <a:rPr lang="fr-CA" sz="2400" b="1" dirty="0" smtClean="0"/>
              <a:t>d’une croix </a:t>
            </a:r>
            <a:br>
              <a:rPr lang="fr-CA" sz="2400" b="1" dirty="0" smtClean="0"/>
            </a:br>
            <a:r>
              <a:rPr lang="fr-CA" sz="2400" b="1" dirty="0" smtClean="0"/>
              <a:t>de Stress </a:t>
            </a:r>
            <a:r>
              <a:rPr lang="fr-CA" sz="2400" dirty="0" smtClean="0"/>
              <a:t>par Temps</a:t>
            </a:r>
          </a:p>
          <a:p>
            <a:pPr algn="ctr"/>
            <a:endParaRPr lang="fr-CA" sz="2400" dirty="0"/>
          </a:p>
          <a:p>
            <a:pPr algn="ctr"/>
            <a:r>
              <a:rPr lang="fr-CA" sz="2400" i="1" dirty="0" smtClean="0"/>
              <a:t>Aucune conséquence</a:t>
            </a:r>
            <a:br>
              <a:rPr lang="fr-CA" sz="2400" i="1" dirty="0" smtClean="0"/>
            </a:br>
            <a:r>
              <a:rPr lang="fr-CA" sz="2400" i="1" dirty="0" smtClean="0"/>
              <a:t>pour trop de Stress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6431281" y="3801260"/>
            <a:ext cx="3273551" cy="670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5579" y="1348341"/>
            <a:ext cx="20971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2000" dirty="0" smtClean="0"/>
              <a:t>Augmente</a:t>
            </a:r>
            <a:br>
              <a:rPr lang="fr-CA" sz="2000" dirty="0" smtClean="0"/>
            </a:br>
            <a:r>
              <a:rPr lang="fr-CA" sz="2000" dirty="0" smtClean="0"/>
              <a:t>au fur et à mesure</a:t>
            </a:r>
            <a:br>
              <a:rPr lang="fr-CA" sz="2000" dirty="0" smtClean="0"/>
            </a:br>
            <a:r>
              <a:rPr lang="fr-CA" sz="2000" dirty="0" smtClean="0"/>
              <a:t>d’actions</a:t>
            </a:r>
            <a:br>
              <a:rPr lang="fr-CA" sz="2000" dirty="0" smtClean="0"/>
            </a:br>
            <a:r>
              <a:rPr lang="fr-CA" sz="2000" dirty="0" smtClean="0"/>
              <a:t>fructueuses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8319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67569"/>
            <a:ext cx="10515600" cy="6147035"/>
          </a:xfrm>
        </p:spPr>
        <p:txBody>
          <a:bodyPr>
            <a:normAutofit/>
          </a:bodyPr>
          <a:lstStyle/>
          <a:p>
            <a:r>
              <a:rPr lang="fr-CA" dirty="0" smtClean="0"/>
              <a:t>Vous vous êtes créé des rituels pour vous motiver/concentrer</a:t>
            </a:r>
          </a:p>
          <a:p>
            <a:r>
              <a:rPr lang="fr-CA" sz="4000" dirty="0" smtClean="0"/>
              <a:t>(aller à la bibliothèque, faire les choses dans un certain ordre, rythme précis et minuté,…)</a:t>
            </a:r>
            <a:endParaRPr lang="fr-CA" sz="4000" dirty="0"/>
          </a:p>
        </p:txBody>
      </p:sp>
      <p:sp>
        <p:nvSpPr>
          <p:cNvPr id="4" name="Rectangle 3"/>
          <p:cNvSpPr/>
          <p:nvPr/>
        </p:nvSpPr>
        <p:spPr>
          <a:xfrm>
            <a:off x="4379697" y="5390126"/>
            <a:ext cx="34326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800" b="1" dirty="0">
                <a:solidFill>
                  <a:srgbClr val="FFC000"/>
                </a:solidFill>
              </a:rPr>
              <a:t> Recevez </a:t>
            </a:r>
            <a:r>
              <a:rPr lang="fr-CA" sz="4800" b="1" dirty="0" smtClean="0">
                <a:solidFill>
                  <a:srgbClr val="FFC000"/>
                </a:solidFill>
              </a:rPr>
              <a:t>+1T</a:t>
            </a:r>
            <a:endParaRPr lang="fr-CA" sz="48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50049"/>
            <a:ext cx="1143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100" dirty="0">
                <a:hlinkClick r:id="rId3"/>
              </a:rPr>
              <a:t>https://</a:t>
            </a:r>
            <a:r>
              <a:rPr lang="fr-CA" sz="1100" dirty="0" smtClean="0">
                <a:hlinkClick r:id="rId3"/>
              </a:rPr>
              <a:t>www.psychologytoday.com/us/blog/ulterior-motives/201805/rituals-have-self-control-value</a:t>
            </a:r>
            <a:r>
              <a:rPr lang="fr-CA" sz="1100" dirty="0" smtClean="0"/>
              <a:t> </a:t>
            </a:r>
            <a:endParaRPr lang="fr-CA" sz="1100" dirty="0"/>
          </a:p>
        </p:txBody>
      </p:sp>
    </p:spTree>
    <p:extLst>
      <p:ext uri="{BB962C8B-B14F-4D97-AF65-F5344CB8AC3E}">
        <p14:creationId xmlns:p14="http://schemas.microsoft.com/office/powerpoint/2010/main" val="29411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rédige mon doctorat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 obligatoire: 4T</a:t>
            </a:r>
          </a:p>
        </p:txBody>
      </p:sp>
    </p:spTree>
    <p:extLst>
      <p:ext uri="{BB962C8B-B14F-4D97-AF65-F5344CB8AC3E}">
        <p14:creationId xmlns:p14="http://schemas.microsoft.com/office/powerpoint/2010/main" val="19987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Une </a:t>
            </a:r>
            <a:r>
              <a:rPr lang="fr-CA" dirty="0"/>
              <a:t>revue avec comité de </a:t>
            </a:r>
            <a:r>
              <a:rPr lang="fr-CA" dirty="0" smtClean="0"/>
              <a:t>lecture me propose de publier une recherche</a:t>
            </a:r>
          </a:p>
          <a:p>
            <a:endParaRPr lang="fr-CA" dirty="0"/>
          </a:p>
          <a:p>
            <a:r>
              <a:rPr lang="fr-CA" dirty="0" smtClean="0"/>
              <a:t> </a:t>
            </a:r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2T ?</a:t>
            </a:r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Une </a:t>
            </a:r>
            <a:r>
              <a:rPr lang="fr-CA" dirty="0"/>
              <a:t>revue avec comité de </a:t>
            </a:r>
            <a:r>
              <a:rPr lang="fr-CA" dirty="0" smtClean="0"/>
              <a:t>lecture me propose de publier une recherche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0000"/>
                </a:solidFill>
              </a:rPr>
              <a:t>Coûte -10R !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7442" y="238244"/>
            <a:ext cx="67039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7200" b="1" dirty="0">
                <a:solidFill>
                  <a:srgbClr val="FF0000"/>
                </a:solidFill>
              </a:rPr>
              <a:t>Revue prédatrice</a:t>
            </a:r>
            <a:endParaRPr lang="fr-CA" sz="7200" b="1" dirty="0"/>
          </a:p>
        </p:txBody>
      </p:sp>
    </p:spTree>
    <p:extLst>
      <p:ext uri="{BB962C8B-B14F-4D97-AF65-F5344CB8AC3E}">
        <p14:creationId xmlns:p14="http://schemas.microsoft.com/office/powerpoint/2010/main" val="16777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Vous maîtrisez les alertes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C000"/>
                </a:solidFill>
              </a:rPr>
              <a:t> Recevez +2T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Je fais une demande de bourse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2T ?</a:t>
            </a:r>
          </a:p>
          <a:p>
            <a:r>
              <a:rPr lang="fr-CA" dirty="0" smtClean="0">
                <a:solidFill>
                  <a:schemeClr val="bg1"/>
                </a:solidFill>
              </a:rPr>
              <a:t>Recevez +1R</a:t>
            </a:r>
            <a:endParaRPr lang="fr-CA" dirty="0">
              <a:solidFill>
                <a:schemeClr val="bg1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901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Je fais une demande de bourse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bg1"/>
                </a:solidFill>
              </a:rPr>
              <a:t>Coûte 2T</a:t>
            </a:r>
          </a:p>
          <a:p>
            <a:r>
              <a:rPr lang="fr-CA" dirty="0" smtClean="0">
                <a:solidFill>
                  <a:srgbClr val="FFC000"/>
                </a:solidFill>
              </a:rPr>
              <a:t>Recevez +2R</a:t>
            </a:r>
            <a:endParaRPr lang="fr-CA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00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rédige mon doctorat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 obligatoire : 4T</a:t>
            </a:r>
          </a:p>
        </p:txBody>
      </p:sp>
    </p:spTree>
    <p:extLst>
      <p:ext uri="{BB962C8B-B14F-4D97-AF65-F5344CB8AC3E}">
        <p14:creationId xmlns:p14="http://schemas.microsoft.com/office/powerpoint/2010/main" val="21168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7200" dirty="0"/>
              <a:t>Vous maîtrisez </a:t>
            </a:r>
            <a:r>
              <a:rPr lang="fr-CA" sz="7200" i="1" dirty="0" err="1"/>
              <a:t>Zotero</a:t>
            </a:r>
            <a:r>
              <a:rPr lang="fr-CA" sz="7200" dirty="0"/>
              <a:t> </a:t>
            </a:r>
            <a:r>
              <a:rPr lang="fr-CA" sz="7200" dirty="0" smtClean="0"/>
              <a:t>ou </a:t>
            </a:r>
            <a:r>
              <a:rPr lang="fr-CA" sz="7200" i="1" dirty="0" err="1" smtClean="0"/>
              <a:t>EndNote</a:t>
            </a:r>
            <a:endParaRPr lang="fr-CA" sz="7200" dirty="0"/>
          </a:p>
          <a:p>
            <a:r>
              <a:rPr lang="fr-CA" sz="7200" dirty="0" smtClean="0">
                <a:solidFill>
                  <a:srgbClr val="FFC000"/>
                </a:solidFill>
              </a:rPr>
              <a:t>Recevez  +1T </a:t>
            </a:r>
            <a:endParaRPr lang="fr-CA" sz="7200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345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Vous assistez à une retraite de rédaction</a:t>
            </a:r>
            <a:br>
              <a:rPr lang="fr-CA" dirty="0" smtClean="0"/>
            </a:br>
            <a:r>
              <a:rPr lang="fr-CA" i="1" dirty="0" smtClean="0"/>
              <a:t> </a:t>
            </a:r>
            <a:r>
              <a:rPr lang="fr-CA" i="1" dirty="0" err="1" smtClean="0"/>
              <a:t>Thésez</a:t>
            </a:r>
            <a:r>
              <a:rPr lang="fr-CA" i="1" dirty="0" smtClean="0"/>
              <a:t>-vous</a:t>
            </a:r>
          </a:p>
          <a:p>
            <a:endParaRPr lang="fr-CA" dirty="0" smtClean="0"/>
          </a:p>
          <a:p>
            <a:r>
              <a:rPr lang="fr-CA" dirty="0">
                <a:solidFill>
                  <a:srgbClr val="FFC000"/>
                </a:solidFill>
              </a:rPr>
              <a:t>Recevez +2T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86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 joueurs = 1 chercheur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200150" y="2171700"/>
            <a:ext cx="4537710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800" b="1" dirty="0"/>
              <a:t>Joueur </a:t>
            </a:r>
            <a:r>
              <a:rPr lang="fr-CA" sz="4800" b="1" dirty="0" smtClean="0"/>
              <a:t>1</a:t>
            </a:r>
          </a:p>
          <a:p>
            <a:pPr algn="ctr"/>
            <a:endParaRPr lang="fr-CA" sz="4800" b="1" dirty="0"/>
          </a:p>
          <a:p>
            <a:pPr algn="ctr"/>
            <a:r>
              <a:rPr lang="fr-CA" sz="4800" b="1" dirty="0" smtClean="0"/>
              <a:t>Objectif =</a:t>
            </a:r>
          </a:p>
          <a:p>
            <a:pPr algn="ctr"/>
            <a:r>
              <a:rPr lang="fr-CA" sz="4800" b="1" dirty="0" smtClean="0"/>
              <a:t>Réputation</a:t>
            </a:r>
            <a:endParaRPr lang="fr-CA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6103620" y="2171700"/>
            <a:ext cx="4347210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800" b="1" dirty="0" smtClean="0"/>
              <a:t>Joueur 2</a:t>
            </a:r>
          </a:p>
          <a:p>
            <a:pPr algn="ctr"/>
            <a:endParaRPr lang="fr-CA" sz="4800" b="1" dirty="0"/>
          </a:p>
          <a:p>
            <a:pPr algn="ctr"/>
            <a:r>
              <a:rPr lang="fr-CA" sz="4800" b="1" dirty="0"/>
              <a:t>Objectif =</a:t>
            </a:r>
          </a:p>
          <a:p>
            <a:pPr algn="ctr"/>
            <a:r>
              <a:rPr lang="fr-CA" sz="4800" b="1" dirty="0" smtClean="0"/>
              <a:t>Stress bas</a:t>
            </a:r>
            <a:endParaRPr lang="fr-CA" sz="48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31620"/>
            <a:ext cx="10515600" cy="5103095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Une conférence </a:t>
            </a:r>
            <a:r>
              <a:rPr lang="fr-CA" dirty="0"/>
              <a:t>à </a:t>
            </a:r>
            <a:r>
              <a:rPr lang="fr-CA" dirty="0" smtClean="0"/>
              <a:t>Venise</a:t>
            </a:r>
          </a:p>
          <a:p>
            <a:r>
              <a:rPr lang="fr-CA" dirty="0" smtClean="0"/>
              <a:t>m’écrit pour me propose de présenter mon sujet à un public très divers </a:t>
            </a:r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3T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Une conférence à Venise</a:t>
            </a:r>
          </a:p>
          <a:p>
            <a:r>
              <a:rPr lang="fr-CA" dirty="0"/>
              <a:t>me propose de présenter mon sujet à un public très divers </a:t>
            </a:r>
          </a:p>
          <a:p>
            <a:r>
              <a:rPr lang="fr-CA" dirty="0" smtClean="0">
                <a:solidFill>
                  <a:srgbClr val="FF0000"/>
                </a:solidFill>
              </a:rPr>
              <a:t>Recevez rien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61667" y="476750"/>
            <a:ext cx="75276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6000" b="1" dirty="0" smtClean="0">
                <a:solidFill>
                  <a:srgbClr val="FF0000"/>
                </a:solidFill>
              </a:rPr>
              <a:t>Conférence prédatrice!</a:t>
            </a:r>
            <a:endParaRPr lang="fr-C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rédige mon doctorat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 obligatoire : 4T</a:t>
            </a:r>
          </a:p>
        </p:txBody>
      </p:sp>
    </p:spTree>
    <p:extLst>
      <p:ext uri="{BB962C8B-B14F-4D97-AF65-F5344CB8AC3E}">
        <p14:creationId xmlns:p14="http://schemas.microsoft.com/office/powerpoint/2010/main" val="14662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sz="7200" dirty="0"/>
              <a:t>Vous maîtrisez </a:t>
            </a:r>
            <a:r>
              <a:rPr lang="fr-CA" sz="7200" dirty="0" smtClean="0"/>
              <a:t>les styles et les fonctions avancées de </a:t>
            </a:r>
            <a:r>
              <a:rPr lang="fr-CA" sz="7200" i="1" dirty="0" smtClean="0"/>
              <a:t>Word </a:t>
            </a:r>
          </a:p>
          <a:p>
            <a:endParaRPr lang="fr-CA" sz="7200" dirty="0"/>
          </a:p>
          <a:p>
            <a:pPr marL="0" indent="0">
              <a:buNone/>
            </a:pPr>
            <a:r>
              <a:rPr lang="fr-CA" sz="7200" dirty="0" smtClean="0">
                <a:solidFill>
                  <a:srgbClr val="FFC000"/>
                </a:solidFill>
              </a:rPr>
              <a:t>Recevez  +3T </a:t>
            </a:r>
            <a:endParaRPr lang="fr-CA" sz="7200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08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190"/>
            <a:ext cx="10515600" cy="6257525"/>
          </a:xfrm>
        </p:spPr>
        <p:txBody>
          <a:bodyPr>
            <a:norm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Vol de votre ordinateur</a:t>
            </a:r>
          </a:p>
          <a:p>
            <a:r>
              <a:rPr lang="fr-CA" dirty="0" smtClean="0"/>
              <a:t>La plupart de vos données sont perdues à jamais.</a:t>
            </a:r>
          </a:p>
          <a:p>
            <a:r>
              <a:rPr lang="fr-CA" dirty="0" smtClean="0"/>
              <a:t>Vous avez des stratégies de sauvegarde ?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005840" y="5744782"/>
            <a:ext cx="3023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000" b="1" dirty="0" smtClean="0">
                <a:solidFill>
                  <a:srgbClr val="FFC000"/>
                </a:solidFill>
              </a:rPr>
              <a:t>Oui : +3T</a:t>
            </a:r>
            <a:endParaRPr lang="fr-CA" sz="6000" b="1" dirty="0">
              <a:solidFill>
                <a:srgbClr val="FFC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47285" y="5744781"/>
            <a:ext cx="3233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000" b="1" dirty="0" smtClean="0">
                <a:solidFill>
                  <a:srgbClr val="FF0000"/>
                </a:solidFill>
              </a:rPr>
              <a:t>Non : +5S</a:t>
            </a:r>
            <a:endParaRPr lang="fr-C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finalise ma thèse de doctorat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2T</a:t>
            </a:r>
          </a:p>
        </p:txBody>
      </p:sp>
    </p:spTree>
    <p:extLst>
      <p:ext uri="{BB962C8B-B14F-4D97-AF65-F5344CB8AC3E}">
        <p14:creationId xmlns:p14="http://schemas.microsoft.com/office/powerpoint/2010/main" val="12853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Doctorat – soutenance 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4255008" y="3206496"/>
            <a:ext cx="3283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7200" b="1" dirty="0" smtClean="0"/>
              <a:t>Bravo!!!</a:t>
            </a:r>
            <a:endParaRPr lang="fr-CA" sz="7200" b="1" dirty="0"/>
          </a:p>
        </p:txBody>
      </p:sp>
    </p:spTree>
    <p:extLst>
      <p:ext uri="{BB962C8B-B14F-4D97-AF65-F5344CB8AC3E}">
        <p14:creationId xmlns:p14="http://schemas.microsoft.com/office/powerpoint/2010/main" val="22184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Vous avez soutenu votre doctorat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C000"/>
                </a:solidFill>
              </a:rPr>
              <a:t>Recevez +10R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Prenez des vacances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C000"/>
                </a:solidFill>
              </a:rPr>
              <a:t>Compteur Temps:</a:t>
            </a:r>
            <a:br>
              <a:rPr lang="fr-CA" dirty="0" smtClean="0">
                <a:solidFill>
                  <a:srgbClr val="FFC000"/>
                </a:solidFill>
              </a:rPr>
            </a:br>
            <a:r>
              <a:rPr lang="fr-CA" dirty="0" smtClean="0">
                <a:solidFill>
                  <a:srgbClr val="FFC000"/>
                </a:solidFill>
              </a:rPr>
              <a:t>minimum = 3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Vous soumettez votre thèse en PDF/A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C000"/>
                </a:solidFill>
              </a:rPr>
              <a:t>Recevez +1T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J’entre en maîtrise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2699900" y="2935724"/>
            <a:ext cx="69595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9600" b="1" dirty="0">
                <a:solidFill>
                  <a:srgbClr val="FFC000"/>
                </a:solidFill>
              </a:rPr>
              <a:t>Recevez  +3T </a:t>
            </a:r>
          </a:p>
        </p:txBody>
      </p:sp>
    </p:spTree>
    <p:extLst>
      <p:ext uri="{BB962C8B-B14F-4D97-AF65-F5344CB8AC3E}">
        <p14:creationId xmlns:p14="http://schemas.microsoft.com/office/powerpoint/2010/main" val="25703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Vous soumettez votre thèse sur Papyrus avec </a:t>
            </a:r>
            <a:r>
              <a:rPr lang="fr-CA" dirty="0" err="1" smtClean="0"/>
              <a:t>OrcID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>
                <a:solidFill>
                  <a:srgbClr val="FFC000"/>
                </a:solidFill>
              </a:rPr>
              <a:t>Recevez +5R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400050"/>
            <a:ext cx="10515600" cy="6234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/>
              <a:t>Est-ce que votre équipe de recherche vous recommande de mettre un embargo sur votre thèse ?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737360" y="4663440"/>
            <a:ext cx="188595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0" dirty="0" smtClean="0"/>
              <a:t>oui</a:t>
            </a:r>
            <a:endParaRPr lang="fr-CA" sz="8000" dirty="0"/>
          </a:p>
        </p:txBody>
      </p:sp>
      <p:sp>
        <p:nvSpPr>
          <p:cNvPr id="5" name="Rectangle 4"/>
          <p:cNvSpPr/>
          <p:nvPr/>
        </p:nvSpPr>
        <p:spPr>
          <a:xfrm>
            <a:off x="8618220" y="4663440"/>
            <a:ext cx="1969770" cy="148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0" dirty="0" smtClean="0"/>
              <a:t>non</a:t>
            </a:r>
            <a:endParaRPr lang="fr-CA" sz="8000" dirty="0"/>
          </a:p>
        </p:txBody>
      </p:sp>
      <p:sp>
        <p:nvSpPr>
          <p:cNvPr id="7" name="ZoneTexte 6"/>
          <p:cNvSpPr txBox="1"/>
          <p:nvPr/>
        </p:nvSpPr>
        <p:spPr>
          <a:xfrm>
            <a:off x="674995" y="6087785"/>
            <a:ext cx="2084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2T ?</a:t>
            </a:r>
            <a:r>
              <a:rPr lang="fr-CA" sz="4000" b="1" dirty="0" smtClean="0">
                <a:solidFill>
                  <a:srgbClr val="FFC000"/>
                </a:solidFill>
              </a:rPr>
              <a:t> </a:t>
            </a:r>
            <a:r>
              <a:rPr lang="fr-CA" sz="4000" b="1" dirty="0" smtClean="0">
                <a:solidFill>
                  <a:schemeClr val="bg1"/>
                </a:solidFill>
              </a:rPr>
              <a:t>= 4R</a:t>
            </a:r>
            <a:endParaRPr lang="fr-CA" sz="40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55714" y="6149340"/>
            <a:ext cx="346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Vous allez y travailler pour en faire </a:t>
            </a:r>
            <a:br>
              <a:rPr lang="fr-CA" dirty="0" smtClean="0"/>
            </a:br>
            <a:r>
              <a:rPr lang="fr-CA" dirty="0" smtClean="0"/>
              <a:t>un livre ou plusieurs articles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70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6234665"/>
          </a:xfrm>
        </p:spPr>
        <p:txBody>
          <a:bodyPr/>
          <a:lstStyle/>
          <a:p>
            <a:r>
              <a:rPr lang="fr-CA" dirty="0" smtClean="0"/>
              <a:t>Est-ce que votre </a:t>
            </a:r>
            <a:r>
              <a:rPr lang="fr-CA" dirty="0"/>
              <a:t>équipe de recherche </a:t>
            </a:r>
            <a:r>
              <a:rPr lang="fr-CA" dirty="0" smtClean="0"/>
              <a:t>vous recommande de mettre un embargo sur votre thèse ?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737360" y="4663440"/>
            <a:ext cx="188595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0" dirty="0" smtClean="0"/>
              <a:t>oui</a:t>
            </a:r>
            <a:endParaRPr lang="fr-CA" sz="8000" dirty="0"/>
          </a:p>
        </p:txBody>
      </p:sp>
      <p:sp>
        <p:nvSpPr>
          <p:cNvPr id="5" name="Rectangle 4"/>
          <p:cNvSpPr/>
          <p:nvPr/>
        </p:nvSpPr>
        <p:spPr>
          <a:xfrm>
            <a:off x="8618220" y="4663440"/>
            <a:ext cx="1969770" cy="148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0" dirty="0" smtClean="0"/>
              <a:t>non</a:t>
            </a:r>
            <a:endParaRPr lang="fr-CA" sz="8000" dirty="0"/>
          </a:p>
        </p:txBody>
      </p:sp>
      <p:sp>
        <p:nvSpPr>
          <p:cNvPr id="2" name="ZoneTexte 1"/>
          <p:cNvSpPr txBox="1"/>
          <p:nvPr/>
        </p:nvSpPr>
        <p:spPr>
          <a:xfrm>
            <a:off x="2655714" y="6149340"/>
            <a:ext cx="346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Vous allez y travailler pour en faire </a:t>
            </a:r>
            <a:br>
              <a:rPr lang="fr-CA" dirty="0" smtClean="0"/>
            </a:br>
            <a:r>
              <a:rPr lang="fr-CA" dirty="0" smtClean="0"/>
              <a:t>un livre ou plusieurs articles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8804040" y="6207361"/>
            <a:ext cx="17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Impact immédiat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10784573" y="5803718"/>
            <a:ext cx="1149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800" b="1" dirty="0" smtClean="0">
                <a:solidFill>
                  <a:srgbClr val="FFC000"/>
                </a:solidFill>
              </a:rPr>
              <a:t>+2R</a:t>
            </a:r>
            <a:endParaRPr lang="fr-CA" sz="4800" b="1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4995" y="6087785"/>
            <a:ext cx="1986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000" b="1" dirty="0" smtClean="0">
                <a:solidFill>
                  <a:schemeClr val="bg1"/>
                </a:solidFill>
              </a:rPr>
              <a:t>3T </a:t>
            </a:r>
            <a:r>
              <a:rPr lang="fr-CA" sz="4000" b="1" dirty="0" smtClean="0">
                <a:solidFill>
                  <a:srgbClr val="FFC000"/>
                </a:solidFill>
              </a:rPr>
              <a:t>= +3R</a:t>
            </a:r>
            <a:endParaRPr lang="fr-CA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sz="7200" dirty="0"/>
              <a:t>Vous maîtrisez </a:t>
            </a:r>
            <a:r>
              <a:rPr lang="fr-CA" sz="7200" dirty="0" smtClean="0"/>
              <a:t>les styles et les fonctions avancées de </a:t>
            </a:r>
            <a:r>
              <a:rPr lang="fr-CA" sz="7200" i="1" dirty="0" smtClean="0"/>
              <a:t>Word </a:t>
            </a:r>
          </a:p>
          <a:p>
            <a:endParaRPr lang="fr-CA" sz="7200" dirty="0"/>
          </a:p>
          <a:p>
            <a:pPr marL="0" indent="0">
              <a:buNone/>
            </a:pPr>
            <a:r>
              <a:rPr lang="fr-CA" sz="7200" dirty="0" smtClean="0">
                <a:solidFill>
                  <a:srgbClr val="FFC000"/>
                </a:solidFill>
              </a:rPr>
              <a:t>Recevez  +1T </a:t>
            </a:r>
            <a:endParaRPr lang="fr-CA" sz="7200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414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Vous assistez à une formation sur le droit d’auteur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1T ?</a:t>
            </a:r>
          </a:p>
          <a:p>
            <a:r>
              <a:rPr lang="fr-CA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56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Vous assistez à une formation sur le droit d’auteur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bg1"/>
                </a:solidFill>
              </a:rPr>
              <a:t>Coûte 1T</a:t>
            </a:r>
          </a:p>
          <a:p>
            <a:r>
              <a:rPr lang="fr-CA" dirty="0" smtClean="0">
                <a:solidFill>
                  <a:srgbClr val="FFC000"/>
                </a:solidFill>
              </a:rPr>
              <a:t>Recevez +1T</a:t>
            </a:r>
            <a:endParaRPr lang="fr-CA" dirty="0">
              <a:solidFill>
                <a:srgbClr val="FFC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990114" y="4371102"/>
            <a:ext cx="2932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Vous apprenez que vous avez</a:t>
            </a:r>
          </a:p>
          <a:p>
            <a:pPr algn="ctr"/>
            <a:r>
              <a:rPr lang="fr-CA" dirty="0" smtClean="0"/>
              <a:t>les droits d’auteur</a:t>
            </a:r>
            <a:br>
              <a:rPr lang="fr-CA" dirty="0" smtClean="0"/>
            </a:br>
            <a:r>
              <a:rPr lang="fr-CA" dirty="0" smtClean="0"/>
              <a:t> sur votre thèse!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532914" y="5919861"/>
            <a:ext cx="3549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Si vous auto-publiez dans un but</a:t>
            </a:r>
            <a:br>
              <a:rPr lang="fr-CA" dirty="0" smtClean="0"/>
            </a:br>
            <a:r>
              <a:rPr lang="fr-CA" dirty="0" smtClean="0"/>
              <a:t>non lucratif, vous pourrez conserver</a:t>
            </a:r>
            <a:br>
              <a:rPr lang="fr-CA" dirty="0" smtClean="0"/>
            </a:br>
            <a:r>
              <a:rPr lang="fr-CA" dirty="0" smtClean="0"/>
              <a:t>certaines illustrations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56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 transforme une partie de ma thèse en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838200" y="4377690"/>
            <a:ext cx="462915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600" dirty="0" smtClean="0"/>
              <a:t>Un chapitre dans une presse universitaire </a:t>
            </a:r>
            <a:endParaRPr lang="fr-CA" sz="3600" dirty="0"/>
          </a:p>
        </p:txBody>
      </p:sp>
      <p:sp>
        <p:nvSpPr>
          <p:cNvPr id="5" name="Rectangle 4"/>
          <p:cNvSpPr/>
          <p:nvPr/>
        </p:nvSpPr>
        <p:spPr>
          <a:xfrm>
            <a:off x="6896100" y="4377690"/>
            <a:ext cx="4457700" cy="148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smtClean="0"/>
              <a:t>Un article dans une revue à comité de lecture</a:t>
            </a:r>
            <a:endParaRPr lang="fr-CA" sz="3200" dirty="0"/>
          </a:p>
        </p:txBody>
      </p:sp>
      <p:sp>
        <p:nvSpPr>
          <p:cNvPr id="6" name="Rectangle 5"/>
          <p:cNvSpPr/>
          <p:nvPr/>
        </p:nvSpPr>
        <p:spPr>
          <a:xfrm>
            <a:off x="1978813" y="5863590"/>
            <a:ext cx="22336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</a:t>
            </a:r>
            <a:r>
              <a:rPr lang="fr-CA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2T</a:t>
            </a:r>
            <a:endParaRPr lang="fr-CA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1013" y="5863590"/>
            <a:ext cx="22336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</a:t>
            </a:r>
            <a:r>
              <a:rPr lang="fr-CA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5T</a:t>
            </a:r>
            <a:endParaRPr lang="fr-CA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Je transforme une partie de ma thèse en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377690"/>
            <a:ext cx="462915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600" dirty="0" smtClean="0"/>
              <a:t>Un chapitre dans une presse universitaire </a:t>
            </a:r>
            <a:endParaRPr lang="fr-CA" sz="3600" dirty="0"/>
          </a:p>
        </p:txBody>
      </p:sp>
      <p:sp>
        <p:nvSpPr>
          <p:cNvPr id="5" name="Rectangle 4"/>
          <p:cNvSpPr/>
          <p:nvPr/>
        </p:nvSpPr>
        <p:spPr>
          <a:xfrm>
            <a:off x="6896100" y="4377690"/>
            <a:ext cx="4457700" cy="148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smtClean="0"/>
              <a:t>Un article dans une revue à comité de lecture</a:t>
            </a:r>
            <a:endParaRPr lang="fr-CA" sz="3200" dirty="0"/>
          </a:p>
        </p:txBody>
      </p:sp>
      <p:sp>
        <p:nvSpPr>
          <p:cNvPr id="6" name="Rectangle 5"/>
          <p:cNvSpPr/>
          <p:nvPr/>
        </p:nvSpPr>
        <p:spPr>
          <a:xfrm>
            <a:off x="1978813" y="5863590"/>
            <a:ext cx="36499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400" b="1" dirty="0">
                <a:solidFill>
                  <a:schemeClr val="bg1"/>
                </a:solidFill>
              </a:rPr>
              <a:t>Coûte </a:t>
            </a:r>
            <a:r>
              <a:rPr lang="fr-CA" sz="4400" b="1" dirty="0" smtClean="0">
                <a:solidFill>
                  <a:schemeClr val="bg1"/>
                </a:solidFill>
              </a:rPr>
              <a:t>2T    </a:t>
            </a:r>
            <a:r>
              <a:rPr lang="fr-CA" sz="4400" b="1" dirty="0" smtClean="0">
                <a:solidFill>
                  <a:srgbClr val="FFC000"/>
                </a:solidFill>
              </a:rPr>
              <a:t>+4R</a:t>
            </a:r>
            <a:endParaRPr lang="fr-CA" sz="44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1013" y="5863590"/>
            <a:ext cx="39352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400" b="1" dirty="0">
                <a:solidFill>
                  <a:schemeClr val="bg1"/>
                </a:solidFill>
              </a:rPr>
              <a:t>Coûte </a:t>
            </a:r>
            <a:r>
              <a:rPr lang="fr-CA" sz="4400" b="1" dirty="0" smtClean="0">
                <a:solidFill>
                  <a:schemeClr val="bg1"/>
                </a:solidFill>
              </a:rPr>
              <a:t>5T    </a:t>
            </a:r>
            <a:r>
              <a:rPr lang="fr-CA" sz="4400" b="1" dirty="0" smtClean="0">
                <a:solidFill>
                  <a:srgbClr val="FFC000"/>
                </a:solidFill>
              </a:rPr>
              <a:t>+15R</a:t>
            </a:r>
            <a:endParaRPr lang="fr-CA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Post-doc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98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Je fais une demande de bourse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2T ?</a:t>
            </a:r>
          </a:p>
          <a:p>
            <a:r>
              <a:rPr lang="fr-CA" dirty="0" smtClean="0">
                <a:solidFill>
                  <a:schemeClr val="bg1"/>
                </a:solidFill>
              </a:rPr>
              <a:t>Recevez +1R</a:t>
            </a:r>
            <a:endParaRPr lang="fr-CA" dirty="0">
              <a:solidFill>
                <a:schemeClr val="bg1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475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CA" dirty="0" smtClean="0"/>
              <a:t>Vous apprenez à utiliser </a:t>
            </a:r>
            <a:r>
              <a:rPr lang="fr-CA" sz="7200" i="1" dirty="0" err="1" smtClean="0"/>
              <a:t>Zotero</a:t>
            </a:r>
            <a:r>
              <a:rPr lang="fr-CA" sz="7200" dirty="0" smtClean="0"/>
              <a:t> ou </a:t>
            </a:r>
            <a:r>
              <a:rPr lang="fr-CA" sz="7200" i="1" dirty="0" err="1" smtClean="0"/>
              <a:t>EndNote</a:t>
            </a:r>
            <a:r>
              <a:rPr lang="fr-CA" sz="7200" dirty="0" smtClean="0"/>
              <a:t> </a:t>
            </a:r>
          </a:p>
          <a:p>
            <a:endParaRPr lang="fr-CA" sz="7200" dirty="0" smtClean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 1T ?</a:t>
            </a:r>
            <a:endParaRPr lang="fr-CA" sz="7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fr-CA" sz="7200" dirty="0" smtClean="0">
                <a:solidFill>
                  <a:schemeClr val="bg1"/>
                </a:solidFill>
              </a:rPr>
              <a:t>Recevez  +3T </a:t>
            </a:r>
            <a:endParaRPr lang="fr-CA" sz="7200" dirty="0">
              <a:solidFill>
                <a:schemeClr val="bg1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73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Je fais une demande de bourse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bg1"/>
                </a:solidFill>
              </a:rPr>
              <a:t>Coûte 2T</a:t>
            </a:r>
          </a:p>
          <a:p>
            <a:r>
              <a:rPr lang="fr-CA" dirty="0" smtClean="0">
                <a:solidFill>
                  <a:srgbClr val="FFC000"/>
                </a:solidFill>
              </a:rPr>
              <a:t>Recevez +2R</a:t>
            </a:r>
            <a:endParaRPr lang="fr-CA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878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Vous gérez votre profil </a:t>
            </a:r>
            <a:r>
              <a:rPr lang="fr-CA" i="1" dirty="0" smtClean="0"/>
              <a:t>Google </a:t>
            </a:r>
            <a:r>
              <a:rPr lang="fr-CA" i="1" dirty="0" err="1" smtClean="0"/>
              <a:t>Scholar</a:t>
            </a:r>
            <a:endParaRPr lang="fr-CA" i="1" dirty="0" smtClean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0T</a:t>
            </a:r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CA" dirty="0" smtClean="0">
                <a:solidFill>
                  <a:srgbClr val="FFC000"/>
                </a:solidFill>
              </a:rPr>
              <a:t> Recevez +2R</a:t>
            </a:r>
            <a:endParaRPr lang="fr-CA" dirty="0">
              <a:solidFill>
                <a:srgbClr val="FFC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23672" y="5108448"/>
            <a:ext cx="202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Si ils sont déjà dans un dépôt institutionnel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43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6371825"/>
          </a:xfrm>
        </p:spPr>
        <p:txBody>
          <a:bodyPr>
            <a:normAutofit/>
          </a:bodyPr>
          <a:lstStyle/>
          <a:p>
            <a:r>
              <a:rPr lang="fr-CA" dirty="0" smtClean="0"/>
              <a:t>L’équipe de communication vous suggère d’auto-publier un projet actuel en </a:t>
            </a:r>
            <a:r>
              <a:rPr lang="fr-CA" i="1" dirty="0" err="1" smtClean="0"/>
              <a:t>Creative</a:t>
            </a:r>
            <a:r>
              <a:rPr lang="fr-CA" i="1" dirty="0" smtClean="0"/>
              <a:t> Commons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737360" y="4663440"/>
            <a:ext cx="153162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0" dirty="0" smtClean="0"/>
              <a:t>A</a:t>
            </a:r>
            <a:endParaRPr lang="fr-CA" sz="8000" dirty="0"/>
          </a:p>
        </p:txBody>
      </p:sp>
      <p:sp>
        <p:nvSpPr>
          <p:cNvPr id="5" name="Rectangle 4"/>
          <p:cNvSpPr/>
          <p:nvPr/>
        </p:nvSpPr>
        <p:spPr>
          <a:xfrm>
            <a:off x="8633460" y="4663440"/>
            <a:ext cx="1531620" cy="148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0" dirty="0" smtClean="0"/>
              <a:t>B</a:t>
            </a:r>
            <a:endParaRPr lang="fr-CA" sz="8000" dirty="0"/>
          </a:p>
        </p:txBody>
      </p:sp>
      <p:sp>
        <p:nvSpPr>
          <p:cNvPr id="7" name="Rectangle 6"/>
          <p:cNvSpPr/>
          <p:nvPr/>
        </p:nvSpPr>
        <p:spPr>
          <a:xfrm>
            <a:off x="4616389" y="5265658"/>
            <a:ext cx="36817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6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</a:t>
            </a:r>
            <a:r>
              <a:rPr lang="fr-CA" sz="6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1T?</a:t>
            </a:r>
            <a:endParaRPr lang="fr-CA" sz="6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6371825"/>
          </a:xfrm>
        </p:spPr>
        <p:txBody>
          <a:bodyPr>
            <a:normAutofit/>
          </a:bodyPr>
          <a:lstStyle/>
          <a:p>
            <a:r>
              <a:rPr lang="fr-CA" dirty="0" smtClean="0"/>
              <a:t>L’équipe de communication vous suggère d’auto-publier un projet actuel en </a:t>
            </a:r>
            <a:r>
              <a:rPr lang="fr-CA" i="1" dirty="0" err="1" smtClean="0"/>
              <a:t>Creative</a:t>
            </a:r>
            <a:r>
              <a:rPr lang="fr-CA" i="1" dirty="0" smtClean="0"/>
              <a:t> Commons</a:t>
            </a:r>
            <a:r>
              <a:rPr lang="fr-CA" dirty="0" smtClean="0">
                <a:solidFill>
                  <a:srgbClr val="FFC000"/>
                </a:solidFill>
              </a:rPr>
              <a:t> 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737360" y="4663440"/>
            <a:ext cx="153162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0" dirty="0" smtClean="0"/>
              <a:t>A</a:t>
            </a:r>
            <a:endParaRPr lang="fr-CA" sz="8000" dirty="0"/>
          </a:p>
        </p:txBody>
      </p:sp>
      <p:sp>
        <p:nvSpPr>
          <p:cNvPr id="5" name="Rectangle 4"/>
          <p:cNvSpPr/>
          <p:nvPr/>
        </p:nvSpPr>
        <p:spPr>
          <a:xfrm>
            <a:off x="8633460" y="4663440"/>
            <a:ext cx="1531620" cy="148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0" dirty="0" smtClean="0"/>
              <a:t>B</a:t>
            </a:r>
            <a:endParaRPr lang="fr-CA" sz="8000" dirty="0"/>
          </a:p>
        </p:txBody>
      </p:sp>
      <p:sp>
        <p:nvSpPr>
          <p:cNvPr id="2" name="ZoneTexte 1"/>
          <p:cNvSpPr txBox="1"/>
          <p:nvPr/>
        </p:nvSpPr>
        <p:spPr>
          <a:xfrm>
            <a:off x="2194560" y="626538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Succès 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8813436" y="6207361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Pas d’écho</a:t>
            </a:r>
            <a:endParaRPr lang="fr-CA" dirty="0"/>
          </a:p>
        </p:txBody>
      </p:sp>
      <p:sp>
        <p:nvSpPr>
          <p:cNvPr id="8" name="Rectangle 7"/>
          <p:cNvSpPr/>
          <p:nvPr/>
        </p:nvSpPr>
        <p:spPr>
          <a:xfrm>
            <a:off x="4416863" y="5284031"/>
            <a:ext cx="32889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6600" b="1" dirty="0">
                <a:solidFill>
                  <a:schemeClr val="bg1"/>
                </a:solidFill>
              </a:rPr>
              <a:t>Coûte </a:t>
            </a:r>
            <a:r>
              <a:rPr lang="fr-CA" sz="6600" b="1" dirty="0" smtClean="0">
                <a:solidFill>
                  <a:schemeClr val="bg1"/>
                </a:solidFill>
              </a:rPr>
              <a:t>1T</a:t>
            </a:r>
            <a:endParaRPr lang="fr-CA" sz="6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0069" y="5954073"/>
            <a:ext cx="12698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5400" b="1" dirty="0">
                <a:solidFill>
                  <a:srgbClr val="FFC000"/>
                </a:solidFill>
              </a:rPr>
              <a:t>+1R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03087" y="5842337"/>
            <a:ext cx="12698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5400" b="1" dirty="0" smtClean="0">
                <a:solidFill>
                  <a:srgbClr val="FFC000"/>
                </a:solidFill>
              </a:rPr>
              <a:t>+0R</a:t>
            </a:r>
            <a:endParaRPr lang="fr-CA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34340"/>
            <a:ext cx="10515600" cy="6200375"/>
          </a:xfrm>
        </p:spPr>
        <p:txBody>
          <a:bodyPr>
            <a:normAutofit fontScale="92500"/>
          </a:bodyPr>
          <a:lstStyle/>
          <a:p>
            <a:r>
              <a:rPr lang="fr-CA" dirty="0" smtClean="0"/>
              <a:t>Une </a:t>
            </a:r>
            <a:r>
              <a:rPr lang="fr-CA" dirty="0"/>
              <a:t>revue avec comité de </a:t>
            </a:r>
            <a:r>
              <a:rPr lang="fr-CA" dirty="0" smtClean="0"/>
              <a:t>lecture m’écrit un courriel et me propose de publier une recherche de mon choix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bg1"/>
                </a:solidFill>
              </a:rPr>
              <a:t> Coûte 2T</a:t>
            </a: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0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8670" y="548640"/>
            <a:ext cx="10565130" cy="6086075"/>
          </a:xfrm>
        </p:spPr>
        <p:txBody>
          <a:bodyPr>
            <a:normAutofit fontScale="92500"/>
          </a:bodyPr>
          <a:lstStyle/>
          <a:p>
            <a:r>
              <a:rPr lang="fr-CA" dirty="0"/>
              <a:t>Une revue avec comité de lecture m’écrit un courriel et me propose de publier une recherche de mon choix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0000"/>
                </a:solidFill>
              </a:rPr>
              <a:t>Revue prédatrice! Coûte -10R 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190"/>
            <a:ext cx="10515600" cy="6257525"/>
          </a:xfrm>
        </p:spPr>
        <p:txBody>
          <a:bodyPr>
            <a:norm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Votre disque dur explose</a:t>
            </a:r>
          </a:p>
          <a:p>
            <a:r>
              <a:rPr lang="fr-CA" dirty="0" smtClean="0"/>
              <a:t>La plupart de vos données sont perdues à jamais.</a:t>
            </a:r>
          </a:p>
          <a:p>
            <a:r>
              <a:rPr lang="fr-CA" dirty="0" smtClean="0"/>
              <a:t>Vous avez des stratégies de sauvegarde ?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005840" y="5744782"/>
            <a:ext cx="3023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000" b="1" dirty="0" smtClean="0">
                <a:solidFill>
                  <a:srgbClr val="FFC000"/>
                </a:solidFill>
              </a:rPr>
              <a:t>Oui : +3T</a:t>
            </a:r>
            <a:endParaRPr lang="fr-CA" sz="6000" b="1" dirty="0">
              <a:solidFill>
                <a:srgbClr val="FFC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47285" y="5744781"/>
            <a:ext cx="3233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000" b="1" dirty="0" smtClean="0">
                <a:solidFill>
                  <a:srgbClr val="FF0000"/>
                </a:solidFill>
              </a:rPr>
              <a:t>Non : +5S</a:t>
            </a:r>
            <a:endParaRPr lang="fr-CA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Une maison d’édition m’écrit et me propose de publier ma thèse en livre</a:t>
            </a:r>
          </a:p>
          <a:p>
            <a:endParaRPr lang="fr-CA" dirty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Coûte 3T ?</a:t>
            </a:r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Une maison d’édition m’écrit et me propose de publier ma thèse en livre</a:t>
            </a:r>
          </a:p>
          <a:p>
            <a:endParaRPr lang="fr-CA" dirty="0"/>
          </a:p>
          <a:p>
            <a:r>
              <a:rPr lang="fr-CA" dirty="0">
                <a:solidFill>
                  <a:srgbClr val="FF0000"/>
                </a:solidFill>
              </a:rPr>
              <a:t>Maison d’édition douteuse: 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CA" dirty="0" smtClean="0">
                <a:solidFill>
                  <a:srgbClr val="FF0000"/>
                </a:solidFill>
              </a:rPr>
              <a:t>perte de droit d’auteur </a:t>
            </a:r>
          </a:p>
          <a:p>
            <a:r>
              <a:rPr lang="fr-CA" dirty="0" smtClean="0">
                <a:solidFill>
                  <a:srgbClr val="FF0000"/>
                </a:solidFill>
              </a:rPr>
              <a:t> et coûte -3R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Vous maîtrisez les alertes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C000"/>
                </a:solidFill>
              </a:rPr>
              <a:t> Recevez +1T</a:t>
            </a:r>
            <a:endParaRPr lang="fr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dirty="0" smtClean="0"/>
              <a:t>Vous apprenez à utiliser </a:t>
            </a:r>
            <a:r>
              <a:rPr lang="fr-CA" sz="7200" i="1" dirty="0" err="1" smtClean="0"/>
              <a:t>Zotero</a:t>
            </a:r>
            <a:r>
              <a:rPr lang="fr-CA" sz="7200" dirty="0" smtClean="0"/>
              <a:t> ou </a:t>
            </a:r>
            <a:r>
              <a:rPr lang="fr-CA" sz="7200" i="1" dirty="0" err="1" smtClean="0"/>
              <a:t>EndNote</a:t>
            </a:r>
            <a:endParaRPr lang="fr-CA" sz="7200" dirty="0" smtClean="0"/>
          </a:p>
          <a:p>
            <a:r>
              <a:rPr lang="fr-CA" dirty="0" smtClean="0">
                <a:solidFill>
                  <a:schemeClr val="bg1"/>
                </a:solidFill>
              </a:rPr>
              <a:t>Coût 1T</a:t>
            </a:r>
            <a:endParaRPr lang="fr-CA" sz="7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CA" sz="7200" dirty="0" smtClean="0">
                <a:solidFill>
                  <a:srgbClr val="FFC000"/>
                </a:solidFill>
              </a:rPr>
              <a:t>Recevez  +3T </a:t>
            </a:r>
            <a:endParaRPr lang="fr-CA" sz="7200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671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7200" dirty="0"/>
              <a:t>Vous maîtrisez </a:t>
            </a:r>
            <a:r>
              <a:rPr lang="fr-CA" sz="7200" i="1" dirty="0" err="1"/>
              <a:t>Zotero</a:t>
            </a:r>
            <a:r>
              <a:rPr lang="fr-CA" sz="7200" dirty="0"/>
              <a:t> </a:t>
            </a:r>
            <a:r>
              <a:rPr lang="fr-CA" sz="7200" dirty="0" smtClean="0"/>
              <a:t>ou </a:t>
            </a:r>
            <a:r>
              <a:rPr lang="fr-CA" sz="7200" i="1" dirty="0" err="1" smtClean="0"/>
              <a:t>EndNote</a:t>
            </a:r>
            <a:r>
              <a:rPr lang="fr-CA" sz="7200" dirty="0" smtClean="0"/>
              <a:t> </a:t>
            </a:r>
          </a:p>
          <a:p>
            <a:endParaRPr lang="fr-CA" sz="7200" dirty="0"/>
          </a:p>
          <a:p>
            <a:r>
              <a:rPr lang="fr-CA" sz="7200" dirty="0" smtClean="0">
                <a:solidFill>
                  <a:srgbClr val="FFC000"/>
                </a:solidFill>
              </a:rPr>
              <a:t>Recevez  +1T </a:t>
            </a:r>
            <a:endParaRPr lang="fr-CA" sz="7200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98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Je convainc une maison d’édition de faire un livre de ma thèse</a:t>
            </a:r>
          </a:p>
          <a:p>
            <a:endParaRPr lang="fr-CA" dirty="0" smtClean="0"/>
          </a:p>
          <a:p>
            <a:r>
              <a:rPr lang="fr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5T 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071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Je convainc une maison d’édition de faire un livre de ma thèse</a:t>
            </a:r>
          </a:p>
          <a:p>
            <a:endParaRPr lang="fr-CA" dirty="0" smtClean="0"/>
          </a:p>
          <a:p>
            <a:r>
              <a:rPr lang="fr-CA" dirty="0" smtClean="0">
                <a:solidFill>
                  <a:srgbClr val="FFC000"/>
                </a:solidFill>
              </a:rPr>
              <a:t>Recevez +3R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6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J’ai écrit une recherche intéressante, j’en fais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838200" y="4377690"/>
            <a:ext cx="462915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600" dirty="0" smtClean="0"/>
              <a:t>Un chapitre dans une presse universitaire </a:t>
            </a:r>
            <a:endParaRPr lang="fr-CA" sz="3600" dirty="0"/>
          </a:p>
        </p:txBody>
      </p:sp>
      <p:sp>
        <p:nvSpPr>
          <p:cNvPr id="5" name="Rectangle 4"/>
          <p:cNvSpPr/>
          <p:nvPr/>
        </p:nvSpPr>
        <p:spPr>
          <a:xfrm>
            <a:off x="6896100" y="4377690"/>
            <a:ext cx="4457700" cy="148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smtClean="0"/>
              <a:t>Un article dans une revue à comité de lecture</a:t>
            </a:r>
            <a:endParaRPr lang="fr-CA" sz="3200" dirty="0"/>
          </a:p>
        </p:txBody>
      </p:sp>
      <p:sp>
        <p:nvSpPr>
          <p:cNvPr id="6" name="Rectangle 5"/>
          <p:cNvSpPr/>
          <p:nvPr/>
        </p:nvSpPr>
        <p:spPr>
          <a:xfrm>
            <a:off x="1978813" y="5863590"/>
            <a:ext cx="26432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</a:t>
            </a:r>
            <a:r>
              <a:rPr lang="fr-CA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2T ?</a:t>
            </a:r>
            <a:endParaRPr lang="fr-CA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1013" y="5863590"/>
            <a:ext cx="26432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Coûte </a:t>
            </a:r>
            <a:r>
              <a:rPr lang="fr-CA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5T ?</a:t>
            </a:r>
            <a:endParaRPr lang="fr-CA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J’ai écrit une recherche intéressante, j’en fais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838200" y="4377690"/>
            <a:ext cx="462915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600" dirty="0" smtClean="0"/>
              <a:t>Un chapitre dans une presse universitaire </a:t>
            </a:r>
            <a:endParaRPr lang="fr-CA" sz="3600" dirty="0"/>
          </a:p>
        </p:txBody>
      </p:sp>
      <p:sp>
        <p:nvSpPr>
          <p:cNvPr id="5" name="Rectangle 4"/>
          <p:cNvSpPr/>
          <p:nvPr/>
        </p:nvSpPr>
        <p:spPr>
          <a:xfrm>
            <a:off x="6896100" y="4377690"/>
            <a:ext cx="4457700" cy="148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smtClean="0"/>
              <a:t>Un article dans une revue à comité de lecture</a:t>
            </a:r>
            <a:endParaRPr lang="fr-CA" sz="3200" dirty="0"/>
          </a:p>
        </p:txBody>
      </p:sp>
      <p:sp>
        <p:nvSpPr>
          <p:cNvPr id="6" name="Rectangle 5"/>
          <p:cNvSpPr/>
          <p:nvPr/>
        </p:nvSpPr>
        <p:spPr>
          <a:xfrm>
            <a:off x="1978813" y="5863590"/>
            <a:ext cx="36499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400" b="1" dirty="0">
                <a:solidFill>
                  <a:schemeClr val="bg1"/>
                </a:solidFill>
              </a:rPr>
              <a:t>Coûte </a:t>
            </a:r>
            <a:r>
              <a:rPr lang="fr-CA" sz="4400" b="1" dirty="0" smtClean="0">
                <a:solidFill>
                  <a:schemeClr val="bg1"/>
                </a:solidFill>
              </a:rPr>
              <a:t>2T    </a:t>
            </a:r>
            <a:r>
              <a:rPr lang="fr-CA" sz="4400" b="1" dirty="0" smtClean="0">
                <a:solidFill>
                  <a:srgbClr val="FFC000"/>
                </a:solidFill>
              </a:rPr>
              <a:t>+4R</a:t>
            </a:r>
            <a:endParaRPr lang="fr-CA" sz="44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1013" y="5863590"/>
            <a:ext cx="39352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400" b="1" dirty="0">
                <a:solidFill>
                  <a:schemeClr val="bg1"/>
                </a:solidFill>
              </a:rPr>
              <a:t>Coûte </a:t>
            </a:r>
            <a:r>
              <a:rPr lang="fr-CA" sz="4400" b="1" dirty="0" smtClean="0">
                <a:solidFill>
                  <a:schemeClr val="bg1"/>
                </a:solidFill>
              </a:rPr>
              <a:t>5T    </a:t>
            </a:r>
            <a:r>
              <a:rPr lang="fr-CA" sz="4400" b="1" dirty="0" smtClean="0">
                <a:solidFill>
                  <a:srgbClr val="FFC000"/>
                </a:solidFill>
              </a:rPr>
              <a:t>+15R</a:t>
            </a:r>
            <a:endParaRPr lang="fr-CA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 collègue vous suggère de mettre tous vos travaux sur </a:t>
            </a:r>
            <a:r>
              <a:rPr lang="fr-CA" dirty="0" err="1" smtClean="0"/>
              <a:t>ResearchGate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402080" y="5388864"/>
            <a:ext cx="373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Non, je l’ai déjà fait dans le dépôt institutionnel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7387844" y="5543664"/>
            <a:ext cx="325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Un autre collègue remarque que c’est une enfreinte au copyright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019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Professeur adjoint / professeur associé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539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Professeur agrégé / titulaire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9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Professeur retraité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478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100 ans plus tard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648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1420</Words>
  <Application>Microsoft Office PowerPoint</Application>
  <PresentationFormat>Grand écran</PresentationFormat>
  <Paragraphs>374</Paragraphs>
  <Slides>102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Calibri Light</vt:lpstr>
      <vt:lpstr>LiberationSans</vt:lpstr>
      <vt:lpstr>LiberationSans-Bold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 joueurs = 1 chercheur</vt:lpstr>
      <vt:lpstr>J’entre en maîtrise</vt:lpstr>
      <vt:lpstr>Présentation PowerPoint</vt:lpstr>
      <vt:lpstr>Présentation PowerPoint</vt:lpstr>
      <vt:lpstr>Phase exploratoire</vt:lpstr>
      <vt:lpstr>Présentation PowerPoint</vt:lpstr>
      <vt:lpstr>Présentation PowerPoint</vt:lpstr>
      <vt:lpstr>Présentation PowerPoint</vt:lpstr>
      <vt:lpstr>Présentation PowerPoint</vt:lpstr>
      <vt:lpstr>Phase de recherche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Phase de rédaction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Diplôme de maîtrise!!!</vt:lpstr>
      <vt:lpstr>Candidature pour doctorat</vt:lpstr>
      <vt:lpstr>Présentation PowerPoint</vt:lpstr>
      <vt:lpstr>Première année de doctorat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Deuxième année de doctorat</vt:lpstr>
      <vt:lpstr>Présentation PowerPoint</vt:lpstr>
      <vt:lpstr>Doctorat – rédaction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Doctorat – soutenance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Post-doc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Professeur adjoint / professeur associé</vt:lpstr>
      <vt:lpstr>Professeur agrégé / titulaire</vt:lpstr>
      <vt:lpstr>Professeur retraité</vt:lpstr>
      <vt:lpstr>100 ans plus tard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Publions  &amp;  Périssons</dc:title>
  <dc:creator>Martinolli Pascal</dc:creator>
  <cp:lastModifiedBy>Martinolli Pascal</cp:lastModifiedBy>
  <cp:revision>77</cp:revision>
  <dcterms:created xsi:type="dcterms:W3CDTF">2018-04-05T17:21:19Z</dcterms:created>
  <dcterms:modified xsi:type="dcterms:W3CDTF">2018-05-29T16:16:58Z</dcterms:modified>
</cp:coreProperties>
</file>