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95" r:id="rId7"/>
    <p:sldId id="258" r:id="rId8"/>
    <p:sldId id="303" r:id="rId9"/>
    <p:sldId id="301" r:id="rId10"/>
    <p:sldId id="302" r:id="rId11"/>
    <p:sldId id="296" r:id="rId12"/>
    <p:sldId id="297" r:id="rId13"/>
    <p:sldId id="293" r:id="rId14"/>
    <p:sldId id="294" r:id="rId15"/>
    <p:sldId id="291" r:id="rId16"/>
    <p:sldId id="287" r:id="rId17"/>
    <p:sldId id="292" r:id="rId18"/>
    <p:sldId id="304" r:id="rId19"/>
    <p:sldId id="298" r:id="rId20"/>
    <p:sldId id="289" r:id="rId21"/>
    <p:sldId id="300" r:id="rId22"/>
    <p:sldId id="305" r:id="rId23"/>
    <p:sldId id="307" r:id="rId24"/>
    <p:sldId id="306" r:id="rId25"/>
    <p:sldId id="308" r:id="rId26"/>
    <p:sldId id="309" r:id="rId27"/>
    <p:sldId id="310" r:id="rId28"/>
    <p:sldId id="311" r:id="rId29"/>
    <p:sldId id="312" r:id="rId30"/>
    <p:sldId id="271" r:id="rId31"/>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74" d="100"/>
          <a:sy n="74" d="100"/>
        </p:scale>
        <p:origin x="1042" y="28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3972" y="1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a Martins" userId="77f11cea74ded4e2" providerId="LiveId" clId="{838188BE-5A4D-44C7-92D0-CD74E9B66D95}"/>
    <pc:docChg chg="modSld">
      <pc:chgData name="Priscila Martins" userId="77f11cea74ded4e2" providerId="LiveId" clId="{838188BE-5A4D-44C7-92D0-CD74E9B66D95}" dt="2025-07-16T14:10:42.689" v="27" actId="20577"/>
      <pc:docMkLst>
        <pc:docMk/>
      </pc:docMkLst>
      <pc:sldChg chg="modSp mod">
        <pc:chgData name="Priscila Martins" userId="77f11cea74ded4e2" providerId="LiveId" clId="{838188BE-5A4D-44C7-92D0-CD74E9B66D95}" dt="2025-07-16T14:09:41.636" v="19" actId="20577"/>
        <pc:sldMkLst>
          <pc:docMk/>
          <pc:sldMk cId="2125010141" sldId="306"/>
        </pc:sldMkLst>
        <pc:spChg chg="mod">
          <ac:chgData name="Priscila Martins" userId="77f11cea74ded4e2" providerId="LiveId" clId="{838188BE-5A4D-44C7-92D0-CD74E9B66D95}" dt="2025-07-16T14:09:41.636" v="19" actId="20577"/>
          <ac:spMkLst>
            <pc:docMk/>
            <pc:sldMk cId="2125010141" sldId="306"/>
            <ac:spMk id="8" creationId="{10A593AA-58C1-864C-7AA7-AA8BE4158D5B}"/>
          </ac:spMkLst>
        </pc:spChg>
      </pc:sldChg>
      <pc:sldChg chg="modSp mod">
        <pc:chgData name="Priscila Martins" userId="77f11cea74ded4e2" providerId="LiveId" clId="{838188BE-5A4D-44C7-92D0-CD74E9B66D95}" dt="2025-07-16T14:09:52.387" v="21" actId="15"/>
        <pc:sldMkLst>
          <pc:docMk/>
          <pc:sldMk cId="628690702" sldId="308"/>
        </pc:sldMkLst>
        <pc:spChg chg="mod">
          <ac:chgData name="Priscila Martins" userId="77f11cea74ded4e2" providerId="LiveId" clId="{838188BE-5A4D-44C7-92D0-CD74E9B66D95}" dt="2025-07-16T14:09:52.387" v="21" actId="15"/>
          <ac:spMkLst>
            <pc:docMk/>
            <pc:sldMk cId="628690702" sldId="308"/>
            <ac:spMk id="8" creationId="{39177914-FBA2-F4AA-A10A-71E08BA5F7CC}"/>
          </ac:spMkLst>
        </pc:spChg>
      </pc:sldChg>
      <pc:sldChg chg="modSp mod">
        <pc:chgData name="Priscila Martins" userId="77f11cea74ded4e2" providerId="LiveId" clId="{838188BE-5A4D-44C7-92D0-CD74E9B66D95}" dt="2025-07-16T14:10:42.689" v="27" actId="20577"/>
        <pc:sldMkLst>
          <pc:docMk/>
          <pc:sldMk cId="1669927889" sldId="311"/>
        </pc:sldMkLst>
        <pc:spChg chg="mod">
          <ac:chgData name="Priscila Martins" userId="77f11cea74ded4e2" providerId="LiveId" clId="{838188BE-5A4D-44C7-92D0-CD74E9B66D95}" dt="2025-07-16T14:10:42.689" v="27" actId="20577"/>
          <ac:spMkLst>
            <pc:docMk/>
            <pc:sldMk cId="1669927889" sldId="311"/>
            <ac:spMk id="8" creationId="{DFA3EF5E-5B43-9DD6-5C84-012AF76A8DE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6B70AA8A-C085-48CF-B584-751559E0BF1D}" type="datetime1">
              <a:rPr lang="pt-BR" smtClean="0"/>
              <a:t>16/07/2025</a:t>
            </a:fld>
            <a:endParaRPr lang="pt-BR" dirty="0"/>
          </a:p>
        </p:txBody>
      </p:sp>
      <p:sp>
        <p:nvSpPr>
          <p:cNvPr id="4" name="Espaço Reservado para Rodapé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28EEFA9E-C190-4F5C-8394-BD5F1CD55C02}" type="slidenum">
              <a:rPr lang="pt-BR" smtClean="0"/>
              <a:t>‹nº›</a:t>
            </a:fld>
            <a:endParaRPr lang="pt-B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34B1AB0D-9516-44C6-B679-A2E9AAED135B}" type="datetime1">
              <a:rPr lang="pt-BR" smtClean="0"/>
              <a:pPr/>
              <a:t>16/07/2025</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22289C57-55D7-40A4-A101-E74FAC7A092B}" type="slidenum">
              <a:rPr lang="pt-BR" smtClean="0"/>
              <a:t>‹nº›</a:t>
            </a:fld>
            <a:endParaRPr lang="pt-B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1</a:t>
            </a:fld>
            <a:endParaRPr lang="pt-BR"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098DE-D0BF-CAD4-22A5-12830AFE646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27AFBC36-B68D-C310-7C22-FA5CC21F252E}"/>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F8DAFC9E-26D3-7254-F731-53C6597BC89A}"/>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E1EE839-CFA5-ACC0-D4FF-359E3EA2C62E}"/>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10</a:t>
            </a:fld>
            <a:endParaRPr lang="pt-BR" dirty="0"/>
          </a:p>
        </p:txBody>
      </p:sp>
    </p:spTree>
    <p:extLst>
      <p:ext uri="{BB962C8B-B14F-4D97-AF65-F5344CB8AC3E}">
        <p14:creationId xmlns:p14="http://schemas.microsoft.com/office/powerpoint/2010/main" val="387393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34E47-2F80-6657-AD3C-AFF3E1CB94D5}"/>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01EEA2E2-6EAF-6688-A0A8-F69EC70C2DC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DBCC71F-D4AE-4E96-6A07-3477D6437E1D}"/>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8841F07E-F027-093F-E112-6038CD422A3F}"/>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11</a:t>
            </a:fld>
            <a:endParaRPr lang="pt-BR" dirty="0"/>
          </a:p>
        </p:txBody>
      </p:sp>
    </p:spTree>
    <p:extLst>
      <p:ext uri="{BB962C8B-B14F-4D97-AF65-F5344CB8AC3E}">
        <p14:creationId xmlns:p14="http://schemas.microsoft.com/office/powerpoint/2010/main" val="137440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5B663-7E45-157D-2410-F79B7AB62055}"/>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F1A207CB-B529-75B2-676C-ED550A236BBF}"/>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D0C8A872-A0F5-F4B4-A392-3BD33E970894}"/>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210EC5D7-45C3-3226-3E21-857F7E7583A6}"/>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12</a:t>
            </a:fld>
            <a:endParaRPr lang="pt-BR" dirty="0"/>
          </a:p>
        </p:txBody>
      </p:sp>
    </p:spTree>
    <p:extLst>
      <p:ext uri="{BB962C8B-B14F-4D97-AF65-F5344CB8AC3E}">
        <p14:creationId xmlns:p14="http://schemas.microsoft.com/office/powerpoint/2010/main" val="83666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00DF8-8F1B-EED3-9584-529601E9AEC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2F9C653-3750-F16A-2F38-8D75DDC6FFDB}"/>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63A48B7C-3B3A-B501-99BF-3E197D811F36}"/>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118816CD-85DF-48A7-0E70-53E5918B64AE}"/>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13</a:t>
            </a:fld>
            <a:endParaRPr lang="pt-BR" dirty="0"/>
          </a:p>
        </p:txBody>
      </p:sp>
    </p:spTree>
    <p:extLst>
      <p:ext uri="{BB962C8B-B14F-4D97-AF65-F5344CB8AC3E}">
        <p14:creationId xmlns:p14="http://schemas.microsoft.com/office/powerpoint/2010/main" val="182107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55829-32EB-9FAD-2142-E96490A3AC0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42B388A9-64B2-CFE8-440B-875BB8BCEB0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A09973F8-C47E-FF2D-40A7-72DC4F0510BF}"/>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63458DE-CB25-24A3-7D1A-7815C802D04B}"/>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14</a:t>
            </a:fld>
            <a:endParaRPr lang="pt-BR" dirty="0"/>
          </a:p>
        </p:txBody>
      </p:sp>
    </p:spTree>
    <p:extLst>
      <p:ext uri="{BB962C8B-B14F-4D97-AF65-F5344CB8AC3E}">
        <p14:creationId xmlns:p14="http://schemas.microsoft.com/office/powerpoint/2010/main" val="706904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DD587-EBA1-8FB9-CEED-FF76350ABE2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3FEFB6A1-EE73-9519-55A2-C16F7B8969F2}"/>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218D4E41-5208-E3C2-6713-5CEFDCF0A16A}"/>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04B27B6D-65D3-D378-C029-77E9EBF120A0}"/>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15</a:t>
            </a:fld>
            <a:endParaRPr lang="pt-BR" dirty="0"/>
          </a:p>
        </p:txBody>
      </p:sp>
    </p:spTree>
    <p:extLst>
      <p:ext uri="{BB962C8B-B14F-4D97-AF65-F5344CB8AC3E}">
        <p14:creationId xmlns:p14="http://schemas.microsoft.com/office/powerpoint/2010/main" val="663623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04159-64BD-5E80-DA76-5562448AFD9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7CA91E20-AE3D-ECE9-BEEE-ACA3175F9B5A}"/>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0876ABB3-52C2-578A-CD54-65B245254ED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7244B2AC-80DB-E433-0011-EE369E2E9FC6}"/>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16</a:t>
            </a:fld>
            <a:endParaRPr lang="pt-BR" dirty="0"/>
          </a:p>
        </p:txBody>
      </p:sp>
    </p:spTree>
    <p:extLst>
      <p:ext uri="{BB962C8B-B14F-4D97-AF65-F5344CB8AC3E}">
        <p14:creationId xmlns:p14="http://schemas.microsoft.com/office/powerpoint/2010/main" val="3605913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27</a:t>
            </a:fld>
            <a:endParaRPr lang="pt-BR"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2</a:t>
            </a:fld>
            <a:endParaRPr lang="pt-BR"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66C85-6211-1267-530C-ACD6C0C41A5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13EF505F-158C-9568-983F-22540534968A}"/>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FF83B9F-79A6-C876-A247-93E11F8FFEAC}"/>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D0B8CF4-7665-2DC2-5625-B59709FAF73F}"/>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3</a:t>
            </a:fld>
            <a:endParaRPr lang="pt-BR" dirty="0"/>
          </a:p>
        </p:txBody>
      </p:sp>
    </p:spTree>
    <p:extLst>
      <p:ext uri="{BB962C8B-B14F-4D97-AF65-F5344CB8AC3E}">
        <p14:creationId xmlns:p14="http://schemas.microsoft.com/office/powerpoint/2010/main" val="390449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4</a:t>
            </a:fld>
            <a:endParaRPr lang="pt-BR"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922FE-F3EE-5EC9-F507-D332B1ADFAA3}"/>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87EA0402-72FD-F5AF-F888-61E376550FB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F70522FB-1895-F387-0011-FE9297BBC92E}"/>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BB4B17E1-93CB-19E0-D823-2D0C1E351828}"/>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5</a:t>
            </a:fld>
            <a:endParaRPr lang="pt-BR" dirty="0"/>
          </a:p>
        </p:txBody>
      </p:sp>
    </p:spTree>
    <p:extLst>
      <p:ext uri="{BB962C8B-B14F-4D97-AF65-F5344CB8AC3E}">
        <p14:creationId xmlns:p14="http://schemas.microsoft.com/office/powerpoint/2010/main" val="25857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147D-477D-B647-276E-DA4413247315}"/>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39B82A3F-5962-1F69-D4B8-2CB2E010E54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0E460E7B-1BA6-5074-4510-6802EBBB3141}"/>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0919608-8C15-215E-B7B6-1EEF1CB1AF03}"/>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6</a:t>
            </a:fld>
            <a:endParaRPr lang="pt-BR" dirty="0"/>
          </a:p>
        </p:txBody>
      </p:sp>
    </p:spTree>
    <p:extLst>
      <p:ext uri="{BB962C8B-B14F-4D97-AF65-F5344CB8AC3E}">
        <p14:creationId xmlns:p14="http://schemas.microsoft.com/office/powerpoint/2010/main" val="90813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911F1-A311-F17A-A4C0-B52B1EEB8F0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6588719C-E4BC-30BB-CB26-9DD9137A973D}"/>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5E7ACEFE-E0B9-D299-ED5D-62FE1FEB05E4}"/>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6C25CFF3-4417-173B-5264-76941549F31C}"/>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7</a:t>
            </a:fld>
            <a:endParaRPr lang="pt-BR" dirty="0"/>
          </a:p>
        </p:txBody>
      </p:sp>
    </p:spTree>
    <p:extLst>
      <p:ext uri="{BB962C8B-B14F-4D97-AF65-F5344CB8AC3E}">
        <p14:creationId xmlns:p14="http://schemas.microsoft.com/office/powerpoint/2010/main" val="2428160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DF74C-E9AA-C3A0-F5E3-4CC394D9D267}"/>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6C6B236D-C1F9-EE8C-00CB-4E0BAD02F96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64709DAE-7886-7666-EBDC-1BBA3C20A70C}"/>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70827E00-ECEC-CCF1-34C6-F752749800BD}"/>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8</a:t>
            </a:fld>
            <a:endParaRPr lang="pt-BR" dirty="0"/>
          </a:p>
        </p:txBody>
      </p:sp>
    </p:spTree>
    <p:extLst>
      <p:ext uri="{BB962C8B-B14F-4D97-AF65-F5344CB8AC3E}">
        <p14:creationId xmlns:p14="http://schemas.microsoft.com/office/powerpoint/2010/main" val="54622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95F30-D02B-EE39-0A8D-CEA1BA113BE4}"/>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969B0E2D-6582-5B8E-7685-66F32FCD1C7D}"/>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87EB5E5D-BBF7-D0DE-F93E-534D67BC3805}"/>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65D463A0-43D4-F310-B0D9-3F72388C7E65}"/>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9</a:t>
            </a:fld>
            <a:endParaRPr lang="pt-BR" dirty="0"/>
          </a:p>
        </p:txBody>
      </p:sp>
    </p:spTree>
    <p:extLst>
      <p:ext uri="{BB962C8B-B14F-4D97-AF65-F5344CB8AC3E}">
        <p14:creationId xmlns:p14="http://schemas.microsoft.com/office/powerpoint/2010/main" val="3653267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pt-BR" sz="3600" spc="150" baseline="0"/>
            </a:lvl1pPr>
          </a:lstStyle>
          <a:p>
            <a:pPr rtl="0"/>
            <a:r>
              <a:rPr lang="pt-BR"/>
              <a:t>CLIQUE PARA adicionar um título</a:t>
            </a:r>
          </a:p>
        </p:txBody>
      </p:sp>
      <p:pic>
        <p:nvPicPr>
          <p:cNvPr id="8" name="Elemento gráfico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ela 1">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pt-BR" sz="24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Conteúdo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52144"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Tabela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rtlCol="0">
            <a:normAutofit/>
          </a:bodyPr>
          <a:lstStyle>
            <a:lvl1pPr marL="0" indent="0" algn="ctr">
              <a:buNone/>
              <a:defRPr lang="pt-BR" sz="2000"/>
            </a:lvl1pPr>
          </a:lstStyle>
          <a:p>
            <a:pPr rtl="0"/>
            <a:r>
              <a:rPr lang="pt-BR"/>
              <a:t>Clique no ícone para adicionar tabela</a:t>
            </a:r>
            <a:endParaRPr lang="pt-BR" dirty="0"/>
          </a:p>
        </p:txBody>
      </p:sp>
      <p:sp>
        <p:nvSpPr>
          <p:cNvPr id="10" name="Espaço Reservado para Rodapé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pt-BR" sz="900"/>
            </a:lvl1pPr>
          </a:lstStyle>
          <a:p>
            <a:pPr rtl="0"/>
            <a:r>
              <a:rPr lang="pt-BR"/>
              <a:t>TÍTULO DA APRESENTAÇÃO</a:t>
            </a:r>
          </a:p>
        </p:txBody>
      </p:sp>
      <p:sp>
        <p:nvSpPr>
          <p:cNvPr id="11" name="Espaço Reservado para o Número do Slide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grpSp>
        <p:nvGrpSpPr>
          <p:cNvPr id="14" name="Grupo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Conector Reto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is conteú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4" name="Espaço Reservado para Conteú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pt-BR" sz="1800" spc="50" baseline="0"/>
            </a:lvl1pPr>
            <a:lvl2pPr marL="742950" indent="-285750">
              <a:lnSpc>
                <a:spcPct val="100000"/>
              </a:lnSpc>
              <a:buFont typeface="Arial" panose="020B0604020202020204" pitchFamily="34" charset="0"/>
              <a:buChar char="•"/>
              <a:defRPr lang="pt-BR" sz="1800" spc="50" baseline="0"/>
            </a:lvl2pPr>
            <a:lvl3pPr marL="1200150" indent="-285750">
              <a:lnSpc>
                <a:spcPct val="100000"/>
              </a:lnSpc>
              <a:buFont typeface="Arial" panose="020B0604020202020204" pitchFamily="34" charset="0"/>
              <a:buChar char="•"/>
              <a:defRPr lang="pt-BR" sz="1800" spc="50" baseline="0"/>
            </a:lvl3pPr>
            <a:lvl4pPr marL="1657350" indent="-285750">
              <a:lnSpc>
                <a:spcPct val="100000"/>
              </a:lnSpc>
              <a:buFont typeface="Arial" panose="020B0604020202020204" pitchFamily="34" charset="0"/>
              <a:buChar char="•"/>
              <a:defRPr lang="pt-BR" sz="1800" spc="50" baseline="0"/>
            </a:lvl4pPr>
            <a:lvl5pPr marL="2114550" indent="-285750">
              <a:lnSpc>
                <a:spcPct val="100000"/>
              </a:lnSpc>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7" name="Espaço Reservado para Conteúdo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52144"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pt-BR" sz="900"/>
            </a:lvl1pPr>
          </a:lstStyle>
          <a:p>
            <a:pPr rtl="0"/>
            <a:r>
              <a:rPr lang="pt-BR"/>
              <a:t>TÍTULO DA 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pt-BR" sz="900"/>
            </a:lvl1pPr>
          </a:lstStyle>
          <a:p>
            <a:pPr rtl="0"/>
            <a:fld id="{A49DFD55-3C28-40EF-9E31-A92D2E4017FF}" type="slidenum">
              <a:rPr lang="pt-BR" smtClean="0"/>
              <a:pPr rtl="0"/>
              <a:t>‹nº›</a:t>
            </a:fld>
            <a:endParaRPr lang="pt-BR" dirty="0"/>
          </a:p>
        </p:txBody>
      </p:sp>
      <p:pic>
        <p:nvPicPr>
          <p:cNvPr id="13" name="Elemento gráfico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2">
    <p:bg>
      <p:bgRef idx="1001">
        <a:schemeClr val="bg1"/>
      </p:bgRef>
    </p:bg>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Conector Reto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rtlCol="0" anchor="b">
            <a:normAutofit/>
          </a:bodyPr>
          <a:lstStyle>
            <a:lvl1pPr algn="ct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8" name="Espaço Reservado para Tabela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rtlCol="0">
            <a:normAutofit/>
          </a:bodyPr>
          <a:lstStyle>
            <a:lvl1pPr marL="0" indent="0" algn="ctr">
              <a:buNone/>
              <a:defRPr lang="pt-BR" sz="2000"/>
            </a:lvl1pPr>
          </a:lstStyle>
          <a:p>
            <a:pPr rtl="0"/>
            <a:r>
              <a:rPr lang="pt-BR"/>
              <a:t>Clique no ícone para adicionar tabela</a:t>
            </a:r>
            <a:endParaRPr lang="pt-BR" dirty="0"/>
          </a:p>
        </p:txBody>
      </p:sp>
      <p:sp>
        <p:nvSpPr>
          <p:cNvPr id="6" name="Espaço Reservado para Rodapé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pt-BR" sz="900"/>
            </a:lvl1pPr>
          </a:lstStyle>
          <a:p>
            <a:pPr rtl="0"/>
            <a:r>
              <a:rPr lang="pt-BR"/>
              <a:t>TÍTULO DA APRESENTAÇÃO</a:t>
            </a:r>
          </a:p>
        </p:txBody>
      </p:sp>
      <p:sp>
        <p:nvSpPr>
          <p:cNvPr id="7" name="Espaço Reservado para o Número do Slide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Fechament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pt-BR" sz="3600" spc="150" baseline="0">
                <a:solidFill>
                  <a:schemeClr val="bg1"/>
                </a:solidFill>
              </a:defRPr>
            </a:lvl1pPr>
          </a:lstStyle>
          <a:p>
            <a:pPr rtl="0"/>
            <a:r>
              <a:rPr lang="pt-BR"/>
              <a:t>CLIQUE PARA adicionar um título</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pt-BR" sz="1800" spc="50" baseline="0">
                <a:solidFill>
                  <a:schemeClr val="bg1"/>
                </a:solidFill>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pic>
        <p:nvPicPr>
          <p:cNvPr id="6" name="Elemento gráfico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Espaço Reservado para Rodapé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pt-BR" sz="900"/>
            </a:lvl1pPr>
          </a:lstStyle>
          <a:p>
            <a:pPr rtl="0"/>
            <a:r>
              <a:rPr lang="pt-BR"/>
              <a:t>TÍTULO DA APRESENTAÇÃO</a:t>
            </a:r>
          </a:p>
        </p:txBody>
      </p:sp>
      <p:sp>
        <p:nvSpPr>
          <p:cNvPr id="11" name="Espaço Reservado para o Número do Slid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pt-BR" sz="2800" spc="150" baseline="0">
                <a:solidFill>
                  <a:schemeClr val="bg1"/>
                </a:solidFill>
              </a:defRPr>
            </a:lvl1pPr>
          </a:lstStyle>
          <a:p>
            <a:pPr rtl="0"/>
            <a:r>
              <a:rPr lang="pt-BR"/>
              <a:t>CLIQUE PARA adicionar um título</a:t>
            </a:r>
          </a:p>
        </p:txBody>
      </p:sp>
      <p:sp>
        <p:nvSpPr>
          <p:cNvPr id="3" name="Espaço Reservado para Conteúdo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pt-BR" sz="1800">
                <a:solidFill>
                  <a:schemeClr val="bg1"/>
                </a:solidFill>
              </a:defRPr>
            </a:lvl1pPr>
            <a:lvl2pPr marL="457200" indent="0">
              <a:lnSpc>
                <a:spcPct val="140000"/>
              </a:lnSpc>
              <a:spcBef>
                <a:spcPts val="1000"/>
              </a:spcBef>
              <a:buNone/>
              <a:defRPr lang="pt-BR" sz="1800">
                <a:solidFill>
                  <a:schemeClr val="bg1"/>
                </a:solidFill>
              </a:defRPr>
            </a:lvl2pPr>
            <a:lvl3pPr marL="914400" indent="0">
              <a:lnSpc>
                <a:spcPct val="140000"/>
              </a:lnSpc>
              <a:spcBef>
                <a:spcPts val="1000"/>
              </a:spcBef>
              <a:buNone/>
              <a:defRPr lang="pt-BR" sz="1800">
                <a:solidFill>
                  <a:schemeClr val="bg1"/>
                </a:solidFill>
              </a:defRPr>
            </a:lvl3pPr>
            <a:lvl4pPr marL="1371600" indent="0">
              <a:lnSpc>
                <a:spcPct val="140000"/>
              </a:lnSpc>
              <a:spcBef>
                <a:spcPts val="1000"/>
              </a:spcBef>
              <a:buNone/>
              <a:defRPr lang="pt-BR" sz="1800">
                <a:solidFill>
                  <a:schemeClr val="bg1"/>
                </a:solidFill>
              </a:defRPr>
            </a:lvl4pPr>
            <a:lvl5pPr marL="1828800" indent="0">
              <a:lnSpc>
                <a:spcPct val="140000"/>
              </a:lnSpc>
              <a:spcBef>
                <a:spcPts val="1000"/>
              </a:spcBef>
              <a:buNone/>
              <a:defRPr lang="pt-BR" sz="1800">
                <a:solidFill>
                  <a:schemeClr val="bg1"/>
                </a:solidFill>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Rodapé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pt-BR" sz="900"/>
            </a:lvl1pPr>
          </a:lstStyle>
          <a:p>
            <a:pPr rtl="0"/>
            <a:r>
              <a:rPr lang="pt-BR"/>
              <a:t>TÍTULO DA APRESENTAÇÃO</a:t>
            </a:r>
          </a:p>
        </p:txBody>
      </p:sp>
      <p:sp>
        <p:nvSpPr>
          <p:cNvPr id="6" name="Espaço Reservado para o Número do Slide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bra de seção 1">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pt-BR" sz="3600" spc="150" baseline="0">
                <a:solidFill>
                  <a:schemeClr val="tx1"/>
                </a:solidFill>
              </a:defRPr>
            </a:lvl1pPr>
          </a:lstStyle>
          <a:p>
            <a:pPr rtl="0"/>
            <a:r>
              <a:rPr lang="pt-BR"/>
              <a:t>CLIQUE PARA adicionar um título</a:t>
            </a:r>
          </a:p>
        </p:txBody>
      </p:sp>
      <p:grpSp>
        <p:nvGrpSpPr>
          <p:cNvPr id="4" name="Grupo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Conector Reto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bra de seçã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pt-BR" sz="3600" spc="150" baseline="0">
                <a:solidFill>
                  <a:schemeClr val="bg1"/>
                </a:solidFill>
              </a:defRPr>
            </a:lvl1pPr>
          </a:lstStyle>
          <a:p>
            <a:pPr rtl="0"/>
            <a:r>
              <a:rPr lang="pt-BR"/>
              <a:t>CLIQUE PARA adicionar um título</a:t>
            </a:r>
          </a:p>
        </p:txBody>
      </p:sp>
      <p:cxnSp>
        <p:nvCxnSpPr>
          <p:cNvPr id="7" name="Conector Reto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Espaço Reservado para Imagem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pt-BR" sz="2000">
                <a:solidFill>
                  <a:schemeClr val="bg1"/>
                </a:solidFill>
              </a:defRPr>
            </a:lvl1pPr>
          </a:lstStyle>
          <a:p>
            <a:pPr rtl="0"/>
            <a:r>
              <a:rPr lang="pt-BR"/>
              <a:t>Clique no ícone para adicionar uma imagem</a:t>
            </a:r>
            <a:endParaRPr lang="pt-BR"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Conteúdo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pt-BR" sz="1800" b="1"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grpSp>
        <p:nvGrpSpPr>
          <p:cNvPr id="9" name="Grupo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Conector Reto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Conector Reto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Espaço Reservado para Rodapé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pt-BR" sz="900"/>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bra de seçã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pt-BR" sz="3600" spc="150" baseline="0">
                <a:solidFill>
                  <a:schemeClr val="bg1"/>
                </a:solidFill>
              </a:defRPr>
            </a:lvl1pPr>
          </a:lstStyle>
          <a:p>
            <a:pPr rtl="0"/>
            <a:r>
              <a:rPr lang="pt-BR"/>
              <a:t>CLIQUE PARA adicionar um título</a:t>
            </a:r>
          </a:p>
        </p:txBody>
      </p:sp>
      <p:pic>
        <p:nvPicPr>
          <p:cNvPr id="4" name="Elemento gráfico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is Conteúdos 1">
    <p:bg>
      <p:bgPr>
        <a:solidFill>
          <a:schemeClr val="accent1"/>
        </a:solidFill>
        <a:effectLst/>
      </p:bgPr>
    </p:bg>
    <p:spTree>
      <p:nvGrpSpPr>
        <p:cNvPr id="1" name=""/>
        <p:cNvGrpSpPr/>
        <p:nvPr/>
      </p:nvGrpSpPr>
      <p:grpSpPr>
        <a:xfrm>
          <a:off x="0" y="0"/>
          <a:ext cx="0" cy="0"/>
          <a:chOff x="0" y="0"/>
          <a:chExt cx="0" cy="0"/>
        </a:xfrm>
      </p:grpSpPr>
      <p:pic>
        <p:nvPicPr>
          <p:cNvPr id="10" name="Elemento gráfico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7" name="Espaço Reservado para Conteúdo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9" name="Espaço Reservado para Conteúdo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3" name="Espaço Reservado para Rodapé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pt-BR" sz="900"/>
            </a:lvl1pPr>
          </a:lstStyle>
          <a:p>
            <a:pPr rtl="0"/>
            <a:r>
              <a:rPr lang="pt-BR"/>
              <a:t>TÍTULO DA APRESENTAÇÃO</a:t>
            </a:r>
          </a:p>
        </p:txBody>
      </p:sp>
      <p:sp>
        <p:nvSpPr>
          <p:cNvPr id="14" name="Espaço Reservado para o Número do Slide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is conteúdos 2">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grpSp>
        <p:nvGrpSpPr>
          <p:cNvPr id="10" name="Grupo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Conector Reto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Espaço Reservado para Texto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5" name="Espaço Reservado para Conteúdo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pt-BR" sz="1800" b="0" spc="50" baseline="0"/>
            </a:lvl1pPr>
            <a:lvl2pPr marL="566928" indent="-342900">
              <a:lnSpc>
                <a:spcPct val="100000"/>
              </a:lnSpc>
              <a:spcBef>
                <a:spcPts val="1000"/>
              </a:spcBef>
              <a:buFont typeface="+mj-lt"/>
              <a:buAutoNum type="alphaLcPeriod"/>
              <a:defRPr lang="pt-BR" sz="1800" spc="50" baseline="0"/>
            </a:lvl2pPr>
            <a:lvl3pPr marL="850392" indent="-342900">
              <a:lnSpc>
                <a:spcPct val="100000"/>
              </a:lnSpc>
              <a:spcBef>
                <a:spcPts val="1000"/>
              </a:spcBef>
              <a:buFont typeface="+mj-lt"/>
              <a:buAutoNum type="arabicParenR"/>
              <a:defRPr lang="pt-BR" sz="1800" spc="50" baseline="0"/>
            </a:lvl3pPr>
            <a:lvl4pPr marL="1042416" indent="-342900">
              <a:lnSpc>
                <a:spcPct val="100000"/>
              </a:lnSpc>
              <a:spcBef>
                <a:spcPts val="1000"/>
              </a:spcBef>
              <a:buFont typeface="+mj-lt"/>
              <a:buAutoNum type="alphaLcParenR"/>
              <a:defRPr lang="pt-BR" sz="1800" spc="50" baseline="0"/>
            </a:lvl4pPr>
            <a:lvl5pPr marL="1074420" indent="-400050">
              <a:lnSpc>
                <a:spcPct val="100000"/>
              </a:lnSpc>
              <a:spcBef>
                <a:spcPts val="1000"/>
              </a:spcBef>
              <a:buFont typeface="+mj-lt"/>
              <a:buAutoNum type="romanLcPeriod"/>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7" name="Espaço Reservado para Texto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3" name="Espaço Reservado para Conteúdo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9" name="Espaço Reservado para Rodapé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pt-BR" sz="900"/>
            </a:lvl1pPr>
          </a:lstStyle>
          <a:p>
            <a:pPr rtl="0"/>
            <a:r>
              <a:rPr lang="pt-BR"/>
              <a:t>TÍTULO DA APRESENTAÇÃO</a:t>
            </a:r>
          </a:p>
        </p:txBody>
      </p:sp>
      <p:sp>
        <p:nvSpPr>
          <p:cNvPr id="20" name="Espaço Reservado para o Número do Slide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o">
    <p:spTree>
      <p:nvGrpSpPr>
        <p:cNvPr id="1" name=""/>
        <p:cNvGrpSpPr/>
        <p:nvPr/>
      </p:nvGrpSpPr>
      <p:grpSpPr>
        <a:xfrm>
          <a:off x="0" y="0"/>
          <a:ext cx="0" cy="0"/>
          <a:chOff x="0" y="0"/>
          <a:chExt cx="0" cy="0"/>
        </a:xfrm>
      </p:grpSpPr>
      <p:cxnSp>
        <p:nvCxnSpPr>
          <p:cNvPr id="11" name="Conector Reto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13" name="Espaço Reservado para Imagem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pt-BR" sz="2000">
                <a:solidFill>
                  <a:schemeClr val="tx1"/>
                </a:solidFill>
              </a:defRPr>
            </a:lvl1pPr>
          </a:lstStyle>
          <a:p>
            <a:pPr rtl="0"/>
            <a:r>
              <a:rPr lang="pt-BR"/>
              <a:t>Clique no ícone para adicionar uma imagem</a:t>
            </a:r>
            <a:endParaRPr lang="pt-BR" dirty="0"/>
          </a:p>
        </p:txBody>
      </p:sp>
      <p:sp>
        <p:nvSpPr>
          <p:cNvPr id="4" name="Espaço Reservado para Rodapé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pt-BR" sz="900"/>
            </a:lvl1pPr>
          </a:lstStyle>
          <a:p>
            <a:pPr rtl="0"/>
            <a:r>
              <a:rPr lang="pt-BR"/>
              <a:t>TÍTULO DA APRESENTAÇÃO</a:t>
            </a:r>
          </a:p>
        </p:txBody>
      </p:sp>
      <p:sp>
        <p:nvSpPr>
          <p:cNvPr id="5" name="Espaço Reservado para o Número do Slide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
        <p:nvSpPr>
          <p:cNvPr id="8" name="Espaço Reservado para Conteúdo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52144"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 name="Espaço Reservado para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pt-BR" sz="1200">
                <a:solidFill>
                  <a:schemeClr val="tx1">
                    <a:tint val="75000"/>
                  </a:schemeClr>
                </a:solidFill>
              </a:defRPr>
            </a:lvl1pPr>
          </a:lstStyle>
          <a:p>
            <a:pPr rtl="0"/>
            <a:endParaRPr lang="pt-BR" dirty="0"/>
          </a:p>
        </p:txBody>
      </p:sp>
      <p:sp>
        <p:nvSpPr>
          <p:cNvPr id="5" name="Espaço Reservado para Rodapé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pt-BR" sz="1200">
                <a:solidFill>
                  <a:schemeClr val="tx1">
                    <a:tint val="75000"/>
                  </a:schemeClr>
                </a:solidFill>
              </a:defRPr>
            </a:lvl1pPr>
          </a:lstStyle>
          <a:p>
            <a:pPr rtl="0"/>
            <a:r>
              <a:rPr lang="pt-BR"/>
              <a:t>TÍTULO DA APRESENTAÇÃO</a:t>
            </a:r>
          </a:p>
        </p:txBody>
      </p:sp>
      <p:sp>
        <p:nvSpPr>
          <p:cNvPr id="6" name="Espaço Reservado para o Número do Slid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pt-BR" sz="1200">
                <a:solidFill>
                  <a:schemeClr val="tx1">
                    <a:tint val="75000"/>
                  </a:schemeClr>
                </a:solidFill>
              </a:defRPr>
            </a:lvl1pPr>
          </a:lstStyle>
          <a:p>
            <a:pPr rtl="0"/>
            <a:fld id="{A49DFD55-3C28-40EF-9E31-A92D2E4017FF}" type="slidenum">
              <a:rPr lang="pt-BR" smtClean="0"/>
              <a:t>‹nº›</a:t>
            </a:fld>
            <a:endParaRPr lang="pt-B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lang="pt-B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pt-B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pt-B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pt-B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docs.live.net/77f11cea74ded4e2/&#193;rea%20de%20Trabalho/FGV/Decis&#245;es%20Baseadas%20em%20Dados%202/Trabalho%20-%20Parte%201/Matriz_de_Riscos.xlsx"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docs.live.net/77f11cea74ded4e2/&#193;rea%20de%20Trabalho/FGV/Decis&#245;es%20Baseadas%20em%20Dados%202/Trabalho%20-%20Parte%201/Planej_Atividades_Priscila_rev0_Maio%2007%2025.xlsx"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ipeadata.gov.br/Default.aspx"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www.bcb.gov.br/estatisticas/indicadoresselecionados" TargetMode="External"/><Relationship Id="rId5" Type="http://schemas.openxmlformats.org/officeDocument/2006/relationships/hyperlink" Target="https://www.ibge.gov.br/pt/inicio.html" TargetMode="External"/><Relationship Id="rId4" Type="http://schemas.openxmlformats.org/officeDocument/2006/relationships/hyperlink" Target="https://sidra.ibge.gov.b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in/priscila-martins-90773215/"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75451-6A4B-484B-9ED1-353CCE25B0F4}"/>
              </a:ext>
            </a:extLst>
          </p:cNvPr>
          <p:cNvSpPr>
            <a:spLocks noGrp="1"/>
          </p:cNvSpPr>
          <p:nvPr>
            <p:ph type="ctrTitle"/>
          </p:nvPr>
        </p:nvSpPr>
        <p:spPr>
          <a:xfrm>
            <a:off x="3634451" y="4537276"/>
            <a:ext cx="8455293" cy="2231020"/>
          </a:xfrm>
        </p:spPr>
        <p:txBody>
          <a:bodyPr rtlCol="0" anchor="ctr"/>
          <a:lstStyle>
            <a:defPPr>
              <a:defRPr lang="pt-BR"/>
            </a:defPPr>
          </a:lstStyle>
          <a:p>
            <a:pPr algn="r" rtl="0"/>
            <a:r>
              <a:rPr lang="pt-BR" sz="3200" dirty="0"/>
              <a:t>Apresentação– Trabalho Aplicado</a:t>
            </a:r>
            <a:br>
              <a:rPr lang="pt-BR" sz="3200" dirty="0"/>
            </a:br>
            <a:br>
              <a:rPr lang="pt-BR" sz="3200" dirty="0"/>
            </a:br>
            <a:r>
              <a:rPr lang="pt-BR" sz="3200" dirty="0"/>
              <a:t>Decisões Baseadas em Dados II</a:t>
            </a:r>
            <a:br>
              <a:rPr lang="pt-BR" sz="3200" dirty="0"/>
            </a:br>
            <a:br>
              <a:rPr lang="pt-BR" sz="3200" dirty="0"/>
            </a:br>
            <a:r>
              <a:rPr lang="pt-BR" sz="2000" dirty="0"/>
              <a:t>Priscila </a:t>
            </a:r>
            <a:r>
              <a:rPr lang="pt-BR" sz="2000" dirty="0" err="1"/>
              <a:t>yumi</a:t>
            </a:r>
            <a:r>
              <a:rPr lang="pt-BR" sz="2000" dirty="0"/>
              <a:t> </a:t>
            </a:r>
            <a:r>
              <a:rPr lang="pt-BR" sz="2000" dirty="0" err="1"/>
              <a:t>sasaki</a:t>
            </a:r>
            <a:r>
              <a:rPr lang="pt-BR" sz="2000" dirty="0"/>
              <a:t> Martins</a:t>
            </a:r>
            <a:br>
              <a:rPr lang="pt-BR" sz="2000" dirty="0"/>
            </a:br>
            <a:r>
              <a:rPr lang="pt-BR" sz="2000" dirty="0"/>
              <a:t>data: 14/07/2025</a:t>
            </a:r>
            <a:endParaRPr lang="pt-BR"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2959-DE1E-651B-1FAC-57AB6CD8CB4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D7A8D3A-66BB-8818-90FC-FBB91CB61E1B}"/>
              </a:ext>
            </a:extLst>
          </p:cNvPr>
          <p:cNvSpPr>
            <a:spLocks noGrp="1"/>
          </p:cNvSpPr>
          <p:nvPr>
            <p:ph type="title"/>
          </p:nvPr>
        </p:nvSpPr>
        <p:spPr>
          <a:xfrm>
            <a:off x="986721" y="0"/>
            <a:ext cx="9256873" cy="1446835"/>
          </a:xfrm>
        </p:spPr>
        <p:txBody>
          <a:bodyPr rtlCol="0"/>
          <a:lstStyle>
            <a:defPPr>
              <a:defRPr lang="pt-BR"/>
            </a:defPPr>
          </a:lstStyle>
          <a:p>
            <a:pPr rtl="0"/>
            <a:r>
              <a:rPr lang="pt-BR" dirty="0">
                <a:hlinkClick r:id="rId3">
                  <a:extLst>
                    <a:ext uri="{A12FA001-AC4F-418D-AE19-62706E023703}">
                      <ahyp:hlinkClr xmlns:ahyp="http://schemas.microsoft.com/office/drawing/2018/hyperlinkcolor" val="tx"/>
                    </a:ext>
                  </a:extLst>
                </a:hlinkClick>
              </a:rPr>
              <a:t>Matriz de Riscos e Contingências</a:t>
            </a:r>
            <a:r>
              <a:rPr lang="pt-BR" dirty="0"/>
              <a:t> (Excerto)</a:t>
            </a:r>
          </a:p>
        </p:txBody>
      </p:sp>
      <p:sp>
        <p:nvSpPr>
          <p:cNvPr id="14" name="Espaço Reservado para o Número do Slide 5">
            <a:extLst>
              <a:ext uri="{FF2B5EF4-FFF2-40B4-BE49-F238E27FC236}">
                <a16:creationId xmlns:a16="http://schemas.microsoft.com/office/drawing/2014/main" id="{B2E284D3-EFE2-EBC4-809F-6C6D83B2C0B6}"/>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10</a:t>
            </a:fld>
            <a:endParaRPr lang="pt-BR" dirty="0"/>
          </a:p>
        </p:txBody>
      </p:sp>
      <p:graphicFrame>
        <p:nvGraphicFramePr>
          <p:cNvPr id="7" name="Espaço Reservado para Conteúdo 6">
            <a:extLst>
              <a:ext uri="{FF2B5EF4-FFF2-40B4-BE49-F238E27FC236}">
                <a16:creationId xmlns:a16="http://schemas.microsoft.com/office/drawing/2014/main" id="{99DBB49C-BE9E-7E56-D172-24AB1E5BA5B7}"/>
              </a:ext>
            </a:extLst>
          </p:cNvPr>
          <p:cNvGraphicFramePr>
            <a:graphicFrameLocks noGrp="1"/>
          </p:cNvGraphicFramePr>
          <p:nvPr>
            <p:ph sz="half" idx="2"/>
            <p:extLst>
              <p:ext uri="{D42A27DB-BD31-4B8C-83A1-F6EECF244321}">
                <p14:modId xmlns:p14="http://schemas.microsoft.com/office/powerpoint/2010/main" val="2721032330"/>
              </p:ext>
            </p:extLst>
          </p:nvPr>
        </p:nvGraphicFramePr>
        <p:xfrm>
          <a:off x="545939" y="1882333"/>
          <a:ext cx="11100122" cy="4656578"/>
        </p:xfrm>
        <a:graphic>
          <a:graphicData uri="http://schemas.openxmlformats.org/drawingml/2006/table">
            <a:tbl>
              <a:tblPr/>
              <a:tblGrid>
                <a:gridCol w="1716893">
                  <a:extLst>
                    <a:ext uri="{9D8B030D-6E8A-4147-A177-3AD203B41FA5}">
                      <a16:colId xmlns:a16="http://schemas.microsoft.com/office/drawing/2014/main" val="3044688978"/>
                    </a:ext>
                  </a:extLst>
                </a:gridCol>
                <a:gridCol w="1716893">
                  <a:extLst>
                    <a:ext uri="{9D8B030D-6E8A-4147-A177-3AD203B41FA5}">
                      <a16:colId xmlns:a16="http://schemas.microsoft.com/office/drawing/2014/main" val="1860512380"/>
                    </a:ext>
                  </a:extLst>
                </a:gridCol>
                <a:gridCol w="1790342">
                  <a:extLst>
                    <a:ext uri="{9D8B030D-6E8A-4147-A177-3AD203B41FA5}">
                      <a16:colId xmlns:a16="http://schemas.microsoft.com/office/drawing/2014/main" val="3389604377"/>
                    </a:ext>
                  </a:extLst>
                </a:gridCol>
                <a:gridCol w="1790342">
                  <a:extLst>
                    <a:ext uri="{9D8B030D-6E8A-4147-A177-3AD203B41FA5}">
                      <a16:colId xmlns:a16="http://schemas.microsoft.com/office/drawing/2014/main" val="4070165307"/>
                    </a:ext>
                  </a:extLst>
                </a:gridCol>
                <a:gridCol w="523331">
                  <a:extLst>
                    <a:ext uri="{9D8B030D-6E8A-4147-A177-3AD203B41FA5}">
                      <a16:colId xmlns:a16="http://schemas.microsoft.com/office/drawing/2014/main" val="813534300"/>
                    </a:ext>
                  </a:extLst>
                </a:gridCol>
                <a:gridCol w="523331">
                  <a:extLst>
                    <a:ext uri="{9D8B030D-6E8A-4147-A177-3AD203B41FA5}">
                      <a16:colId xmlns:a16="http://schemas.microsoft.com/office/drawing/2014/main" val="3526379660"/>
                    </a:ext>
                  </a:extLst>
                </a:gridCol>
                <a:gridCol w="523331">
                  <a:extLst>
                    <a:ext uri="{9D8B030D-6E8A-4147-A177-3AD203B41FA5}">
                      <a16:colId xmlns:a16="http://schemas.microsoft.com/office/drawing/2014/main" val="1542282952"/>
                    </a:ext>
                  </a:extLst>
                </a:gridCol>
                <a:gridCol w="523331">
                  <a:extLst>
                    <a:ext uri="{9D8B030D-6E8A-4147-A177-3AD203B41FA5}">
                      <a16:colId xmlns:a16="http://schemas.microsoft.com/office/drawing/2014/main" val="3011154990"/>
                    </a:ext>
                  </a:extLst>
                </a:gridCol>
                <a:gridCol w="1992328">
                  <a:extLst>
                    <a:ext uri="{9D8B030D-6E8A-4147-A177-3AD203B41FA5}">
                      <a16:colId xmlns:a16="http://schemas.microsoft.com/office/drawing/2014/main" val="2976159199"/>
                    </a:ext>
                  </a:extLst>
                </a:gridCol>
              </a:tblGrid>
              <a:tr h="362438">
                <a:tc rowSpan="2">
                  <a:txBody>
                    <a:bodyPr/>
                    <a:lstStyle/>
                    <a:p>
                      <a:pPr algn="ctr" fontAlgn="ctr"/>
                      <a:r>
                        <a:rPr lang="pt-BR" sz="1200" b="1" i="0" u="none" strike="noStrike" dirty="0">
                          <a:solidFill>
                            <a:srgbClr val="000000"/>
                          </a:solidFill>
                          <a:effectLst/>
                          <a:latin typeface="Calibri" panose="020F0502020204030204" pitchFamily="34" charset="0"/>
                        </a:rPr>
                        <a:t>Fase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rowSpan="2">
                  <a:txBody>
                    <a:bodyPr/>
                    <a:lstStyle/>
                    <a:p>
                      <a:pPr algn="ctr" fontAlgn="ctr"/>
                      <a:r>
                        <a:rPr lang="pt-BR" sz="1200" b="1" i="0" u="none" strike="noStrike" dirty="0">
                          <a:solidFill>
                            <a:srgbClr val="000000"/>
                          </a:solidFill>
                          <a:effectLst/>
                          <a:latin typeface="Calibri" panose="020F0502020204030204" pitchFamily="34" charset="0"/>
                        </a:rPr>
                        <a:t>Atividade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gridSpan="2">
                  <a:txBody>
                    <a:bodyPr/>
                    <a:lstStyle/>
                    <a:p>
                      <a:pPr algn="ctr" fontAlgn="ctr"/>
                      <a:r>
                        <a:rPr lang="pt-BR" sz="1200" b="1" i="0" u="none" strike="noStrike">
                          <a:solidFill>
                            <a:srgbClr val="000000"/>
                          </a:solidFill>
                          <a:effectLst/>
                          <a:latin typeface="Calibri" panose="020F0502020204030204" pitchFamily="34" charset="0"/>
                        </a:rPr>
                        <a:t>Risco-Chave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pt-BR"/>
                    </a:p>
                  </a:txBody>
                  <a:tcPr/>
                </a:tc>
                <a:tc gridSpan="4">
                  <a:txBody>
                    <a:bodyPr/>
                    <a:lstStyle/>
                    <a:p>
                      <a:pPr algn="ctr" fontAlgn="ctr"/>
                      <a:r>
                        <a:rPr lang="pt-BR" sz="1200" b="1" i="0" u="none" strike="noStrike">
                          <a:solidFill>
                            <a:srgbClr val="000000"/>
                          </a:solidFill>
                          <a:effectLst/>
                          <a:latin typeface="Calibri" panose="020F0502020204030204" pitchFamily="34" charset="0"/>
                        </a:rPr>
                        <a:t>Risco Inerente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fontAlgn="ctr"/>
                      <a:r>
                        <a:rPr lang="pt-BR" sz="1200" b="1" i="0" u="none" strike="noStrike">
                          <a:solidFill>
                            <a:srgbClr val="000000"/>
                          </a:solidFill>
                          <a:effectLst/>
                          <a:latin typeface="Calibri" panose="020F0502020204030204" pitchFamily="34" charset="0"/>
                        </a:rPr>
                        <a:t>Contingência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086465273"/>
                  </a:ext>
                </a:extLst>
              </a:tr>
              <a:tr h="426027">
                <a:tc vMerge="1">
                  <a:txBody>
                    <a:bodyPr/>
                    <a:lstStyle/>
                    <a:p>
                      <a:endParaRPr lang="pt-BR"/>
                    </a:p>
                  </a:txBody>
                  <a:tcPr/>
                </a:tc>
                <a:tc vMerge="1">
                  <a:txBody>
                    <a:bodyPr/>
                    <a:lstStyle/>
                    <a:p>
                      <a:endParaRPr lang="pt-BR"/>
                    </a:p>
                  </a:txBody>
                  <a:tcPr/>
                </a:tc>
                <a:tc>
                  <a:txBody>
                    <a:bodyPr/>
                    <a:lstStyle/>
                    <a:p>
                      <a:pPr algn="ctr" fontAlgn="ctr"/>
                      <a:r>
                        <a:rPr lang="pt-BR" sz="1200" b="1" i="0" u="none" strike="noStrike" dirty="0">
                          <a:solidFill>
                            <a:srgbClr val="000000"/>
                          </a:solidFill>
                          <a:effectLst/>
                          <a:latin typeface="Calibri" panose="020F0502020204030204" pitchFamily="34" charset="0"/>
                        </a:rPr>
                        <a:t>Cód.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pt-BR" sz="1200" b="1" i="0" u="none" strike="noStrike" dirty="0">
                          <a:solidFill>
                            <a:srgbClr val="000000"/>
                          </a:solidFill>
                          <a:effectLst/>
                          <a:latin typeface="Calibri" panose="020F0502020204030204" pitchFamily="34" charset="0"/>
                        </a:rPr>
                        <a:t>Descrição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pt-BR" sz="1200" b="1" i="0" u="none" strike="noStrike" dirty="0">
                          <a:solidFill>
                            <a:srgbClr val="000000"/>
                          </a:solidFill>
                          <a:effectLst/>
                          <a:latin typeface="Calibri" panose="020F0502020204030204" pitchFamily="34" charset="0"/>
                        </a:rPr>
                        <a:t>Impacto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pt-BR" sz="1200" b="1" i="0" u="none" strike="noStrike" dirty="0">
                          <a:solidFill>
                            <a:srgbClr val="000000"/>
                          </a:solidFill>
                          <a:effectLst/>
                          <a:latin typeface="Calibri" panose="020F0502020204030204" pitchFamily="34" charset="0"/>
                        </a:rPr>
                        <a:t>Probabilidade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gridSpan="2">
                  <a:txBody>
                    <a:bodyPr/>
                    <a:lstStyle/>
                    <a:p>
                      <a:pPr algn="ctr" fontAlgn="ctr"/>
                      <a:r>
                        <a:rPr lang="pt-BR" sz="1200" b="1" i="0" u="none" strike="noStrike" dirty="0">
                          <a:solidFill>
                            <a:srgbClr val="000000"/>
                          </a:solidFill>
                          <a:effectLst/>
                          <a:latin typeface="Calibri" panose="020F0502020204030204" pitchFamily="34" charset="0"/>
                        </a:rPr>
                        <a:t>Nível de Risco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pt-BR"/>
                    </a:p>
                  </a:txBody>
                  <a:tcPr/>
                </a:tc>
                <a:tc vMerge="1">
                  <a:txBody>
                    <a:bodyPr/>
                    <a:lstStyle/>
                    <a:p>
                      <a:endParaRPr lang="pt-BR"/>
                    </a:p>
                  </a:txBody>
                  <a:tcPr/>
                </a:tc>
                <a:extLst>
                  <a:ext uri="{0D108BD9-81ED-4DB2-BD59-A6C34878D82A}">
                    <a16:rowId xmlns:a16="http://schemas.microsoft.com/office/drawing/2014/main" val="1069858878"/>
                  </a:ext>
                </a:extLst>
              </a:tr>
              <a:tr h="486702">
                <a:tc>
                  <a:txBody>
                    <a:bodyPr/>
                    <a:lstStyle/>
                    <a:p>
                      <a:pPr algn="ctr" fontAlgn="ctr"/>
                      <a:r>
                        <a:rPr lang="pt-BR" sz="1100" b="0" i="0" u="none" strike="noStrike">
                          <a:solidFill>
                            <a:srgbClr val="000000"/>
                          </a:solidFill>
                          <a:effectLst/>
                          <a:latin typeface="Calibri" panose="020F0502020204030204" pitchFamily="34" charset="0"/>
                        </a:rPr>
                        <a:t>Entendimento dos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Coleta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Não disponibilidade dos indicadores listados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Prover lista de indicadores substitutos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2090389"/>
                  </a:ext>
                </a:extLst>
              </a:tr>
              <a:tr h="547749">
                <a:tc>
                  <a:txBody>
                    <a:bodyPr/>
                    <a:lstStyle/>
                    <a:p>
                      <a:pPr algn="ctr" fontAlgn="ctr"/>
                      <a:r>
                        <a:rPr lang="pt-BR" sz="1100" b="0" i="0" u="none" strike="noStrike">
                          <a:solidFill>
                            <a:srgbClr val="000000"/>
                          </a:solidFill>
                          <a:effectLst/>
                          <a:latin typeface="Calibri" panose="020F0502020204030204" pitchFamily="34" charset="0"/>
                        </a:rPr>
                        <a:t>Entendimento dos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Coleta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Indicadores com frequências diferentes e/ou séries com data de início diferentes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Alto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Tratamento de dados na fase de Preparação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34608421"/>
                  </a:ext>
                </a:extLst>
              </a:tr>
              <a:tr h="486702">
                <a:tc>
                  <a:txBody>
                    <a:bodyPr/>
                    <a:lstStyle/>
                    <a:p>
                      <a:pPr algn="ctr" fontAlgn="ctr"/>
                      <a:r>
                        <a:rPr lang="pt-BR" sz="1100" b="0" i="0" u="none" strike="noStrike">
                          <a:solidFill>
                            <a:srgbClr val="000000"/>
                          </a:solidFill>
                          <a:effectLst/>
                          <a:latin typeface="Calibri" panose="020F0502020204030204" pitchFamily="34" charset="0"/>
                        </a:rPr>
                        <a:t>Entendimento dos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Coleta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 passadas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Alto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Definição de período de tempo excluindo 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996020521"/>
                  </a:ext>
                </a:extLst>
              </a:tr>
              <a:tr h="497057">
                <a:tc>
                  <a:txBody>
                    <a:bodyPr/>
                    <a:lstStyle/>
                    <a:p>
                      <a:pPr algn="ctr" fontAlgn="ctr"/>
                      <a:r>
                        <a:rPr lang="pt-BR" sz="1100" b="0" i="0" u="none" strike="noStrike">
                          <a:solidFill>
                            <a:srgbClr val="000000"/>
                          </a:solidFill>
                          <a:effectLst/>
                          <a:latin typeface="Calibri" panose="020F0502020204030204" pitchFamily="34" charset="0"/>
                        </a:rPr>
                        <a:t>Modelagem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Geração do modelo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Redefinição de base de dados, tratamento de dados para remover efeito da quebra estrutural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627827744"/>
                  </a:ext>
                </a:extLst>
              </a:tr>
              <a:tr h="662744">
                <a:tc>
                  <a:txBody>
                    <a:bodyPr/>
                    <a:lstStyle/>
                    <a:p>
                      <a:pPr algn="ctr" fontAlgn="ctr"/>
                      <a:r>
                        <a:rPr lang="pt-BR" sz="1100" b="0" i="0" u="none" strike="noStrike">
                          <a:solidFill>
                            <a:srgbClr val="000000"/>
                          </a:solidFill>
                          <a:effectLst/>
                          <a:latin typeface="Calibri" panose="020F0502020204030204" pitchFamily="34" charset="0"/>
                        </a:rPr>
                        <a:t>Avaliação do Modelo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Avaliação dos resultados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err="1">
                          <a:solidFill>
                            <a:srgbClr val="000000"/>
                          </a:solidFill>
                          <a:effectLst/>
                          <a:latin typeface="Calibri" panose="020F0502020204030204" pitchFamily="34" charset="0"/>
                        </a:rPr>
                        <a:t>Re-iniciar</a:t>
                      </a:r>
                      <a:r>
                        <a:rPr lang="pt-BR" sz="1100" b="0" i="0" u="none" strike="noStrike" dirty="0">
                          <a:solidFill>
                            <a:srgbClr val="000000"/>
                          </a:solidFill>
                          <a:effectLst/>
                          <a:latin typeface="Calibri" panose="020F0502020204030204" pitchFamily="34" charset="0"/>
                        </a:rPr>
                        <a:t> modelagem considerando redefinição de base de dados, tratamento de dados para remover efeito da quebra estrutural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76596250"/>
                  </a:ext>
                </a:extLst>
              </a:tr>
              <a:tr h="662744">
                <a:tc>
                  <a:txBody>
                    <a:bodyPr/>
                    <a:lstStyle/>
                    <a:p>
                      <a:pPr algn="ctr" fontAlgn="ctr"/>
                      <a:r>
                        <a:rPr lang="pt-BR" sz="1100" b="0" i="0" u="none" strike="noStrike">
                          <a:solidFill>
                            <a:srgbClr val="000000"/>
                          </a:solidFill>
                          <a:effectLst/>
                          <a:latin typeface="Calibri" panose="020F0502020204030204" pitchFamily="34" charset="0"/>
                        </a:rPr>
                        <a:t>Deployment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Disponibilização de plataforma para uso do modelo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err="1">
                          <a:solidFill>
                            <a:srgbClr val="000000"/>
                          </a:solidFill>
                          <a:effectLst/>
                          <a:latin typeface="Calibri" panose="020F0502020204030204" pitchFamily="34" charset="0"/>
                        </a:rPr>
                        <a:t>Re-iniciar</a:t>
                      </a:r>
                      <a:r>
                        <a:rPr lang="pt-BR" sz="1100" b="0" i="0" u="none" strike="noStrike" dirty="0">
                          <a:solidFill>
                            <a:srgbClr val="000000"/>
                          </a:solidFill>
                          <a:effectLst/>
                          <a:latin typeface="Calibri" panose="020F0502020204030204" pitchFamily="34" charset="0"/>
                        </a:rPr>
                        <a:t> modelagem considerando redefinição de base de dados, tratamento de dados para remover efeito da quebra estrutural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16959438"/>
                  </a:ext>
                </a:extLst>
              </a:tr>
            </a:tbl>
          </a:graphicData>
        </a:graphic>
      </p:graphicFrame>
    </p:spTree>
    <p:extLst>
      <p:ext uri="{BB962C8B-B14F-4D97-AF65-F5344CB8AC3E}">
        <p14:creationId xmlns:p14="http://schemas.microsoft.com/office/powerpoint/2010/main" val="323642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6B03E-74A6-979E-27F2-4649503F51A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F2AECFB-9A2A-DA77-4EC1-6132B8E2F79A}"/>
              </a:ext>
            </a:extLst>
          </p:cNvPr>
          <p:cNvSpPr>
            <a:spLocks noGrp="1"/>
          </p:cNvSpPr>
          <p:nvPr>
            <p:ph type="title"/>
          </p:nvPr>
        </p:nvSpPr>
        <p:spPr>
          <a:xfrm>
            <a:off x="986721" y="0"/>
            <a:ext cx="9256873" cy="1331089"/>
          </a:xfrm>
        </p:spPr>
        <p:txBody>
          <a:bodyPr rtlCol="0"/>
          <a:lstStyle>
            <a:defPPr>
              <a:defRPr lang="pt-BR"/>
            </a:defPPr>
          </a:lstStyle>
          <a:p>
            <a:pPr rtl="0"/>
            <a:r>
              <a:rPr lang="pt-BR" dirty="0">
                <a:hlinkClick r:id="rId3">
                  <a:extLst>
                    <a:ext uri="{A12FA001-AC4F-418D-AE19-62706E023703}">
                      <ahyp:hlinkClr xmlns:ahyp="http://schemas.microsoft.com/office/drawing/2018/hyperlinkcolor" val="tx"/>
                    </a:ext>
                  </a:extLst>
                </a:hlinkClick>
              </a:rPr>
              <a:t>Planejamento de Atividades </a:t>
            </a:r>
            <a:r>
              <a:rPr lang="pt-BR" dirty="0"/>
              <a:t>(Excerto)</a:t>
            </a:r>
          </a:p>
        </p:txBody>
      </p:sp>
      <p:sp>
        <p:nvSpPr>
          <p:cNvPr id="14" name="Espaço Reservado para o Número do Slide 5">
            <a:extLst>
              <a:ext uri="{FF2B5EF4-FFF2-40B4-BE49-F238E27FC236}">
                <a16:creationId xmlns:a16="http://schemas.microsoft.com/office/drawing/2014/main" id="{607D7774-CC5A-C4B1-EB47-3C81EFB07733}"/>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11</a:t>
            </a:fld>
            <a:endParaRPr lang="pt-BR" dirty="0"/>
          </a:p>
        </p:txBody>
      </p:sp>
      <p:graphicFrame>
        <p:nvGraphicFramePr>
          <p:cNvPr id="6" name="Espaço Reservado para Conteúdo 5">
            <a:extLst>
              <a:ext uri="{FF2B5EF4-FFF2-40B4-BE49-F238E27FC236}">
                <a16:creationId xmlns:a16="http://schemas.microsoft.com/office/drawing/2014/main" id="{0BA7A292-DDB5-5C51-F28D-109BACD4FC43}"/>
              </a:ext>
            </a:extLst>
          </p:cNvPr>
          <p:cNvGraphicFramePr>
            <a:graphicFrameLocks noGrp="1"/>
          </p:cNvGraphicFramePr>
          <p:nvPr>
            <p:ph sz="half" idx="2"/>
            <p:extLst>
              <p:ext uri="{D42A27DB-BD31-4B8C-83A1-F6EECF244321}">
                <p14:modId xmlns:p14="http://schemas.microsoft.com/office/powerpoint/2010/main" val="2792459430"/>
              </p:ext>
            </p:extLst>
          </p:nvPr>
        </p:nvGraphicFramePr>
        <p:xfrm>
          <a:off x="986721" y="1531401"/>
          <a:ext cx="8388773" cy="5190073"/>
        </p:xfrm>
        <a:graphic>
          <a:graphicData uri="http://schemas.openxmlformats.org/drawingml/2006/table">
            <a:tbl>
              <a:tblPr/>
              <a:tblGrid>
                <a:gridCol w="4141957">
                  <a:extLst>
                    <a:ext uri="{9D8B030D-6E8A-4147-A177-3AD203B41FA5}">
                      <a16:colId xmlns:a16="http://schemas.microsoft.com/office/drawing/2014/main" val="1730310183"/>
                    </a:ext>
                  </a:extLst>
                </a:gridCol>
                <a:gridCol w="838877">
                  <a:extLst>
                    <a:ext uri="{9D8B030D-6E8A-4147-A177-3AD203B41FA5}">
                      <a16:colId xmlns:a16="http://schemas.microsoft.com/office/drawing/2014/main" val="2389909563"/>
                    </a:ext>
                  </a:extLst>
                </a:gridCol>
                <a:gridCol w="838877">
                  <a:extLst>
                    <a:ext uri="{9D8B030D-6E8A-4147-A177-3AD203B41FA5}">
                      <a16:colId xmlns:a16="http://schemas.microsoft.com/office/drawing/2014/main" val="1976369267"/>
                    </a:ext>
                  </a:extLst>
                </a:gridCol>
                <a:gridCol w="838877">
                  <a:extLst>
                    <a:ext uri="{9D8B030D-6E8A-4147-A177-3AD203B41FA5}">
                      <a16:colId xmlns:a16="http://schemas.microsoft.com/office/drawing/2014/main" val="3542945650"/>
                    </a:ext>
                  </a:extLst>
                </a:gridCol>
                <a:gridCol w="838877">
                  <a:extLst>
                    <a:ext uri="{9D8B030D-6E8A-4147-A177-3AD203B41FA5}">
                      <a16:colId xmlns:a16="http://schemas.microsoft.com/office/drawing/2014/main" val="1571885824"/>
                    </a:ext>
                  </a:extLst>
                </a:gridCol>
                <a:gridCol w="891308">
                  <a:extLst>
                    <a:ext uri="{9D8B030D-6E8A-4147-A177-3AD203B41FA5}">
                      <a16:colId xmlns:a16="http://schemas.microsoft.com/office/drawing/2014/main" val="525769445"/>
                    </a:ext>
                  </a:extLst>
                </a:gridCol>
              </a:tblGrid>
              <a:tr h="330667">
                <a:tc>
                  <a:txBody>
                    <a:bodyPr/>
                    <a:lstStyle/>
                    <a:p>
                      <a:pPr algn="l" fontAlgn="ctr"/>
                      <a:r>
                        <a:rPr lang="pt-BR" sz="1200" b="1" i="0" u="none" strike="noStrike" dirty="0">
                          <a:solidFill>
                            <a:srgbClr val="595959"/>
                          </a:solidFill>
                          <a:effectLst/>
                          <a:latin typeface="Calibri" panose="020F0502020204030204" pitchFamily="34" charset="0"/>
                        </a:rPr>
                        <a:t>ATIVIDADE</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INÍCIO DO PLANO</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DURAÇÃO DO PLANO</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INÍCIO REAL</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DURAÇÃO REAL</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dirty="0">
                          <a:solidFill>
                            <a:srgbClr val="595959"/>
                          </a:solidFill>
                          <a:effectLst/>
                          <a:latin typeface="Calibri" panose="020F0502020204030204" pitchFamily="34" charset="0"/>
                        </a:rPr>
                        <a:t>PORCENTAGEM CONCLUÍDA</a:t>
                      </a:r>
                    </a:p>
                  </a:txBody>
                  <a:tcPr marL="0" marR="0" marT="0" marB="0" anchor="ctr">
                    <a:lnL>
                      <a:noFill/>
                    </a:lnL>
                    <a:lnR>
                      <a:noFill/>
                    </a:lnR>
                    <a:lnT w="6350" cap="flat" cmpd="sng" algn="ctr">
                      <a:solidFill>
                        <a:srgbClr val="D1881B"/>
                      </a:solidFill>
                      <a:prstDash val="solid"/>
                      <a:round/>
                      <a:headEnd type="none" w="med" len="med"/>
                      <a:tailEnd type="none" w="med" len="med"/>
                    </a:lnT>
                    <a:lnB w="6350" cap="flat" cmpd="sng" algn="ctr">
                      <a:solidFill>
                        <a:srgbClr val="735773"/>
                      </a:solidFill>
                      <a:prstDash val="solid"/>
                      <a:round/>
                      <a:headEnd type="none" w="med" len="med"/>
                      <a:tailEnd type="none" w="med" len="med"/>
                    </a:lnB>
                    <a:noFill/>
                  </a:tcPr>
                </a:tc>
                <a:extLst>
                  <a:ext uri="{0D108BD9-81ED-4DB2-BD59-A6C34878D82A}">
                    <a16:rowId xmlns:a16="http://schemas.microsoft.com/office/drawing/2014/main" val="3234425207"/>
                  </a:ext>
                </a:extLst>
              </a:tr>
              <a:tr h="375758">
                <a:tc>
                  <a:txBody>
                    <a:bodyPr/>
                    <a:lstStyle/>
                    <a:p>
                      <a:pPr algn="l" fontAlgn="ctr"/>
                      <a:r>
                        <a:rPr lang="pt-BR" sz="1200" b="1" i="0" u="none" strike="noStrike" dirty="0">
                          <a:solidFill>
                            <a:srgbClr val="0070C0"/>
                          </a:solidFill>
                          <a:effectLst/>
                          <a:latin typeface="Calibri" panose="020F0502020204030204" pitchFamily="34" charset="0"/>
                        </a:rPr>
                        <a:t>1. Coleta de Dados e Tratamento de Base Dados</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15/11/2024</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30/06/2025</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15/11/2024</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30/06/2025</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16%</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extLst>
                  <a:ext uri="{0D108BD9-81ED-4DB2-BD59-A6C34878D82A}">
                    <a16:rowId xmlns:a16="http://schemas.microsoft.com/office/drawing/2014/main" val="1245536421"/>
                  </a:ext>
                </a:extLst>
              </a:tr>
              <a:tr h="458425">
                <a:tc>
                  <a:txBody>
                    <a:bodyPr/>
                    <a:lstStyle/>
                    <a:p>
                      <a:pPr algn="l" fontAlgn="ctr"/>
                      <a:r>
                        <a:rPr lang="pt-BR" sz="1200" b="1" i="0" u="none" strike="noStrike" dirty="0">
                          <a:solidFill>
                            <a:srgbClr val="0070C0"/>
                          </a:solidFill>
                          <a:effectLst/>
                          <a:latin typeface="Calibri" panose="020F0502020204030204" pitchFamily="34" charset="0"/>
                        </a:rPr>
                        <a:t>2. Recuperação dados sintéticos - desagregados IPP (2010 a 2019)</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16/04/2025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19/04/2025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16/04/2025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19/04/2025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906371545"/>
                  </a:ext>
                </a:extLst>
              </a:tr>
              <a:tr h="375758">
                <a:tc>
                  <a:txBody>
                    <a:bodyPr/>
                    <a:lstStyle/>
                    <a:p>
                      <a:pPr algn="l" fontAlgn="ctr"/>
                      <a:r>
                        <a:rPr lang="pt-BR" sz="1200" b="1" i="0" u="none" strike="noStrike" dirty="0">
                          <a:solidFill>
                            <a:srgbClr val="0070C0"/>
                          </a:solidFill>
                          <a:effectLst/>
                          <a:latin typeface="Calibri" panose="020F0502020204030204" pitchFamily="34" charset="0"/>
                        </a:rPr>
                        <a:t>3. Análise de PCA</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01/07/2025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08/07/2025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01/07/2025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08/07/2025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3898408603"/>
                  </a:ext>
                </a:extLst>
              </a:tr>
              <a:tr h="375758">
                <a:tc>
                  <a:txBody>
                    <a:bodyPr/>
                    <a:lstStyle/>
                    <a:p>
                      <a:pPr algn="l" fontAlgn="ctr"/>
                      <a:r>
                        <a:rPr lang="pt-BR" sz="1200" b="1" i="0" u="none" strike="noStrike" dirty="0">
                          <a:solidFill>
                            <a:srgbClr val="0070C0"/>
                          </a:solidFill>
                          <a:effectLst/>
                          <a:latin typeface="Calibri" panose="020F0502020204030204" pitchFamily="34" charset="0"/>
                        </a:rPr>
                        <a:t>4. Modelos Econométricos IPCA x IPP</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27/05/2025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27/05/2025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60%</a:t>
                      </a:r>
                    </a:p>
                  </a:txBody>
                  <a:tcPr marL="0" marR="0" marT="0" marB="0" anchor="ctr">
                    <a:lnL>
                      <a:noFill/>
                    </a:lnL>
                    <a:lnR>
                      <a:noFill/>
                    </a:lnR>
                    <a:lnT>
                      <a:noFill/>
                    </a:lnT>
                    <a:lnB>
                      <a:noFill/>
                    </a:lnB>
                    <a:noFill/>
                  </a:tcPr>
                </a:tc>
                <a:extLst>
                  <a:ext uri="{0D108BD9-81ED-4DB2-BD59-A6C34878D82A}">
                    <a16:rowId xmlns:a16="http://schemas.microsoft.com/office/drawing/2014/main" val="2844174458"/>
                  </a:ext>
                </a:extLst>
              </a:tr>
              <a:tr h="375758">
                <a:tc>
                  <a:txBody>
                    <a:bodyPr/>
                    <a:lstStyle/>
                    <a:p>
                      <a:pPr algn="l" fontAlgn="ctr"/>
                      <a:r>
                        <a:rPr lang="pt-BR" sz="1200" b="1" i="0" u="none" strike="noStrike" dirty="0">
                          <a:solidFill>
                            <a:srgbClr val="0070C0"/>
                          </a:solidFill>
                          <a:effectLst/>
                          <a:latin typeface="Calibri" panose="020F0502020204030204" pitchFamily="34" charset="0"/>
                        </a:rPr>
                        <a:t>5. Modelos Econométricos IPCA x variáveis PCA</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1556670715"/>
                  </a:ext>
                </a:extLst>
              </a:tr>
              <a:tr h="375758">
                <a:tc>
                  <a:txBody>
                    <a:bodyPr/>
                    <a:lstStyle/>
                    <a:p>
                      <a:pPr algn="r" fontAlgn="ctr"/>
                      <a:r>
                        <a:rPr lang="pt-BR" sz="1200" b="1" i="0" u="none" strike="noStrike" dirty="0">
                          <a:solidFill>
                            <a:srgbClr val="404040"/>
                          </a:solidFill>
                          <a:effectLst/>
                          <a:latin typeface="Calibri" panose="020F0502020204030204" pitchFamily="34" charset="0"/>
                        </a:rPr>
                        <a:t>Análise e Testes</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0" i="0" u="none" strike="noStrike" dirty="0">
                          <a:solidFill>
                            <a:srgbClr val="404040"/>
                          </a:solidFill>
                          <a:effectLst/>
                          <a:latin typeface="Calibri" panose="020F0502020204030204" pitchFamily="34" charset="0"/>
                        </a:rPr>
                        <a:t>24/07/2025</a:t>
                      </a:r>
                    </a:p>
                  </a:txBody>
                  <a:tcPr marL="0" marR="0" marT="0" marB="0" anchor="ctr">
                    <a:lnL>
                      <a:noFill/>
                    </a:lnL>
                    <a:lnR>
                      <a:noFill/>
                    </a:lnR>
                    <a:lnT>
                      <a:noFill/>
                    </a:lnT>
                    <a:lnB>
                      <a:noFill/>
                    </a:lnB>
                    <a:noFill/>
                  </a:tcPr>
                </a:tc>
                <a:tc>
                  <a:txBody>
                    <a:bodyPr/>
                    <a:lstStyle/>
                    <a:p>
                      <a:pPr algn="ctr" fontAlgn="ctr"/>
                      <a:r>
                        <a:rPr lang="pt-BR" sz="1100" b="0" i="0" u="none" strike="noStrike" dirty="0">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0" i="0" u="none" strike="noStrike" dirty="0">
                          <a:solidFill>
                            <a:srgbClr val="404040"/>
                          </a:solidFill>
                          <a:effectLst/>
                          <a:latin typeface="Calibri" panose="020F0502020204030204" pitchFamily="34" charset="0"/>
                        </a:rPr>
                        <a:t>24/07/2025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530975657"/>
                  </a:ext>
                </a:extLst>
              </a:tr>
              <a:tr h="375758">
                <a:tc>
                  <a:txBody>
                    <a:bodyPr/>
                    <a:lstStyle/>
                    <a:p>
                      <a:pPr algn="r" fontAlgn="ctr"/>
                      <a:r>
                        <a:rPr lang="pt-BR" sz="1200" b="1" i="0" u="none" strike="noStrike" dirty="0">
                          <a:solidFill>
                            <a:srgbClr val="404040"/>
                          </a:solidFill>
                          <a:effectLst/>
                          <a:latin typeface="Calibri" panose="020F0502020204030204" pitchFamily="34" charset="0"/>
                        </a:rPr>
                        <a:t>Modelo VAR (com HAC) com análise resultados</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26/07/2025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26/07/2025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1930104540"/>
                  </a:ext>
                </a:extLst>
              </a:tr>
              <a:tr h="428364">
                <a:tc>
                  <a:txBody>
                    <a:bodyPr/>
                    <a:lstStyle/>
                    <a:p>
                      <a:pPr algn="l" fontAlgn="ctr"/>
                      <a:r>
                        <a:rPr lang="en-US" sz="1200" b="1" i="0" u="none" strike="noStrike" dirty="0">
                          <a:solidFill>
                            <a:srgbClr val="0070C0"/>
                          </a:solidFill>
                          <a:effectLst/>
                          <a:latin typeface="Calibri" panose="020F0502020204030204" pitchFamily="34" charset="0"/>
                        </a:rPr>
                        <a:t>6. </a:t>
                      </a:r>
                      <a:r>
                        <a:rPr lang="en-US" sz="1200" b="1" i="0" u="none" strike="noStrike" dirty="0" err="1">
                          <a:solidFill>
                            <a:srgbClr val="0070C0"/>
                          </a:solidFill>
                          <a:effectLst/>
                          <a:latin typeface="Calibri" panose="020F0502020204030204" pitchFamily="34" charset="0"/>
                        </a:rPr>
                        <a:t>Modelos</a:t>
                      </a:r>
                      <a:r>
                        <a:rPr lang="en-US" sz="1200" b="1" i="0" u="none" strike="noStrike" dirty="0">
                          <a:solidFill>
                            <a:srgbClr val="0070C0"/>
                          </a:solidFill>
                          <a:effectLst/>
                          <a:latin typeface="Calibri" panose="020F0502020204030204" pitchFamily="34" charset="0"/>
                        </a:rPr>
                        <a:t> Machine Learning IPCA x IPP</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3314201006"/>
                  </a:ext>
                </a:extLst>
              </a:tr>
              <a:tr h="428364">
                <a:tc>
                  <a:txBody>
                    <a:bodyPr/>
                    <a:lstStyle/>
                    <a:p>
                      <a:pPr algn="r" fontAlgn="ctr"/>
                      <a:r>
                        <a:rPr lang="pt-BR" sz="1200" b="1" i="0" u="none" strike="noStrike" dirty="0">
                          <a:solidFill>
                            <a:srgbClr val="404040"/>
                          </a:solidFill>
                          <a:effectLst/>
                          <a:latin typeface="Calibri" panose="020F0502020204030204" pitchFamily="34" charset="0"/>
                        </a:rPr>
                        <a:t>Modelagem métodos diversos - base de dados </a:t>
                      </a:r>
                      <a:r>
                        <a:rPr lang="pt-BR" sz="1200" b="1" i="0" u="none" strike="noStrike" dirty="0" err="1">
                          <a:solidFill>
                            <a:srgbClr val="404040"/>
                          </a:solidFill>
                          <a:effectLst/>
                          <a:latin typeface="Calibri" panose="020F0502020204030204" pitchFamily="34" charset="0"/>
                        </a:rPr>
                        <a:t>observ</a:t>
                      </a:r>
                      <a:r>
                        <a:rPr lang="pt-BR" sz="1200" b="1" i="0" u="none" strike="noStrike" dirty="0">
                          <a:solidFill>
                            <a:srgbClr val="404040"/>
                          </a:solidFill>
                          <a:effectLst/>
                          <a:latin typeface="Calibri" panose="020F0502020204030204" pitchFamily="34" charset="0"/>
                        </a:rPr>
                        <a:t>. a partir de 2019</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15/12/2024</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15/12/2024</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2102963589"/>
                  </a:ext>
                </a:extLst>
              </a:tr>
              <a:tr h="428364">
                <a:tc>
                  <a:txBody>
                    <a:bodyPr/>
                    <a:lstStyle/>
                    <a:p>
                      <a:pPr algn="r" fontAlgn="ctr"/>
                      <a:r>
                        <a:rPr lang="pt-BR" sz="1200" b="1" i="0" u="none" strike="noStrike" dirty="0">
                          <a:solidFill>
                            <a:srgbClr val="404040"/>
                          </a:solidFill>
                          <a:effectLst/>
                          <a:latin typeface="Calibri" panose="020F0502020204030204" pitchFamily="34" charset="0"/>
                        </a:rPr>
                        <a:t>Modelagem métodos diversos - base dados </a:t>
                      </a:r>
                      <a:r>
                        <a:rPr lang="pt-BR" sz="1200" b="1" i="0" u="none" strike="noStrike" dirty="0" err="1">
                          <a:solidFill>
                            <a:srgbClr val="404040"/>
                          </a:solidFill>
                          <a:effectLst/>
                          <a:latin typeface="Calibri" panose="020F0502020204030204" pitchFamily="34" charset="0"/>
                        </a:rPr>
                        <a:t>observ</a:t>
                      </a:r>
                      <a:r>
                        <a:rPr lang="pt-BR" sz="1200" b="1" i="0" u="none" strike="noStrike" dirty="0">
                          <a:solidFill>
                            <a:srgbClr val="404040"/>
                          </a:solidFill>
                          <a:effectLst/>
                          <a:latin typeface="Calibri" panose="020F0502020204030204" pitchFamily="34" charset="0"/>
                        </a:rPr>
                        <a:t> + dados sintéticos (2010 - 19)</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12/05/2025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12/05/2025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3999313529"/>
                  </a:ext>
                </a:extLst>
              </a:tr>
              <a:tr h="428364">
                <a:tc>
                  <a:txBody>
                    <a:bodyPr/>
                    <a:lstStyle/>
                    <a:p>
                      <a:pPr algn="l" fontAlgn="ctr"/>
                      <a:r>
                        <a:rPr lang="pt-BR" sz="1200" b="1" i="0" u="none" strike="noStrike">
                          <a:solidFill>
                            <a:srgbClr val="0070C0"/>
                          </a:solidFill>
                          <a:effectLst/>
                          <a:latin typeface="Calibri" panose="020F0502020204030204" pitchFamily="34" charset="0"/>
                        </a:rPr>
                        <a:t>7. Modelos Machine Learning IPCA x variáveis PCA</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3346667448"/>
                  </a:ext>
                </a:extLst>
              </a:tr>
              <a:tr h="428364">
                <a:tc>
                  <a:txBody>
                    <a:bodyPr/>
                    <a:lstStyle/>
                    <a:p>
                      <a:pPr algn="l" fontAlgn="ctr"/>
                      <a:r>
                        <a:rPr lang="pt-BR" sz="1200" b="1" i="0" u="none" strike="noStrike" dirty="0">
                          <a:solidFill>
                            <a:srgbClr val="0070C0"/>
                          </a:solidFill>
                          <a:effectLst/>
                          <a:latin typeface="Calibri" panose="020F0502020204030204" pitchFamily="34" charset="0"/>
                        </a:rPr>
                        <a:t>8. Avaliação Modelos VAR x Machine Learning</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20/08/2025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980487253"/>
                  </a:ext>
                </a:extLst>
              </a:tr>
            </a:tbl>
          </a:graphicData>
        </a:graphic>
      </p:graphicFrame>
    </p:spTree>
    <p:extLst>
      <p:ext uri="{BB962C8B-B14F-4D97-AF65-F5344CB8AC3E}">
        <p14:creationId xmlns:p14="http://schemas.microsoft.com/office/powerpoint/2010/main" val="349907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6D0F7-404E-9C64-61F4-88D8222BE97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9DEA46-DBA7-8650-5EE1-06517CC93BF6}"/>
              </a:ext>
            </a:extLst>
          </p:cNvPr>
          <p:cNvSpPr>
            <a:spLocks noGrp="1"/>
          </p:cNvSpPr>
          <p:nvPr>
            <p:ph type="title"/>
          </p:nvPr>
        </p:nvSpPr>
        <p:spPr>
          <a:xfrm>
            <a:off x="1148766" y="0"/>
            <a:ext cx="8064681" cy="1182988"/>
          </a:xfrm>
        </p:spPr>
        <p:txBody>
          <a:bodyPr rtlCol="0">
            <a:normAutofit/>
          </a:bodyPr>
          <a:lstStyle>
            <a:defPPr>
              <a:defRPr lang="pt-BR"/>
            </a:defPPr>
          </a:lstStyle>
          <a:p>
            <a:pPr rtl="0"/>
            <a:r>
              <a:rPr lang="pt-BR" dirty="0"/>
              <a:t>2. Entendimento dos DADOS</a:t>
            </a:r>
          </a:p>
        </p:txBody>
      </p:sp>
      <p:sp>
        <p:nvSpPr>
          <p:cNvPr id="3" name="Espaço Reservado para Texto 2">
            <a:extLst>
              <a:ext uri="{FF2B5EF4-FFF2-40B4-BE49-F238E27FC236}">
                <a16:creationId xmlns:a16="http://schemas.microsoft.com/office/drawing/2014/main" id="{DEE5EACF-1CFD-8808-5280-F03A7825A0F2}"/>
              </a:ext>
            </a:extLst>
          </p:cNvPr>
          <p:cNvSpPr>
            <a:spLocks noGrp="1"/>
          </p:cNvSpPr>
          <p:nvPr>
            <p:ph sz="half" idx="2"/>
          </p:nvPr>
        </p:nvSpPr>
        <p:spPr>
          <a:xfrm>
            <a:off x="1056170" y="1481559"/>
            <a:ext cx="9709340" cy="5306698"/>
          </a:xfrm>
        </p:spPr>
        <p:txBody>
          <a:bodyPr rtlCol="0">
            <a:normAutofit fontScale="70000" lnSpcReduction="20000"/>
          </a:bodyPr>
          <a:lstStyle>
            <a:defPPr>
              <a:defRPr lang="pt-BR"/>
            </a:defPPr>
          </a:lstStyle>
          <a:p>
            <a:pPr marL="342900" indent="-342900" algn="just" rtl="0">
              <a:buAutoNum type="arabicPeriod"/>
            </a:pPr>
            <a:r>
              <a:rPr lang="pt-BR" b="0" dirty="0"/>
              <a:t>Carregamento dos Dados no Python por:</a:t>
            </a:r>
          </a:p>
          <a:p>
            <a:pPr marL="342900" indent="-342900" algn="just">
              <a:buFont typeface="Arial" panose="020B0604020202020204" pitchFamily="34" charset="0"/>
              <a:buChar char="•"/>
            </a:pPr>
            <a:r>
              <a:rPr lang="pt-BR" b="0" dirty="0"/>
              <a:t>Arquivos em </a:t>
            </a:r>
            <a:r>
              <a:rPr lang="pt-BR" b="0" dirty="0" err="1"/>
              <a:t>csv</a:t>
            </a:r>
            <a:r>
              <a:rPr lang="pt-BR" b="0" dirty="0"/>
              <a:t> ou </a:t>
            </a:r>
            <a:r>
              <a:rPr lang="pt-BR" b="0" dirty="0" err="1"/>
              <a:t>xlsx</a:t>
            </a:r>
            <a:r>
              <a:rPr lang="pt-BR" b="0" dirty="0"/>
              <a:t>;</a:t>
            </a:r>
          </a:p>
          <a:p>
            <a:pPr marL="342900" indent="-342900" algn="just">
              <a:buFont typeface="Arial" panose="020B0604020202020204" pitchFamily="34" charset="0"/>
              <a:buChar char="•"/>
            </a:pPr>
            <a:r>
              <a:rPr lang="pt-BR" b="0" dirty="0"/>
              <a:t>Através de API (Sidra IBGE);</a:t>
            </a:r>
          </a:p>
          <a:p>
            <a:pPr marL="342900" indent="-342900" algn="just">
              <a:buFont typeface="+mj-lt"/>
              <a:buAutoNum type="arabicPeriod" startAt="2"/>
            </a:pPr>
            <a:r>
              <a:rPr lang="pt-BR" b="0" dirty="0"/>
              <a:t>Análise dos Dados:</a:t>
            </a:r>
          </a:p>
          <a:p>
            <a:pPr marL="342900" indent="-342900" algn="just">
              <a:buFont typeface="Arial" panose="020B0604020202020204" pitchFamily="34" charset="0"/>
              <a:buChar char="•"/>
            </a:pPr>
            <a:r>
              <a:rPr lang="pt-BR" b="0" dirty="0"/>
              <a:t>Conversão de dados de </a:t>
            </a:r>
            <a:r>
              <a:rPr lang="pt-BR" b="0" dirty="0" err="1"/>
              <a:t>string</a:t>
            </a:r>
            <a:r>
              <a:rPr lang="pt-BR" b="0" dirty="0"/>
              <a:t> para </a:t>
            </a:r>
            <a:r>
              <a:rPr lang="pt-BR" b="0" dirty="0" err="1"/>
              <a:t>float</a:t>
            </a:r>
            <a:r>
              <a:rPr lang="pt-BR" b="0" dirty="0"/>
              <a:t> e </a:t>
            </a:r>
            <a:r>
              <a:rPr lang="pt-BR" b="0" dirty="0" err="1"/>
              <a:t>datetime</a:t>
            </a:r>
            <a:r>
              <a:rPr lang="pt-BR" b="0" dirty="0"/>
              <a:t>;</a:t>
            </a:r>
          </a:p>
          <a:p>
            <a:pPr marL="342900" indent="-342900" algn="just">
              <a:buFont typeface="Arial" panose="020B0604020202020204" pitchFamily="34" charset="0"/>
              <a:buChar char="•"/>
            </a:pPr>
            <a:r>
              <a:rPr lang="pt-BR" b="0" dirty="0"/>
              <a:t>Análise de comportamento das séries temporais – identificação de possíveis erros de dados;</a:t>
            </a:r>
          </a:p>
          <a:p>
            <a:pPr marL="342900" indent="-342900" algn="just">
              <a:buFont typeface="Arial" panose="020B0604020202020204" pitchFamily="34" charset="0"/>
              <a:buChar char="•"/>
            </a:pPr>
            <a:r>
              <a:rPr lang="pt-BR" b="0" dirty="0"/>
              <a:t>Remoção de linhas com dados faltantes;</a:t>
            </a:r>
          </a:p>
          <a:p>
            <a:pPr marL="342900" indent="-342900" algn="just">
              <a:buFont typeface="Arial" panose="020B0604020202020204" pitchFamily="34" charset="0"/>
              <a:buChar char="•"/>
            </a:pPr>
            <a:r>
              <a:rPr lang="pt-BR" b="0" dirty="0"/>
              <a:t>Teste de Estacionariedade;</a:t>
            </a:r>
          </a:p>
          <a:p>
            <a:pPr marL="342900" indent="-342900" algn="just">
              <a:buFont typeface="Arial" panose="020B0604020202020204" pitchFamily="34" charset="0"/>
              <a:buChar char="•"/>
            </a:pPr>
            <a:r>
              <a:rPr lang="pt-BR" b="0" dirty="0"/>
              <a:t>Decomposição das séries em tendência, sazonalidade e resíduos;</a:t>
            </a:r>
          </a:p>
          <a:p>
            <a:pPr marL="342900" indent="-342900" algn="just">
              <a:buFont typeface="Arial" panose="020B0604020202020204" pitchFamily="34" charset="0"/>
              <a:buChar char="•"/>
            </a:pPr>
            <a:r>
              <a:rPr lang="pt-BR" b="0" dirty="0"/>
              <a:t>Análise dos gráficos de autocorrelação e autocorrelação parcial;</a:t>
            </a:r>
          </a:p>
          <a:p>
            <a:pPr marL="342900" indent="-342900" algn="just">
              <a:buFont typeface="Arial" panose="020B0604020202020204" pitchFamily="34" charset="0"/>
              <a:buChar char="•"/>
            </a:pPr>
            <a:r>
              <a:rPr lang="pt-BR" b="0" dirty="0"/>
              <a:t>Algumas séries não apresentavam estacionariedade por se tratarem de números índices ou números brutos. Neste caso, foram incluídos os dados de variação (primeiras diferenças)</a:t>
            </a:r>
          </a:p>
          <a:p>
            <a:pPr marL="342900" indent="-342900" algn="just">
              <a:buFont typeface="+mj-lt"/>
              <a:buAutoNum type="arabicPeriod" startAt="3"/>
            </a:pPr>
            <a:r>
              <a:rPr lang="pt-BR" b="0" dirty="0"/>
              <a:t>Desenvolvimento dos Códigos:</a:t>
            </a:r>
          </a:p>
          <a:p>
            <a:pPr marL="342900" indent="-342900" algn="just">
              <a:buFont typeface="Arial" panose="020B0604020202020204" pitchFamily="34" charset="0"/>
              <a:buChar char="•"/>
            </a:pPr>
            <a:r>
              <a:rPr lang="pt-BR" b="0" dirty="0"/>
              <a:t>Para cada um dos indicadores, exceto para ICI, NUCI e Nível de Estoques, foi criado um código separadamente chamado “Code_</a:t>
            </a:r>
            <a:r>
              <a:rPr lang="pt-BR" b="0" dirty="0" err="1"/>
              <a:t>GetData</a:t>
            </a:r>
            <a:r>
              <a:rPr lang="pt-BR" b="0" dirty="0"/>
              <a:t>_’</a:t>
            </a:r>
            <a:r>
              <a:rPr lang="pt-BR" b="0" dirty="0" err="1"/>
              <a:t>nomedoindicador</a:t>
            </a:r>
            <a:r>
              <a:rPr lang="pt-BR" b="0" dirty="0"/>
              <a:t>’”. Neste código são desenvolvidas as etapas (1) e (2) acima;</a:t>
            </a:r>
          </a:p>
          <a:p>
            <a:pPr marL="342900" indent="-342900" algn="just">
              <a:buFont typeface="Arial" panose="020B0604020202020204" pitchFamily="34" charset="0"/>
              <a:buChar char="•"/>
            </a:pPr>
            <a:r>
              <a:rPr lang="pt-BR" b="0" dirty="0"/>
              <a:t>Essa estratégia foi necessária devido à grande diversidade dos dados, do formato de disponibilização destes e fontes;</a:t>
            </a:r>
          </a:p>
          <a:p>
            <a:pPr marL="342900" indent="-342900" algn="just">
              <a:buFont typeface="Arial" panose="020B0604020202020204" pitchFamily="34" charset="0"/>
              <a:buChar char="•"/>
            </a:pPr>
            <a:r>
              <a:rPr lang="pt-BR" b="0" dirty="0"/>
              <a:t>Após todo o processo de tratamento dos dados, é gerado um arquivo </a:t>
            </a:r>
            <a:r>
              <a:rPr lang="pt-BR" b="0" dirty="0" err="1"/>
              <a:t>csv</a:t>
            </a:r>
            <a:r>
              <a:rPr lang="pt-BR" b="0" dirty="0"/>
              <a:t>;</a:t>
            </a:r>
          </a:p>
          <a:p>
            <a:pPr marL="342900" indent="-342900" algn="just">
              <a:buFont typeface="Arial" panose="020B0604020202020204" pitchFamily="34" charset="0"/>
              <a:buChar char="•"/>
            </a:pPr>
            <a:r>
              <a:rPr lang="pt-BR" b="0" dirty="0"/>
              <a:t>Finalmente, todos esses arquivos </a:t>
            </a:r>
            <a:r>
              <a:rPr lang="pt-BR" b="0" dirty="0" err="1"/>
              <a:t>csv’s</a:t>
            </a:r>
            <a:r>
              <a:rPr lang="pt-BR" b="0" dirty="0"/>
              <a:t> são compilados através de código num único arquivo </a:t>
            </a:r>
            <a:r>
              <a:rPr lang="pt-BR" b="0" dirty="0" err="1"/>
              <a:t>csv</a:t>
            </a:r>
            <a:r>
              <a:rPr lang="pt-BR" b="0" dirty="0"/>
              <a:t> para ser utilizado para o desenvolvimento dos modelos de previsão.</a:t>
            </a:r>
          </a:p>
          <a:p>
            <a:pPr marL="342900" indent="-342900" algn="just">
              <a:buAutoNum type="arabicPeriod" startAt="3"/>
            </a:pPr>
            <a:endParaRPr lang="pt-BR" b="0" dirty="0"/>
          </a:p>
          <a:p>
            <a:pPr algn="just" rtl="0"/>
            <a:endParaRPr lang="pt-BR" dirty="0"/>
          </a:p>
        </p:txBody>
      </p:sp>
      <p:sp>
        <p:nvSpPr>
          <p:cNvPr id="14" name="Espaço Reservado para o Número do Slide 5">
            <a:extLst>
              <a:ext uri="{FF2B5EF4-FFF2-40B4-BE49-F238E27FC236}">
                <a16:creationId xmlns:a16="http://schemas.microsoft.com/office/drawing/2014/main" id="{0CAC42A6-C0DC-7B84-AF30-AF757738C729}"/>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12</a:t>
            </a:fld>
            <a:endParaRPr lang="pt-BR" dirty="0"/>
          </a:p>
        </p:txBody>
      </p:sp>
    </p:spTree>
    <p:extLst>
      <p:ext uri="{BB962C8B-B14F-4D97-AF65-F5344CB8AC3E}">
        <p14:creationId xmlns:p14="http://schemas.microsoft.com/office/powerpoint/2010/main" val="305342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F82E3-8471-38CE-EE52-C6FBEB865BB1}"/>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66C400BF-827F-0D2A-2C13-E6F659F599F6}"/>
              </a:ext>
            </a:extLst>
          </p:cNvPr>
          <p:cNvSpPr>
            <a:spLocks noGrp="1"/>
          </p:cNvSpPr>
          <p:nvPr>
            <p:ph sz="half" idx="2"/>
          </p:nvPr>
        </p:nvSpPr>
        <p:spPr>
          <a:xfrm>
            <a:off x="1241330" y="1180617"/>
            <a:ext cx="9709340" cy="5792835"/>
          </a:xfrm>
        </p:spPr>
        <p:txBody>
          <a:bodyPr rtlCol="0">
            <a:normAutofit fontScale="77500" lnSpcReduction="20000"/>
          </a:bodyPr>
          <a:lstStyle>
            <a:defPPr>
              <a:defRPr lang="pt-BR"/>
            </a:defPPr>
          </a:lstStyle>
          <a:p>
            <a:pPr rtl="0"/>
            <a:r>
              <a:rPr lang="pt-BR" dirty="0"/>
              <a:t>VARIÁVEL TARGET – INFLAÇÃO DE BENS INDUSTRIAIS</a:t>
            </a:r>
          </a:p>
          <a:p>
            <a:pPr lvl="1" rtl="0"/>
            <a:r>
              <a:rPr lang="pt-BR" dirty="0"/>
              <a:t>Obtida através de proxy a partir do IPCA ou IPC</a:t>
            </a:r>
          </a:p>
          <a:p>
            <a:pPr marL="0" lvl="1" indent="0" rtl="0">
              <a:buNone/>
            </a:pPr>
            <a:r>
              <a:rPr lang="pt-BR" b="1" dirty="0"/>
              <a:t>VARIÁVEIS EXPLICATIVAS – LISTA COMPLETA SEM TRATAMENTO DE PCA*</a:t>
            </a:r>
          </a:p>
          <a:p>
            <a:pPr lvl="1" rtl="0">
              <a:spcBef>
                <a:spcPts val="600"/>
              </a:spcBef>
            </a:pPr>
            <a:r>
              <a:rPr lang="pt-BR" dirty="0"/>
              <a:t>IPCA – IBGE</a:t>
            </a:r>
          </a:p>
          <a:p>
            <a:pPr lvl="1" rtl="0">
              <a:spcBef>
                <a:spcPts val="600"/>
              </a:spcBef>
            </a:pPr>
            <a:r>
              <a:rPr lang="pt-BR" dirty="0"/>
              <a:t>IPA – FGV</a:t>
            </a:r>
          </a:p>
          <a:p>
            <a:pPr lvl="1" rtl="0">
              <a:spcBef>
                <a:spcPts val="600"/>
              </a:spcBef>
            </a:pPr>
            <a:r>
              <a:rPr lang="pt-BR" dirty="0"/>
              <a:t>IPC – FGV (possível substituto do IPCA)</a:t>
            </a:r>
          </a:p>
          <a:p>
            <a:pPr lvl="1" rtl="0">
              <a:spcBef>
                <a:spcPts val="600"/>
              </a:spcBef>
            </a:pPr>
            <a:r>
              <a:rPr lang="pt-BR" dirty="0"/>
              <a:t>ICI – Índice Confiança da Indústria  - FGV</a:t>
            </a:r>
          </a:p>
          <a:p>
            <a:pPr lvl="1" rtl="0">
              <a:spcBef>
                <a:spcPts val="600"/>
              </a:spcBef>
            </a:pPr>
            <a:r>
              <a:rPr lang="pt-BR" dirty="0"/>
              <a:t>NUCI - Nível Utilização Capacidade Instalada (ICI)- FGV</a:t>
            </a:r>
          </a:p>
          <a:p>
            <a:pPr lvl="1" rtl="0">
              <a:spcBef>
                <a:spcPts val="600"/>
              </a:spcBef>
            </a:pPr>
            <a:r>
              <a:rPr lang="pt-BR" dirty="0"/>
              <a:t>Nível Estoques (ICI) - FGV</a:t>
            </a:r>
          </a:p>
          <a:p>
            <a:pPr lvl="1" rtl="0">
              <a:spcBef>
                <a:spcPts val="600"/>
              </a:spcBef>
            </a:pPr>
            <a:r>
              <a:rPr lang="pt-BR" dirty="0"/>
              <a:t>PIM-PF.T - Pesquisa Industrial – Produção da Indústria de Transformação - IBGE</a:t>
            </a:r>
          </a:p>
          <a:p>
            <a:pPr lvl="1" rtl="0">
              <a:spcBef>
                <a:spcPts val="600"/>
              </a:spcBef>
            </a:pPr>
            <a:r>
              <a:rPr lang="pt-BR" dirty="0"/>
              <a:t>IBC-Br – Índice Atividade Econômica - BC</a:t>
            </a:r>
          </a:p>
          <a:p>
            <a:pPr lvl="1" rtl="0">
              <a:spcBef>
                <a:spcPts val="600"/>
              </a:spcBef>
            </a:pPr>
            <a:r>
              <a:rPr lang="pt-BR" dirty="0"/>
              <a:t>IAE-Br – Monitor Atividade Econômica – FGV (possível substituto do IBC-Br)</a:t>
            </a:r>
          </a:p>
          <a:p>
            <a:pPr lvl="1">
              <a:spcBef>
                <a:spcPts val="600"/>
              </a:spcBef>
            </a:pPr>
            <a:r>
              <a:rPr lang="pt-BR" dirty="0"/>
              <a:t>IPP – IBGE (possível substituto para o IPA)</a:t>
            </a:r>
          </a:p>
          <a:p>
            <a:pPr lvl="1" rtl="0">
              <a:spcBef>
                <a:spcPts val="600"/>
              </a:spcBef>
            </a:pPr>
            <a:r>
              <a:rPr lang="pt-BR" dirty="0"/>
              <a:t>IC-Br – Índice de Commodities - BC</a:t>
            </a:r>
          </a:p>
          <a:p>
            <a:pPr lvl="1" rtl="0">
              <a:spcBef>
                <a:spcPts val="600"/>
              </a:spcBef>
            </a:pPr>
            <a:r>
              <a:rPr lang="pt-BR" dirty="0"/>
              <a:t>Taxa Câmbio Efetiva Real – IPEA (já está contemplado no IC-Br)</a:t>
            </a:r>
          </a:p>
          <a:p>
            <a:pPr lvl="1" rtl="0">
              <a:spcBef>
                <a:spcPts val="600"/>
              </a:spcBef>
            </a:pPr>
            <a:r>
              <a:rPr lang="pt-BR" dirty="0"/>
              <a:t>Consumo Aparente – Indústria de Transformação  - IPEA</a:t>
            </a:r>
          </a:p>
          <a:p>
            <a:pPr lvl="1" rtl="0">
              <a:spcBef>
                <a:spcPts val="600"/>
              </a:spcBef>
            </a:pPr>
            <a:r>
              <a:rPr lang="pt-BR" dirty="0"/>
              <a:t>Indicador IPEA de formação bruta de capital fixo – IPEA (possível substituto complementar ao ICI)</a:t>
            </a:r>
          </a:p>
          <a:p>
            <a:pPr lvl="1" rtl="0">
              <a:spcBef>
                <a:spcPts val="600"/>
              </a:spcBef>
            </a:pPr>
            <a:r>
              <a:rPr lang="pt-BR" dirty="0"/>
              <a:t>ICEI - Índice Confiança Empresário Industrial Geral – CNI (possível substituto do ICI)</a:t>
            </a:r>
          </a:p>
          <a:p>
            <a:pPr lvl="1" rtl="0">
              <a:spcBef>
                <a:spcPts val="600"/>
              </a:spcBef>
            </a:pPr>
            <a:r>
              <a:rPr lang="pt-BR" dirty="0"/>
              <a:t>Consumo Energia Elétrica – Indústria – Eletrobras</a:t>
            </a:r>
          </a:p>
          <a:p>
            <a:pPr lvl="1" rtl="0">
              <a:spcBef>
                <a:spcPts val="600"/>
              </a:spcBef>
            </a:pPr>
            <a:r>
              <a:rPr lang="pt-BR" dirty="0"/>
              <a:t>Monitor da Inflação – FGV (necessário para desenvolvimento do </a:t>
            </a:r>
            <a:r>
              <a:rPr lang="pt-BR" dirty="0" err="1"/>
              <a:t>nowcasting</a:t>
            </a:r>
            <a:r>
              <a:rPr lang="pt-BR" dirty="0"/>
              <a:t>)</a:t>
            </a:r>
          </a:p>
          <a:p>
            <a:pPr marL="0" lvl="1" indent="0">
              <a:spcBef>
                <a:spcPts val="600"/>
              </a:spcBef>
              <a:buNone/>
            </a:pPr>
            <a:r>
              <a:rPr lang="pt-BR" sz="1900" b="1" dirty="0"/>
              <a:t>DADOS DE PAINEL:</a:t>
            </a:r>
          </a:p>
          <a:p>
            <a:pPr marL="342900" lvl="1" indent="-342900">
              <a:spcBef>
                <a:spcPts val="600"/>
              </a:spcBef>
            </a:pPr>
            <a:r>
              <a:rPr lang="pt-BR" sz="1900" dirty="0"/>
              <a:t>Matriz Insumo Produto - IBGE</a:t>
            </a:r>
          </a:p>
          <a:p>
            <a:pPr marL="0" lvl="1" indent="0" rtl="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336BBF20-72B7-5667-A392-66487AE284D3}"/>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13</a:t>
            </a:fld>
            <a:endParaRPr lang="pt-BR" dirty="0"/>
          </a:p>
        </p:txBody>
      </p:sp>
      <p:sp>
        <p:nvSpPr>
          <p:cNvPr id="7" name="Título 1">
            <a:extLst>
              <a:ext uri="{FF2B5EF4-FFF2-40B4-BE49-F238E27FC236}">
                <a16:creationId xmlns:a16="http://schemas.microsoft.com/office/drawing/2014/main" id="{39D59ED5-4A63-3C91-2401-E637022F67D2}"/>
              </a:ext>
            </a:extLst>
          </p:cNvPr>
          <p:cNvSpPr>
            <a:spLocks noGrp="1"/>
          </p:cNvSpPr>
          <p:nvPr>
            <p:ph type="title"/>
          </p:nvPr>
        </p:nvSpPr>
        <p:spPr>
          <a:xfrm>
            <a:off x="1148766" y="0"/>
            <a:ext cx="8064681" cy="960699"/>
          </a:xfrm>
        </p:spPr>
        <p:txBody>
          <a:bodyPr rtlCol="0">
            <a:normAutofit/>
          </a:bodyPr>
          <a:lstStyle>
            <a:defPPr>
              <a:defRPr lang="pt-BR"/>
            </a:defPPr>
          </a:lstStyle>
          <a:p>
            <a:pPr rtl="0"/>
            <a:r>
              <a:rPr lang="pt-BR" dirty="0"/>
              <a:t>2. Entendimento dos DADOS</a:t>
            </a:r>
          </a:p>
        </p:txBody>
      </p:sp>
    </p:spTree>
    <p:extLst>
      <p:ext uri="{BB962C8B-B14F-4D97-AF65-F5344CB8AC3E}">
        <p14:creationId xmlns:p14="http://schemas.microsoft.com/office/powerpoint/2010/main" val="5757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20950-FC01-D633-D55A-1FAA6FC33AE2}"/>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0A11A74E-9DF2-E6FF-DF94-FE8D53D2173C}"/>
              </a:ext>
            </a:extLst>
          </p:cNvPr>
          <p:cNvSpPr>
            <a:spLocks noGrp="1"/>
          </p:cNvSpPr>
          <p:nvPr>
            <p:ph sz="half" idx="2"/>
          </p:nvPr>
        </p:nvSpPr>
        <p:spPr>
          <a:xfrm>
            <a:off x="1157786" y="1365813"/>
            <a:ext cx="9709340" cy="4612216"/>
          </a:xfrm>
        </p:spPr>
        <p:txBody>
          <a:bodyPr rtlCol="0">
            <a:normAutofit/>
          </a:bodyPr>
          <a:lstStyle>
            <a:defPPr>
              <a:defRPr lang="pt-BR"/>
            </a:defPPr>
          </a:lstStyle>
          <a:p>
            <a:pPr rtl="0"/>
            <a:r>
              <a:rPr lang="pt-BR" dirty="0"/>
              <a:t>Disponibilidade dos Dados - Fontes:</a:t>
            </a:r>
          </a:p>
          <a:p>
            <a:pPr lvl="1" rtl="0"/>
            <a:r>
              <a:rPr lang="pt-BR" dirty="0"/>
              <a:t>IPEA (</a:t>
            </a:r>
            <a:r>
              <a:rPr lang="pt-BR" dirty="0">
                <a:hlinkClick r:id="rId3"/>
              </a:rPr>
              <a:t>http://www.ipeadata.gov.br/Default.aspx</a:t>
            </a:r>
            <a:r>
              <a:rPr lang="pt-BR" dirty="0"/>
              <a:t> ) - arquivos </a:t>
            </a:r>
            <a:r>
              <a:rPr lang="pt-BR" dirty="0" err="1"/>
              <a:t>csv</a:t>
            </a:r>
            <a:endParaRPr lang="pt-BR" dirty="0"/>
          </a:p>
          <a:p>
            <a:pPr lvl="1" rtl="0"/>
            <a:r>
              <a:rPr lang="pt-BR" dirty="0"/>
              <a:t>API Sidra IBGE (</a:t>
            </a:r>
            <a:r>
              <a:rPr lang="pt-BR" dirty="0">
                <a:hlinkClick r:id="rId4"/>
              </a:rPr>
              <a:t>https://sidra.ibge.gov.br</a:t>
            </a:r>
            <a:r>
              <a:rPr lang="pt-BR" dirty="0"/>
              <a:t>  ) – códigos em Python para download dos dados através de api</a:t>
            </a:r>
          </a:p>
          <a:p>
            <a:pPr lvl="1" rtl="0"/>
            <a:r>
              <a:rPr lang="pt-BR" dirty="0"/>
              <a:t>IBRE – FGV (através de orientador) – arquivos </a:t>
            </a:r>
            <a:r>
              <a:rPr lang="pt-BR" dirty="0" err="1"/>
              <a:t>csv</a:t>
            </a:r>
            <a:r>
              <a:rPr lang="pt-BR" dirty="0"/>
              <a:t> ou </a:t>
            </a:r>
            <a:r>
              <a:rPr lang="pt-BR" dirty="0" err="1"/>
              <a:t>xlsx</a:t>
            </a:r>
            <a:endParaRPr lang="pt-BR" dirty="0"/>
          </a:p>
          <a:p>
            <a:pPr lvl="1" rtl="0"/>
            <a:r>
              <a:rPr lang="pt-BR" dirty="0"/>
              <a:t>IBGE (</a:t>
            </a:r>
            <a:r>
              <a:rPr lang="pt-BR" dirty="0">
                <a:hlinkClick r:id="rId5"/>
              </a:rPr>
              <a:t>https://www.ibge.gov.br/pt/inicio.html</a:t>
            </a:r>
            <a:r>
              <a:rPr lang="pt-BR" dirty="0"/>
              <a:t> ) - relatórios em </a:t>
            </a:r>
            <a:r>
              <a:rPr lang="pt-BR" dirty="0" err="1"/>
              <a:t>pdf</a:t>
            </a:r>
            <a:r>
              <a:rPr lang="pt-BR" dirty="0"/>
              <a:t> e arquivos em </a:t>
            </a:r>
            <a:r>
              <a:rPr lang="pt-BR" dirty="0" err="1"/>
              <a:t>xls</a:t>
            </a:r>
            <a:endParaRPr lang="pt-BR" dirty="0"/>
          </a:p>
          <a:p>
            <a:pPr lvl="1" rtl="0"/>
            <a:r>
              <a:rPr lang="pt-BR" dirty="0"/>
              <a:t>Banco Central (</a:t>
            </a:r>
            <a:r>
              <a:rPr lang="pt-BR" dirty="0">
                <a:hlinkClick r:id="rId6"/>
              </a:rPr>
              <a:t>https://www.bcb.gov.br/estatisticas/indicadoresselecionados</a:t>
            </a:r>
            <a:r>
              <a:rPr lang="pt-BR" dirty="0"/>
              <a:t> ) - arquivos </a:t>
            </a:r>
            <a:r>
              <a:rPr lang="pt-BR" dirty="0" err="1"/>
              <a:t>xlsx</a:t>
            </a:r>
            <a:endParaRPr lang="pt-BR" dirty="0"/>
          </a:p>
          <a:p>
            <a:pPr marL="0" lvl="1" indent="0" rtl="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776C7C99-664B-7AD6-700E-AEF6B86D9B57}"/>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14</a:t>
            </a:fld>
            <a:endParaRPr lang="pt-BR" dirty="0"/>
          </a:p>
        </p:txBody>
      </p:sp>
      <p:sp>
        <p:nvSpPr>
          <p:cNvPr id="6" name="Título 1">
            <a:extLst>
              <a:ext uri="{FF2B5EF4-FFF2-40B4-BE49-F238E27FC236}">
                <a16:creationId xmlns:a16="http://schemas.microsoft.com/office/drawing/2014/main" id="{2CDBE9E6-54B0-274B-9CF0-73024DCB724B}"/>
              </a:ext>
            </a:extLst>
          </p:cNvPr>
          <p:cNvSpPr>
            <a:spLocks noGrp="1"/>
          </p:cNvSpPr>
          <p:nvPr>
            <p:ph type="title"/>
          </p:nvPr>
        </p:nvSpPr>
        <p:spPr>
          <a:xfrm>
            <a:off x="1148766" y="0"/>
            <a:ext cx="8064681" cy="960699"/>
          </a:xfrm>
        </p:spPr>
        <p:txBody>
          <a:bodyPr rtlCol="0">
            <a:normAutofit/>
          </a:bodyPr>
          <a:lstStyle>
            <a:defPPr>
              <a:defRPr lang="pt-BR"/>
            </a:defPPr>
          </a:lstStyle>
          <a:p>
            <a:pPr rtl="0"/>
            <a:r>
              <a:rPr lang="pt-BR" dirty="0"/>
              <a:t>2. Entendimento dos DADOS</a:t>
            </a:r>
          </a:p>
        </p:txBody>
      </p:sp>
    </p:spTree>
    <p:extLst>
      <p:ext uri="{BB962C8B-B14F-4D97-AF65-F5344CB8AC3E}">
        <p14:creationId xmlns:p14="http://schemas.microsoft.com/office/powerpoint/2010/main" val="168316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9A836-EFE5-D048-3155-4C2F55AA497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667B9A-B7E4-29E1-4F91-D6E743B8CC98}"/>
              </a:ext>
            </a:extLst>
          </p:cNvPr>
          <p:cNvSpPr>
            <a:spLocks noGrp="1"/>
          </p:cNvSpPr>
          <p:nvPr>
            <p:ph type="title"/>
          </p:nvPr>
        </p:nvSpPr>
        <p:spPr>
          <a:xfrm>
            <a:off x="1148766" y="0"/>
            <a:ext cx="8064681" cy="1182988"/>
          </a:xfrm>
        </p:spPr>
        <p:txBody>
          <a:bodyPr rtlCol="0">
            <a:normAutofit/>
          </a:bodyPr>
          <a:lstStyle>
            <a:defPPr>
              <a:defRPr lang="pt-BR"/>
            </a:defPPr>
          </a:lstStyle>
          <a:p>
            <a:pPr rtl="0"/>
            <a:r>
              <a:rPr lang="pt-BR" dirty="0"/>
              <a:t>2. Entendimento dos DADOS</a:t>
            </a:r>
          </a:p>
        </p:txBody>
      </p:sp>
      <p:sp>
        <p:nvSpPr>
          <p:cNvPr id="3" name="Espaço Reservado para Texto 2">
            <a:extLst>
              <a:ext uri="{FF2B5EF4-FFF2-40B4-BE49-F238E27FC236}">
                <a16:creationId xmlns:a16="http://schemas.microsoft.com/office/drawing/2014/main" id="{4DA3014F-929B-F4E4-A999-D97192E67714}"/>
              </a:ext>
            </a:extLst>
          </p:cNvPr>
          <p:cNvSpPr>
            <a:spLocks noGrp="1"/>
          </p:cNvSpPr>
          <p:nvPr>
            <p:ph sz="half" idx="2"/>
          </p:nvPr>
        </p:nvSpPr>
        <p:spPr>
          <a:xfrm>
            <a:off x="1056170" y="1481559"/>
            <a:ext cx="9709340" cy="5306698"/>
          </a:xfrm>
        </p:spPr>
        <p:txBody>
          <a:bodyPr rtlCol="0">
            <a:normAutofit/>
          </a:bodyPr>
          <a:lstStyle>
            <a:defPPr>
              <a:defRPr lang="pt-BR"/>
            </a:defPPr>
          </a:lstStyle>
          <a:p>
            <a:endParaRPr lang="pt-BR" b="0" dirty="0"/>
          </a:p>
          <a:p>
            <a:pPr rtl="0"/>
            <a:endParaRPr lang="pt-BR" dirty="0"/>
          </a:p>
        </p:txBody>
      </p:sp>
      <p:sp>
        <p:nvSpPr>
          <p:cNvPr id="14" name="Espaço Reservado para o Número do Slide 5">
            <a:extLst>
              <a:ext uri="{FF2B5EF4-FFF2-40B4-BE49-F238E27FC236}">
                <a16:creationId xmlns:a16="http://schemas.microsoft.com/office/drawing/2014/main" id="{1123A046-B2EC-6C58-C469-8B5089BE37B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15</a:t>
            </a:fld>
            <a:endParaRPr lang="pt-BR" dirty="0"/>
          </a:p>
        </p:txBody>
      </p:sp>
      <p:graphicFrame>
        <p:nvGraphicFramePr>
          <p:cNvPr id="6" name="Tabela 5">
            <a:extLst>
              <a:ext uri="{FF2B5EF4-FFF2-40B4-BE49-F238E27FC236}">
                <a16:creationId xmlns:a16="http://schemas.microsoft.com/office/drawing/2014/main" id="{EAEAADF8-59F3-0CD5-C26A-94D2BC344151}"/>
              </a:ext>
            </a:extLst>
          </p:cNvPr>
          <p:cNvGraphicFramePr>
            <a:graphicFrameLocks noGrp="1"/>
          </p:cNvGraphicFramePr>
          <p:nvPr>
            <p:extLst>
              <p:ext uri="{D42A27DB-BD31-4B8C-83A1-F6EECF244321}">
                <p14:modId xmlns:p14="http://schemas.microsoft.com/office/powerpoint/2010/main" val="2674108723"/>
              </p:ext>
            </p:extLst>
          </p:nvPr>
        </p:nvGraphicFramePr>
        <p:xfrm>
          <a:off x="1065906" y="1817288"/>
          <a:ext cx="9801220" cy="3845025"/>
        </p:xfrm>
        <a:graphic>
          <a:graphicData uri="http://schemas.openxmlformats.org/drawingml/2006/table">
            <a:tbl>
              <a:tblPr>
                <a:tableStyleId>{3C2FFA5D-87B4-456A-9821-1D502468CF0F}</a:tableStyleId>
              </a:tblPr>
              <a:tblGrid>
                <a:gridCol w="1260902">
                  <a:extLst>
                    <a:ext uri="{9D8B030D-6E8A-4147-A177-3AD203B41FA5}">
                      <a16:colId xmlns:a16="http://schemas.microsoft.com/office/drawing/2014/main" val="1000245752"/>
                    </a:ext>
                  </a:extLst>
                </a:gridCol>
                <a:gridCol w="754602">
                  <a:extLst>
                    <a:ext uri="{9D8B030D-6E8A-4147-A177-3AD203B41FA5}">
                      <a16:colId xmlns:a16="http://schemas.microsoft.com/office/drawing/2014/main" val="3539764483"/>
                    </a:ext>
                  </a:extLst>
                </a:gridCol>
                <a:gridCol w="603681">
                  <a:extLst>
                    <a:ext uri="{9D8B030D-6E8A-4147-A177-3AD203B41FA5}">
                      <a16:colId xmlns:a16="http://schemas.microsoft.com/office/drawing/2014/main" val="3317711532"/>
                    </a:ext>
                  </a:extLst>
                </a:gridCol>
                <a:gridCol w="1154097">
                  <a:extLst>
                    <a:ext uri="{9D8B030D-6E8A-4147-A177-3AD203B41FA5}">
                      <a16:colId xmlns:a16="http://schemas.microsoft.com/office/drawing/2014/main" val="3318042511"/>
                    </a:ext>
                  </a:extLst>
                </a:gridCol>
                <a:gridCol w="2778711">
                  <a:extLst>
                    <a:ext uri="{9D8B030D-6E8A-4147-A177-3AD203B41FA5}">
                      <a16:colId xmlns:a16="http://schemas.microsoft.com/office/drawing/2014/main" val="4209929109"/>
                    </a:ext>
                  </a:extLst>
                </a:gridCol>
                <a:gridCol w="3249227">
                  <a:extLst>
                    <a:ext uri="{9D8B030D-6E8A-4147-A177-3AD203B41FA5}">
                      <a16:colId xmlns:a16="http://schemas.microsoft.com/office/drawing/2014/main" val="4199621334"/>
                    </a:ext>
                  </a:extLst>
                </a:gridCol>
              </a:tblGrid>
              <a:tr h="255438">
                <a:tc>
                  <a:txBody>
                    <a:bodyPr/>
                    <a:lstStyle/>
                    <a:p>
                      <a:pPr algn="ctr" fontAlgn="ctr">
                        <a:buNone/>
                      </a:pPr>
                      <a:r>
                        <a:rPr lang="pt-BR" sz="1200" b="1" u="none" strike="noStrike" dirty="0">
                          <a:solidFill>
                            <a:srgbClr val="000000"/>
                          </a:solidFill>
                          <a:effectLst/>
                        </a:rPr>
                        <a:t> </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Arquivo</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Entrada</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Fonte</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Arquivo de Saída</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Observação</a:t>
                      </a:r>
                      <a:endParaRPr lang="pt-BR" sz="12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690502494"/>
                  </a:ext>
                </a:extLst>
              </a:tr>
              <a:tr h="766315">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IPA</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err="1">
                          <a:solidFill>
                            <a:srgbClr val="000000"/>
                          </a:solidFill>
                          <a:effectLst/>
                        </a:rPr>
                        <a:t>excel</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Orientador</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base_dados_ipa_desag.csv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Recuperados dados das desagregações "Produtos Alimentícios" e "Produtos Químicos" de </a:t>
                      </a:r>
                      <a:r>
                        <a:rPr lang="pt-BR" sz="1200" b="0" u="none" strike="noStrike" dirty="0" err="1">
                          <a:solidFill>
                            <a:srgbClr val="000000"/>
                          </a:solidFill>
                          <a:effectLst/>
                        </a:rPr>
                        <a:t>jan</a:t>
                      </a:r>
                      <a:r>
                        <a:rPr lang="pt-BR" sz="1200" b="0" u="none" strike="noStrike" dirty="0">
                          <a:solidFill>
                            <a:srgbClr val="000000"/>
                          </a:solidFill>
                          <a:effectLst/>
                        </a:rPr>
                        <a:t>/05 a dez/07 através de método ML.</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649105487"/>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PIM-PF</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API</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Sidra IBGE</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base_dados_pimpf.csv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39006698"/>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ConsApar</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IPEA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base_dados_cons_apar.csv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864641949"/>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ConsEE</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IPEA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base_dados_cons_EE.csv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877228391"/>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IBC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IPEA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base_dados_ibc.csv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612415475"/>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excel</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base_dados_ic.csv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495850298"/>
                  </a:ext>
                </a:extLst>
              </a:tr>
              <a:tr h="510876">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ICI</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excel</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Orientador</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base_dados_ici_ind.csv"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 de dados contém as desagregações NUCI e Nível de Estoques</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690791439"/>
                  </a:ext>
                </a:extLst>
              </a:tr>
              <a:tr h="510876">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IPCA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IPCA_Var Mensal_BC/ipca_desag_var_mensal_maio25.xlsx</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463523873"/>
                  </a:ext>
                </a:extLst>
              </a:tr>
              <a:tr h="478946">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BaseCompleta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arquivos acima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Dados/Base Completa/base_dados_2005.csv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81329104"/>
                  </a:ext>
                </a:extLst>
              </a:tr>
            </a:tbl>
          </a:graphicData>
        </a:graphic>
      </p:graphicFrame>
      <p:sp>
        <p:nvSpPr>
          <p:cNvPr id="7" name="Espaço Reservado para Texto 2">
            <a:extLst>
              <a:ext uri="{FF2B5EF4-FFF2-40B4-BE49-F238E27FC236}">
                <a16:creationId xmlns:a16="http://schemas.microsoft.com/office/drawing/2014/main" id="{2E9574FD-2BDB-1A3E-3142-20218B5964F4}"/>
              </a:ext>
            </a:extLst>
          </p:cNvPr>
          <p:cNvSpPr txBox="1">
            <a:spLocks/>
          </p:cNvSpPr>
          <p:nvPr/>
        </p:nvSpPr>
        <p:spPr>
          <a:xfrm>
            <a:off x="639192" y="5824699"/>
            <a:ext cx="11194742" cy="531650"/>
          </a:xfrm>
          <a:prstGeom prst="rect">
            <a:avLst/>
          </a:prstGeom>
        </p:spPr>
        <p:txBody>
          <a:bodyPr vert="horz" lIns="91440" tIns="45720" rIns="91440" bIns="45720" rtlCol="0">
            <a:normAutofit/>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0" lvl="1" indent="0" algn="ctr">
              <a:buNone/>
            </a:pPr>
            <a:r>
              <a:rPr lang="pt-BR" sz="1500" dirty="0"/>
              <a:t>Tabela Resumo de Fonte de Dados, arquivos </a:t>
            </a:r>
            <a:r>
              <a:rPr lang="pt-BR" sz="1500" dirty="0" err="1"/>
              <a:t>Code_GetData</a:t>
            </a:r>
            <a:r>
              <a:rPr lang="pt-BR" sz="1500" dirty="0"/>
              <a:t> e arquivos de saída para uso em desenvolvimento de modelos</a:t>
            </a:r>
          </a:p>
          <a:p>
            <a:pPr lvl="1" algn="ctr"/>
            <a:endParaRPr lang="pt-BR" sz="1500" dirty="0"/>
          </a:p>
          <a:p>
            <a:pPr lvl="1" algn="ctr"/>
            <a:endParaRPr lang="pt-BR" sz="1500" dirty="0"/>
          </a:p>
        </p:txBody>
      </p:sp>
    </p:spTree>
    <p:extLst>
      <p:ext uri="{BB962C8B-B14F-4D97-AF65-F5344CB8AC3E}">
        <p14:creationId xmlns:p14="http://schemas.microsoft.com/office/powerpoint/2010/main" val="69524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BFD21-D0E0-F181-3444-921B79187D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4E9773-5B6C-2A6D-1FC4-3CD89047FCC2}"/>
              </a:ext>
            </a:extLst>
          </p:cNvPr>
          <p:cNvSpPr>
            <a:spLocks noGrp="1"/>
          </p:cNvSpPr>
          <p:nvPr>
            <p:ph type="title"/>
          </p:nvPr>
        </p:nvSpPr>
        <p:spPr>
          <a:xfrm>
            <a:off x="1148766" y="136526"/>
            <a:ext cx="9709340" cy="1182988"/>
          </a:xfrm>
        </p:spPr>
        <p:txBody>
          <a:bodyPr rtlCol="0">
            <a:normAutofit/>
          </a:bodyPr>
          <a:lstStyle>
            <a:defPPr>
              <a:defRPr lang="pt-BR"/>
            </a:defPPr>
          </a:lstStyle>
          <a:p>
            <a:pPr rtl="0"/>
            <a:r>
              <a:rPr lang="pt-BR" dirty="0"/>
              <a:t>DADOS – Proxy Custo de Produção Indústria Transformação</a:t>
            </a:r>
          </a:p>
        </p:txBody>
      </p:sp>
      <p:sp>
        <p:nvSpPr>
          <p:cNvPr id="3" name="Espaço Reservado para Texto 2">
            <a:extLst>
              <a:ext uri="{FF2B5EF4-FFF2-40B4-BE49-F238E27FC236}">
                <a16:creationId xmlns:a16="http://schemas.microsoft.com/office/drawing/2014/main" id="{E964F004-B996-ED12-CDA3-4585A4B0CEE4}"/>
              </a:ext>
            </a:extLst>
          </p:cNvPr>
          <p:cNvSpPr>
            <a:spLocks noGrp="1"/>
          </p:cNvSpPr>
          <p:nvPr>
            <p:ph sz="half" idx="2"/>
          </p:nvPr>
        </p:nvSpPr>
        <p:spPr>
          <a:xfrm>
            <a:off x="1056170" y="1481559"/>
            <a:ext cx="10495364" cy="5306698"/>
          </a:xfrm>
        </p:spPr>
        <p:txBody>
          <a:bodyPr rtlCol="0">
            <a:normAutofit/>
          </a:bodyPr>
          <a:lstStyle>
            <a:defPPr>
              <a:defRPr lang="pt-BR"/>
            </a:defPPr>
          </a:lstStyle>
          <a:p>
            <a:pPr algn="just" rtl="0"/>
            <a:r>
              <a:rPr lang="pt-BR" dirty="0"/>
              <a:t>Para o cálculo da variação mensal da proxy do custo de produção da indústria de transformação, os coeficientes técnicos de transferências entre setores da indústria de transformação da tabela 14 da Matriz Insumo Produto do IBGE (2015) são utilizados como pesos. Cálculo feito no Python:</a:t>
            </a:r>
          </a:p>
          <a:p>
            <a:pPr rtl="0"/>
            <a:endParaRPr lang="pt-BR" dirty="0"/>
          </a:p>
        </p:txBody>
      </p:sp>
      <p:sp>
        <p:nvSpPr>
          <p:cNvPr id="14" name="Espaço Reservado para o Número do Slide 5">
            <a:extLst>
              <a:ext uri="{FF2B5EF4-FFF2-40B4-BE49-F238E27FC236}">
                <a16:creationId xmlns:a16="http://schemas.microsoft.com/office/drawing/2014/main" id="{7B4F4CF1-8AD4-F028-F44C-94ADBDFB2E9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16</a:t>
            </a:fld>
            <a:endParaRPr lang="pt-BR" dirty="0"/>
          </a:p>
        </p:txBody>
      </p:sp>
      <p:pic>
        <p:nvPicPr>
          <p:cNvPr id="6" name="Imagem 5">
            <a:extLst>
              <a:ext uri="{FF2B5EF4-FFF2-40B4-BE49-F238E27FC236}">
                <a16:creationId xmlns:a16="http://schemas.microsoft.com/office/drawing/2014/main" id="{17477F2E-2B28-800C-5693-124DC32EDA45}"/>
              </a:ext>
            </a:extLst>
          </p:cNvPr>
          <p:cNvPicPr>
            <a:picLocks noChangeAspect="1"/>
          </p:cNvPicPr>
          <p:nvPr/>
        </p:nvPicPr>
        <p:blipFill>
          <a:blip r:embed="rId3"/>
          <a:stretch>
            <a:fillRect/>
          </a:stretch>
        </p:blipFill>
        <p:spPr>
          <a:xfrm>
            <a:off x="1958232" y="2681164"/>
            <a:ext cx="8691239" cy="3857747"/>
          </a:xfrm>
          <a:prstGeom prst="rect">
            <a:avLst/>
          </a:prstGeom>
        </p:spPr>
      </p:pic>
    </p:spTree>
    <p:extLst>
      <p:ext uri="{BB962C8B-B14F-4D97-AF65-F5344CB8AC3E}">
        <p14:creationId xmlns:p14="http://schemas.microsoft.com/office/powerpoint/2010/main" val="324941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53C64-551C-9ABA-B14E-A3FFBA65B2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B7BE22-93A1-9FD6-184D-6B918ABCCEF7}"/>
              </a:ext>
            </a:extLst>
          </p:cNvPr>
          <p:cNvSpPr>
            <a:spLocks noGrp="1"/>
          </p:cNvSpPr>
          <p:nvPr>
            <p:ph type="title"/>
          </p:nvPr>
        </p:nvSpPr>
        <p:spPr>
          <a:xfrm>
            <a:off x="1322387" y="97654"/>
            <a:ext cx="7288282" cy="730331"/>
          </a:xfrm>
        </p:spPr>
        <p:txBody>
          <a:bodyPr/>
          <a:lstStyle/>
          <a:p>
            <a:r>
              <a:rPr lang="pt-BR" dirty="0"/>
              <a:t>3. Preparação dos DADOS</a:t>
            </a:r>
          </a:p>
        </p:txBody>
      </p:sp>
      <p:sp>
        <p:nvSpPr>
          <p:cNvPr id="3" name="Espaço Reservado para Conteúdo 2">
            <a:extLst>
              <a:ext uri="{FF2B5EF4-FFF2-40B4-BE49-F238E27FC236}">
                <a16:creationId xmlns:a16="http://schemas.microsoft.com/office/drawing/2014/main" id="{B700DA8D-A797-7FB7-824C-8954A2F13315}"/>
              </a:ext>
            </a:extLst>
          </p:cNvPr>
          <p:cNvSpPr>
            <a:spLocks noGrp="1"/>
          </p:cNvSpPr>
          <p:nvPr>
            <p:ph sz="half" idx="2"/>
          </p:nvPr>
        </p:nvSpPr>
        <p:spPr>
          <a:xfrm>
            <a:off x="1322387" y="1420427"/>
            <a:ext cx="9050963" cy="4749703"/>
          </a:xfrm>
        </p:spPr>
        <p:txBody>
          <a:bodyPr>
            <a:normAutofit fontScale="85000" lnSpcReduction="10000"/>
          </a:bodyPr>
          <a:lstStyle/>
          <a:p>
            <a:pPr marL="285750" indent="-285750" algn="just">
              <a:buFont typeface="Arial" panose="020B0604020202020204" pitchFamily="34" charset="0"/>
              <a:buChar char="•"/>
            </a:pPr>
            <a:r>
              <a:rPr lang="pt-BR" b="0" dirty="0"/>
              <a:t>Seleção e inclusão de dados das variáveis de interesse no mesmo </a:t>
            </a:r>
            <a:r>
              <a:rPr lang="pt-BR" b="0" dirty="0" err="1"/>
              <a:t>dataframe</a:t>
            </a:r>
            <a:r>
              <a:rPr lang="pt-BR" b="0" dirty="0"/>
              <a:t> – tarefa realizada no final da etapa anterior;</a:t>
            </a:r>
          </a:p>
          <a:p>
            <a:pPr marL="285750" indent="-285750" algn="just">
              <a:buFont typeface="Arial" panose="020B0604020202020204" pitchFamily="34" charset="0"/>
              <a:buChar char="•"/>
            </a:pPr>
            <a:r>
              <a:rPr lang="pt-BR" b="0" dirty="0"/>
              <a:t>Definição de data de início das séries a serem utilizadas;</a:t>
            </a:r>
          </a:p>
          <a:p>
            <a:pPr marL="285750" indent="-285750" algn="just">
              <a:buFont typeface="Arial" panose="020B0604020202020204" pitchFamily="34" charset="0"/>
              <a:buChar char="•"/>
            </a:pPr>
            <a:r>
              <a:rPr lang="pt-BR" b="0" dirty="0"/>
              <a:t>Criação de </a:t>
            </a:r>
            <a:r>
              <a:rPr lang="pt-BR" b="0" dirty="0" err="1"/>
              <a:t>Dummies</a:t>
            </a:r>
            <a:r>
              <a:rPr lang="pt-BR" b="0" dirty="0"/>
              <a:t>:</a:t>
            </a:r>
          </a:p>
          <a:p>
            <a:pPr marL="852678" lvl="2" algn="just"/>
            <a:r>
              <a:rPr lang="pt-BR" b="0" dirty="0"/>
              <a:t>Período de Regime de Exceção – período de março/2020 a dezembro/2022 contemplando pandemia</a:t>
            </a:r>
            <a:r>
              <a:rPr lang="pt-BR" dirty="0"/>
              <a:t> e 1º ano da </a:t>
            </a:r>
            <a:r>
              <a:rPr lang="pt-BR" b="0" dirty="0"/>
              <a:t>Guerra da Rússia / Ucrânia;</a:t>
            </a:r>
          </a:p>
          <a:p>
            <a:pPr marL="852678" lvl="2" algn="just"/>
            <a:r>
              <a:rPr lang="pt-BR" dirty="0" err="1"/>
              <a:t>Dummies</a:t>
            </a:r>
            <a:r>
              <a:rPr lang="pt-BR" dirty="0"/>
              <a:t> para cada mês do ano -  necessárias para Modelos de Machine Learning, como o Random Forest, que não "enxergam" a sazonalidade apenas pelo índice de data.</a:t>
            </a:r>
            <a:endParaRPr lang="pt-BR" b="0" dirty="0"/>
          </a:p>
          <a:p>
            <a:pPr marL="285750" indent="-285750" algn="just">
              <a:buFont typeface="Arial" panose="020B0604020202020204" pitchFamily="34" charset="0"/>
              <a:buChar char="•"/>
            </a:pPr>
            <a:r>
              <a:rPr lang="pt-BR" b="0" dirty="0"/>
              <a:t>Criação de 4 defasagens para todas as variáveis explicativas e da variável target (modelo deve considerar a endogeneidade da série);</a:t>
            </a:r>
          </a:p>
          <a:p>
            <a:pPr marL="285750" indent="-285750" algn="just">
              <a:buFont typeface="Arial" panose="020B0604020202020204" pitchFamily="34" charset="0"/>
              <a:buChar char="•"/>
            </a:pPr>
            <a:r>
              <a:rPr lang="pt-BR" b="0" dirty="0"/>
              <a:t>Análises exploratórias;</a:t>
            </a:r>
          </a:p>
          <a:p>
            <a:pPr marL="285750" indent="-285750" algn="just">
              <a:buFont typeface="Arial" panose="020B0604020202020204" pitchFamily="34" charset="0"/>
              <a:buChar char="•"/>
            </a:pPr>
            <a:r>
              <a:rPr lang="pt-BR" b="0" dirty="0"/>
              <a:t>Análise de Componentes Principais: redução de dimensionalidade da base de dados (análise de dados exploratória, visualização e pré-processamento de dados) – base de dados mais refinada para modelagem econométrica e modelos de machine learning / redes neurais;</a:t>
            </a:r>
          </a:p>
          <a:p>
            <a:pPr marL="285750" indent="-285750" algn="just">
              <a:buFont typeface="Arial" panose="020B0604020202020204" pitchFamily="34" charset="0"/>
              <a:buChar char="•"/>
            </a:pPr>
            <a:r>
              <a:rPr lang="pt-BR" b="0" dirty="0"/>
              <a:t>Separação da base de dados de treinamento e da de teste (80% para treinamento);</a:t>
            </a:r>
          </a:p>
          <a:p>
            <a:pPr marL="285750" indent="-285750" algn="just">
              <a:buFont typeface="Arial" panose="020B0604020202020204" pitchFamily="34" charset="0"/>
              <a:buChar char="•"/>
            </a:pPr>
            <a:r>
              <a:rPr lang="pt-BR" b="0" dirty="0"/>
              <a:t>Normalização de dados para ficarem no mesmo intervalo [0,1]</a:t>
            </a:r>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DF2B2ECA-4253-4661-057B-79730343A50D}"/>
              </a:ext>
            </a:extLst>
          </p:cNvPr>
          <p:cNvSpPr>
            <a:spLocks noGrp="1"/>
          </p:cNvSpPr>
          <p:nvPr>
            <p:ph type="sldNum" sz="quarter" idx="12"/>
          </p:nvPr>
        </p:nvSpPr>
        <p:spPr/>
        <p:txBody>
          <a:bodyPr/>
          <a:lstStyle/>
          <a:p>
            <a:pPr rtl="0"/>
            <a:fld id="{A49DFD55-3C28-40EF-9E31-A92D2E4017FF}" type="slidenum">
              <a:rPr lang="pt-BR" smtClean="0"/>
              <a:pPr rtl="0"/>
              <a:t>17</a:t>
            </a:fld>
            <a:endParaRPr lang="pt-BR" dirty="0"/>
          </a:p>
        </p:txBody>
      </p:sp>
    </p:spTree>
    <p:extLst>
      <p:ext uri="{BB962C8B-B14F-4D97-AF65-F5344CB8AC3E}">
        <p14:creationId xmlns:p14="http://schemas.microsoft.com/office/powerpoint/2010/main" val="143169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CD5B1-B139-3A38-31BF-E548022D09A6}"/>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3BBBD6-588A-1712-2CF7-7071DE6965A7}"/>
              </a:ext>
            </a:extLst>
          </p:cNvPr>
          <p:cNvSpPr>
            <a:spLocks noGrp="1"/>
          </p:cNvSpPr>
          <p:nvPr>
            <p:ph sz="half" idx="2"/>
          </p:nvPr>
        </p:nvSpPr>
        <p:spPr>
          <a:xfrm>
            <a:off x="1322387" y="1429306"/>
            <a:ext cx="9472860" cy="5379868"/>
          </a:xfrm>
        </p:spPr>
        <p:txBody>
          <a:bodyPr>
            <a:noAutofit/>
          </a:bodyPr>
          <a:lstStyle/>
          <a:p>
            <a:pPr marL="285750" indent="-285750" algn="just">
              <a:buFont typeface="Arial" panose="020B0604020202020204" pitchFamily="34" charset="0"/>
              <a:buChar char="•"/>
            </a:pPr>
            <a:r>
              <a:rPr lang="pt-BR" sz="1050" b="0" dirty="0"/>
              <a:t>A aplicação do PCA foi removida dos códigos para desenvolvimento dos modelos de previsão.</a:t>
            </a:r>
          </a:p>
          <a:p>
            <a:pPr marL="285750" indent="-285750" algn="just">
              <a:buFont typeface="Arial" panose="020B0604020202020204" pitchFamily="34" charset="0"/>
              <a:buChar char="•"/>
            </a:pPr>
            <a:r>
              <a:rPr lang="pt-BR" sz="1050" b="0" dirty="0"/>
              <a:t>Inicialmente os códigos foram desenvolvidos incluindo a transformação dos dados utilizando o PCA, porém removidos ao longo do processo devido à presença de possível </a:t>
            </a:r>
            <a:r>
              <a:rPr lang="pt-BR" sz="1050" b="0" dirty="0" err="1"/>
              <a:t>overfitting</a:t>
            </a:r>
            <a:r>
              <a:rPr lang="pt-BR" sz="1050" b="0" dirty="0"/>
              <a:t> nos modelos.</a:t>
            </a:r>
          </a:p>
          <a:p>
            <a:pPr marL="285750" indent="-285750" algn="just">
              <a:buFont typeface="Arial" panose="020B0604020202020204" pitchFamily="34" charset="0"/>
              <a:buChar char="•"/>
            </a:pPr>
            <a:r>
              <a:rPr lang="pt-BR" sz="1050" b="0" dirty="0"/>
              <a:t>Após uma extensa fase de experimentação, que incluiu a validação cruzada de múltiplas arquiteturas de redes neurais (</a:t>
            </a:r>
            <a:r>
              <a:rPr lang="pt-BR" sz="1050" b="0" dirty="0" err="1"/>
              <a:t>SimpleRNN</a:t>
            </a:r>
            <a:r>
              <a:rPr lang="pt-BR" sz="1050" b="0" dirty="0"/>
              <a:t>, LSTM, GRU, incluindo modelos empilhados) e o ajuste fino de </a:t>
            </a:r>
            <a:r>
              <a:rPr lang="pt-BR" sz="1050" b="0" dirty="0" err="1"/>
              <a:t>hiperparâmetros</a:t>
            </a:r>
            <a:r>
              <a:rPr lang="pt-BR" sz="1050" b="0" dirty="0"/>
              <a:t> (como </a:t>
            </a:r>
            <a:r>
              <a:rPr lang="pt-BR" sz="1050" b="0" dirty="0" err="1"/>
              <a:t>dropout</a:t>
            </a:r>
            <a:r>
              <a:rPr lang="pt-BR" sz="1050" b="0" dirty="0"/>
              <a:t>, </a:t>
            </a:r>
            <a:r>
              <a:rPr lang="pt-BR" sz="1050" b="0" dirty="0" err="1"/>
              <a:t>batch_size</a:t>
            </a:r>
            <a:r>
              <a:rPr lang="pt-BR" sz="1050" b="0" dirty="0"/>
              <a:t> e </a:t>
            </a:r>
            <a:r>
              <a:rPr lang="pt-BR" sz="1050" b="0" dirty="0" err="1"/>
              <a:t>window_size</a:t>
            </a:r>
            <a:r>
              <a:rPr lang="pt-BR" sz="1050" b="0" dirty="0"/>
              <a:t>), foram observados os seguintes resultados:</a:t>
            </a:r>
          </a:p>
          <a:p>
            <a:pPr marL="569214" lvl="1" algn="just"/>
            <a:r>
              <a:rPr lang="pt-BR" sz="1050" b="0" dirty="0"/>
              <a:t>Bom Desempenho na Validação, Ruim no Teste: Os modelos treinados com os dados transformados pelo PCA apresentaram um bom desempenho durante a validação cruzada (com o melhor modelo, Stacked_GRU_64x64, atingindo um RMSE médio de ~0.26). No entanto, ao avaliar este mesmo modelo no conjunto de teste (dados nunca vistos), o desempenho caiu drasticamente, resultando em um RMSE de 0.45.</a:t>
            </a:r>
          </a:p>
          <a:p>
            <a:pPr marL="569214" lvl="1" algn="just"/>
            <a:r>
              <a:rPr lang="pt-BR" sz="1050" b="0" dirty="0"/>
              <a:t>Sinal de </a:t>
            </a:r>
            <a:r>
              <a:rPr lang="pt-BR" sz="1050" b="0" dirty="0" err="1"/>
              <a:t>Overfitting</a:t>
            </a:r>
            <a:r>
              <a:rPr lang="pt-BR" sz="1050" b="0" dirty="0"/>
              <a:t> e Falha de Generalização: A grande discrepância entre o erro de validação e o erro de teste é um sintoma clássico de que o modelo não está generalizando bem. Ele aprendeu os padrões específicos dos componentes principais do conjunto de treino, mas esses padrões não se mostraram robustos o suficiente para o conjunto de teste.</a:t>
            </a:r>
          </a:p>
          <a:p>
            <a:pPr marL="569214" lvl="1" algn="just"/>
            <a:r>
              <a:rPr lang="pt-BR" sz="1050" b="0" dirty="0"/>
              <a:t>Instabilidade nos Resultados: Múltiplas execuções do mesmo script de validação cruzada produziram resultados ligeiramente diferentes, com diferentes arquiteturas sendo coroadas "campeãs" a cada vez. Isso sugere que a performance dos modelos era muito sensível às condições iniciais quando treinados com os componentes do PCA.</a:t>
            </a:r>
          </a:p>
          <a:p>
            <a:pPr marL="285750" indent="-285750" algn="just">
              <a:buFont typeface="Arial" panose="020B0604020202020204" pitchFamily="34" charset="0"/>
              <a:buChar char="•"/>
            </a:pPr>
            <a:r>
              <a:rPr lang="pt-BR" sz="1050" b="0" dirty="0"/>
              <a:t>Modelos como o Random Forest e Redes Neurais são naturalmente bons em lidar com as situações que o PCA tenta resolver, tais como as listadas abaixo</a:t>
            </a:r>
          </a:p>
          <a:p>
            <a:pPr marL="569214" lvl="1" algn="just"/>
            <a:r>
              <a:rPr lang="pt-BR" sz="1050" b="0" dirty="0"/>
              <a:t>Grande Número de Features: O Random Forest foi projetado para lidar com muitas colunas. Ele tem um mecanismo interno de seleção de features (em cada divisão de cada árvore, ele escolhe a feature mais importante), então ele consegue "ignorar" as variáveis menos relevantes.</a:t>
            </a:r>
          </a:p>
          <a:p>
            <a:pPr marL="569214" lvl="1" algn="just"/>
            <a:r>
              <a:rPr lang="pt-BR" sz="1050" b="0" dirty="0"/>
              <a:t>Features Correlacionadas: Ele também é muito mais robusto à multicolinearidade (features correlacionadas entre si) do que modelos de regressão linear, por exemplo.</a:t>
            </a:r>
          </a:p>
          <a:p>
            <a:pPr marL="569214" lvl="1" algn="just"/>
            <a:r>
              <a:rPr lang="pt-BR" sz="1050" b="0" dirty="0"/>
              <a:t>Vantagem Extra: </a:t>
            </a:r>
            <a:r>
              <a:rPr lang="pt-BR" sz="1050" b="0" dirty="0" err="1"/>
              <a:t>Interpretabilidad</a:t>
            </a:r>
            <a:r>
              <a:rPr lang="pt-BR" sz="1050" dirty="0" err="1"/>
              <a:t>e</a:t>
            </a:r>
            <a:r>
              <a:rPr lang="pt-BR" sz="1050" dirty="0"/>
              <a:t> - ao</a:t>
            </a:r>
            <a:r>
              <a:rPr lang="pt-BR" sz="1050" b="0" dirty="0"/>
              <a:t> não usar o PCA, há a vantagem da </a:t>
            </a:r>
            <a:r>
              <a:rPr lang="pt-BR" sz="1050" b="0" dirty="0" err="1"/>
              <a:t>interpretabilidade</a:t>
            </a:r>
            <a:r>
              <a:rPr lang="pt-BR" sz="1050" b="0" dirty="0"/>
              <a:t>. Por exemplo, no final do treinamento, pode-se usar o Random Forest para informar quais das features originais (como '</a:t>
            </a:r>
            <a:r>
              <a:rPr lang="pt-BR" sz="1050" b="0" dirty="0" err="1"/>
              <a:t>Nivel</a:t>
            </a:r>
            <a:r>
              <a:rPr lang="pt-BR" sz="1050" b="0" dirty="0"/>
              <a:t> de estoques', ‘</a:t>
            </a:r>
            <a:r>
              <a:rPr lang="pt-BR" sz="1050" b="0" dirty="0" err="1"/>
              <a:t>regime_excecao</a:t>
            </a:r>
            <a:r>
              <a:rPr lang="pt-BR" sz="1050" b="0" dirty="0"/>
              <a:t>' ou 'IPCA_lag_2') foram as mais importantes para a previsão. Isso já não seria possível de se fazer com os componentes abstratos do PCA.</a:t>
            </a:r>
          </a:p>
        </p:txBody>
      </p:sp>
      <p:sp>
        <p:nvSpPr>
          <p:cNvPr id="4" name="Espaço Reservado para Número de Slide 3">
            <a:extLst>
              <a:ext uri="{FF2B5EF4-FFF2-40B4-BE49-F238E27FC236}">
                <a16:creationId xmlns:a16="http://schemas.microsoft.com/office/drawing/2014/main" id="{ACF32D4B-0EE9-AA33-3E8D-F65490B6B73A}"/>
              </a:ext>
            </a:extLst>
          </p:cNvPr>
          <p:cNvSpPr>
            <a:spLocks noGrp="1"/>
          </p:cNvSpPr>
          <p:nvPr>
            <p:ph type="sldNum" sz="quarter" idx="12"/>
          </p:nvPr>
        </p:nvSpPr>
        <p:spPr/>
        <p:txBody>
          <a:bodyPr/>
          <a:lstStyle/>
          <a:p>
            <a:pPr rtl="0"/>
            <a:fld id="{A49DFD55-3C28-40EF-9E31-A92D2E4017FF}" type="slidenum">
              <a:rPr lang="pt-BR" smtClean="0"/>
              <a:pPr rtl="0"/>
              <a:t>18</a:t>
            </a:fld>
            <a:endParaRPr lang="pt-BR" dirty="0"/>
          </a:p>
        </p:txBody>
      </p:sp>
      <p:sp>
        <p:nvSpPr>
          <p:cNvPr id="7" name="Título 1">
            <a:extLst>
              <a:ext uri="{FF2B5EF4-FFF2-40B4-BE49-F238E27FC236}">
                <a16:creationId xmlns:a16="http://schemas.microsoft.com/office/drawing/2014/main" id="{F4F61C90-D795-4CBB-E51C-03C4169870FF}"/>
              </a:ext>
            </a:extLst>
          </p:cNvPr>
          <p:cNvSpPr>
            <a:spLocks noGrp="1"/>
          </p:cNvSpPr>
          <p:nvPr>
            <p:ph type="title"/>
          </p:nvPr>
        </p:nvSpPr>
        <p:spPr>
          <a:xfrm>
            <a:off x="1322387" y="97654"/>
            <a:ext cx="7288282" cy="730331"/>
          </a:xfrm>
        </p:spPr>
        <p:txBody>
          <a:bodyPr/>
          <a:lstStyle/>
          <a:p>
            <a:r>
              <a:rPr lang="pt-BR" dirty="0"/>
              <a:t>3. Preparação dos DADOS</a:t>
            </a:r>
          </a:p>
        </p:txBody>
      </p:sp>
    </p:spTree>
    <p:extLst>
      <p:ext uri="{BB962C8B-B14F-4D97-AF65-F5344CB8AC3E}">
        <p14:creationId xmlns:p14="http://schemas.microsoft.com/office/powerpoint/2010/main" val="364786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37F9A-0869-742A-3D61-361824DD1090}"/>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555D8A7C-2B2A-B6B3-3711-E09CA305828C}"/>
              </a:ext>
            </a:extLst>
          </p:cNvPr>
          <p:cNvSpPr>
            <a:spLocks noGrp="1"/>
          </p:cNvSpPr>
          <p:nvPr>
            <p:ph type="sldNum" sz="quarter" idx="12"/>
          </p:nvPr>
        </p:nvSpPr>
        <p:spPr/>
        <p:txBody>
          <a:bodyPr/>
          <a:lstStyle/>
          <a:p>
            <a:pPr rtl="0"/>
            <a:fld id="{A49DFD55-3C28-40EF-9E31-A92D2E4017FF}" type="slidenum">
              <a:rPr lang="pt-BR" smtClean="0"/>
              <a:pPr rtl="0"/>
              <a:t>19</a:t>
            </a:fld>
            <a:endParaRPr lang="pt-BR" dirty="0"/>
          </a:p>
        </p:txBody>
      </p:sp>
      <p:sp>
        <p:nvSpPr>
          <p:cNvPr id="7" name="Título 1">
            <a:extLst>
              <a:ext uri="{FF2B5EF4-FFF2-40B4-BE49-F238E27FC236}">
                <a16:creationId xmlns:a16="http://schemas.microsoft.com/office/drawing/2014/main" id="{F965E238-43BD-4733-FFE6-B68B18C8572B}"/>
              </a:ext>
            </a:extLst>
          </p:cNvPr>
          <p:cNvSpPr>
            <a:spLocks noGrp="1"/>
          </p:cNvSpPr>
          <p:nvPr>
            <p:ph type="title"/>
          </p:nvPr>
        </p:nvSpPr>
        <p:spPr>
          <a:xfrm>
            <a:off x="1322387" y="97654"/>
            <a:ext cx="7288282" cy="730331"/>
          </a:xfrm>
        </p:spPr>
        <p:txBody>
          <a:bodyPr/>
          <a:lstStyle/>
          <a:p>
            <a:r>
              <a:rPr lang="pt-BR" dirty="0"/>
              <a:t>4. Modelagem</a:t>
            </a:r>
          </a:p>
        </p:txBody>
      </p:sp>
      <p:sp>
        <p:nvSpPr>
          <p:cNvPr id="8" name="Espaço Reservado para Conteúdo 2">
            <a:extLst>
              <a:ext uri="{FF2B5EF4-FFF2-40B4-BE49-F238E27FC236}">
                <a16:creationId xmlns:a16="http://schemas.microsoft.com/office/drawing/2014/main" id="{EDA32507-12D9-F94D-0FAD-B1F79389D648}"/>
              </a:ext>
            </a:extLst>
          </p:cNvPr>
          <p:cNvSpPr>
            <a:spLocks noGrp="1"/>
          </p:cNvSpPr>
          <p:nvPr>
            <p:ph sz="half" idx="2"/>
          </p:nvPr>
        </p:nvSpPr>
        <p:spPr>
          <a:xfrm>
            <a:off x="1322387" y="1420427"/>
            <a:ext cx="9050963" cy="4749703"/>
          </a:xfrm>
        </p:spPr>
        <p:txBody>
          <a:bodyPr>
            <a:normAutofit lnSpcReduction="10000"/>
          </a:bodyPr>
          <a:lstStyle/>
          <a:p>
            <a:pPr marL="285750" indent="-285750" algn="just">
              <a:buFont typeface="Arial" panose="020B0604020202020204" pitchFamily="34" charset="0"/>
              <a:buChar char="•"/>
            </a:pPr>
            <a:r>
              <a:rPr lang="pt-BR" b="0" dirty="0"/>
              <a:t>Separação da base de dados de treinamento e de teste realizada na etapa anterior.</a:t>
            </a:r>
          </a:p>
          <a:p>
            <a:pPr marL="285750" indent="-285750" algn="just">
              <a:buFont typeface="Arial" panose="020B0604020202020204" pitchFamily="34" charset="0"/>
              <a:buChar char="•"/>
            </a:pPr>
            <a:r>
              <a:rPr lang="pt-BR" b="0" dirty="0"/>
              <a:t>Definido horizonte de predição = 3 meses.</a:t>
            </a:r>
          </a:p>
          <a:p>
            <a:pPr marL="285750" indent="-285750" algn="just">
              <a:buFont typeface="Arial" panose="020B0604020202020204" pitchFamily="34" charset="0"/>
              <a:buChar char="•"/>
            </a:pPr>
            <a:r>
              <a:rPr lang="pt-BR" b="0" dirty="0"/>
              <a:t>Foram desenvolvidos 2 códigos:</a:t>
            </a:r>
          </a:p>
          <a:p>
            <a:pPr marL="569214" lvl="1" algn="just"/>
            <a:r>
              <a:rPr lang="it-IT" dirty="0"/>
              <a:t>Pred_IPCA_BaseCompleta_sempca_dummy_ann_rev1:</a:t>
            </a:r>
          </a:p>
          <a:p>
            <a:pPr marL="852678" lvl="2" algn="just"/>
            <a:r>
              <a:rPr lang="it-IT" dirty="0"/>
              <a:t>Testadas diversas configurações de hiperparâmetros para redes do tipo Simple RNN, LST, GRU e Stacked;</a:t>
            </a:r>
          </a:p>
          <a:p>
            <a:pPr marL="569214" lvl="1" algn="just"/>
            <a:r>
              <a:rPr lang="it-IT" dirty="0"/>
              <a:t>Pred_IPCA_BaseCompleta_machinelearning:</a:t>
            </a:r>
          </a:p>
          <a:p>
            <a:pPr marL="852678" lvl="2" algn="just"/>
            <a:r>
              <a:rPr lang="it-IT" dirty="0"/>
              <a:t>Testadas diversas configurações de hiperparâmetros para modelos de Machine Learning: Random Forest, AdaBoost, Gradient Boosting e XG Boost.</a:t>
            </a:r>
          </a:p>
          <a:p>
            <a:pPr marL="285750" lvl="2" algn="just"/>
            <a:r>
              <a:rPr lang="it-IT" dirty="0"/>
              <a:t>Métrica para avaliação de performance de modelos: RMSE.</a:t>
            </a:r>
          </a:p>
          <a:p>
            <a:pPr marL="285750" lvl="2" algn="just"/>
            <a:r>
              <a:rPr lang="it-IT" dirty="0"/>
              <a:t>Após a definição das configurações com melhor perfomance utilizando redes neurais e utilizando ML, os modelos de treinamento são gerados para serem testados na próxima etapa utilizando a base de dados de testes.</a:t>
            </a:r>
          </a:p>
          <a:p>
            <a:pPr marL="285750" lvl="2" algn="just"/>
            <a:endParaRPr lang="it-IT"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54160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rtlCol="0"/>
          <a:lstStyle>
            <a:defPPr>
              <a:defRPr lang="pt-BR"/>
            </a:defPPr>
          </a:lstStyle>
          <a:p>
            <a:pPr rtl="0"/>
            <a:r>
              <a:rPr lang="pt-BR" dirty="0"/>
              <a:t>Conteúdo</a:t>
            </a:r>
          </a:p>
        </p:txBody>
      </p:sp>
      <p:sp>
        <p:nvSpPr>
          <p:cNvPr id="3" name="Espaço Reservado para Conteúdo 2">
            <a:extLst>
              <a:ext uri="{FF2B5EF4-FFF2-40B4-BE49-F238E27FC236}">
                <a16:creationId xmlns:a16="http://schemas.microsoft.com/office/drawing/2014/main" id="{5671D7E5-EF66-4BCD-8DAA-E9061157F0BE}"/>
              </a:ext>
            </a:extLst>
          </p:cNvPr>
          <p:cNvSpPr>
            <a:spLocks noGrp="1"/>
          </p:cNvSpPr>
          <p:nvPr>
            <p:ph idx="1"/>
          </p:nvPr>
        </p:nvSpPr>
        <p:spPr>
          <a:xfrm>
            <a:off x="763929" y="2674013"/>
            <a:ext cx="5034987" cy="3807810"/>
          </a:xfrm>
        </p:spPr>
        <p:txBody>
          <a:bodyPr rtlCol="0">
            <a:normAutofit/>
          </a:bodyPr>
          <a:lstStyle>
            <a:defPPr>
              <a:defRPr lang="pt-BR"/>
            </a:defPPr>
          </a:lstStyle>
          <a:p>
            <a:pPr rtl="0"/>
            <a:r>
              <a:rPr lang="pt-BR" dirty="0"/>
              <a:t>Entendimento do Negócio</a:t>
            </a:r>
          </a:p>
          <a:p>
            <a:pPr rtl="0"/>
            <a:r>
              <a:rPr lang="pt-BR" dirty="0"/>
              <a:t>Entendimento dos Dados</a:t>
            </a:r>
          </a:p>
          <a:p>
            <a:pPr rtl="0"/>
            <a:r>
              <a:rPr lang="pt-BR" dirty="0"/>
              <a:t>Preparação dos Dados</a:t>
            </a:r>
          </a:p>
          <a:p>
            <a:pPr rtl="0"/>
            <a:r>
              <a:rPr lang="pt-BR" dirty="0"/>
              <a:t>Modelagem</a:t>
            </a:r>
          </a:p>
          <a:p>
            <a:pPr rtl="0"/>
            <a:r>
              <a:rPr lang="pt-BR" dirty="0"/>
              <a:t>Avaliação</a:t>
            </a:r>
          </a:p>
          <a:p>
            <a:pPr rtl="0"/>
            <a:r>
              <a:rPr lang="pt-BR" dirty="0"/>
              <a:t>Implantação– Preparação</a:t>
            </a:r>
          </a:p>
          <a:p>
            <a:pPr rtl="0"/>
            <a:r>
              <a:rPr lang="pt-BR" dirty="0"/>
              <a:t>Recomendações</a:t>
            </a:r>
          </a:p>
        </p:txBody>
      </p:sp>
      <p:sp>
        <p:nvSpPr>
          <p:cNvPr id="5" name="Espaço Reservado para o Número do Slide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a:t>2</a:t>
            </a:fld>
            <a:endParaRPr lang="pt-BR"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0F224-F46B-69DC-4D21-3700DA31B518}"/>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FB657FFB-BBEF-40B6-05A2-77405A2D8284}"/>
              </a:ext>
            </a:extLst>
          </p:cNvPr>
          <p:cNvSpPr>
            <a:spLocks noGrp="1"/>
          </p:cNvSpPr>
          <p:nvPr>
            <p:ph type="sldNum" sz="quarter" idx="12"/>
          </p:nvPr>
        </p:nvSpPr>
        <p:spPr/>
        <p:txBody>
          <a:bodyPr/>
          <a:lstStyle/>
          <a:p>
            <a:pPr rtl="0"/>
            <a:fld id="{A49DFD55-3C28-40EF-9E31-A92D2E4017FF}" type="slidenum">
              <a:rPr lang="pt-BR" smtClean="0"/>
              <a:pPr rtl="0"/>
              <a:t>20</a:t>
            </a:fld>
            <a:endParaRPr lang="pt-BR" dirty="0"/>
          </a:p>
        </p:txBody>
      </p:sp>
      <p:sp>
        <p:nvSpPr>
          <p:cNvPr id="7" name="Título 1">
            <a:extLst>
              <a:ext uri="{FF2B5EF4-FFF2-40B4-BE49-F238E27FC236}">
                <a16:creationId xmlns:a16="http://schemas.microsoft.com/office/drawing/2014/main" id="{F17700ED-F99C-04F7-85C4-BDE522F18F69}"/>
              </a:ext>
            </a:extLst>
          </p:cNvPr>
          <p:cNvSpPr>
            <a:spLocks noGrp="1"/>
          </p:cNvSpPr>
          <p:nvPr>
            <p:ph type="title"/>
          </p:nvPr>
        </p:nvSpPr>
        <p:spPr>
          <a:xfrm>
            <a:off x="1322387" y="97654"/>
            <a:ext cx="7288282" cy="730331"/>
          </a:xfrm>
        </p:spPr>
        <p:txBody>
          <a:bodyPr/>
          <a:lstStyle/>
          <a:p>
            <a:r>
              <a:rPr lang="pt-BR" dirty="0"/>
              <a:t>4. Modelagem</a:t>
            </a:r>
          </a:p>
        </p:txBody>
      </p:sp>
      <p:sp>
        <p:nvSpPr>
          <p:cNvPr id="8" name="Espaço Reservado para Conteúdo 2">
            <a:extLst>
              <a:ext uri="{FF2B5EF4-FFF2-40B4-BE49-F238E27FC236}">
                <a16:creationId xmlns:a16="http://schemas.microsoft.com/office/drawing/2014/main" id="{01FBF343-8466-395D-FE09-1416178C5E8B}"/>
              </a:ext>
            </a:extLst>
          </p:cNvPr>
          <p:cNvSpPr>
            <a:spLocks noGrp="1"/>
          </p:cNvSpPr>
          <p:nvPr>
            <p:ph sz="half" idx="2"/>
          </p:nvPr>
        </p:nvSpPr>
        <p:spPr>
          <a:xfrm>
            <a:off x="1322387" y="1420427"/>
            <a:ext cx="9050963" cy="4749703"/>
          </a:xfrm>
        </p:spPr>
        <p:txBody>
          <a:bodyPr>
            <a:normAutofit fontScale="85000" lnSpcReduction="20000"/>
          </a:bodyPr>
          <a:lstStyle/>
          <a:p>
            <a:pPr marL="0" lvl="2" indent="0" algn="just">
              <a:buNone/>
            </a:pPr>
            <a:r>
              <a:rPr lang="it-IT" dirty="0"/>
              <a:t>Modelos com Melhor Perfomance:</a:t>
            </a:r>
          </a:p>
          <a:p>
            <a:pPr marL="578358" lvl="3" algn="just"/>
            <a:r>
              <a:rPr lang="it-IT" dirty="0"/>
              <a:t>Redes Neurais Artificiais: </a:t>
            </a:r>
            <a:r>
              <a:rPr lang="pt-BR" dirty="0"/>
              <a:t>Modelo: GRU_256_base_d0.2_b16</a:t>
            </a:r>
          </a:p>
          <a:p>
            <a:pPr marL="861822" lvl="4" algn="just"/>
            <a:r>
              <a:rPr lang="pt-BR" dirty="0"/>
              <a:t>Tipo de Camada: GRU (</a:t>
            </a:r>
            <a:r>
              <a:rPr lang="pt-BR" dirty="0" err="1"/>
              <a:t>Gated</a:t>
            </a:r>
            <a:r>
              <a:rPr lang="pt-BR" dirty="0"/>
              <a:t> </a:t>
            </a:r>
            <a:r>
              <a:rPr lang="pt-BR" dirty="0" err="1"/>
              <a:t>Recurrent</a:t>
            </a:r>
            <a:r>
              <a:rPr lang="pt-BR" dirty="0"/>
              <a:t> Unit)</a:t>
            </a:r>
          </a:p>
          <a:p>
            <a:pPr marL="861822" lvl="4" algn="just"/>
            <a:r>
              <a:rPr lang="pt-BR" dirty="0"/>
              <a:t>Unidades na Camada: 256</a:t>
            </a:r>
          </a:p>
          <a:p>
            <a:pPr marL="861822" lvl="4" algn="just"/>
            <a:r>
              <a:rPr lang="pt-BR" dirty="0"/>
              <a:t>Taxa de </a:t>
            </a:r>
            <a:r>
              <a:rPr lang="pt-BR" dirty="0" err="1"/>
              <a:t>Dropout</a:t>
            </a:r>
            <a:r>
              <a:rPr lang="pt-BR" dirty="0"/>
              <a:t>: 0.2</a:t>
            </a:r>
          </a:p>
          <a:p>
            <a:pPr marL="861822" lvl="4" algn="just"/>
            <a:r>
              <a:rPr lang="pt-BR" dirty="0"/>
              <a:t>Tamanho do Lote (Batch </a:t>
            </a:r>
            <a:r>
              <a:rPr lang="pt-BR" dirty="0" err="1"/>
              <a:t>Size</a:t>
            </a:r>
            <a:r>
              <a:rPr lang="pt-BR" dirty="0"/>
              <a:t>): 16</a:t>
            </a:r>
          </a:p>
          <a:p>
            <a:pPr marL="861822" lvl="4" algn="just"/>
            <a:r>
              <a:rPr lang="pt-BR" dirty="0"/>
              <a:t>RMSE na Validação Cruzada: 0.24559 % - variação mensal</a:t>
            </a:r>
          </a:p>
          <a:p>
            <a:pPr marL="578358" lvl="3" algn="just"/>
            <a:r>
              <a:rPr lang="pt-BR" dirty="0"/>
              <a:t>Machine Learning: </a:t>
            </a:r>
            <a:r>
              <a:rPr lang="pt-BR" dirty="0" err="1"/>
              <a:t>XGBoost</a:t>
            </a:r>
            <a:r>
              <a:rPr lang="pt-BR" dirty="0"/>
              <a:t> </a:t>
            </a:r>
            <a:r>
              <a:rPr lang="pt-BR" dirty="0" err="1"/>
              <a:t>Regressor</a:t>
            </a:r>
            <a:endParaRPr lang="pt-BR" dirty="0"/>
          </a:p>
          <a:p>
            <a:pPr marL="861822" lvl="4" algn="just"/>
            <a:r>
              <a:rPr lang="pt-BR" dirty="0" err="1"/>
              <a:t>n_estimators</a:t>
            </a:r>
            <a:r>
              <a:rPr lang="pt-BR" dirty="0"/>
              <a:t>: 120</a:t>
            </a:r>
          </a:p>
          <a:p>
            <a:pPr marL="861822" lvl="4" algn="just"/>
            <a:r>
              <a:rPr lang="pt-BR" dirty="0" err="1"/>
              <a:t>learning_rate</a:t>
            </a:r>
            <a:r>
              <a:rPr lang="pt-BR" dirty="0"/>
              <a:t>: 0.05</a:t>
            </a:r>
          </a:p>
          <a:p>
            <a:pPr marL="861822" lvl="4" algn="just"/>
            <a:r>
              <a:rPr lang="pt-BR" dirty="0" err="1"/>
              <a:t>max_depth</a:t>
            </a:r>
            <a:r>
              <a:rPr lang="pt-BR" dirty="0"/>
              <a:t>: 4</a:t>
            </a:r>
          </a:p>
          <a:p>
            <a:pPr marL="861822" lvl="4" algn="just"/>
            <a:r>
              <a:rPr lang="pt-BR" dirty="0" err="1"/>
              <a:t>subsample</a:t>
            </a:r>
            <a:r>
              <a:rPr lang="pt-BR" dirty="0"/>
              <a:t>: 0.8 (Usa 80% dos dados por árvore)</a:t>
            </a:r>
          </a:p>
          <a:p>
            <a:pPr marL="861822" lvl="4" algn="just"/>
            <a:r>
              <a:rPr lang="pt-BR" dirty="0" err="1"/>
              <a:t>colsample_bytree</a:t>
            </a:r>
            <a:r>
              <a:rPr lang="pt-BR" dirty="0"/>
              <a:t>: 0.4 (Usa 40% das features por árvore)</a:t>
            </a:r>
          </a:p>
          <a:p>
            <a:pPr marL="861822" lvl="4" algn="just"/>
            <a:r>
              <a:rPr lang="pt-BR" dirty="0" err="1"/>
              <a:t>gamma</a:t>
            </a:r>
            <a:r>
              <a:rPr lang="pt-BR" dirty="0"/>
              <a:t>: 0</a:t>
            </a:r>
          </a:p>
          <a:p>
            <a:pPr marL="861822" lvl="4" algn="just"/>
            <a:r>
              <a:rPr lang="pt-BR" dirty="0"/>
              <a:t>RMSE na Validação Cruzada: 0.2559 % - variação mensal</a:t>
            </a:r>
          </a:p>
          <a:p>
            <a:pPr marL="861822" lvl="4" algn="just"/>
            <a:endParaRPr lang="it-IT"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830121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00153-2984-5567-4437-A8582E3AE5C5}"/>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01957E47-7728-08C2-69D8-C21B08BC11DE}"/>
              </a:ext>
            </a:extLst>
          </p:cNvPr>
          <p:cNvSpPr>
            <a:spLocks noGrp="1"/>
          </p:cNvSpPr>
          <p:nvPr>
            <p:ph type="sldNum" sz="quarter" idx="12"/>
          </p:nvPr>
        </p:nvSpPr>
        <p:spPr/>
        <p:txBody>
          <a:bodyPr/>
          <a:lstStyle/>
          <a:p>
            <a:pPr rtl="0"/>
            <a:fld id="{A49DFD55-3C28-40EF-9E31-A92D2E4017FF}" type="slidenum">
              <a:rPr lang="pt-BR" smtClean="0"/>
              <a:pPr rtl="0"/>
              <a:t>21</a:t>
            </a:fld>
            <a:endParaRPr lang="pt-BR" dirty="0"/>
          </a:p>
        </p:txBody>
      </p:sp>
      <p:sp>
        <p:nvSpPr>
          <p:cNvPr id="7" name="Título 1">
            <a:extLst>
              <a:ext uri="{FF2B5EF4-FFF2-40B4-BE49-F238E27FC236}">
                <a16:creationId xmlns:a16="http://schemas.microsoft.com/office/drawing/2014/main" id="{630899E9-62C6-2C03-12C9-F66C11674772}"/>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10A593AA-58C1-864C-7AA7-AA8BE4158D5B}"/>
              </a:ext>
            </a:extLst>
          </p:cNvPr>
          <p:cNvSpPr>
            <a:spLocks noGrp="1"/>
          </p:cNvSpPr>
          <p:nvPr>
            <p:ph sz="half" idx="2"/>
          </p:nvPr>
        </p:nvSpPr>
        <p:spPr>
          <a:xfrm>
            <a:off x="1411163" y="1606646"/>
            <a:ext cx="9050963" cy="4749703"/>
          </a:xfrm>
        </p:spPr>
        <p:txBody>
          <a:bodyPr>
            <a:normAutofit/>
          </a:bodyPr>
          <a:lstStyle/>
          <a:p>
            <a:pPr marL="285750" indent="-285750" algn="just">
              <a:buFont typeface="Arial" panose="020B0604020202020204" pitchFamily="34" charset="0"/>
              <a:buChar char="•"/>
            </a:pPr>
            <a:r>
              <a:rPr lang="pt-BR" b="0" dirty="0"/>
              <a:t>Com os dados da base de teste, são utilizados os modelos gerados para prever os valores da variável target (IPCA de bens industriais). Estes valores são, então, comparados com os valores reais da base de teste.</a:t>
            </a:r>
          </a:p>
          <a:p>
            <a:pPr marL="285750" indent="-285750" algn="just">
              <a:buFont typeface="Arial" panose="020B0604020202020204" pitchFamily="34" charset="0"/>
              <a:buChar char="•"/>
            </a:pPr>
            <a:r>
              <a:rPr lang="pt-BR" b="0" dirty="0"/>
              <a:t>Observou-se que ocorre um aumento significativo do RMSE na base de teste em ambos os modelos</a:t>
            </a:r>
            <a:endParaRPr lang="it-IT" dirty="0"/>
          </a:p>
          <a:p>
            <a:pPr marL="285750" lvl="2" algn="just"/>
            <a:endParaRPr lang="it-IT"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graphicFrame>
        <p:nvGraphicFramePr>
          <p:cNvPr id="2" name="Tabela 1">
            <a:extLst>
              <a:ext uri="{FF2B5EF4-FFF2-40B4-BE49-F238E27FC236}">
                <a16:creationId xmlns:a16="http://schemas.microsoft.com/office/drawing/2014/main" id="{D3E3C23F-006D-60E9-A76B-A673831F2761}"/>
              </a:ext>
            </a:extLst>
          </p:cNvPr>
          <p:cNvGraphicFramePr>
            <a:graphicFrameLocks noGrp="1"/>
          </p:cNvGraphicFramePr>
          <p:nvPr>
            <p:extLst>
              <p:ext uri="{D42A27DB-BD31-4B8C-83A1-F6EECF244321}">
                <p14:modId xmlns:p14="http://schemas.microsoft.com/office/powerpoint/2010/main" val="1102548330"/>
              </p:ext>
            </p:extLst>
          </p:nvPr>
        </p:nvGraphicFramePr>
        <p:xfrm>
          <a:off x="2139519" y="3249227"/>
          <a:ext cx="7368465" cy="2379216"/>
        </p:xfrm>
        <a:graphic>
          <a:graphicData uri="http://schemas.openxmlformats.org/drawingml/2006/table">
            <a:tbl>
              <a:tblPr>
                <a:tableStyleId>{C083E6E3-FA7D-4D7B-A595-EF9225AFEA82}</a:tableStyleId>
              </a:tblPr>
              <a:tblGrid>
                <a:gridCol w="4386915">
                  <a:extLst>
                    <a:ext uri="{9D8B030D-6E8A-4147-A177-3AD203B41FA5}">
                      <a16:colId xmlns:a16="http://schemas.microsoft.com/office/drawing/2014/main" val="1073613977"/>
                    </a:ext>
                  </a:extLst>
                </a:gridCol>
                <a:gridCol w="1490775">
                  <a:extLst>
                    <a:ext uri="{9D8B030D-6E8A-4147-A177-3AD203B41FA5}">
                      <a16:colId xmlns:a16="http://schemas.microsoft.com/office/drawing/2014/main" val="184111237"/>
                    </a:ext>
                  </a:extLst>
                </a:gridCol>
                <a:gridCol w="1490775">
                  <a:extLst>
                    <a:ext uri="{9D8B030D-6E8A-4147-A177-3AD203B41FA5}">
                      <a16:colId xmlns:a16="http://schemas.microsoft.com/office/drawing/2014/main" val="3979399252"/>
                    </a:ext>
                  </a:extLst>
                </a:gridCol>
              </a:tblGrid>
              <a:tr h="594804">
                <a:tc rowSpan="2">
                  <a:txBody>
                    <a:bodyPr/>
                    <a:lstStyle/>
                    <a:p>
                      <a:pPr algn="ctr" fontAlgn="ctr">
                        <a:buNone/>
                      </a:pPr>
                      <a:r>
                        <a:rPr lang="pt-BR" sz="1600" b="1" u="none" strike="noStrike" dirty="0">
                          <a:solidFill>
                            <a:srgbClr val="000000"/>
                          </a:solidFill>
                          <a:effectLst/>
                        </a:rPr>
                        <a:t>Modelo</a:t>
                      </a:r>
                      <a:endParaRPr lang="pt-BR" sz="1600" b="1"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gridSpan="2">
                  <a:txBody>
                    <a:bodyPr/>
                    <a:lstStyle/>
                    <a:p>
                      <a:pPr algn="ctr" fontAlgn="ctr">
                        <a:buNone/>
                      </a:pPr>
                      <a:r>
                        <a:rPr lang="pt-BR" sz="1600" b="1" u="none" strike="noStrike" dirty="0">
                          <a:solidFill>
                            <a:srgbClr val="000000"/>
                          </a:solidFill>
                          <a:effectLst/>
                        </a:rPr>
                        <a:t>RMSE %</a:t>
                      </a:r>
                      <a:endParaRPr lang="pt-BR" sz="1600" b="1"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tc hMerge="1">
                  <a:txBody>
                    <a:bodyPr/>
                    <a:lstStyle/>
                    <a:p>
                      <a:endParaRPr lang="pt-BR"/>
                    </a:p>
                  </a:txBody>
                  <a:tcPr/>
                </a:tc>
                <a:extLst>
                  <a:ext uri="{0D108BD9-81ED-4DB2-BD59-A6C34878D82A}">
                    <a16:rowId xmlns:a16="http://schemas.microsoft.com/office/drawing/2014/main" val="3865966549"/>
                  </a:ext>
                </a:extLst>
              </a:tr>
              <a:tr h="594804">
                <a:tc vMerge="1">
                  <a:txBody>
                    <a:bodyPr/>
                    <a:lstStyle/>
                    <a:p>
                      <a:endParaRPr lang="pt-BR"/>
                    </a:p>
                  </a:txBody>
                  <a:tcPr/>
                </a:tc>
                <a:tc>
                  <a:txBody>
                    <a:bodyPr/>
                    <a:lstStyle/>
                    <a:p>
                      <a:pPr algn="ctr" fontAlgn="ctr">
                        <a:buNone/>
                      </a:pPr>
                      <a:r>
                        <a:rPr lang="pt-BR" sz="1600" b="1" u="none" strike="noStrike" dirty="0">
                          <a:solidFill>
                            <a:srgbClr val="000000"/>
                          </a:solidFill>
                          <a:effectLst/>
                        </a:rPr>
                        <a:t>Validação</a:t>
                      </a:r>
                      <a:endParaRPr lang="pt-BR" sz="1600" b="1" i="0" u="none" strike="noStrike" dirty="0">
                        <a:solidFill>
                          <a:srgbClr val="000000"/>
                        </a:solidFill>
                        <a:effectLst/>
                        <a:latin typeface="Aptos Narrow" panose="020B0004020202020204" pitchFamily="34" charset="0"/>
                      </a:endParaRPr>
                    </a:p>
                  </a:txBody>
                  <a:tcPr marL="7620" marR="7620" marT="7620" marB="0" anchor="ctr">
                    <a:lnB w="12700" cap="flat" cmpd="sng" algn="ctr">
                      <a:solidFill>
                        <a:schemeClr val="tx1"/>
                      </a:solidFill>
                      <a:prstDash val="sysDash"/>
                      <a:round/>
                      <a:headEnd type="none" w="med" len="med"/>
                      <a:tailEnd type="none" w="med" len="med"/>
                    </a:lnB>
                  </a:tcPr>
                </a:tc>
                <a:tc>
                  <a:txBody>
                    <a:bodyPr/>
                    <a:lstStyle/>
                    <a:p>
                      <a:pPr algn="ctr" fontAlgn="ctr">
                        <a:buNone/>
                      </a:pPr>
                      <a:r>
                        <a:rPr lang="pt-BR" sz="1600" b="1" u="none" strike="noStrike" dirty="0">
                          <a:solidFill>
                            <a:srgbClr val="000000"/>
                          </a:solidFill>
                          <a:effectLst/>
                        </a:rPr>
                        <a:t>Teste</a:t>
                      </a:r>
                      <a:endParaRPr lang="pt-BR" sz="1600" b="1" i="0" u="none" strike="noStrike" dirty="0">
                        <a:solidFill>
                          <a:srgbClr val="000000"/>
                        </a:solidFill>
                        <a:effectLst/>
                        <a:latin typeface="Aptos Narrow" panose="020B0004020202020204" pitchFamily="34" charset="0"/>
                      </a:endParaRPr>
                    </a:p>
                  </a:txBody>
                  <a:tcPr marL="7620" marR="7620" marT="7620" marB="0" anchor="ctr">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831551500"/>
                  </a:ext>
                </a:extLst>
              </a:tr>
              <a:tr h="594804">
                <a:tc>
                  <a:txBody>
                    <a:bodyPr/>
                    <a:lstStyle/>
                    <a:p>
                      <a:pPr algn="l" fontAlgn="ctr">
                        <a:buNone/>
                      </a:pPr>
                      <a:r>
                        <a:rPr lang="pt-BR" sz="1600" b="0" u="none" strike="noStrike" dirty="0">
                          <a:solidFill>
                            <a:srgbClr val="000000"/>
                          </a:solidFill>
                          <a:effectLst/>
                        </a:rPr>
                        <a:t>Redes Neurais - Modelo: GRU_256_base_d0.2_b16</a:t>
                      </a:r>
                      <a:endParaRPr lang="pt-BR" sz="1600" b="0"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tc>
                  <a:txBody>
                    <a:bodyPr/>
                    <a:lstStyle/>
                    <a:p>
                      <a:pPr algn="ctr" fontAlgn="ctr">
                        <a:buNone/>
                      </a:pPr>
                      <a:r>
                        <a:rPr lang="pt-BR" sz="1600" b="0" u="none" strike="noStrike" dirty="0">
                          <a:solidFill>
                            <a:srgbClr val="000000"/>
                          </a:solidFill>
                          <a:effectLst/>
                        </a:rPr>
                        <a:t>0,25</a:t>
                      </a:r>
                      <a:endParaRPr lang="pt-BR" sz="1600" b="0"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tc>
                  <a:txBody>
                    <a:bodyPr/>
                    <a:lstStyle/>
                    <a:p>
                      <a:pPr algn="ctr" fontAlgn="ctr">
                        <a:buNone/>
                      </a:pPr>
                      <a:r>
                        <a:rPr lang="pt-BR" sz="1600" b="0" u="none" strike="noStrike" dirty="0">
                          <a:solidFill>
                            <a:srgbClr val="000000"/>
                          </a:solidFill>
                          <a:effectLst/>
                        </a:rPr>
                        <a:t>0,38</a:t>
                      </a:r>
                      <a:endParaRPr lang="pt-BR" sz="1600" b="0"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val="602471033"/>
                  </a:ext>
                </a:extLst>
              </a:tr>
              <a:tr h="594804">
                <a:tc>
                  <a:txBody>
                    <a:bodyPr/>
                    <a:lstStyle/>
                    <a:p>
                      <a:pPr algn="l" fontAlgn="ctr">
                        <a:buNone/>
                      </a:pPr>
                      <a:r>
                        <a:rPr lang="pt-BR" sz="1600" b="0" u="none" strike="noStrike" dirty="0">
                          <a:solidFill>
                            <a:srgbClr val="000000"/>
                          </a:solidFill>
                          <a:effectLst/>
                        </a:rPr>
                        <a:t>Machine Learning - </a:t>
                      </a:r>
                      <a:r>
                        <a:rPr lang="pt-BR" sz="1600" b="0" u="none" strike="noStrike" dirty="0" err="1">
                          <a:solidFill>
                            <a:srgbClr val="000000"/>
                          </a:solidFill>
                          <a:effectLst/>
                        </a:rPr>
                        <a:t>XGBoost</a:t>
                      </a:r>
                      <a:r>
                        <a:rPr lang="pt-BR" sz="1600" b="0" u="none" strike="noStrike" dirty="0">
                          <a:solidFill>
                            <a:srgbClr val="000000"/>
                          </a:solidFill>
                          <a:effectLst/>
                        </a:rPr>
                        <a:t> </a:t>
                      </a:r>
                      <a:r>
                        <a:rPr lang="pt-BR" sz="1600" b="0" u="none" strike="noStrike" dirty="0" err="1">
                          <a:solidFill>
                            <a:srgbClr val="000000"/>
                          </a:solidFill>
                          <a:effectLst/>
                        </a:rPr>
                        <a:t>Regressor</a:t>
                      </a:r>
                      <a:endParaRPr lang="pt-BR" sz="16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600" b="0" u="none" strike="noStrike">
                          <a:solidFill>
                            <a:srgbClr val="000000"/>
                          </a:solidFill>
                          <a:effectLst/>
                        </a:rPr>
                        <a:t>0,26</a:t>
                      </a:r>
                      <a:endParaRPr lang="pt-BR" sz="16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600" b="0" u="none" strike="noStrike" dirty="0">
                          <a:solidFill>
                            <a:srgbClr val="000000"/>
                          </a:solidFill>
                          <a:effectLst/>
                        </a:rPr>
                        <a:t>0,42</a:t>
                      </a:r>
                      <a:endParaRPr lang="pt-BR" sz="16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81826934"/>
                  </a:ext>
                </a:extLst>
              </a:tr>
            </a:tbl>
          </a:graphicData>
        </a:graphic>
      </p:graphicFrame>
    </p:spTree>
    <p:extLst>
      <p:ext uri="{BB962C8B-B14F-4D97-AF65-F5344CB8AC3E}">
        <p14:creationId xmlns:p14="http://schemas.microsoft.com/office/powerpoint/2010/main" val="212501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EF348-09E7-8959-B8F1-DC80E46B16A9}"/>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2B19CCF6-4C34-B402-7976-4E9AF0ABFFEA}"/>
              </a:ext>
            </a:extLst>
          </p:cNvPr>
          <p:cNvSpPr>
            <a:spLocks noGrp="1"/>
          </p:cNvSpPr>
          <p:nvPr>
            <p:ph type="sldNum" sz="quarter" idx="12"/>
          </p:nvPr>
        </p:nvSpPr>
        <p:spPr/>
        <p:txBody>
          <a:bodyPr/>
          <a:lstStyle/>
          <a:p>
            <a:pPr rtl="0"/>
            <a:fld id="{A49DFD55-3C28-40EF-9E31-A92D2E4017FF}" type="slidenum">
              <a:rPr lang="pt-BR" smtClean="0"/>
              <a:pPr rtl="0"/>
              <a:t>22</a:t>
            </a:fld>
            <a:endParaRPr lang="pt-BR" dirty="0"/>
          </a:p>
        </p:txBody>
      </p:sp>
      <p:sp>
        <p:nvSpPr>
          <p:cNvPr id="7" name="Título 1">
            <a:extLst>
              <a:ext uri="{FF2B5EF4-FFF2-40B4-BE49-F238E27FC236}">
                <a16:creationId xmlns:a16="http://schemas.microsoft.com/office/drawing/2014/main" id="{634C863E-C1A7-8C4A-CE95-65AE781F52F2}"/>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39177914-FBA2-F4AA-A10A-71E08BA5F7CC}"/>
              </a:ext>
            </a:extLst>
          </p:cNvPr>
          <p:cNvSpPr>
            <a:spLocks noGrp="1"/>
          </p:cNvSpPr>
          <p:nvPr>
            <p:ph sz="half" idx="2"/>
          </p:nvPr>
        </p:nvSpPr>
        <p:spPr>
          <a:xfrm>
            <a:off x="1322387" y="1722055"/>
            <a:ext cx="9508371" cy="4749703"/>
          </a:xfrm>
        </p:spPr>
        <p:txBody>
          <a:bodyPr>
            <a:normAutofit lnSpcReduction="10000"/>
          </a:bodyPr>
          <a:lstStyle/>
          <a:p>
            <a:pPr marL="285750" indent="-285750" algn="just">
              <a:buFont typeface="Arial" panose="020B0604020202020204" pitchFamily="34" charset="0"/>
              <a:buChar char="•"/>
            </a:pPr>
            <a:r>
              <a:rPr lang="pt-BR" b="0" dirty="0"/>
              <a:t>O modelo foi treinado majoritariamente com dados de um período (2005-2020) que, apesar de suas próprias crises, tinha uma certa dinâmica. O conjunto de teste (2021-2024), por outro lado, foi dominado por um regime completamente novo e de altíssima volatilidade, influenciado pelos efeitos da pandemia e da guerra na Ucrânia. O modelo aprendeu os padrões do "mundo antigo" e teve dificuldade em aplicá-los perfeitamente ao "mundo novo".</a:t>
            </a:r>
          </a:p>
          <a:p>
            <a:pPr marL="285750" indent="-285750" algn="just">
              <a:buFont typeface="Arial" panose="020B0604020202020204" pitchFamily="34" charset="0"/>
              <a:buChar char="•"/>
            </a:pPr>
            <a:r>
              <a:rPr lang="pt-BR" b="0" dirty="0"/>
              <a:t>Existe uma profunda quebra estrutural na série da inflação de bens industriais a partir de 2020. Os padrões e as relações entre as variáveis no período </a:t>
            </a:r>
            <a:r>
              <a:rPr lang="pt-BR" b="0" dirty="0" err="1"/>
              <a:t>pré</a:t>
            </a:r>
            <a:r>
              <a:rPr lang="pt-BR" b="0" dirty="0"/>
              <a:t>-pandemia não são mais suficientes para prever com acurácia o período durante pandemia.</a:t>
            </a:r>
          </a:p>
          <a:p>
            <a:pPr marL="285750" indent="-285750" algn="just">
              <a:buFont typeface="Arial" panose="020B0604020202020204" pitchFamily="34" charset="0"/>
              <a:buChar char="•"/>
            </a:pPr>
            <a:r>
              <a:rPr lang="pt-BR" b="0" dirty="0"/>
              <a:t>A análise dos resultados dos modelos indica que há uma pior performance no período de exceção. A exclusão dos dados do período de exceção pode ser a chave para se entender o verdadeiro potencial do modelo em "tempos normais".</a:t>
            </a:r>
          </a:p>
          <a:p>
            <a:pPr marL="569214" lvl="1" algn="just"/>
            <a:r>
              <a:rPr lang="pt-BR" b="0" dirty="0"/>
              <a:t>Ao fazer isso, há a separação efetiva da avaliação em duas partes:</a:t>
            </a:r>
          </a:p>
          <a:p>
            <a:pPr marL="852678" lvl="2" algn="just"/>
            <a:r>
              <a:rPr lang="pt-BR" b="0" dirty="0"/>
              <a:t>Qual a performance do modelo em "tempos normais"?</a:t>
            </a:r>
          </a:p>
          <a:p>
            <a:pPr marL="852678" lvl="2" algn="just"/>
            <a:r>
              <a:rPr lang="pt-BR" b="0" dirty="0"/>
              <a:t>Qual o impacto da crise na performance?</a:t>
            </a:r>
            <a:endParaRPr lang="it-IT" b="0"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628690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473BC-3554-7056-DD11-549000F967E3}"/>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B6D50359-38A3-5CDC-D9C8-D8FE3422FD10}"/>
              </a:ext>
            </a:extLst>
          </p:cNvPr>
          <p:cNvSpPr>
            <a:spLocks noGrp="1"/>
          </p:cNvSpPr>
          <p:nvPr>
            <p:ph type="sldNum" sz="quarter" idx="12"/>
          </p:nvPr>
        </p:nvSpPr>
        <p:spPr/>
        <p:txBody>
          <a:bodyPr/>
          <a:lstStyle/>
          <a:p>
            <a:pPr rtl="0"/>
            <a:fld id="{A49DFD55-3C28-40EF-9E31-A92D2E4017FF}" type="slidenum">
              <a:rPr lang="pt-BR" smtClean="0"/>
              <a:pPr rtl="0"/>
              <a:t>23</a:t>
            </a:fld>
            <a:endParaRPr lang="pt-BR" dirty="0"/>
          </a:p>
        </p:txBody>
      </p:sp>
      <p:sp>
        <p:nvSpPr>
          <p:cNvPr id="7" name="Título 1">
            <a:extLst>
              <a:ext uri="{FF2B5EF4-FFF2-40B4-BE49-F238E27FC236}">
                <a16:creationId xmlns:a16="http://schemas.microsoft.com/office/drawing/2014/main" id="{2AF546EC-79F5-8BFA-6FF9-FC08B6657944}"/>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F98573BD-9843-F247-B7A3-CEC2EC6A5F77}"/>
              </a:ext>
            </a:extLst>
          </p:cNvPr>
          <p:cNvSpPr>
            <a:spLocks noGrp="1"/>
          </p:cNvSpPr>
          <p:nvPr>
            <p:ph sz="half" idx="2"/>
          </p:nvPr>
        </p:nvSpPr>
        <p:spPr>
          <a:xfrm>
            <a:off x="1322387" y="1606646"/>
            <a:ext cx="9508371" cy="4749703"/>
          </a:xfrm>
        </p:spPr>
        <p:txBody>
          <a:bodyPr>
            <a:normAutofit/>
          </a:bodyPr>
          <a:lstStyle/>
          <a:p>
            <a:pPr marL="569214" lvl="1" algn="just"/>
            <a:r>
              <a:rPr lang="pt-BR" sz="1600" b="0" dirty="0"/>
              <a:t>O desafio na previsão, portanto, não advém de uma limitação de um tipo de modelo específico (redes neurais vs. árvores), mas sim uma característica dos dados: o período de teste (2021-2024) representa um regime econômico muito diferente daquele em que os modelos foram predominantemente treinados (2005-2020).</a:t>
            </a:r>
          </a:p>
          <a:p>
            <a:pPr marL="569214" lvl="1" algn="just"/>
            <a:r>
              <a:rPr lang="pt-BR" sz="1600" dirty="0"/>
              <a:t>Foi realizada a </a:t>
            </a:r>
            <a:r>
              <a:rPr lang="pt-BR" sz="1600" b="0" dirty="0"/>
              <a:t>mesma análise, separando o período de exceção do período “normal” para comparar os dois modelos e entender o verdadeiro potencial de cada um.</a:t>
            </a:r>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graphicFrame>
        <p:nvGraphicFramePr>
          <p:cNvPr id="2" name="Tabela 1">
            <a:extLst>
              <a:ext uri="{FF2B5EF4-FFF2-40B4-BE49-F238E27FC236}">
                <a16:creationId xmlns:a16="http://schemas.microsoft.com/office/drawing/2014/main" id="{D1B119D9-A9B0-85FD-01D6-BA052B45057E}"/>
              </a:ext>
            </a:extLst>
          </p:cNvPr>
          <p:cNvGraphicFramePr>
            <a:graphicFrameLocks noGrp="1"/>
          </p:cNvGraphicFramePr>
          <p:nvPr>
            <p:extLst>
              <p:ext uri="{D42A27DB-BD31-4B8C-83A1-F6EECF244321}">
                <p14:modId xmlns:p14="http://schemas.microsoft.com/office/powerpoint/2010/main" val="215681754"/>
              </p:ext>
            </p:extLst>
          </p:nvPr>
        </p:nvGraphicFramePr>
        <p:xfrm>
          <a:off x="1890944" y="3260325"/>
          <a:ext cx="8069800" cy="2638496"/>
        </p:xfrm>
        <a:graphic>
          <a:graphicData uri="http://schemas.openxmlformats.org/drawingml/2006/table">
            <a:tbl>
              <a:tblPr>
                <a:tableStyleId>{9D7B26C5-4107-4FEC-AEDC-1716B250A1EF}</a:tableStyleId>
              </a:tblPr>
              <a:tblGrid>
                <a:gridCol w="2017450">
                  <a:extLst>
                    <a:ext uri="{9D8B030D-6E8A-4147-A177-3AD203B41FA5}">
                      <a16:colId xmlns:a16="http://schemas.microsoft.com/office/drawing/2014/main" val="2477448947"/>
                    </a:ext>
                  </a:extLst>
                </a:gridCol>
                <a:gridCol w="2017450">
                  <a:extLst>
                    <a:ext uri="{9D8B030D-6E8A-4147-A177-3AD203B41FA5}">
                      <a16:colId xmlns:a16="http://schemas.microsoft.com/office/drawing/2014/main" val="3099034329"/>
                    </a:ext>
                  </a:extLst>
                </a:gridCol>
                <a:gridCol w="2017450">
                  <a:extLst>
                    <a:ext uri="{9D8B030D-6E8A-4147-A177-3AD203B41FA5}">
                      <a16:colId xmlns:a16="http://schemas.microsoft.com/office/drawing/2014/main" val="3000096535"/>
                    </a:ext>
                  </a:extLst>
                </a:gridCol>
                <a:gridCol w="2017450">
                  <a:extLst>
                    <a:ext uri="{9D8B030D-6E8A-4147-A177-3AD203B41FA5}">
                      <a16:colId xmlns:a16="http://schemas.microsoft.com/office/drawing/2014/main" val="2110689085"/>
                    </a:ext>
                  </a:extLst>
                </a:gridCol>
              </a:tblGrid>
              <a:tr h="544164">
                <a:tc>
                  <a:txBody>
                    <a:bodyPr/>
                    <a:lstStyle/>
                    <a:p>
                      <a:pPr algn="ctr" rtl="0" fontAlgn="b">
                        <a:buNone/>
                      </a:pPr>
                      <a:r>
                        <a:rPr lang="pt-BR" sz="1600" b="1" dirty="0">
                          <a:effectLst/>
                        </a:rPr>
                        <a:t>Métrica</a:t>
                      </a:r>
                    </a:p>
                  </a:txBody>
                  <a:tcPr marL="11491" marR="11491" marT="7661" marB="7661" anchor="ctr"/>
                </a:tc>
                <a:tc>
                  <a:txBody>
                    <a:bodyPr/>
                    <a:lstStyle/>
                    <a:p>
                      <a:pPr algn="ctr" rtl="0" fontAlgn="b">
                        <a:buNone/>
                      </a:pPr>
                      <a:r>
                        <a:rPr lang="pt-BR" sz="1600" b="1" dirty="0">
                          <a:effectLst/>
                        </a:rPr>
                        <a:t>Melhor Rede Neural (GRU)</a:t>
                      </a:r>
                    </a:p>
                  </a:txBody>
                  <a:tcPr marL="11491" marR="11491" marT="7661" marB="7661" anchor="ctr"/>
                </a:tc>
                <a:tc>
                  <a:txBody>
                    <a:bodyPr/>
                    <a:lstStyle/>
                    <a:p>
                      <a:pPr algn="ctr" rtl="0" fontAlgn="b">
                        <a:buNone/>
                      </a:pPr>
                      <a:r>
                        <a:rPr lang="pt-BR" sz="1600" b="1" dirty="0">
                          <a:effectLst/>
                        </a:rPr>
                        <a:t>Melhor Machine Learning (</a:t>
                      </a:r>
                      <a:r>
                        <a:rPr lang="pt-BR" sz="1600" b="1" dirty="0" err="1">
                          <a:effectLst/>
                        </a:rPr>
                        <a:t>XGBoost</a:t>
                      </a:r>
                      <a:r>
                        <a:rPr lang="pt-BR" sz="1600" b="1" dirty="0">
                          <a:effectLst/>
                        </a:rPr>
                        <a:t>)</a:t>
                      </a:r>
                    </a:p>
                  </a:txBody>
                  <a:tcPr marL="11491" marR="11491" marT="7661" marB="7661" anchor="ctr"/>
                </a:tc>
                <a:tc>
                  <a:txBody>
                    <a:bodyPr/>
                    <a:lstStyle/>
                    <a:p>
                      <a:pPr algn="ctr" rtl="0" fontAlgn="b">
                        <a:buNone/>
                      </a:pPr>
                      <a:r>
                        <a:rPr lang="pt-BR" sz="1600" b="1" dirty="0">
                          <a:effectLst/>
                        </a:rPr>
                        <a:t>Melhor Modelo</a:t>
                      </a:r>
                    </a:p>
                  </a:txBody>
                  <a:tcPr marL="0" marR="0" marT="7661" marB="7661" anchor="ctr"/>
                </a:tc>
                <a:extLst>
                  <a:ext uri="{0D108BD9-81ED-4DB2-BD59-A6C34878D82A}">
                    <a16:rowId xmlns:a16="http://schemas.microsoft.com/office/drawing/2014/main" val="3307663241"/>
                  </a:ext>
                </a:extLst>
              </a:tr>
              <a:tr h="391117">
                <a:tc>
                  <a:txBody>
                    <a:bodyPr/>
                    <a:lstStyle/>
                    <a:p>
                      <a:pPr rtl="0" fontAlgn="b">
                        <a:buNone/>
                      </a:pPr>
                      <a:r>
                        <a:rPr lang="pt-BR" sz="1600" dirty="0">
                          <a:effectLst/>
                        </a:rPr>
                        <a:t>RMSE (Validação Cruzada) %</a:t>
                      </a:r>
                    </a:p>
                  </a:txBody>
                  <a:tcPr marL="11491" marR="11491" marT="7661" marB="7661" anchor="b"/>
                </a:tc>
                <a:tc>
                  <a:txBody>
                    <a:bodyPr/>
                    <a:lstStyle/>
                    <a:p>
                      <a:pPr algn="ctr" rtl="0" fontAlgn="b">
                        <a:buNone/>
                      </a:pPr>
                      <a:r>
                        <a:rPr lang="pt-BR" sz="1600" dirty="0">
                          <a:effectLst/>
                        </a:rPr>
                        <a:t>~0.246</a:t>
                      </a:r>
                    </a:p>
                  </a:txBody>
                  <a:tcPr marL="11491" marR="11491" marT="7661" marB="7661" anchor="b"/>
                </a:tc>
                <a:tc>
                  <a:txBody>
                    <a:bodyPr/>
                    <a:lstStyle/>
                    <a:p>
                      <a:pPr algn="ctr" rtl="0" fontAlgn="b">
                        <a:buNone/>
                      </a:pPr>
                      <a:r>
                        <a:rPr lang="pt-BR" sz="1600" dirty="0">
                          <a:effectLst/>
                        </a:rPr>
                        <a:t>0.256</a:t>
                      </a:r>
                    </a:p>
                  </a:txBody>
                  <a:tcPr marL="11491" marR="11491" marT="7661" marB="7661" anchor="b"/>
                </a:tc>
                <a:tc>
                  <a:txBody>
                    <a:bodyPr/>
                    <a:lstStyle/>
                    <a:p>
                      <a:pPr algn="ctr" rtl="0" fontAlgn="b">
                        <a:buNone/>
                      </a:pPr>
                      <a:r>
                        <a:rPr lang="pt-BR" sz="1600" dirty="0">
                          <a:effectLst/>
                        </a:rPr>
                        <a:t>Rede Neural - GRU</a:t>
                      </a:r>
                    </a:p>
                  </a:txBody>
                  <a:tcPr marL="11491" marR="11491" marT="7661" marB="7661" anchor="b"/>
                </a:tc>
                <a:extLst>
                  <a:ext uri="{0D108BD9-81ED-4DB2-BD59-A6C34878D82A}">
                    <a16:rowId xmlns:a16="http://schemas.microsoft.com/office/drawing/2014/main" val="3645877211"/>
                  </a:ext>
                </a:extLst>
              </a:tr>
              <a:tr h="391117">
                <a:tc>
                  <a:txBody>
                    <a:bodyPr/>
                    <a:lstStyle/>
                    <a:p>
                      <a:pPr rtl="0" fontAlgn="b">
                        <a:buNone/>
                      </a:pPr>
                      <a:r>
                        <a:rPr lang="pt-BR" sz="1600" dirty="0">
                          <a:effectLst/>
                        </a:rPr>
                        <a:t>RMSE (Teste - Completo) %</a:t>
                      </a:r>
                    </a:p>
                  </a:txBody>
                  <a:tcPr marL="11491" marR="11491" marT="7661" marB="7661" anchor="b"/>
                </a:tc>
                <a:tc>
                  <a:txBody>
                    <a:bodyPr/>
                    <a:lstStyle/>
                    <a:p>
                      <a:pPr algn="ctr" rtl="0" fontAlgn="b">
                        <a:buNone/>
                      </a:pPr>
                      <a:r>
                        <a:rPr lang="pt-BR" sz="1600">
                          <a:effectLst/>
                        </a:rPr>
                        <a:t>0.38</a:t>
                      </a:r>
                    </a:p>
                  </a:txBody>
                  <a:tcPr marL="11491" marR="11491" marT="7661" marB="7661" anchor="b"/>
                </a:tc>
                <a:tc>
                  <a:txBody>
                    <a:bodyPr/>
                    <a:lstStyle/>
                    <a:p>
                      <a:pPr algn="ctr" rtl="0" fontAlgn="b">
                        <a:buNone/>
                      </a:pPr>
                      <a:r>
                        <a:rPr lang="pt-BR" sz="1600" dirty="0">
                          <a:effectLst/>
                        </a:rPr>
                        <a:t>0.42</a:t>
                      </a:r>
                    </a:p>
                  </a:txBody>
                  <a:tcPr marL="11491" marR="11491" marT="7661" marB="7661" anchor="b"/>
                </a:tc>
                <a:tc>
                  <a:txBody>
                    <a:bodyPr/>
                    <a:lstStyle/>
                    <a:p>
                      <a:pPr algn="ctr" rtl="0" fontAlgn="b">
                        <a:buNone/>
                      </a:pPr>
                      <a:r>
                        <a:rPr lang="pt-BR" sz="1600" dirty="0">
                          <a:effectLst/>
                        </a:rPr>
                        <a:t>Rede Neural - GRU</a:t>
                      </a:r>
                    </a:p>
                  </a:txBody>
                  <a:tcPr marL="11491" marR="11491" marT="7661" marB="7661" anchor="b"/>
                </a:tc>
                <a:extLst>
                  <a:ext uri="{0D108BD9-81ED-4DB2-BD59-A6C34878D82A}">
                    <a16:rowId xmlns:a16="http://schemas.microsoft.com/office/drawing/2014/main" val="2555824358"/>
                  </a:ext>
                </a:extLst>
              </a:tr>
              <a:tr h="544164">
                <a:tc>
                  <a:txBody>
                    <a:bodyPr/>
                    <a:lstStyle/>
                    <a:p>
                      <a:pPr rtl="0" fontAlgn="b">
                        <a:buNone/>
                      </a:pPr>
                      <a:r>
                        <a:rPr lang="pt-BR" sz="1600" dirty="0">
                          <a:effectLst/>
                        </a:rPr>
                        <a:t>RMSE (Teste - Período de Exceção) %</a:t>
                      </a:r>
                    </a:p>
                  </a:txBody>
                  <a:tcPr marL="11491" marR="11491" marT="7661" marB="7661" anchor="b"/>
                </a:tc>
                <a:tc>
                  <a:txBody>
                    <a:bodyPr/>
                    <a:lstStyle/>
                    <a:p>
                      <a:pPr algn="ctr" rtl="0" fontAlgn="b">
                        <a:buNone/>
                      </a:pPr>
                      <a:r>
                        <a:rPr lang="pt-BR" sz="1600" dirty="0">
                          <a:effectLst/>
                        </a:rPr>
                        <a:t>0.43</a:t>
                      </a:r>
                    </a:p>
                  </a:txBody>
                  <a:tcPr marL="11491" marR="11491" marT="7661" marB="7661" anchor="b"/>
                </a:tc>
                <a:tc>
                  <a:txBody>
                    <a:bodyPr/>
                    <a:lstStyle/>
                    <a:p>
                      <a:pPr algn="ctr" rtl="0" fontAlgn="b">
                        <a:buNone/>
                      </a:pPr>
                      <a:r>
                        <a:rPr lang="pt-BR" sz="1600" dirty="0">
                          <a:effectLst/>
                        </a:rPr>
                        <a:t>0.53</a:t>
                      </a:r>
                    </a:p>
                  </a:txBody>
                  <a:tcPr marL="11491" marR="11491" marT="7661" marB="7661" anchor="b"/>
                </a:tc>
                <a:tc>
                  <a:txBody>
                    <a:bodyPr/>
                    <a:lstStyle/>
                    <a:p>
                      <a:pPr algn="ctr" rtl="0" fontAlgn="b">
                        <a:buNone/>
                      </a:pPr>
                      <a:r>
                        <a:rPr lang="pt-BR" sz="1600" dirty="0">
                          <a:effectLst/>
                        </a:rPr>
                        <a:t>Rede Neural - GRU</a:t>
                      </a:r>
                    </a:p>
                  </a:txBody>
                  <a:tcPr marL="11491" marR="11491" marT="7661" marB="7661" anchor="b"/>
                </a:tc>
                <a:extLst>
                  <a:ext uri="{0D108BD9-81ED-4DB2-BD59-A6C34878D82A}">
                    <a16:rowId xmlns:a16="http://schemas.microsoft.com/office/drawing/2014/main" val="2506848634"/>
                  </a:ext>
                </a:extLst>
              </a:tr>
              <a:tr h="544164">
                <a:tc>
                  <a:txBody>
                    <a:bodyPr/>
                    <a:lstStyle/>
                    <a:p>
                      <a:pPr rtl="0" fontAlgn="b">
                        <a:buNone/>
                      </a:pPr>
                      <a:r>
                        <a:rPr lang="pt-BR" sz="1600" dirty="0">
                          <a:effectLst/>
                        </a:rPr>
                        <a:t>RMSE (Teste - Período Normal) %</a:t>
                      </a:r>
                    </a:p>
                  </a:txBody>
                  <a:tcPr marL="11491" marR="11491" marT="7661" marB="7661" anchor="b"/>
                </a:tc>
                <a:tc>
                  <a:txBody>
                    <a:bodyPr/>
                    <a:lstStyle/>
                    <a:p>
                      <a:pPr algn="ctr" rtl="0" fontAlgn="b">
                        <a:buNone/>
                      </a:pPr>
                      <a:r>
                        <a:rPr lang="pt-BR" sz="1600" dirty="0">
                          <a:effectLst/>
                        </a:rPr>
                        <a:t>0.33</a:t>
                      </a:r>
                    </a:p>
                  </a:txBody>
                  <a:tcPr marL="11491" marR="11491" marT="7661" marB="7661" anchor="b"/>
                </a:tc>
                <a:tc>
                  <a:txBody>
                    <a:bodyPr/>
                    <a:lstStyle/>
                    <a:p>
                      <a:pPr algn="ctr" rtl="0" fontAlgn="b">
                        <a:buNone/>
                      </a:pPr>
                      <a:r>
                        <a:rPr lang="pt-BR" sz="1600">
                          <a:effectLst/>
                        </a:rPr>
                        <a:t>0.28</a:t>
                      </a:r>
                    </a:p>
                  </a:txBody>
                  <a:tcPr marL="11491" marR="11491" marT="7661" marB="7661" anchor="b"/>
                </a:tc>
                <a:tc>
                  <a:txBody>
                    <a:bodyPr/>
                    <a:lstStyle/>
                    <a:p>
                      <a:pPr algn="ctr" rtl="0" fontAlgn="b">
                        <a:buNone/>
                      </a:pPr>
                      <a:r>
                        <a:rPr lang="pt-BR" sz="1600" dirty="0">
                          <a:effectLst/>
                        </a:rPr>
                        <a:t>ML - </a:t>
                      </a:r>
                      <a:r>
                        <a:rPr lang="pt-BR" sz="1600" dirty="0" err="1">
                          <a:effectLst/>
                        </a:rPr>
                        <a:t>XGBoost</a:t>
                      </a:r>
                      <a:endParaRPr lang="pt-BR" sz="1600" dirty="0">
                        <a:effectLst/>
                      </a:endParaRPr>
                    </a:p>
                  </a:txBody>
                  <a:tcPr marL="11491" marR="11491" marT="7661" marB="7661" anchor="b"/>
                </a:tc>
                <a:extLst>
                  <a:ext uri="{0D108BD9-81ED-4DB2-BD59-A6C34878D82A}">
                    <a16:rowId xmlns:a16="http://schemas.microsoft.com/office/drawing/2014/main" val="2680668135"/>
                  </a:ext>
                </a:extLst>
              </a:tr>
            </a:tbl>
          </a:graphicData>
        </a:graphic>
      </p:graphicFrame>
      <p:sp>
        <p:nvSpPr>
          <p:cNvPr id="3" name="Espaço Reservado para Conteúdo 2">
            <a:extLst>
              <a:ext uri="{FF2B5EF4-FFF2-40B4-BE49-F238E27FC236}">
                <a16:creationId xmlns:a16="http://schemas.microsoft.com/office/drawing/2014/main" id="{78C851DE-6BB5-458D-6028-7127242FE29C}"/>
              </a:ext>
            </a:extLst>
          </p:cNvPr>
          <p:cNvSpPr txBox="1">
            <a:spLocks/>
          </p:cNvSpPr>
          <p:nvPr/>
        </p:nvSpPr>
        <p:spPr>
          <a:xfrm>
            <a:off x="1474787" y="6067496"/>
            <a:ext cx="9508371" cy="556662"/>
          </a:xfrm>
          <a:prstGeom prst="rect">
            <a:avLst/>
          </a:prstGeom>
        </p:spPr>
        <p:txBody>
          <a:bodyPr vert="horz" lIns="91440" tIns="45720" rIns="91440" bIns="45720" rtlCol="0">
            <a:normAutofit lnSpcReduction="10000"/>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569214" lvl="1" algn="just"/>
            <a:r>
              <a:rPr lang="pt-BR" sz="1600" dirty="0"/>
              <a:t>Comparando com o requisito de precisão definido na 1ª Etapa do Projeto para um horizonte de predição de 3 meses (0,77), os modelos apresentaram performance superior ao requisito.</a:t>
            </a: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363822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C2FDA-F3B6-605E-13C0-252A10B4DD96}"/>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09CD0EEE-8E0A-EAA5-3A6D-7A62424E0CCD}"/>
              </a:ext>
            </a:extLst>
          </p:cNvPr>
          <p:cNvSpPr>
            <a:spLocks noGrp="1"/>
          </p:cNvSpPr>
          <p:nvPr>
            <p:ph type="sldNum" sz="quarter" idx="12"/>
          </p:nvPr>
        </p:nvSpPr>
        <p:spPr/>
        <p:txBody>
          <a:bodyPr/>
          <a:lstStyle/>
          <a:p>
            <a:pPr rtl="0"/>
            <a:fld id="{A49DFD55-3C28-40EF-9E31-A92D2E4017FF}" type="slidenum">
              <a:rPr lang="pt-BR" smtClean="0"/>
              <a:pPr rtl="0"/>
              <a:t>24</a:t>
            </a:fld>
            <a:endParaRPr lang="pt-BR" dirty="0"/>
          </a:p>
        </p:txBody>
      </p:sp>
      <p:sp>
        <p:nvSpPr>
          <p:cNvPr id="7" name="Título 1">
            <a:extLst>
              <a:ext uri="{FF2B5EF4-FFF2-40B4-BE49-F238E27FC236}">
                <a16:creationId xmlns:a16="http://schemas.microsoft.com/office/drawing/2014/main" id="{D8EFE163-E1DB-8870-B747-B2D43169061D}"/>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E6800922-36F0-4237-D25A-B9EAC34033DC}"/>
              </a:ext>
            </a:extLst>
          </p:cNvPr>
          <p:cNvSpPr>
            <a:spLocks noGrp="1"/>
          </p:cNvSpPr>
          <p:nvPr>
            <p:ph sz="half" idx="2"/>
          </p:nvPr>
        </p:nvSpPr>
        <p:spPr>
          <a:xfrm>
            <a:off x="656949" y="1429305"/>
            <a:ext cx="10173810" cy="5042453"/>
          </a:xfrm>
        </p:spPr>
        <p:txBody>
          <a:bodyPr>
            <a:noAutofit/>
          </a:bodyPr>
          <a:lstStyle/>
          <a:p>
            <a:pPr marL="569214" lvl="1" algn="just"/>
            <a:r>
              <a:rPr lang="pt-BR" sz="1300" b="0" dirty="0"/>
              <a:t>A superioridade do </a:t>
            </a:r>
            <a:r>
              <a:rPr lang="pt-BR" sz="1300" b="0" dirty="0" err="1"/>
              <a:t>XGBoost</a:t>
            </a:r>
            <a:r>
              <a:rPr lang="pt-BR" sz="1300" b="0" dirty="0"/>
              <a:t> no teste do "período normal“ pode ser atribuída a algumas hipóteses relacionadas à natureza dos modelos e dos dados:</a:t>
            </a:r>
          </a:p>
          <a:p>
            <a:pPr marL="569214" lvl="1" algn="just"/>
            <a:r>
              <a:rPr lang="pt-BR" sz="1300" b="0" dirty="0"/>
              <a:t>Robustez a Mudanças de Regime (Generalização)</a:t>
            </a:r>
          </a:p>
          <a:p>
            <a:pPr marL="852678" lvl="2" algn="just"/>
            <a:r>
              <a:rPr lang="pt-BR" sz="1300" b="0" dirty="0"/>
              <a:t>Rede Neural (GRU): Redes neurais, especialmente as com alta capacidade como a GRU(256), são "máquinas de aprendizado" extremamente potentes, aprendendo padrões complexos e não-lineares nos dados de treinamento. A desvantagem é que elas podem ser mais suscetíveis ao </a:t>
            </a:r>
            <a:r>
              <a:rPr lang="pt-BR" sz="1300" b="0" dirty="0" err="1"/>
              <a:t>overfitting</a:t>
            </a:r>
            <a:r>
              <a:rPr lang="pt-BR" sz="1300" b="0" dirty="0"/>
              <a:t>: é provável que o GRU tenha se "especializado" demais nos padrões do período de treino (2005-2020), e quando confrontado com o "novo normal" de 2023-2024, sua performance se degradou.</a:t>
            </a:r>
          </a:p>
          <a:p>
            <a:pPr marL="852678" lvl="2" algn="just"/>
            <a:r>
              <a:rPr lang="pt-BR" sz="1300" b="0" dirty="0" err="1"/>
              <a:t>XGBoost</a:t>
            </a:r>
            <a:r>
              <a:rPr lang="pt-BR" sz="1300" b="0" dirty="0"/>
              <a:t>: Modelos baseados em árvores, como o </a:t>
            </a:r>
            <a:r>
              <a:rPr lang="pt-BR" sz="1300" b="0" dirty="0" err="1"/>
              <a:t>XGBoost</a:t>
            </a:r>
            <a:r>
              <a:rPr lang="pt-BR" sz="1300" b="0" dirty="0"/>
              <a:t>, aprendem através de uma série de regras de divisão. Essas regras, especialmente com a forte regularização aplicada podem ser mais simples e robustas. É possível que as regras aprendidas pelo </a:t>
            </a:r>
            <a:r>
              <a:rPr lang="pt-BR" sz="1300" b="0" dirty="0" err="1"/>
              <a:t>XGBoost</a:t>
            </a:r>
            <a:r>
              <a:rPr lang="pt-BR" sz="1300" b="0" dirty="0"/>
              <a:t> fossem mais gerais e, portanto, mais resistentes à mudança de dinâmica observada no conjunto de teste.</a:t>
            </a:r>
          </a:p>
          <a:p>
            <a:pPr marL="569214" lvl="1" algn="just"/>
            <a:r>
              <a:rPr lang="pt-BR" sz="1300" b="0" dirty="0"/>
              <a:t>Natureza dos Dados: Tabular vs. Sequencial:</a:t>
            </a:r>
          </a:p>
          <a:p>
            <a:pPr marL="852678" lvl="2" algn="just"/>
            <a:r>
              <a:rPr lang="pt-BR" sz="1300" b="0" dirty="0" err="1"/>
              <a:t>XGBoost</a:t>
            </a:r>
            <a:r>
              <a:rPr lang="pt-BR" sz="1300" b="0" dirty="0"/>
              <a:t>: É um algoritmo especialista em dados tabulares. O processo de engenharia de features transformou a série temporal em uma grande tabela, com dezenas de colunas. O </a:t>
            </a:r>
            <a:r>
              <a:rPr lang="pt-BR" sz="1300" b="0" dirty="0" err="1"/>
              <a:t>XGBoost</a:t>
            </a:r>
            <a:r>
              <a:rPr lang="pt-BR" sz="1300" b="0" dirty="0"/>
              <a:t> é mestre em explorar as interações entre essas colunas de forma explícita.</a:t>
            </a:r>
          </a:p>
          <a:p>
            <a:pPr marL="852678" lvl="2" algn="just"/>
            <a:r>
              <a:rPr lang="pt-BR" sz="1300" b="0" dirty="0"/>
              <a:t>Rede Neural (GRU): Embora o GRU seja excelente com sequências, foi alimentado com uma "sequência de tabelas" (vetores de features a cada passo de tempo). Ele aprendeu a dinâmica sequencial desses vetores, mas talvez não tenha sido tão eficaz quanto o </a:t>
            </a:r>
            <a:r>
              <a:rPr lang="pt-BR" sz="1300" b="0" dirty="0" err="1"/>
              <a:t>XGBoost</a:t>
            </a:r>
            <a:r>
              <a:rPr lang="pt-BR" sz="1300" b="0" dirty="0"/>
              <a:t> em explorar as relações dentro de cada vetor de features.</a:t>
            </a:r>
          </a:p>
          <a:p>
            <a:pPr marL="569214" lvl="1" algn="just"/>
            <a:r>
              <a:rPr lang="pt-BR" sz="1300" b="0" dirty="0"/>
              <a:t>Conclusão: A melhor abordagem depende da natureza dos dados e do problema. Enquanto a Rede Neural GRU mostrou um potencial de aprendizado altíssimo na fase de validação, o </a:t>
            </a:r>
            <a:r>
              <a:rPr lang="pt-BR" sz="1300" b="0" dirty="0" err="1"/>
              <a:t>XGBoost</a:t>
            </a:r>
            <a:r>
              <a:rPr lang="pt-BR" sz="1300" b="0" dirty="0"/>
              <a:t> provou ser o modelo mais robusto e confiável quando confrontado com a tarefa mais difícil: generalizar para um futuro com dinâmicas diferentes das do passado</a:t>
            </a:r>
            <a:endParaRPr lang="pt-BR" sz="1300" dirty="0"/>
          </a:p>
        </p:txBody>
      </p:sp>
    </p:spTree>
    <p:extLst>
      <p:ext uri="{BB962C8B-B14F-4D97-AF65-F5344CB8AC3E}">
        <p14:creationId xmlns:p14="http://schemas.microsoft.com/office/powerpoint/2010/main" val="68893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B493-024B-4932-6F35-9511B61FE9C5}"/>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EC62C494-6B81-8B52-5E6E-395BB6CB26EA}"/>
              </a:ext>
            </a:extLst>
          </p:cNvPr>
          <p:cNvSpPr>
            <a:spLocks noGrp="1"/>
          </p:cNvSpPr>
          <p:nvPr>
            <p:ph type="sldNum" sz="quarter" idx="12"/>
          </p:nvPr>
        </p:nvSpPr>
        <p:spPr/>
        <p:txBody>
          <a:bodyPr/>
          <a:lstStyle/>
          <a:p>
            <a:pPr rtl="0"/>
            <a:fld id="{A49DFD55-3C28-40EF-9E31-A92D2E4017FF}" type="slidenum">
              <a:rPr lang="pt-BR" smtClean="0"/>
              <a:pPr rtl="0"/>
              <a:t>25</a:t>
            </a:fld>
            <a:endParaRPr lang="pt-BR" dirty="0"/>
          </a:p>
        </p:txBody>
      </p:sp>
      <p:sp>
        <p:nvSpPr>
          <p:cNvPr id="7" name="Título 1">
            <a:extLst>
              <a:ext uri="{FF2B5EF4-FFF2-40B4-BE49-F238E27FC236}">
                <a16:creationId xmlns:a16="http://schemas.microsoft.com/office/drawing/2014/main" id="{8F256E95-A2AD-39BF-3A4C-2EA1EA5BB1F8}"/>
              </a:ext>
            </a:extLst>
          </p:cNvPr>
          <p:cNvSpPr>
            <a:spLocks noGrp="1"/>
          </p:cNvSpPr>
          <p:nvPr>
            <p:ph type="title"/>
          </p:nvPr>
        </p:nvSpPr>
        <p:spPr>
          <a:xfrm>
            <a:off x="1322387" y="97654"/>
            <a:ext cx="7288282" cy="730331"/>
          </a:xfrm>
        </p:spPr>
        <p:txBody>
          <a:bodyPr/>
          <a:lstStyle/>
          <a:p>
            <a:r>
              <a:rPr lang="pt-BR" dirty="0"/>
              <a:t>6. IMPLANTAÇÃO – etapa subsequente</a:t>
            </a:r>
          </a:p>
        </p:txBody>
      </p:sp>
      <p:sp>
        <p:nvSpPr>
          <p:cNvPr id="8" name="Espaço Reservado para Conteúdo 2">
            <a:extLst>
              <a:ext uri="{FF2B5EF4-FFF2-40B4-BE49-F238E27FC236}">
                <a16:creationId xmlns:a16="http://schemas.microsoft.com/office/drawing/2014/main" id="{DFA3EF5E-5B43-9DD6-5C84-012AF76A8DEE}"/>
              </a:ext>
            </a:extLst>
          </p:cNvPr>
          <p:cNvSpPr>
            <a:spLocks noGrp="1"/>
          </p:cNvSpPr>
          <p:nvPr>
            <p:ph sz="half" idx="2"/>
          </p:nvPr>
        </p:nvSpPr>
        <p:spPr>
          <a:xfrm>
            <a:off x="1322387" y="1473693"/>
            <a:ext cx="9508371" cy="4998065"/>
          </a:xfrm>
        </p:spPr>
        <p:txBody>
          <a:bodyPr>
            <a:normAutofit fontScale="85000" lnSpcReduction="20000"/>
          </a:bodyPr>
          <a:lstStyle/>
          <a:p>
            <a:pPr marL="569214" lvl="1" algn="just"/>
            <a:r>
              <a:rPr lang="pt-BR" b="0" dirty="0"/>
              <a:t>Qualquer um dos modelos (redes neurais ou ML) ainda não está apto para passar para a fase de </a:t>
            </a:r>
            <a:r>
              <a:rPr lang="pt-BR" b="0" dirty="0" err="1"/>
              <a:t>deployment</a:t>
            </a:r>
            <a:r>
              <a:rPr lang="pt-BR" b="0" dirty="0"/>
              <a:t> - </a:t>
            </a:r>
            <a:r>
              <a:rPr lang="pt-BR" dirty="0"/>
              <a:t>fase em que o modelo é integrado aos processos de negócio</a:t>
            </a:r>
            <a:r>
              <a:rPr lang="pt-BR" b="0" dirty="0"/>
              <a:t>. Para tanto, as próximas etapas são:</a:t>
            </a:r>
          </a:p>
          <a:p>
            <a:pPr marL="569214" lvl="1" algn="just"/>
            <a:r>
              <a:rPr lang="pt-BR" b="0" dirty="0"/>
              <a:t>Etapa 1: Empacotamento e Criação de API</a:t>
            </a:r>
          </a:p>
          <a:p>
            <a:pPr marL="852678" lvl="2" algn="just"/>
            <a:r>
              <a:rPr lang="pt-BR" b="0" dirty="0"/>
              <a:t>Objetivo: Transformar o modelo de um script de análise em um serviço de previsão funcional e reutilizável.</a:t>
            </a:r>
          </a:p>
          <a:p>
            <a:pPr marL="852678" lvl="2" algn="just"/>
            <a:r>
              <a:rPr lang="pt-BR" b="0" dirty="0"/>
              <a:t>Ações de Empacotamento do Modelo (Model </a:t>
            </a:r>
            <a:r>
              <a:rPr lang="pt-BR" b="0" dirty="0" err="1"/>
              <a:t>Packaging</a:t>
            </a:r>
            <a:r>
              <a:rPr lang="pt-BR" b="0" dirty="0"/>
              <a:t>):</a:t>
            </a:r>
          </a:p>
          <a:p>
            <a:pPr marL="1145286" lvl="3" algn="just"/>
            <a:r>
              <a:rPr lang="pt-BR" b="0" dirty="0"/>
              <a:t>Centralizar a Lógica: Criar um script Python (predict.py) com uma única função que recebe os dados de entrada e executa todo o pipeline:</a:t>
            </a:r>
          </a:p>
          <a:p>
            <a:pPr marL="1428750" lvl="4" algn="just"/>
            <a:r>
              <a:rPr lang="pt-BR" b="0" dirty="0"/>
              <a:t>Carregar o modelo salvo e os </a:t>
            </a:r>
            <a:r>
              <a:rPr lang="pt-BR" b="0" dirty="0" err="1"/>
              <a:t>scalers</a:t>
            </a:r>
            <a:r>
              <a:rPr lang="pt-BR" b="0" dirty="0"/>
              <a:t>.</a:t>
            </a:r>
          </a:p>
          <a:p>
            <a:pPr marL="1428750" lvl="4" algn="just"/>
            <a:r>
              <a:rPr lang="pt-BR" b="0" dirty="0"/>
              <a:t>Realizar a mesma engenharia de features (</a:t>
            </a:r>
            <a:r>
              <a:rPr lang="pt-BR" b="0" dirty="0" err="1"/>
              <a:t>lags</a:t>
            </a:r>
            <a:r>
              <a:rPr lang="pt-BR" b="0" dirty="0"/>
              <a:t>, </a:t>
            </a:r>
            <a:r>
              <a:rPr lang="pt-BR" b="0" dirty="0" err="1"/>
              <a:t>dummies</a:t>
            </a:r>
            <a:r>
              <a:rPr lang="pt-BR" b="0" dirty="0"/>
              <a:t>).</a:t>
            </a:r>
          </a:p>
          <a:p>
            <a:pPr marL="1428750" lvl="4" algn="just"/>
            <a:r>
              <a:rPr lang="pt-BR" b="0"/>
              <a:t>Normalizar </a:t>
            </a:r>
            <a:r>
              <a:rPr lang="pt-BR" b="0" dirty="0"/>
              <a:t>os dados</a:t>
            </a:r>
            <a:r>
              <a:rPr lang="pt-BR" b="0"/>
              <a:t>, fazer </a:t>
            </a:r>
            <a:r>
              <a:rPr lang="pt-BR" b="0" dirty="0"/>
              <a:t>a previsão </a:t>
            </a:r>
            <a:r>
              <a:rPr lang="pt-BR" b="0"/>
              <a:t>e reverter </a:t>
            </a:r>
            <a:r>
              <a:rPr lang="pt-BR" b="0" dirty="0"/>
              <a:t>a previsão para a escala original.</a:t>
            </a:r>
          </a:p>
          <a:p>
            <a:pPr marL="1145286" lvl="3" algn="just"/>
            <a:r>
              <a:rPr lang="pt-BR" b="0" dirty="0"/>
              <a:t>Gerenciar Dependências: Criar um arquivo requirements.txt para listar todas as bibliotecas necessárias, garantindo que o ambiente seja 100% reprodutível.</a:t>
            </a:r>
          </a:p>
          <a:p>
            <a:pPr marL="852678" lvl="2" algn="just"/>
            <a:r>
              <a:rPr lang="pt-BR" b="0" dirty="0"/>
              <a:t>Exposição do Modelo via API (Interface):</a:t>
            </a:r>
          </a:p>
          <a:p>
            <a:pPr marL="1145286" lvl="3" algn="just"/>
            <a:r>
              <a:rPr lang="pt-BR" b="0" dirty="0"/>
              <a:t>Desenvolver uma API REST: Usar um framework como </a:t>
            </a:r>
            <a:r>
              <a:rPr lang="pt-BR" b="0" dirty="0" err="1"/>
              <a:t>Flask</a:t>
            </a:r>
            <a:r>
              <a:rPr lang="pt-BR" b="0" dirty="0"/>
              <a:t> ou </a:t>
            </a:r>
            <a:r>
              <a:rPr lang="pt-BR" b="0" dirty="0" err="1"/>
              <a:t>FastAPI</a:t>
            </a:r>
            <a:r>
              <a:rPr lang="pt-BR" b="0" dirty="0"/>
              <a:t> para criar um "serviço" que outros sistemas possam chamar.</a:t>
            </a:r>
          </a:p>
          <a:p>
            <a:pPr marL="1145286" lvl="3" algn="just"/>
            <a:r>
              <a:rPr lang="pt-BR" b="0" dirty="0"/>
              <a:t>Criar um </a:t>
            </a:r>
            <a:r>
              <a:rPr lang="pt-BR" b="0" dirty="0" err="1"/>
              <a:t>Endpoint</a:t>
            </a:r>
            <a:r>
              <a:rPr lang="pt-BR" b="0" dirty="0"/>
              <a:t> de Previsão (/</a:t>
            </a:r>
            <a:r>
              <a:rPr lang="pt-BR" b="0" dirty="0" err="1"/>
              <a:t>predict</a:t>
            </a:r>
            <a:r>
              <a:rPr lang="pt-BR" b="0" dirty="0"/>
              <a:t>): Este endereço recebe os novos dados e retorna a previsão do modelo, tornando-o acessível para outras aplicações.</a:t>
            </a:r>
          </a:p>
          <a:p>
            <a:pPr marL="569214" lvl="1" algn="just"/>
            <a:endParaRPr lang="pt-BR" b="0"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1669927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8C54C-28D7-949C-AB40-9A4AD5B2ABAC}"/>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ACB1BD0F-7920-483D-2010-BB7AEF8625EB}"/>
              </a:ext>
            </a:extLst>
          </p:cNvPr>
          <p:cNvSpPr>
            <a:spLocks noGrp="1"/>
          </p:cNvSpPr>
          <p:nvPr>
            <p:ph type="sldNum" sz="quarter" idx="12"/>
          </p:nvPr>
        </p:nvSpPr>
        <p:spPr/>
        <p:txBody>
          <a:bodyPr/>
          <a:lstStyle/>
          <a:p>
            <a:pPr rtl="0"/>
            <a:fld id="{A49DFD55-3C28-40EF-9E31-A92D2E4017FF}" type="slidenum">
              <a:rPr lang="pt-BR" smtClean="0"/>
              <a:pPr rtl="0"/>
              <a:t>26</a:t>
            </a:fld>
            <a:endParaRPr lang="pt-BR" dirty="0"/>
          </a:p>
        </p:txBody>
      </p:sp>
      <p:sp>
        <p:nvSpPr>
          <p:cNvPr id="7" name="Título 1">
            <a:extLst>
              <a:ext uri="{FF2B5EF4-FFF2-40B4-BE49-F238E27FC236}">
                <a16:creationId xmlns:a16="http://schemas.microsoft.com/office/drawing/2014/main" id="{0576BCF7-1A5F-311F-624A-CB84F127F67A}"/>
              </a:ext>
            </a:extLst>
          </p:cNvPr>
          <p:cNvSpPr>
            <a:spLocks noGrp="1"/>
          </p:cNvSpPr>
          <p:nvPr>
            <p:ph type="title"/>
          </p:nvPr>
        </p:nvSpPr>
        <p:spPr>
          <a:xfrm>
            <a:off x="1322387" y="97654"/>
            <a:ext cx="7288282" cy="730331"/>
          </a:xfrm>
        </p:spPr>
        <p:txBody>
          <a:bodyPr/>
          <a:lstStyle/>
          <a:p>
            <a:r>
              <a:rPr lang="pt-BR" dirty="0"/>
              <a:t>6. implantação – etapa subsequente</a:t>
            </a:r>
          </a:p>
        </p:txBody>
      </p:sp>
      <p:sp>
        <p:nvSpPr>
          <p:cNvPr id="8" name="Espaço Reservado para Conteúdo 2">
            <a:extLst>
              <a:ext uri="{FF2B5EF4-FFF2-40B4-BE49-F238E27FC236}">
                <a16:creationId xmlns:a16="http://schemas.microsoft.com/office/drawing/2014/main" id="{18D99AC2-A792-BB99-820C-79F635B0A245}"/>
              </a:ext>
            </a:extLst>
          </p:cNvPr>
          <p:cNvSpPr>
            <a:spLocks noGrp="1"/>
          </p:cNvSpPr>
          <p:nvPr>
            <p:ph sz="half" idx="2"/>
          </p:nvPr>
        </p:nvSpPr>
        <p:spPr>
          <a:xfrm>
            <a:off x="1322387" y="1473693"/>
            <a:ext cx="9508371" cy="4998065"/>
          </a:xfrm>
        </p:spPr>
        <p:txBody>
          <a:bodyPr>
            <a:normAutofit fontScale="85000" lnSpcReduction="20000"/>
          </a:bodyPr>
          <a:lstStyle/>
          <a:p>
            <a:pPr marL="569214" lvl="1" algn="just"/>
            <a:r>
              <a:rPr lang="pt-BR" b="0" dirty="0"/>
              <a:t>Etapa 2: Conteinerização, Implantação e Ciclo de Vida (</a:t>
            </a:r>
            <a:r>
              <a:rPr lang="pt-BR" b="0" dirty="0" err="1"/>
              <a:t>MLOps</a:t>
            </a:r>
            <a:r>
              <a:rPr lang="pt-BR" b="0" dirty="0"/>
              <a:t>)</a:t>
            </a:r>
          </a:p>
          <a:p>
            <a:pPr marL="852678" lvl="2" algn="just"/>
            <a:r>
              <a:rPr lang="pt-BR" b="0" dirty="0"/>
              <a:t>Objetivo: Garantir que o serviço de previsão seja portátil, escalável e sustentável em um ambiente de produção.</a:t>
            </a:r>
          </a:p>
          <a:p>
            <a:pPr marL="852678" lvl="2" algn="just"/>
            <a:r>
              <a:rPr lang="pt-BR" b="0" dirty="0"/>
              <a:t>Conteinerização com Docker:</a:t>
            </a:r>
          </a:p>
          <a:p>
            <a:pPr marL="1145286" lvl="3" algn="just"/>
            <a:r>
              <a:rPr lang="pt-BR" b="0" dirty="0"/>
              <a:t>Criar uma "Caixa" para a Aplicação: Desenvolver um </a:t>
            </a:r>
            <a:r>
              <a:rPr lang="pt-BR" b="0" dirty="0" err="1"/>
              <a:t>Dockerfile</a:t>
            </a:r>
            <a:r>
              <a:rPr lang="pt-BR" b="0" dirty="0"/>
              <a:t> que define um ambiente isolado e padronizado para a API.</a:t>
            </a:r>
          </a:p>
          <a:p>
            <a:pPr marL="1145286" lvl="3" algn="just"/>
            <a:r>
              <a:rPr lang="pt-BR" b="0" dirty="0"/>
              <a:t>Garantir Portabilidade: O contêiner empacota a aplicação, as dependências e os artefatos do modelo, permitindo que ele rode de forma idêntica em qualquer lugar (localmente ou na nuvem).</a:t>
            </a:r>
          </a:p>
          <a:p>
            <a:pPr marL="852678" lvl="2" algn="just"/>
            <a:r>
              <a:rPr lang="pt-BR" b="0" dirty="0"/>
              <a:t>Implantação na Nuvem (Cloud Deployment):</a:t>
            </a:r>
          </a:p>
          <a:p>
            <a:pPr marL="1145286" lvl="3" algn="just"/>
            <a:r>
              <a:rPr lang="pt-BR" b="0" dirty="0"/>
              <a:t>Hospedar o Serviço: Fazer o </a:t>
            </a:r>
            <a:r>
              <a:rPr lang="pt-BR" b="0" dirty="0" err="1"/>
              <a:t>deploy</a:t>
            </a:r>
            <a:r>
              <a:rPr lang="pt-BR" b="0" dirty="0"/>
              <a:t> do contêiner em uma plataforma de nuvem como AWS, Google Cloud Platform (GCP) ou Azure.</a:t>
            </a:r>
          </a:p>
          <a:p>
            <a:pPr marL="1145286" lvl="3" algn="just"/>
            <a:r>
              <a:rPr lang="pt-BR" b="0" dirty="0"/>
              <a:t>Serviços Gerenciados: Utilizar serviços como Google Cloud </a:t>
            </a:r>
            <a:r>
              <a:rPr lang="pt-BR" b="0" dirty="0" err="1"/>
              <a:t>Run</a:t>
            </a:r>
            <a:r>
              <a:rPr lang="pt-BR" b="0" dirty="0"/>
              <a:t> ou AWS App </a:t>
            </a:r>
            <a:r>
              <a:rPr lang="pt-BR" b="0" dirty="0" err="1"/>
              <a:t>Runner</a:t>
            </a:r>
            <a:r>
              <a:rPr lang="pt-BR" b="0" dirty="0"/>
              <a:t> para gerenciar a infraestrutura e a escalabilidade automaticamente.</a:t>
            </a:r>
          </a:p>
          <a:p>
            <a:pPr marL="852678" lvl="2" algn="just"/>
            <a:r>
              <a:rPr lang="pt-BR" b="0" dirty="0"/>
              <a:t>Manutenção e Monitoramento (</a:t>
            </a:r>
            <a:r>
              <a:rPr lang="pt-BR" b="0" dirty="0" err="1"/>
              <a:t>MLOps</a:t>
            </a:r>
            <a:r>
              <a:rPr lang="pt-BR" b="0" dirty="0"/>
              <a:t>):</a:t>
            </a:r>
          </a:p>
          <a:p>
            <a:pPr marL="1145286" lvl="3" algn="just"/>
            <a:r>
              <a:rPr lang="pt-BR" b="0" dirty="0"/>
              <a:t>Monitorar a Performance: Acompanhar a precisão do modelo ao longo do tempo para detectar o decaimento de performance (model </a:t>
            </a:r>
            <a:r>
              <a:rPr lang="pt-BR" b="0" dirty="0" err="1"/>
              <a:t>drift</a:t>
            </a:r>
            <a:r>
              <a:rPr lang="pt-BR" b="0" dirty="0"/>
              <a:t>).</a:t>
            </a:r>
          </a:p>
          <a:p>
            <a:pPr marL="1145286" lvl="3" algn="just"/>
            <a:r>
              <a:rPr lang="pt-BR" b="0" dirty="0"/>
              <a:t>Planejar o Retreinamento: Definir uma estratégia para retreinar o modelo periodicamente com novos dados, garantindo que ele se mantenha relevante e preciso.</a:t>
            </a:r>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2935498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rtlCol="0"/>
          <a:lstStyle>
            <a:defPPr>
              <a:defRPr lang="pt-BR"/>
            </a:defPPr>
          </a:lstStyle>
          <a:p>
            <a:pPr rtl="0"/>
            <a:r>
              <a:rPr lang="pt-BR" dirty="0"/>
              <a:t>OBRIGADA</a:t>
            </a:r>
          </a:p>
        </p:txBody>
      </p:sp>
      <p:sp>
        <p:nvSpPr>
          <p:cNvPr id="3" name="Subtítulo 2">
            <a:extLst>
              <a:ext uri="{FF2B5EF4-FFF2-40B4-BE49-F238E27FC236}">
                <a16:creationId xmlns:a16="http://schemas.microsoft.com/office/drawing/2014/main" id="{AF64C29E-DF30-4DC6-AB95-2016F9A703B6}"/>
              </a:ext>
            </a:extLst>
          </p:cNvPr>
          <p:cNvSpPr>
            <a:spLocks noGrp="1"/>
          </p:cNvSpPr>
          <p:nvPr>
            <p:ph type="subTitle" idx="1"/>
          </p:nvPr>
        </p:nvSpPr>
        <p:spPr>
          <a:xfrm>
            <a:off x="4267200" y="3817173"/>
            <a:ext cx="6519169" cy="2850181"/>
          </a:xfrm>
        </p:spPr>
        <p:txBody>
          <a:bodyPr rtlCol="0">
            <a:noAutofit/>
          </a:bodyPr>
          <a:lstStyle>
            <a:defPPr>
              <a:defRPr lang="pt-BR"/>
            </a:defPPr>
          </a:lstStyle>
          <a:p>
            <a:pPr rtl="0"/>
            <a:r>
              <a:rPr lang="pt-BR" dirty="0"/>
              <a:t>Priscila </a:t>
            </a:r>
            <a:r>
              <a:rPr lang="pt-BR" dirty="0" err="1"/>
              <a:t>Yumi</a:t>
            </a:r>
            <a:r>
              <a:rPr lang="pt-BR" dirty="0"/>
              <a:t> Sasaki Martins</a:t>
            </a:r>
          </a:p>
          <a:p>
            <a:r>
              <a:rPr lang="pt-BR" dirty="0">
                <a:hlinkClick r:id="rId3"/>
              </a:rPr>
              <a:t>https://www.linkedin.com/in/priscila-martins-90773215/</a:t>
            </a:r>
            <a:endParaRPr lang="pt-BR" dirty="0"/>
          </a:p>
          <a:p>
            <a:r>
              <a:rPr lang="pt-BR" dirty="0"/>
              <a:t>priscila.sasaki@gmail.com</a:t>
            </a:r>
          </a:p>
        </p:txBody>
      </p:sp>
      <p:sp>
        <p:nvSpPr>
          <p:cNvPr id="6" name="Espaço Reservado para o Número do Slide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pt-BR"/>
            </a:defPPr>
          </a:lstStyle>
          <a:p>
            <a:pPr rtl="0"/>
            <a:fld id="{A49DFD55-3C28-40EF-9E31-A92D2E4017FF}" type="slidenum">
              <a:rPr lang="pt-BR" smtClean="0"/>
              <a:pPr rtl="0"/>
              <a:t>27</a:t>
            </a:fld>
            <a:endParaRPr lang="pt-BR"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CB63C-44AE-3E30-20F6-3EB4089D60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26D6DE-210E-093E-0618-4BF718A813DB}"/>
              </a:ext>
            </a:extLst>
          </p:cNvPr>
          <p:cNvSpPr>
            <a:spLocks noGrp="1"/>
          </p:cNvSpPr>
          <p:nvPr>
            <p:ph type="title"/>
          </p:nvPr>
        </p:nvSpPr>
        <p:spPr>
          <a:xfrm>
            <a:off x="1056169" y="159675"/>
            <a:ext cx="9709339" cy="1159839"/>
          </a:xfrm>
        </p:spPr>
        <p:txBody>
          <a:bodyPr rtlCol="0"/>
          <a:lstStyle>
            <a:defPPr>
              <a:defRPr lang="pt-BR"/>
            </a:defPPr>
          </a:lstStyle>
          <a:p>
            <a:pPr rtl="0"/>
            <a:r>
              <a:rPr lang="pt-BR" dirty="0"/>
              <a:t>Plano de execução – Definições e PREMISSAS</a:t>
            </a:r>
          </a:p>
        </p:txBody>
      </p:sp>
      <p:sp>
        <p:nvSpPr>
          <p:cNvPr id="3" name="Espaço Reservado para Texto 2">
            <a:extLst>
              <a:ext uri="{FF2B5EF4-FFF2-40B4-BE49-F238E27FC236}">
                <a16:creationId xmlns:a16="http://schemas.microsoft.com/office/drawing/2014/main" id="{8488F15B-D8A0-A639-AFE4-ECA351E34BD4}"/>
              </a:ext>
            </a:extLst>
          </p:cNvPr>
          <p:cNvSpPr>
            <a:spLocks noGrp="1"/>
          </p:cNvSpPr>
          <p:nvPr>
            <p:ph sz="half" idx="2"/>
          </p:nvPr>
        </p:nvSpPr>
        <p:spPr>
          <a:xfrm>
            <a:off x="1056170" y="1597306"/>
            <a:ext cx="9709340" cy="5190951"/>
          </a:xfrm>
        </p:spPr>
        <p:txBody>
          <a:bodyPr rtlCol="0">
            <a:normAutofit/>
          </a:bodyPr>
          <a:lstStyle>
            <a:defPPr>
              <a:defRPr lang="pt-BR"/>
            </a:defPPr>
          </a:lstStyle>
          <a:p>
            <a:pPr rtl="0"/>
            <a:r>
              <a:rPr lang="pt-BR" dirty="0"/>
              <a:t>1. Definição de escopo com orientadores:</a:t>
            </a:r>
          </a:p>
          <a:p>
            <a:pPr marL="285750" indent="-285750" rtl="0">
              <a:buFont typeface="Arial" panose="020B0604020202020204" pitchFamily="34" charset="0"/>
              <a:buChar char="•"/>
            </a:pPr>
            <a:r>
              <a:rPr lang="pt-BR" b="0" dirty="0"/>
              <a:t>Objetivos;</a:t>
            </a:r>
          </a:p>
          <a:p>
            <a:pPr marL="285750" indent="-285750" rtl="0">
              <a:buFont typeface="Arial" panose="020B0604020202020204" pitchFamily="34" charset="0"/>
              <a:buChar char="•"/>
            </a:pPr>
            <a:r>
              <a:rPr lang="pt-BR" b="0" dirty="0"/>
              <a:t>Restrições;</a:t>
            </a:r>
          </a:p>
          <a:p>
            <a:pPr marL="285750" indent="-285750" rtl="0">
              <a:buFont typeface="Arial" panose="020B0604020202020204" pitchFamily="34" charset="0"/>
              <a:buChar char="•"/>
            </a:pPr>
            <a:r>
              <a:rPr lang="pt-BR" b="0" dirty="0"/>
              <a:t>Requisitos de precisão.</a:t>
            </a:r>
          </a:p>
          <a:p>
            <a:pPr rtl="0"/>
            <a:r>
              <a:rPr lang="pt-BR" dirty="0"/>
              <a:t>2. Aprovação de cronograma</a:t>
            </a:r>
          </a:p>
          <a:p>
            <a:pPr rtl="0"/>
            <a:r>
              <a:rPr lang="pt-BR" dirty="0"/>
              <a:t>3. Linguagem:</a:t>
            </a:r>
          </a:p>
          <a:p>
            <a:pPr lvl="1" rtl="0"/>
            <a:r>
              <a:rPr lang="pt-BR" dirty="0"/>
              <a:t>Python</a:t>
            </a:r>
          </a:p>
          <a:p>
            <a:pPr marL="0" lvl="1" indent="0" rtl="0">
              <a:buNone/>
            </a:pPr>
            <a:r>
              <a:rPr lang="pt-BR" b="1" dirty="0"/>
              <a:t>4. Infraestrutura física:</a:t>
            </a:r>
          </a:p>
          <a:p>
            <a:pPr marL="285750" lvl="1"/>
            <a:r>
              <a:rPr lang="pt-BR" dirty="0"/>
              <a:t>GPU</a:t>
            </a:r>
          </a:p>
          <a:p>
            <a:pPr marL="285750" lvl="1"/>
            <a:r>
              <a:rPr lang="pt-BR" dirty="0"/>
              <a:t>Notebook</a:t>
            </a:r>
          </a:p>
          <a:p>
            <a:pPr marL="285750" lvl="1"/>
            <a:r>
              <a:rPr lang="pt-BR" dirty="0"/>
              <a:t>Servidor Remoto FGV.</a:t>
            </a:r>
          </a:p>
          <a:p>
            <a:pPr marL="0" lvl="1" indent="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01398422-502E-7557-3C07-E441E46EA339}"/>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3</a:t>
            </a:fld>
            <a:endParaRPr lang="pt-BR" dirty="0"/>
          </a:p>
        </p:txBody>
      </p:sp>
    </p:spTree>
    <p:extLst>
      <p:ext uri="{BB962C8B-B14F-4D97-AF65-F5344CB8AC3E}">
        <p14:creationId xmlns:p14="http://schemas.microsoft.com/office/powerpoint/2010/main" val="35464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2731C-311B-46F7-A865-6C3AF6B09A47}"/>
              </a:ext>
            </a:extLst>
          </p:cNvPr>
          <p:cNvSpPr>
            <a:spLocks noGrp="1"/>
          </p:cNvSpPr>
          <p:nvPr>
            <p:ph type="title"/>
          </p:nvPr>
        </p:nvSpPr>
        <p:spPr>
          <a:xfrm>
            <a:off x="1148767" y="0"/>
            <a:ext cx="9224583" cy="998433"/>
          </a:xfrm>
        </p:spPr>
        <p:txBody>
          <a:bodyPr rtlCol="0"/>
          <a:lstStyle>
            <a:defPPr>
              <a:defRPr lang="pt-BR"/>
            </a:defPPr>
          </a:lstStyle>
          <a:p>
            <a:pPr rtl="0"/>
            <a:r>
              <a:rPr lang="pt-BR" dirty="0"/>
              <a:t>1. ENTENDIMENTO DO NEGÓCIO</a:t>
            </a:r>
          </a:p>
        </p:txBody>
      </p:sp>
      <p:sp>
        <p:nvSpPr>
          <p:cNvPr id="3" name="Espaço Reservado para Texto 2">
            <a:extLst>
              <a:ext uri="{FF2B5EF4-FFF2-40B4-BE49-F238E27FC236}">
                <a16:creationId xmlns:a16="http://schemas.microsoft.com/office/drawing/2014/main" id="{9D5232F9-FD00-464A-9F17-619C91AEF8F3}"/>
              </a:ext>
            </a:extLst>
          </p:cNvPr>
          <p:cNvSpPr>
            <a:spLocks noGrp="1"/>
          </p:cNvSpPr>
          <p:nvPr>
            <p:ph sz="half" idx="2"/>
          </p:nvPr>
        </p:nvSpPr>
        <p:spPr>
          <a:xfrm>
            <a:off x="1148768" y="1307939"/>
            <a:ext cx="9499941" cy="5197033"/>
          </a:xfrm>
        </p:spPr>
        <p:txBody>
          <a:bodyPr rtlCol="0">
            <a:normAutofit fontScale="92500" lnSpcReduction="10000"/>
          </a:bodyPr>
          <a:lstStyle>
            <a:defPPr>
              <a:defRPr lang="pt-BR"/>
            </a:defPPr>
          </a:lstStyle>
          <a:p>
            <a:pPr rtl="0"/>
            <a:r>
              <a:rPr lang="pt-BR" dirty="0"/>
              <a:t>Objetivo:</a:t>
            </a:r>
          </a:p>
          <a:p>
            <a:pPr lvl="1" rtl="0"/>
            <a:r>
              <a:rPr lang="pt-BR" dirty="0"/>
              <a:t>Modelo de previsão da inflação de bens industriais brasileira utilizando métodos de machine learning e redes neurais artificiais a partir de outros indicadores de mercado.</a:t>
            </a:r>
          </a:p>
          <a:p>
            <a:pPr lvl="1" rtl="0"/>
            <a:r>
              <a:rPr lang="pt-BR" dirty="0"/>
              <a:t>Futuro desenvolvimento de um </a:t>
            </a:r>
            <a:r>
              <a:rPr lang="pt-BR" dirty="0" err="1"/>
              <a:t>nowcasting</a:t>
            </a:r>
            <a:r>
              <a:rPr lang="pt-BR" dirty="0"/>
              <a:t> da inflação de bens industriais</a:t>
            </a:r>
          </a:p>
          <a:p>
            <a:pPr marL="0" lvl="1" indent="0" rtl="0">
              <a:buNone/>
            </a:pPr>
            <a:r>
              <a:rPr lang="pt-BR" b="1" dirty="0"/>
              <a:t>Saídas </a:t>
            </a:r>
            <a:r>
              <a:rPr lang="pt-BR" b="1"/>
              <a:t>do modelo:</a:t>
            </a:r>
            <a:endParaRPr lang="pt-BR" b="1" dirty="0"/>
          </a:p>
          <a:p>
            <a:pPr lvl="2"/>
            <a:r>
              <a:rPr lang="pt-BR" dirty="0"/>
              <a:t>Previsão da inflação de bens industriais;</a:t>
            </a:r>
          </a:p>
          <a:p>
            <a:pPr lvl="2"/>
            <a:r>
              <a:rPr lang="pt-BR" dirty="0"/>
              <a:t>Tempo de repasse de um choque nos custos de produção;</a:t>
            </a:r>
          </a:p>
          <a:p>
            <a:pPr lvl="2"/>
            <a:r>
              <a:rPr lang="pt-BR" dirty="0"/>
              <a:t>Indiretamente: avaliação da pressão na cadeia produtiva.</a:t>
            </a:r>
          </a:p>
          <a:p>
            <a:pPr marL="0" lvl="1" indent="0" rtl="0">
              <a:buNone/>
            </a:pPr>
            <a:r>
              <a:rPr lang="pt-BR" b="1" dirty="0"/>
              <a:t>Importância:</a:t>
            </a:r>
          </a:p>
          <a:p>
            <a:pPr lvl="1" rtl="0"/>
            <a:r>
              <a:rPr lang="pt-BR" dirty="0"/>
              <a:t>Adoção ou ajustes de políticas monetárias por Bancos Centrais para controlar a inflação, visando a estabilidade econômica;</a:t>
            </a:r>
          </a:p>
          <a:p>
            <a:pPr lvl="1" rtl="0"/>
            <a:r>
              <a:rPr lang="pt-BR" dirty="0"/>
              <a:t>Ajuste e negociação de contratos por empresas, assim como para avaliação de investimento em aumento da capacidade produtiva e/ou instalação de novas tecnologias;</a:t>
            </a:r>
          </a:p>
          <a:p>
            <a:pPr lvl="1" rtl="0"/>
            <a:r>
              <a:rPr lang="pt-BR" dirty="0"/>
              <a:t>Avaliação de aplicações financeiras por investidores, que podem antecipar suas ações de compra e venda a partir da previsão de inflação para determinado setor.</a:t>
            </a:r>
          </a:p>
        </p:txBody>
      </p:sp>
      <p:sp>
        <p:nvSpPr>
          <p:cNvPr id="14" name="Espaço Reservado para o Número do Slide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4</a:t>
            </a:fld>
            <a:endParaRPr lang="pt-BR"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7A993-82D3-A4C4-866F-84653C868D7A}"/>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DEC3F9DE-2A94-F413-6B6F-1BE5C475C729}"/>
              </a:ext>
            </a:extLst>
          </p:cNvPr>
          <p:cNvSpPr>
            <a:spLocks noGrp="1"/>
          </p:cNvSpPr>
          <p:nvPr>
            <p:ph sz="half" idx="2"/>
          </p:nvPr>
        </p:nvSpPr>
        <p:spPr>
          <a:xfrm>
            <a:off x="1148766" y="1388962"/>
            <a:ext cx="10212136" cy="5149949"/>
          </a:xfrm>
        </p:spPr>
        <p:txBody>
          <a:bodyPr rtlCol="0">
            <a:normAutofit/>
          </a:bodyPr>
          <a:lstStyle>
            <a:defPPr>
              <a:defRPr lang="pt-BR"/>
            </a:defPPr>
          </a:lstStyle>
          <a:p>
            <a:pPr algn="just" rtl="0"/>
            <a:r>
              <a:rPr lang="pt-BR" dirty="0"/>
              <a:t>Definição de Horizonte de Predição:</a:t>
            </a:r>
          </a:p>
          <a:p>
            <a:pPr lvl="1" algn="just"/>
            <a:r>
              <a:rPr lang="pt-BR" dirty="0"/>
              <a:t>3 meses</a:t>
            </a:r>
          </a:p>
          <a:p>
            <a:pPr algn="just" rtl="0"/>
            <a:r>
              <a:rPr lang="pt-BR" dirty="0"/>
              <a:t>Requisitos de Precisão:</a:t>
            </a:r>
          </a:p>
          <a:p>
            <a:pPr lvl="1" algn="just" rtl="0"/>
            <a:r>
              <a:rPr lang="pt-BR" dirty="0"/>
              <a:t>A série de Trabalhos para Discussão nº 561, de julho de 2022, do Banco de Central do Brasil: “</a:t>
            </a:r>
            <a:r>
              <a:rPr lang="en-US" i="1" dirty="0"/>
              <a:t>Machine Learning Methods for Inflation Forecasting in Brazil: new contenders versus classical models</a:t>
            </a:r>
            <a:r>
              <a:rPr lang="en-US" dirty="0"/>
              <a:t>”, de </a:t>
            </a:r>
            <a:r>
              <a:rPr lang="en-US" dirty="0" err="1"/>
              <a:t>autoria</a:t>
            </a:r>
            <a:r>
              <a:rPr lang="en-US" dirty="0"/>
              <a:t> de </a:t>
            </a:r>
            <a:r>
              <a:rPr lang="it-IT" dirty="0"/>
              <a:t>Gustavo Silva Araujo e Wagner Piazza Gaglianone, avaliou 50 modelos de previsão da inflação, com diferentes horizontes de previsão. Neste trabalho apresentam uma tabela de comparação de performance dos modelos, utilizando o MSE (erro quadrático médio) como métrica de avaliação de performance de modelos.</a:t>
            </a:r>
          </a:p>
          <a:p>
            <a:pPr lvl="1" algn="just" rtl="0"/>
            <a:r>
              <a:rPr lang="it-IT" dirty="0"/>
              <a:t>A seguir é apresentada uma tabela resumo dos 3 melhores modelos para horizonte de predição = 1, 3 e 6 meses</a:t>
            </a:r>
          </a:p>
          <a:p>
            <a:pPr lvl="1" algn="just" rtl="0"/>
            <a:endParaRPr lang="it-IT" dirty="0"/>
          </a:p>
        </p:txBody>
      </p:sp>
      <p:sp>
        <p:nvSpPr>
          <p:cNvPr id="14" name="Espaço Reservado para o Número do Slide 5">
            <a:extLst>
              <a:ext uri="{FF2B5EF4-FFF2-40B4-BE49-F238E27FC236}">
                <a16:creationId xmlns:a16="http://schemas.microsoft.com/office/drawing/2014/main" id="{59A9ECDD-50DC-B2BF-92D2-23656D51A51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5</a:t>
            </a:fld>
            <a:endParaRPr lang="pt-BR" dirty="0"/>
          </a:p>
        </p:txBody>
      </p:sp>
      <p:sp>
        <p:nvSpPr>
          <p:cNvPr id="6" name="Título 1">
            <a:extLst>
              <a:ext uri="{FF2B5EF4-FFF2-40B4-BE49-F238E27FC236}">
                <a16:creationId xmlns:a16="http://schemas.microsoft.com/office/drawing/2014/main" id="{92B44214-7969-AB56-2942-9D251DA68F1E}"/>
              </a:ext>
            </a:extLst>
          </p:cNvPr>
          <p:cNvSpPr txBox="1">
            <a:spLocks/>
          </p:cNvSpPr>
          <p:nvPr/>
        </p:nvSpPr>
        <p:spPr>
          <a:xfrm>
            <a:off x="1148767" y="0"/>
            <a:ext cx="9224583" cy="998433"/>
          </a:xfrm>
          <a:prstGeom prst="rect">
            <a:avLst/>
          </a:prstGeom>
        </p:spPr>
        <p:txBody>
          <a:bodyPr vert="horz" lIns="91440" tIns="45720" rIns="91440" bIns="45720" rtlCol="0" anchor="b">
            <a:normAutofit/>
          </a:bodyPr>
          <a:lstStyle>
            <a:defPPr>
              <a:defRPr lang="pt-BR"/>
            </a:defPPr>
            <a:lvl1pPr algn="l" defTabSz="914400" rtl="0" eaLnBrk="1" latinLnBrk="0" hangingPunct="1">
              <a:lnSpc>
                <a:spcPct val="90000"/>
              </a:lnSpc>
              <a:spcBef>
                <a:spcPct val="0"/>
              </a:spcBef>
              <a:buNone/>
              <a:defRPr lang="pt-BR" sz="2800" kern="1200" cap="all" spc="150" baseline="0" dirty="0">
                <a:solidFill>
                  <a:schemeClr val="tx1"/>
                </a:solidFill>
                <a:latin typeface="+mj-lt"/>
                <a:ea typeface="+mj-ea"/>
                <a:cs typeface="+mj-cs"/>
              </a:defRPr>
            </a:lvl1pPr>
          </a:lstStyle>
          <a:p>
            <a:r>
              <a:rPr lang="pt-BR"/>
              <a:t>1. ENTENDIMENTO DO NEGÓCIO</a:t>
            </a:r>
          </a:p>
        </p:txBody>
      </p:sp>
    </p:spTree>
    <p:extLst>
      <p:ext uri="{BB962C8B-B14F-4D97-AF65-F5344CB8AC3E}">
        <p14:creationId xmlns:p14="http://schemas.microsoft.com/office/powerpoint/2010/main" val="345079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78296-E0B0-37C4-6002-9B4F6D9FF786}"/>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72735C2B-CD26-068E-33DC-7AF59C3DA5A2}"/>
              </a:ext>
            </a:extLst>
          </p:cNvPr>
          <p:cNvSpPr>
            <a:spLocks noGrp="1"/>
          </p:cNvSpPr>
          <p:nvPr>
            <p:ph sz="half" idx="2"/>
          </p:nvPr>
        </p:nvSpPr>
        <p:spPr>
          <a:xfrm>
            <a:off x="1148767" y="1665969"/>
            <a:ext cx="9141128" cy="4872942"/>
          </a:xfrm>
        </p:spPr>
        <p:txBody>
          <a:bodyPr rtlCol="0">
            <a:normAutofit/>
          </a:bodyPr>
          <a:lstStyle>
            <a:defPPr>
              <a:defRPr lang="pt-BR"/>
            </a:defPPr>
          </a:lstStyle>
          <a:p>
            <a:pPr lvl="1" rtl="0"/>
            <a:endParaRPr lang="it-IT" dirty="0"/>
          </a:p>
          <a:p>
            <a:pPr lvl="1" rtl="0"/>
            <a:endParaRPr lang="it-IT" dirty="0"/>
          </a:p>
        </p:txBody>
      </p:sp>
      <p:sp>
        <p:nvSpPr>
          <p:cNvPr id="14" name="Espaço Reservado para o Número do Slide 5">
            <a:extLst>
              <a:ext uri="{FF2B5EF4-FFF2-40B4-BE49-F238E27FC236}">
                <a16:creationId xmlns:a16="http://schemas.microsoft.com/office/drawing/2014/main" id="{20C8EB7C-B396-E2BC-67B5-2BB629FC33E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6</a:t>
            </a:fld>
            <a:endParaRPr lang="pt-BR" dirty="0"/>
          </a:p>
        </p:txBody>
      </p:sp>
      <p:graphicFrame>
        <p:nvGraphicFramePr>
          <p:cNvPr id="6" name="Tabela 5">
            <a:extLst>
              <a:ext uri="{FF2B5EF4-FFF2-40B4-BE49-F238E27FC236}">
                <a16:creationId xmlns:a16="http://schemas.microsoft.com/office/drawing/2014/main" id="{F2319DCE-7F70-F149-6D2B-322ED41BF51E}"/>
              </a:ext>
            </a:extLst>
          </p:cNvPr>
          <p:cNvGraphicFramePr>
            <a:graphicFrameLocks noGrp="1"/>
          </p:cNvGraphicFramePr>
          <p:nvPr>
            <p:extLst>
              <p:ext uri="{D42A27DB-BD31-4B8C-83A1-F6EECF244321}">
                <p14:modId xmlns:p14="http://schemas.microsoft.com/office/powerpoint/2010/main" val="4195787459"/>
              </p:ext>
            </p:extLst>
          </p:nvPr>
        </p:nvGraphicFramePr>
        <p:xfrm>
          <a:off x="1229790" y="1356034"/>
          <a:ext cx="8979081" cy="3436830"/>
        </p:xfrm>
        <a:graphic>
          <a:graphicData uri="http://schemas.openxmlformats.org/drawingml/2006/table">
            <a:tbl>
              <a:tblPr>
                <a:tableStyleId>{3C2FFA5D-87B4-456A-9821-1D502468CF0F}</a:tableStyleId>
              </a:tblPr>
              <a:tblGrid>
                <a:gridCol w="1795816">
                  <a:extLst>
                    <a:ext uri="{9D8B030D-6E8A-4147-A177-3AD203B41FA5}">
                      <a16:colId xmlns:a16="http://schemas.microsoft.com/office/drawing/2014/main" val="107496636"/>
                    </a:ext>
                  </a:extLst>
                </a:gridCol>
                <a:gridCol w="1795816">
                  <a:extLst>
                    <a:ext uri="{9D8B030D-6E8A-4147-A177-3AD203B41FA5}">
                      <a16:colId xmlns:a16="http://schemas.microsoft.com/office/drawing/2014/main" val="2033150621"/>
                    </a:ext>
                  </a:extLst>
                </a:gridCol>
                <a:gridCol w="2366457">
                  <a:extLst>
                    <a:ext uri="{9D8B030D-6E8A-4147-A177-3AD203B41FA5}">
                      <a16:colId xmlns:a16="http://schemas.microsoft.com/office/drawing/2014/main" val="3153230645"/>
                    </a:ext>
                  </a:extLst>
                </a:gridCol>
                <a:gridCol w="1510496">
                  <a:extLst>
                    <a:ext uri="{9D8B030D-6E8A-4147-A177-3AD203B41FA5}">
                      <a16:colId xmlns:a16="http://schemas.microsoft.com/office/drawing/2014/main" val="3540221381"/>
                    </a:ext>
                  </a:extLst>
                </a:gridCol>
                <a:gridCol w="1510496">
                  <a:extLst>
                    <a:ext uri="{9D8B030D-6E8A-4147-A177-3AD203B41FA5}">
                      <a16:colId xmlns:a16="http://schemas.microsoft.com/office/drawing/2014/main" val="352647124"/>
                    </a:ext>
                  </a:extLst>
                </a:gridCol>
              </a:tblGrid>
              <a:tr h="343683">
                <a:tc>
                  <a:txBody>
                    <a:bodyPr/>
                    <a:lstStyle/>
                    <a:p>
                      <a:pPr algn="ctr" rtl="0" fontAlgn="b">
                        <a:buNone/>
                      </a:pPr>
                      <a:r>
                        <a:rPr lang="pt-BR" sz="1200" b="1" dirty="0">
                          <a:effectLst/>
                        </a:rPr>
                        <a:t>Horizonte</a:t>
                      </a:r>
                    </a:p>
                  </a:txBody>
                  <a:tcPr marL="6100" marR="6100" marT="4067" marB="4067" anchor="b"/>
                </a:tc>
                <a:tc>
                  <a:txBody>
                    <a:bodyPr/>
                    <a:lstStyle/>
                    <a:p>
                      <a:pPr algn="ctr" rtl="0" fontAlgn="b">
                        <a:buNone/>
                      </a:pPr>
                      <a:r>
                        <a:rPr lang="pt-BR" sz="1200" b="1" dirty="0">
                          <a:effectLst/>
                        </a:rPr>
                        <a:t>Posição</a:t>
                      </a:r>
                    </a:p>
                  </a:txBody>
                  <a:tcPr marL="6100" marR="6100" marT="4067" marB="4067" anchor="b"/>
                </a:tc>
                <a:tc>
                  <a:txBody>
                    <a:bodyPr/>
                    <a:lstStyle/>
                    <a:p>
                      <a:pPr algn="ctr" rtl="0" fontAlgn="b">
                        <a:buNone/>
                      </a:pPr>
                      <a:r>
                        <a:rPr lang="pt-BR" sz="1200" b="1" dirty="0">
                          <a:effectLst/>
                        </a:rPr>
                        <a:t>Modelo</a:t>
                      </a:r>
                    </a:p>
                  </a:txBody>
                  <a:tcPr marL="6100" marR="6100" marT="4067" marB="4067" anchor="b"/>
                </a:tc>
                <a:tc>
                  <a:txBody>
                    <a:bodyPr/>
                    <a:lstStyle/>
                    <a:p>
                      <a:pPr algn="ctr" rtl="0" fontAlgn="b">
                        <a:buNone/>
                      </a:pPr>
                      <a:r>
                        <a:rPr lang="pt-BR" sz="1200" b="1" dirty="0">
                          <a:effectLst/>
                        </a:rPr>
                        <a:t>MSE</a:t>
                      </a:r>
                    </a:p>
                  </a:txBody>
                  <a:tcPr marL="6100" marR="6100" marT="4067" marB="4067" anchor="b"/>
                </a:tc>
                <a:tc>
                  <a:txBody>
                    <a:bodyPr/>
                    <a:lstStyle/>
                    <a:p>
                      <a:pPr algn="ctr" rtl="0" fontAlgn="b">
                        <a:buNone/>
                      </a:pPr>
                      <a:r>
                        <a:rPr lang="pt-BR" sz="1200" b="1" dirty="0">
                          <a:effectLst/>
                        </a:rPr>
                        <a:t>RMSE (aprox.)</a:t>
                      </a:r>
                    </a:p>
                  </a:txBody>
                  <a:tcPr marL="6100" marR="6100" marT="4067" marB="4067" anchor="b"/>
                </a:tc>
                <a:extLst>
                  <a:ext uri="{0D108BD9-81ED-4DB2-BD59-A6C34878D82A}">
                    <a16:rowId xmlns:a16="http://schemas.microsoft.com/office/drawing/2014/main" val="345686792"/>
                  </a:ext>
                </a:extLst>
              </a:tr>
              <a:tr h="343683">
                <a:tc>
                  <a:txBody>
                    <a:bodyPr/>
                    <a:lstStyle/>
                    <a:p>
                      <a:pPr rtl="0" fontAlgn="b">
                        <a:buNone/>
                      </a:pPr>
                      <a:r>
                        <a:rPr lang="pt-BR" sz="1200" dirty="0">
                          <a:effectLst/>
                        </a:rPr>
                        <a:t>h = 1 mês</a:t>
                      </a:r>
                    </a:p>
                  </a:txBody>
                  <a:tcPr marL="6100" marR="6100" marT="4067" marB="4067" anchor="b"/>
                </a:tc>
                <a:tc>
                  <a:txBody>
                    <a:bodyPr/>
                    <a:lstStyle/>
                    <a:p>
                      <a:pPr rtl="0" fontAlgn="b">
                        <a:buNone/>
                      </a:pPr>
                      <a:r>
                        <a:rPr lang="pt-BR" sz="1200" dirty="0">
                          <a:effectLst/>
                        </a:rPr>
                        <a:t>1º</a:t>
                      </a:r>
                    </a:p>
                  </a:txBody>
                  <a:tcPr marL="6100" marR="6100" marT="4067" marB="4067" anchor="b"/>
                </a:tc>
                <a:tc>
                  <a:txBody>
                    <a:bodyPr/>
                    <a:lstStyle/>
                    <a:p>
                      <a:pPr rtl="0" fontAlgn="b">
                        <a:buNone/>
                      </a:pPr>
                      <a:r>
                        <a:rPr lang="pt-BR" sz="1200" dirty="0">
                          <a:effectLst/>
                        </a:rPr>
                        <a:t>Comb3 </a:t>
                      </a:r>
                      <a:r>
                        <a:rPr lang="pt-BR" sz="1200" dirty="0" err="1">
                          <a:effectLst/>
                        </a:rPr>
                        <a:t>Median</a:t>
                      </a:r>
                      <a:r>
                        <a:rPr lang="pt-BR" sz="1200" dirty="0">
                          <a:effectLst/>
                        </a:rPr>
                        <a:t> (Combinação)</a:t>
                      </a:r>
                    </a:p>
                  </a:txBody>
                  <a:tcPr marL="6100" marR="6100" marT="4067" marB="4067" anchor="b"/>
                </a:tc>
                <a:tc>
                  <a:txBody>
                    <a:bodyPr/>
                    <a:lstStyle/>
                    <a:p>
                      <a:pPr algn="r" rtl="0" fontAlgn="b">
                        <a:buNone/>
                      </a:pPr>
                      <a:r>
                        <a:rPr lang="pt-BR" sz="1200" dirty="0">
                          <a:effectLst/>
                        </a:rPr>
                        <a:t>0.07</a:t>
                      </a:r>
                    </a:p>
                  </a:txBody>
                  <a:tcPr marL="6100" marR="6100" marT="4067" marB="4067" anchor="b"/>
                </a:tc>
                <a:tc>
                  <a:txBody>
                    <a:bodyPr/>
                    <a:lstStyle/>
                    <a:p>
                      <a:pPr algn="r" rtl="0" fontAlgn="b">
                        <a:buNone/>
                      </a:pPr>
                      <a:r>
                        <a:rPr lang="pt-BR" sz="1200" dirty="0">
                          <a:effectLst/>
                        </a:rPr>
                        <a:t>0.27%</a:t>
                      </a:r>
                    </a:p>
                  </a:txBody>
                  <a:tcPr marL="6100" marR="6100" marT="4067" marB="4067" anchor="b"/>
                </a:tc>
                <a:extLst>
                  <a:ext uri="{0D108BD9-81ED-4DB2-BD59-A6C34878D82A}">
                    <a16:rowId xmlns:a16="http://schemas.microsoft.com/office/drawing/2014/main" val="2182512743"/>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2º</a:t>
                      </a:r>
                    </a:p>
                  </a:txBody>
                  <a:tcPr marL="6100" marR="6100" marT="4067" marB="4067" anchor="b"/>
                </a:tc>
                <a:tc>
                  <a:txBody>
                    <a:bodyPr/>
                    <a:lstStyle/>
                    <a:p>
                      <a:pPr rtl="0" fontAlgn="b">
                        <a:buNone/>
                      </a:pPr>
                      <a:r>
                        <a:rPr lang="pt-BR" sz="1200">
                          <a:effectLst/>
                        </a:rPr>
                        <a:t>Comb3 GR (Combinação)</a:t>
                      </a:r>
                    </a:p>
                  </a:txBody>
                  <a:tcPr marL="6100" marR="6100" marT="4067" marB="4067" anchor="b"/>
                </a:tc>
                <a:tc>
                  <a:txBody>
                    <a:bodyPr/>
                    <a:lstStyle/>
                    <a:p>
                      <a:pPr algn="r" rtl="0" fontAlgn="b">
                        <a:buNone/>
                      </a:pPr>
                      <a:r>
                        <a:rPr lang="pt-BR" sz="1200">
                          <a:effectLst/>
                        </a:rPr>
                        <a:t>0.071</a:t>
                      </a:r>
                    </a:p>
                  </a:txBody>
                  <a:tcPr marL="6100" marR="6100" marT="4067" marB="4067" anchor="b"/>
                </a:tc>
                <a:tc>
                  <a:txBody>
                    <a:bodyPr/>
                    <a:lstStyle/>
                    <a:p>
                      <a:pPr algn="r" rtl="0" fontAlgn="b">
                        <a:buNone/>
                      </a:pPr>
                      <a:r>
                        <a:rPr lang="pt-BR" sz="1200" dirty="0">
                          <a:effectLst/>
                        </a:rPr>
                        <a:t>0.27%</a:t>
                      </a:r>
                    </a:p>
                  </a:txBody>
                  <a:tcPr marL="6100" marR="6100" marT="4067" marB="4067" anchor="b"/>
                </a:tc>
                <a:extLst>
                  <a:ext uri="{0D108BD9-81ED-4DB2-BD59-A6C34878D82A}">
                    <a16:rowId xmlns:a16="http://schemas.microsoft.com/office/drawing/2014/main" val="2075434424"/>
                  </a:ext>
                </a:extLst>
              </a:tr>
              <a:tr h="343683">
                <a:tc>
                  <a:txBody>
                    <a:bodyPr/>
                    <a:lstStyle/>
                    <a:p>
                      <a:pPr rtl="0" fontAlgn="b">
                        <a:buNone/>
                      </a:pPr>
                      <a:endParaRPr lang="pt-BR" sz="1200" dirty="0">
                        <a:effectLst/>
                      </a:endParaRPr>
                    </a:p>
                  </a:txBody>
                  <a:tcPr marL="6100" marR="6100" marT="4067" marB="4067" anchor="b"/>
                </a:tc>
                <a:tc>
                  <a:txBody>
                    <a:bodyPr/>
                    <a:lstStyle/>
                    <a:p>
                      <a:pPr rtl="0" fontAlgn="b">
                        <a:buNone/>
                      </a:pPr>
                      <a:r>
                        <a:rPr lang="pt-BR" sz="1200">
                          <a:effectLst/>
                        </a:rPr>
                        <a:t>3º</a:t>
                      </a:r>
                    </a:p>
                  </a:txBody>
                  <a:tcPr marL="6100" marR="6100" marT="4067" marB="4067" anchor="b"/>
                </a:tc>
                <a:tc>
                  <a:txBody>
                    <a:bodyPr/>
                    <a:lstStyle/>
                    <a:p>
                      <a:pPr rtl="0" fontAlgn="b">
                        <a:buNone/>
                      </a:pPr>
                      <a:r>
                        <a:rPr lang="pt-BR" sz="1200" dirty="0">
                          <a:effectLst/>
                        </a:rPr>
                        <a:t>Comb2 GR (Combinação)</a:t>
                      </a:r>
                    </a:p>
                  </a:txBody>
                  <a:tcPr marL="6100" marR="6100" marT="4067" marB="4067" anchor="b"/>
                </a:tc>
                <a:tc>
                  <a:txBody>
                    <a:bodyPr/>
                    <a:lstStyle/>
                    <a:p>
                      <a:pPr algn="r" rtl="0" fontAlgn="b">
                        <a:buNone/>
                      </a:pPr>
                      <a:r>
                        <a:rPr lang="pt-BR" sz="1200">
                          <a:effectLst/>
                        </a:rPr>
                        <a:t>0.077</a:t>
                      </a:r>
                    </a:p>
                  </a:txBody>
                  <a:tcPr marL="6100" marR="6100" marT="4067" marB="4067" anchor="b"/>
                </a:tc>
                <a:tc>
                  <a:txBody>
                    <a:bodyPr/>
                    <a:lstStyle/>
                    <a:p>
                      <a:pPr algn="r" rtl="0" fontAlgn="b">
                        <a:buNone/>
                      </a:pPr>
                      <a:r>
                        <a:rPr lang="pt-BR" sz="1200" dirty="0">
                          <a:effectLst/>
                        </a:rPr>
                        <a:t>0.28%</a:t>
                      </a:r>
                    </a:p>
                  </a:txBody>
                  <a:tcPr marL="6100" marR="6100" marT="4067" marB="4067" anchor="b"/>
                </a:tc>
                <a:extLst>
                  <a:ext uri="{0D108BD9-81ED-4DB2-BD59-A6C34878D82A}">
                    <a16:rowId xmlns:a16="http://schemas.microsoft.com/office/drawing/2014/main" val="2114609248"/>
                  </a:ext>
                </a:extLst>
              </a:tr>
              <a:tr h="343683">
                <a:tc>
                  <a:txBody>
                    <a:bodyPr/>
                    <a:lstStyle/>
                    <a:p>
                      <a:pPr rtl="0" fontAlgn="b">
                        <a:buNone/>
                      </a:pPr>
                      <a:r>
                        <a:rPr lang="pt-BR" sz="1200">
                          <a:effectLst/>
                        </a:rPr>
                        <a:t>h = 3 meses</a:t>
                      </a:r>
                    </a:p>
                  </a:txBody>
                  <a:tcPr marL="6100" marR="6100" marT="4067" marB="4067" anchor="b"/>
                </a:tc>
                <a:tc>
                  <a:txBody>
                    <a:bodyPr/>
                    <a:lstStyle/>
                    <a:p>
                      <a:pPr rtl="0" fontAlgn="b">
                        <a:buNone/>
                      </a:pPr>
                      <a:r>
                        <a:rPr lang="pt-BR" sz="1200">
                          <a:effectLst/>
                        </a:rPr>
                        <a:t>1º</a:t>
                      </a:r>
                    </a:p>
                  </a:txBody>
                  <a:tcPr marL="6100" marR="6100" marT="4067" marB="4067" anchor="b"/>
                </a:tc>
                <a:tc>
                  <a:txBody>
                    <a:bodyPr/>
                    <a:lstStyle/>
                    <a:p>
                      <a:pPr rtl="0" fontAlgn="b">
                        <a:buNone/>
                      </a:pPr>
                      <a:r>
                        <a:rPr lang="pt-BR" sz="1200">
                          <a:effectLst/>
                        </a:rPr>
                        <a:t>BEI (Expectativa do Mercado)</a:t>
                      </a:r>
                    </a:p>
                  </a:txBody>
                  <a:tcPr marL="6100" marR="6100" marT="4067" marB="4067" anchor="b"/>
                </a:tc>
                <a:tc>
                  <a:txBody>
                    <a:bodyPr/>
                    <a:lstStyle/>
                    <a:p>
                      <a:pPr algn="r" rtl="0" fontAlgn="b">
                        <a:buNone/>
                      </a:pPr>
                      <a:r>
                        <a:rPr lang="pt-BR" sz="1200" dirty="0">
                          <a:effectLst/>
                        </a:rPr>
                        <a:t>0.589</a:t>
                      </a:r>
                    </a:p>
                  </a:txBody>
                  <a:tcPr marL="6100" marR="6100" marT="4067" marB="4067" anchor="b"/>
                </a:tc>
                <a:tc>
                  <a:txBody>
                    <a:bodyPr/>
                    <a:lstStyle/>
                    <a:p>
                      <a:pPr algn="r" rtl="0" fontAlgn="b">
                        <a:buNone/>
                      </a:pPr>
                      <a:r>
                        <a:rPr lang="pt-BR" sz="1200" dirty="0">
                          <a:effectLst/>
                        </a:rPr>
                        <a:t>0.77%</a:t>
                      </a:r>
                    </a:p>
                  </a:txBody>
                  <a:tcPr marL="6100" marR="6100" marT="4067" marB="4067" anchor="b"/>
                </a:tc>
                <a:extLst>
                  <a:ext uri="{0D108BD9-81ED-4DB2-BD59-A6C34878D82A}">
                    <a16:rowId xmlns:a16="http://schemas.microsoft.com/office/drawing/2014/main" val="1392527353"/>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2º</a:t>
                      </a:r>
                    </a:p>
                  </a:txBody>
                  <a:tcPr marL="6100" marR="6100" marT="4067" marB="4067" anchor="b"/>
                </a:tc>
                <a:tc>
                  <a:txBody>
                    <a:bodyPr/>
                    <a:lstStyle/>
                    <a:p>
                      <a:pPr rtl="0" fontAlgn="b">
                        <a:buNone/>
                      </a:pPr>
                      <a:r>
                        <a:rPr lang="pt-BR" sz="1200" dirty="0">
                          <a:effectLst/>
                        </a:rPr>
                        <a:t>Comb2 </a:t>
                      </a:r>
                      <a:r>
                        <a:rPr lang="pt-BR" sz="1200" dirty="0" err="1">
                          <a:effectLst/>
                        </a:rPr>
                        <a:t>Median</a:t>
                      </a:r>
                      <a:r>
                        <a:rPr lang="pt-BR" sz="1200" dirty="0">
                          <a:effectLst/>
                        </a:rPr>
                        <a:t> (Combinação)</a:t>
                      </a:r>
                    </a:p>
                  </a:txBody>
                  <a:tcPr marL="6100" marR="6100" marT="4067" marB="4067" anchor="b"/>
                </a:tc>
                <a:tc>
                  <a:txBody>
                    <a:bodyPr/>
                    <a:lstStyle/>
                    <a:p>
                      <a:pPr algn="r" rtl="0" fontAlgn="b">
                        <a:buNone/>
                      </a:pPr>
                      <a:r>
                        <a:rPr lang="pt-BR" sz="1200" dirty="0">
                          <a:effectLst/>
                        </a:rPr>
                        <a:t>0.612</a:t>
                      </a:r>
                    </a:p>
                  </a:txBody>
                  <a:tcPr marL="6100" marR="6100" marT="4067" marB="4067" anchor="b"/>
                </a:tc>
                <a:tc>
                  <a:txBody>
                    <a:bodyPr/>
                    <a:lstStyle/>
                    <a:p>
                      <a:pPr algn="r" rtl="0" fontAlgn="b">
                        <a:buNone/>
                      </a:pPr>
                      <a:r>
                        <a:rPr lang="pt-BR" sz="1200" dirty="0">
                          <a:effectLst/>
                        </a:rPr>
                        <a:t>0.78%</a:t>
                      </a:r>
                    </a:p>
                  </a:txBody>
                  <a:tcPr marL="6100" marR="6100" marT="4067" marB="4067" anchor="b"/>
                </a:tc>
                <a:extLst>
                  <a:ext uri="{0D108BD9-81ED-4DB2-BD59-A6C34878D82A}">
                    <a16:rowId xmlns:a16="http://schemas.microsoft.com/office/drawing/2014/main" val="2709606957"/>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3º</a:t>
                      </a:r>
                    </a:p>
                  </a:txBody>
                  <a:tcPr marL="6100" marR="6100" marT="4067" marB="4067" anchor="b"/>
                </a:tc>
                <a:tc>
                  <a:txBody>
                    <a:bodyPr/>
                    <a:lstStyle/>
                    <a:p>
                      <a:pPr rtl="0" fontAlgn="b">
                        <a:buNone/>
                      </a:pPr>
                      <a:r>
                        <a:rPr lang="pt-BR" sz="1200">
                          <a:effectLst/>
                        </a:rPr>
                        <a:t>Comb2 GR (Combinação)</a:t>
                      </a:r>
                    </a:p>
                  </a:txBody>
                  <a:tcPr marL="6100" marR="6100" marT="4067" marB="4067" anchor="b"/>
                </a:tc>
                <a:tc>
                  <a:txBody>
                    <a:bodyPr/>
                    <a:lstStyle/>
                    <a:p>
                      <a:pPr algn="r" rtl="0" fontAlgn="b">
                        <a:buNone/>
                      </a:pPr>
                      <a:r>
                        <a:rPr lang="pt-BR" sz="1200">
                          <a:effectLst/>
                        </a:rPr>
                        <a:t>0.615</a:t>
                      </a:r>
                    </a:p>
                  </a:txBody>
                  <a:tcPr marL="6100" marR="6100" marT="4067" marB="4067" anchor="b"/>
                </a:tc>
                <a:tc>
                  <a:txBody>
                    <a:bodyPr/>
                    <a:lstStyle/>
                    <a:p>
                      <a:pPr algn="r" rtl="0" fontAlgn="b">
                        <a:buNone/>
                      </a:pPr>
                      <a:r>
                        <a:rPr lang="pt-BR" sz="1200" dirty="0">
                          <a:effectLst/>
                        </a:rPr>
                        <a:t>0.78%</a:t>
                      </a:r>
                    </a:p>
                  </a:txBody>
                  <a:tcPr marL="6100" marR="6100" marT="4067" marB="4067" anchor="b"/>
                </a:tc>
                <a:extLst>
                  <a:ext uri="{0D108BD9-81ED-4DB2-BD59-A6C34878D82A}">
                    <a16:rowId xmlns:a16="http://schemas.microsoft.com/office/drawing/2014/main" val="2697842046"/>
                  </a:ext>
                </a:extLst>
              </a:tr>
              <a:tr h="343683">
                <a:tc>
                  <a:txBody>
                    <a:bodyPr/>
                    <a:lstStyle/>
                    <a:p>
                      <a:pPr rtl="0" fontAlgn="b">
                        <a:buNone/>
                      </a:pPr>
                      <a:r>
                        <a:rPr lang="pt-BR" sz="1200">
                          <a:effectLst/>
                        </a:rPr>
                        <a:t>h = 6 meses</a:t>
                      </a:r>
                    </a:p>
                  </a:txBody>
                  <a:tcPr marL="6100" marR="6100" marT="4067" marB="4067" anchor="b"/>
                </a:tc>
                <a:tc>
                  <a:txBody>
                    <a:bodyPr/>
                    <a:lstStyle/>
                    <a:p>
                      <a:pPr rtl="0" fontAlgn="b">
                        <a:buNone/>
                      </a:pPr>
                      <a:r>
                        <a:rPr lang="pt-BR" sz="1200">
                          <a:effectLst/>
                        </a:rPr>
                        <a:t>1º</a:t>
                      </a:r>
                    </a:p>
                  </a:txBody>
                  <a:tcPr marL="6100" marR="6100" marT="4067" marB="4067" anchor="b"/>
                </a:tc>
                <a:tc>
                  <a:txBody>
                    <a:bodyPr/>
                    <a:lstStyle/>
                    <a:p>
                      <a:pPr rtl="0" fontAlgn="b">
                        <a:buNone/>
                      </a:pPr>
                      <a:r>
                        <a:rPr lang="pt-BR" sz="1200">
                          <a:effectLst/>
                        </a:rPr>
                        <a:t>Focus (Pesquisa Focus)</a:t>
                      </a:r>
                    </a:p>
                  </a:txBody>
                  <a:tcPr marL="6100" marR="6100" marT="4067" marB="4067" anchor="b"/>
                </a:tc>
                <a:tc>
                  <a:txBody>
                    <a:bodyPr/>
                    <a:lstStyle/>
                    <a:p>
                      <a:pPr algn="r" rtl="0" fontAlgn="b">
                        <a:buNone/>
                      </a:pPr>
                      <a:r>
                        <a:rPr lang="pt-BR" sz="1200" dirty="0">
                          <a:effectLst/>
                        </a:rPr>
                        <a:t>2.624</a:t>
                      </a:r>
                    </a:p>
                  </a:txBody>
                  <a:tcPr marL="6100" marR="6100" marT="4067" marB="4067" anchor="b"/>
                </a:tc>
                <a:tc>
                  <a:txBody>
                    <a:bodyPr/>
                    <a:lstStyle/>
                    <a:p>
                      <a:pPr algn="r" rtl="0" fontAlgn="b">
                        <a:buNone/>
                      </a:pPr>
                      <a:r>
                        <a:rPr lang="pt-BR" sz="1200" dirty="0">
                          <a:effectLst/>
                        </a:rPr>
                        <a:t>1.62%</a:t>
                      </a:r>
                    </a:p>
                  </a:txBody>
                  <a:tcPr marL="6100" marR="6100" marT="4067" marB="4067" anchor="b"/>
                </a:tc>
                <a:extLst>
                  <a:ext uri="{0D108BD9-81ED-4DB2-BD59-A6C34878D82A}">
                    <a16:rowId xmlns:a16="http://schemas.microsoft.com/office/drawing/2014/main" val="3096795478"/>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2º</a:t>
                      </a:r>
                    </a:p>
                  </a:txBody>
                  <a:tcPr marL="6100" marR="6100" marT="4067" marB="4067" anchor="b"/>
                </a:tc>
                <a:tc>
                  <a:txBody>
                    <a:bodyPr/>
                    <a:lstStyle/>
                    <a:p>
                      <a:pPr rtl="0" fontAlgn="b">
                        <a:buNone/>
                      </a:pPr>
                      <a:r>
                        <a:rPr lang="pt-BR" sz="1200">
                          <a:effectLst/>
                        </a:rPr>
                        <a:t>BEI (Expectativa do Mercado)</a:t>
                      </a:r>
                    </a:p>
                  </a:txBody>
                  <a:tcPr marL="6100" marR="6100" marT="4067" marB="4067" anchor="b"/>
                </a:tc>
                <a:tc>
                  <a:txBody>
                    <a:bodyPr/>
                    <a:lstStyle/>
                    <a:p>
                      <a:pPr algn="r" rtl="0" fontAlgn="b">
                        <a:buNone/>
                      </a:pPr>
                      <a:r>
                        <a:rPr lang="pt-BR" sz="1200">
                          <a:effectLst/>
                        </a:rPr>
                        <a:t>2.825</a:t>
                      </a:r>
                    </a:p>
                  </a:txBody>
                  <a:tcPr marL="6100" marR="6100" marT="4067" marB="4067" anchor="b"/>
                </a:tc>
                <a:tc>
                  <a:txBody>
                    <a:bodyPr/>
                    <a:lstStyle/>
                    <a:p>
                      <a:pPr algn="r" rtl="0" fontAlgn="b">
                        <a:buNone/>
                      </a:pPr>
                      <a:r>
                        <a:rPr lang="pt-BR" sz="1200" dirty="0">
                          <a:effectLst/>
                        </a:rPr>
                        <a:t>1.68%</a:t>
                      </a:r>
                    </a:p>
                  </a:txBody>
                  <a:tcPr marL="6100" marR="6100" marT="4067" marB="4067" anchor="b"/>
                </a:tc>
                <a:extLst>
                  <a:ext uri="{0D108BD9-81ED-4DB2-BD59-A6C34878D82A}">
                    <a16:rowId xmlns:a16="http://schemas.microsoft.com/office/drawing/2014/main" val="829098875"/>
                  </a:ext>
                </a:extLst>
              </a:tr>
              <a:tr h="343683">
                <a:tc>
                  <a:txBody>
                    <a:bodyPr/>
                    <a:lstStyle/>
                    <a:p>
                      <a:pPr rtl="0" fontAlgn="b">
                        <a:buNone/>
                      </a:pPr>
                      <a:endParaRPr lang="pt-BR" sz="1200" dirty="0">
                        <a:effectLst/>
                      </a:endParaRPr>
                    </a:p>
                  </a:txBody>
                  <a:tcPr marL="6100" marR="6100" marT="4067" marB="4067" anchor="b"/>
                </a:tc>
                <a:tc>
                  <a:txBody>
                    <a:bodyPr/>
                    <a:lstStyle/>
                    <a:p>
                      <a:pPr rtl="0" fontAlgn="b">
                        <a:buNone/>
                      </a:pPr>
                      <a:r>
                        <a:rPr lang="pt-BR" sz="1200">
                          <a:effectLst/>
                        </a:rPr>
                        <a:t>3º</a:t>
                      </a:r>
                    </a:p>
                  </a:txBody>
                  <a:tcPr marL="6100" marR="6100" marT="4067" marB="4067" anchor="b"/>
                </a:tc>
                <a:tc>
                  <a:txBody>
                    <a:bodyPr/>
                    <a:lstStyle/>
                    <a:p>
                      <a:pPr rtl="0" fontAlgn="b">
                        <a:buNone/>
                      </a:pPr>
                      <a:r>
                        <a:rPr lang="pt-BR" sz="1200">
                          <a:effectLst/>
                        </a:rPr>
                        <a:t>Random Walk (RW)</a:t>
                      </a:r>
                    </a:p>
                  </a:txBody>
                  <a:tcPr marL="6100" marR="6100" marT="4067" marB="4067" anchor="b"/>
                </a:tc>
                <a:tc>
                  <a:txBody>
                    <a:bodyPr/>
                    <a:lstStyle/>
                    <a:p>
                      <a:pPr algn="r" rtl="0" fontAlgn="b">
                        <a:buNone/>
                      </a:pPr>
                      <a:r>
                        <a:rPr lang="pt-BR" sz="1200">
                          <a:effectLst/>
                        </a:rPr>
                        <a:t>2.898</a:t>
                      </a:r>
                    </a:p>
                  </a:txBody>
                  <a:tcPr marL="6100" marR="6100" marT="4067" marB="4067" anchor="b"/>
                </a:tc>
                <a:tc>
                  <a:txBody>
                    <a:bodyPr/>
                    <a:lstStyle/>
                    <a:p>
                      <a:pPr algn="r" rtl="0" fontAlgn="b">
                        <a:buNone/>
                      </a:pPr>
                      <a:r>
                        <a:rPr lang="pt-BR" sz="1200" dirty="0">
                          <a:effectLst/>
                        </a:rPr>
                        <a:t>1.70%</a:t>
                      </a:r>
                    </a:p>
                  </a:txBody>
                  <a:tcPr marL="6100" marR="6100" marT="4067" marB="4067" anchor="b"/>
                </a:tc>
                <a:extLst>
                  <a:ext uri="{0D108BD9-81ED-4DB2-BD59-A6C34878D82A}">
                    <a16:rowId xmlns:a16="http://schemas.microsoft.com/office/drawing/2014/main" val="3711616395"/>
                  </a:ext>
                </a:extLst>
              </a:tr>
            </a:tbl>
          </a:graphicData>
        </a:graphic>
      </p:graphicFrame>
      <p:sp>
        <p:nvSpPr>
          <p:cNvPr id="7" name="Espaço Reservado para Texto 2">
            <a:extLst>
              <a:ext uri="{FF2B5EF4-FFF2-40B4-BE49-F238E27FC236}">
                <a16:creationId xmlns:a16="http://schemas.microsoft.com/office/drawing/2014/main" id="{CDA09B06-3030-70D9-75C1-089722D6BA0C}"/>
              </a:ext>
            </a:extLst>
          </p:cNvPr>
          <p:cNvSpPr txBox="1">
            <a:spLocks/>
          </p:cNvSpPr>
          <p:nvPr/>
        </p:nvSpPr>
        <p:spPr>
          <a:xfrm>
            <a:off x="1438133" y="4792864"/>
            <a:ext cx="10212136" cy="531650"/>
          </a:xfrm>
          <a:prstGeom prst="rect">
            <a:avLst/>
          </a:prstGeom>
        </p:spPr>
        <p:txBody>
          <a:bodyPr vert="horz" lIns="91440" tIns="45720" rIns="91440" bIns="45720" rtlCol="0">
            <a:normAutofit/>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0" lvl="1" indent="0">
              <a:buNone/>
            </a:pPr>
            <a:r>
              <a:rPr lang="pt-BR" dirty="0"/>
              <a:t>Tabela de Comparação de Performance dos 3 Melhores Modelos para h = 1, 3 e 6 meses</a:t>
            </a:r>
          </a:p>
          <a:p>
            <a:pPr lvl="1"/>
            <a:endParaRPr lang="pt-BR" dirty="0"/>
          </a:p>
          <a:p>
            <a:pPr lvl="1"/>
            <a:endParaRPr lang="pt-BR" dirty="0"/>
          </a:p>
        </p:txBody>
      </p:sp>
      <p:sp>
        <p:nvSpPr>
          <p:cNvPr id="13" name="Título 1">
            <a:extLst>
              <a:ext uri="{FF2B5EF4-FFF2-40B4-BE49-F238E27FC236}">
                <a16:creationId xmlns:a16="http://schemas.microsoft.com/office/drawing/2014/main" id="{CBD277B7-3510-0201-3BD0-2408958864F5}"/>
              </a:ext>
            </a:extLst>
          </p:cNvPr>
          <p:cNvSpPr>
            <a:spLocks noGrp="1"/>
          </p:cNvSpPr>
          <p:nvPr>
            <p:ph type="title"/>
          </p:nvPr>
        </p:nvSpPr>
        <p:spPr>
          <a:xfrm>
            <a:off x="1148767" y="0"/>
            <a:ext cx="9224583" cy="998433"/>
          </a:xfrm>
        </p:spPr>
        <p:txBody>
          <a:bodyPr rtlCol="0"/>
          <a:lstStyle>
            <a:defPPr>
              <a:defRPr lang="pt-BR"/>
            </a:defPPr>
          </a:lstStyle>
          <a:p>
            <a:pPr rtl="0"/>
            <a:r>
              <a:rPr lang="pt-BR" dirty="0"/>
              <a:t>1. ENTENDIMENTO DO NEGÓCIO</a:t>
            </a:r>
          </a:p>
        </p:txBody>
      </p:sp>
      <p:sp>
        <p:nvSpPr>
          <p:cNvPr id="15" name="Espaço Reservado para Texto 2">
            <a:extLst>
              <a:ext uri="{FF2B5EF4-FFF2-40B4-BE49-F238E27FC236}">
                <a16:creationId xmlns:a16="http://schemas.microsoft.com/office/drawing/2014/main" id="{28A814E9-0FD5-04AC-7999-6861349FD86F}"/>
              </a:ext>
            </a:extLst>
          </p:cNvPr>
          <p:cNvSpPr txBox="1">
            <a:spLocks/>
          </p:cNvSpPr>
          <p:nvPr/>
        </p:nvSpPr>
        <p:spPr>
          <a:xfrm>
            <a:off x="541730" y="5236140"/>
            <a:ext cx="11414917" cy="1621859"/>
          </a:xfrm>
          <a:prstGeom prst="rect">
            <a:avLst/>
          </a:prstGeom>
        </p:spPr>
        <p:txBody>
          <a:bodyPr vert="horz" lIns="91440" tIns="45720" rIns="91440" bIns="45720" rtlCol="0">
            <a:normAutofit fontScale="55000" lnSpcReduction="20000"/>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0" lvl="1" indent="0">
              <a:buNone/>
            </a:pPr>
            <a:r>
              <a:rPr lang="pt-BR" dirty="0"/>
              <a:t>Notas:</a:t>
            </a:r>
          </a:p>
          <a:p>
            <a:pPr marL="342900" lvl="1" indent="-342900">
              <a:buAutoNum type="arabicParenBoth"/>
            </a:pPr>
            <a:r>
              <a:rPr lang="pt-BR" dirty="0"/>
              <a:t>Comb3 </a:t>
            </a:r>
            <a:r>
              <a:rPr lang="pt-BR" dirty="0" err="1"/>
              <a:t>Median</a:t>
            </a:r>
            <a:r>
              <a:rPr lang="pt-BR" dirty="0"/>
              <a:t>: modelo de combinação de previsões, por exemplo: AR, VAR, </a:t>
            </a:r>
            <a:r>
              <a:rPr lang="pt-BR" dirty="0" err="1"/>
              <a:t>XGBoost</a:t>
            </a:r>
            <a:r>
              <a:rPr lang="pt-BR" dirty="0"/>
              <a:t>, Redes Neurais, etc.. Método estatístico usado para a agregação: mediana.</a:t>
            </a:r>
          </a:p>
          <a:p>
            <a:pPr marL="342900" lvl="1" indent="-342900">
              <a:buAutoNum type="arabicParenBoth"/>
            </a:pPr>
            <a:r>
              <a:rPr lang="pt-BR" dirty="0"/>
              <a:t>Comb3 GR: modelo de combinação de previsões, por exemplo: AR, VAR, </a:t>
            </a:r>
            <a:r>
              <a:rPr lang="pt-BR" dirty="0" err="1"/>
              <a:t>XGBoost</a:t>
            </a:r>
            <a:r>
              <a:rPr lang="pt-BR" dirty="0"/>
              <a:t>, Redes Neurais, etc.. Método estatístico usado para a agregação: mediana, porém o GR  é a sigla para "Guidolin </a:t>
            </a:r>
            <a:r>
              <a:rPr lang="pt-BR" dirty="0" err="1"/>
              <a:t>and</a:t>
            </a:r>
            <a:r>
              <a:rPr lang="pt-BR" dirty="0"/>
              <a:t> Rossi". Refere-se ao trabalho dos pesquisadores Tullio Guidolin e Barbara Rossi, que propuseram metodologias para selecionar e combinar previsões. No contexto do artigo do Banco Central, "GR" indica que o conjunto de modelos a serem combinados foi selecionado usando o "Model </a:t>
            </a:r>
            <a:r>
              <a:rPr lang="pt-BR" dirty="0" err="1"/>
              <a:t>Confidence</a:t>
            </a:r>
            <a:r>
              <a:rPr lang="pt-BR" dirty="0"/>
              <a:t> Set (MCS)", uma técnica estatística popularizada por esses autores para identificar o conjunto dos melhores modelos.</a:t>
            </a:r>
          </a:p>
          <a:p>
            <a:pPr marL="342900" lvl="1" indent="-342900">
              <a:buAutoNum type="arabicParenBoth"/>
            </a:pPr>
            <a:r>
              <a:rPr lang="pt-BR" dirty="0"/>
              <a:t>BEI: </a:t>
            </a:r>
            <a:r>
              <a:rPr lang="pt-BR" dirty="0" err="1"/>
              <a:t>Breakeven</a:t>
            </a:r>
            <a:r>
              <a:rPr lang="pt-BR" dirty="0"/>
              <a:t> </a:t>
            </a:r>
            <a:r>
              <a:rPr lang="pt-BR" dirty="0" err="1"/>
              <a:t>Inflation</a:t>
            </a:r>
            <a:r>
              <a:rPr lang="pt-BR" dirty="0"/>
              <a:t>, que em português é traduzido como Inflação Implícita. Este não é um modelo de previsão no sentido tradicional (como uma rede neural), mas sim uma medida da expectativa de inflação do próprio mercado financeiro</a:t>
            </a:r>
            <a:br>
              <a:rPr lang="pt-BR" dirty="0"/>
            </a:br>
            <a:endParaRPr lang="pt-BR" dirty="0"/>
          </a:p>
          <a:p>
            <a:pPr lvl="1"/>
            <a:endParaRPr lang="pt-BR" dirty="0"/>
          </a:p>
          <a:p>
            <a:pPr lvl="1"/>
            <a:endParaRPr lang="pt-BR" dirty="0"/>
          </a:p>
        </p:txBody>
      </p:sp>
    </p:spTree>
    <p:extLst>
      <p:ext uri="{BB962C8B-B14F-4D97-AF65-F5344CB8AC3E}">
        <p14:creationId xmlns:p14="http://schemas.microsoft.com/office/powerpoint/2010/main" val="14459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92BF1-E719-9169-13D8-0C9E279BB206}"/>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F80F0BBA-CB35-81A9-0F84-2A719D26A57C}"/>
              </a:ext>
            </a:extLst>
          </p:cNvPr>
          <p:cNvSpPr>
            <a:spLocks noGrp="1"/>
          </p:cNvSpPr>
          <p:nvPr>
            <p:ph sz="half" idx="2"/>
          </p:nvPr>
        </p:nvSpPr>
        <p:spPr>
          <a:xfrm>
            <a:off x="1148766" y="1665969"/>
            <a:ext cx="10212136" cy="4872942"/>
          </a:xfrm>
        </p:spPr>
        <p:txBody>
          <a:bodyPr rtlCol="0">
            <a:normAutofit/>
          </a:bodyPr>
          <a:lstStyle>
            <a:defPPr>
              <a:defRPr lang="pt-BR"/>
            </a:defPPr>
          </a:lstStyle>
          <a:p>
            <a:pPr rtl="0"/>
            <a:r>
              <a:rPr lang="pt-BR" dirty="0"/>
              <a:t>Requisitos de Precisão:</a:t>
            </a:r>
          </a:p>
          <a:p>
            <a:pPr lvl="1" rtl="0"/>
            <a:r>
              <a:rPr lang="pt-BR" dirty="0"/>
              <a:t>No desenvolvimento dos modelos de previsão da inflação de bens industriais, a métrica utilizada foi o RMSE (raiz do erro quadrático médio</a:t>
            </a:r>
            <a:r>
              <a:rPr lang="pt-BR" b="1" dirty="0"/>
              <a:t>). Por isso, é adotado como valor de referência o RMSE da tabela anterior para um horizonte de predição de 3 meses: 0,77%.</a:t>
            </a:r>
            <a:endParaRPr lang="it-IT" b="1" dirty="0"/>
          </a:p>
          <a:p>
            <a:pPr lvl="1" rtl="0"/>
            <a:endParaRPr lang="it-IT" dirty="0"/>
          </a:p>
          <a:p>
            <a:pPr lvl="1" rtl="0"/>
            <a:endParaRPr lang="it-IT" dirty="0"/>
          </a:p>
        </p:txBody>
      </p:sp>
      <p:sp>
        <p:nvSpPr>
          <p:cNvPr id="14" name="Espaço Reservado para o Número do Slide 5">
            <a:extLst>
              <a:ext uri="{FF2B5EF4-FFF2-40B4-BE49-F238E27FC236}">
                <a16:creationId xmlns:a16="http://schemas.microsoft.com/office/drawing/2014/main" id="{1957B5ED-D79B-A01A-5C35-978896779EBB}"/>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7</a:t>
            </a:fld>
            <a:endParaRPr lang="pt-BR" dirty="0"/>
          </a:p>
        </p:txBody>
      </p:sp>
      <p:sp>
        <p:nvSpPr>
          <p:cNvPr id="6" name="Título 1">
            <a:extLst>
              <a:ext uri="{FF2B5EF4-FFF2-40B4-BE49-F238E27FC236}">
                <a16:creationId xmlns:a16="http://schemas.microsoft.com/office/drawing/2014/main" id="{373933B9-A438-0AAB-FE6E-2D0FCC87D453}"/>
              </a:ext>
            </a:extLst>
          </p:cNvPr>
          <p:cNvSpPr>
            <a:spLocks noGrp="1"/>
          </p:cNvSpPr>
          <p:nvPr>
            <p:ph type="title"/>
          </p:nvPr>
        </p:nvSpPr>
        <p:spPr>
          <a:xfrm>
            <a:off x="1148767" y="0"/>
            <a:ext cx="9224583" cy="998433"/>
          </a:xfrm>
        </p:spPr>
        <p:txBody>
          <a:bodyPr rtlCol="0"/>
          <a:lstStyle>
            <a:defPPr>
              <a:defRPr lang="pt-BR"/>
            </a:defPPr>
          </a:lstStyle>
          <a:p>
            <a:pPr rtl="0"/>
            <a:r>
              <a:rPr lang="pt-BR" dirty="0"/>
              <a:t>1. ENTENDIMENTO DO NEGÓCIO</a:t>
            </a:r>
          </a:p>
        </p:txBody>
      </p:sp>
    </p:spTree>
    <p:extLst>
      <p:ext uri="{BB962C8B-B14F-4D97-AF65-F5344CB8AC3E}">
        <p14:creationId xmlns:p14="http://schemas.microsoft.com/office/powerpoint/2010/main" val="120409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D701C-772F-096B-CBF1-317B6D0FC3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250608-ED87-7AD1-DDCE-9BFBA67ADB39}"/>
              </a:ext>
            </a:extLst>
          </p:cNvPr>
          <p:cNvSpPr>
            <a:spLocks noGrp="1"/>
          </p:cNvSpPr>
          <p:nvPr>
            <p:ph type="title"/>
          </p:nvPr>
        </p:nvSpPr>
        <p:spPr>
          <a:xfrm>
            <a:off x="1056170" y="159675"/>
            <a:ext cx="7288282" cy="1159839"/>
          </a:xfrm>
        </p:spPr>
        <p:txBody>
          <a:bodyPr rtlCol="0"/>
          <a:lstStyle>
            <a:defPPr>
              <a:defRPr lang="pt-BR"/>
            </a:defPPr>
          </a:lstStyle>
          <a:p>
            <a:pPr rtl="0"/>
            <a:r>
              <a:rPr lang="pt-BR" dirty="0"/>
              <a:t>Plano de execução - ETAPAS</a:t>
            </a:r>
          </a:p>
        </p:txBody>
      </p:sp>
      <p:sp>
        <p:nvSpPr>
          <p:cNvPr id="3" name="Espaço Reservado para Texto 2">
            <a:extLst>
              <a:ext uri="{FF2B5EF4-FFF2-40B4-BE49-F238E27FC236}">
                <a16:creationId xmlns:a16="http://schemas.microsoft.com/office/drawing/2014/main" id="{7867AEC6-004E-4A0B-3EA1-DFD5BC87EC63}"/>
              </a:ext>
            </a:extLst>
          </p:cNvPr>
          <p:cNvSpPr>
            <a:spLocks noGrp="1"/>
          </p:cNvSpPr>
          <p:nvPr>
            <p:ph sz="half" idx="2"/>
          </p:nvPr>
        </p:nvSpPr>
        <p:spPr>
          <a:xfrm>
            <a:off x="1056170" y="1412112"/>
            <a:ext cx="9986078" cy="5376146"/>
          </a:xfrm>
        </p:spPr>
        <p:txBody>
          <a:bodyPr rtlCol="0">
            <a:normAutofit fontScale="85000" lnSpcReduction="10000"/>
          </a:bodyPr>
          <a:lstStyle>
            <a:defPPr>
              <a:defRPr lang="pt-BR"/>
            </a:defPPr>
          </a:lstStyle>
          <a:p>
            <a:pPr rtl="0"/>
            <a:r>
              <a:rPr lang="pt-BR" dirty="0"/>
              <a:t>1. Entendimento do Negócio:</a:t>
            </a:r>
          </a:p>
          <a:p>
            <a:pPr marL="285750" indent="-285750" rtl="0">
              <a:buFont typeface="Arial" panose="020B0604020202020204" pitchFamily="34" charset="0"/>
              <a:buChar char="•"/>
            </a:pPr>
            <a:r>
              <a:rPr lang="pt-BR" b="0" dirty="0"/>
              <a:t>Alinhamento com interessados:</a:t>
            </a:r>
          </a:p>
          <a:p>
            <a:pPr marL="569214" lvl="1"/>
            <a:r>
              <a:rPr lang="pt-BR" b="0" dirty="0"/>
              <a:t>Objetivos;</a:t>
            </a:r>
          </a:p>
          <a:p>
            <a:pPr marL="569214" lvl="1"/>
            <a:r>
              <a:rPr lang="pt-BR" b="0" dirty="0"/>
              <a:t>Restrições;</a:t>
            </a:r>
          </a:p>
          <a:p>
            <a:pPr marL="569214" lvl="1"/>
            <a:r>
              <a:rPr lang="pt-BR" b="0" dirty="0"/>
              <a:t>Escopo;</a:t>
            </a:r>
          </a:p>
          <a:p>
            <a:pPr marL="569214" lvl="1"/>
            <a:r>
              <a:rPr lang="pt-BR" b="0" dirty="0"/>
              <a:t>Requisitos de precisão</a:t>
            </a:r>
            <a:r>
              <a:rPr lang="pt-BR" dirty="0"/>
              <a:t>;</a:t>
            </a:r>
            <a:endParaRPr lang="pt-BR" b="0" dirty="0"/>
          </a:p>
          <a:p>
            <a:pPr marL="569214" lvl="1"/>
            <a:r>
              <a:rPr lang="pt-BR" dirty="0"/>
              <a:t>Aprovação de cronograma.</a:t>
            </a:r>
          </a:p>
          <a:p>
            <a:pPr marL="285750" lvl="1"/>
            <a:r>
              <a:rPr lang="pt-BR" dirty="0"/>
              <a:t>Consulta em artigos e mídias sobre métodos em uso atualmente (benchmark)</a:t>
            </a:r>
          </a:p>
          <a:p>
            <a:pPr rtl="0"/>
            <a:r>
              <a:rPr lang="pt-BR" dirty="0"/>
              <a:t>2. Entendimento dos Dados:</a:t>
            </a:r>
          </a:p>
          <a:p>
            <a:pPr lvl="2"/>
            <a:r>
              <a:rPr lang="pt-BR" dirty="0"/>
              <a:t>Coleta de dados históricos;</a:t>
            </a:r>
          </a:p>
          <a:p>
            <a:pPr lvl="2"/>
            <a:r>
              <a:rPr lang="pt-BR" dirty="0"/>
              <a:t>Exploração inicial (análise de tendências, sazonalidade, estatística descritiva, faltantes, estacionariedade, quebras estruturais).</a:t>
            </a:r>
          </a:p>
          <a:p>
            <a:pPr marL="0" lvl="1" indent="0" rtl="0">
              <a:buNone/>
            </a:pPr>
            <a:r>
              <a:rPr lang="pt-BR" b="1" dirty="0"/>
              <a:t>3. Preparação dos Dados:</a:t>
            </a:r>
          </a:p>
          <a:p>
            <a:pPr marL="569214" lvl="2"/>
            <a:r>
              <a:rPr lang="pt-BR" dirty="0"/>
              <a:t>Limpeza de dados;</a:t>
            </a:r>
          </a:p>
          <a:p>
            <a:pPr marL="569214" lvl="2"/>
            <a:r>
              <a:rPr lang="pt-BR" dirty="0"/>
              <a:t>Feature </a:t>
            </a:r>
            <a:r>
              <a:rPr lang="pt-BR" dirty="0" err="1"/>
              <a:t>engineering</a:t>
            </a:r>
            <a:r>
              <a:rPr lang="pt-BR" dirty="0"/>
              <a:t>: definição de defasagens, aplicação de log-linearização, variação, primeiras diferenças, criação de </a:t>
            </a:r>
            <a:r>
              <a:rPr lang="pt-BR" dirty="0" err="1"/>
              <a:t>dummies</a:t>
            </a:r>
            <a:r>
              <a:rPr lang="pt-BR" dirty="0"/>
              <a:t>, etc.;</a:t>
            </a:r>
          </a:p>
          <a:p>
            <a:pPr marL="569214" lvl="2"/>
            <a:r>
              <a:rPr lang="pt-BR" dirty="0"/>
              <a:t>Análise de Componentes Principais.</a:t>
            </a:r>
          </a:p>
          <a:p>
            <a:pPr marL="0" lvl="1" indent="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1824082B-C29B-6990-B631-F8DFF2729814}"/>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8</a:t>
            </a:fld>
            <a:endParaRPr lang="pt-BR" dirty="0"/>
          </a:p>
        </p:txBody>
      </p:sp>
    </p:spTree>
    <p:extLst>
      <p:ext uri="{BB962C8B-B14F-4D97-AF65-F5344CB8AC3E}">
        <p14:creationId xmlns:p14="http://schemas.microsoft.com/office/powerpoint/2010/main" val="127664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DEA56-38CB-65A4-814E-1AD43EF51F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0E21F00-0D35-D015-CA2A-FBAF960F889D}"/>
              </a:ext>
            </a:extLst>
          </p:cNvPr>
          <p:cNvSpPr>
            <a:spLocks noGrp="1"/>
          </p:cNvSpPr>
          <p:nvPr>
            <p:ph type="title"/>
          </p:nvPr>
        </p:nvSpPr>
        <p:spPr>
          <a:xfrm>
            <a:off x="1056170" y="159675"/>
            <a:ext cx="7288282" cy="1159839"/>
          </a:xfrm>
        </p:spPr>
        <p:txBody>
          <a:bodyPr rtlCol="0"/>
          <a:lstStyle>
            <a:defPPr>
              <a:defRPr lang="pt-BR"/>
            </a:defPPr>
          </a:lstStyle>
          <a:p>
            <a:pPr rtl="0"/>
            <a:r>
              <a:rPr lang="pt-BR" dirty="0"/>
              <a:t>Plano de execução - ETAPAS</a:t>
            </a:r>
          </a:p>
        </p:txBody>
      </p:sp>
      <p:sp>
        <p:nvSpPr>
          <p:cNvPr id="3" name="Espaço Reservado para Texto 2">
            <a:extLst>
              <a:ext uri="{FF2B5EF4-FFF2-40B4-BE49-F238E27FC236}">
                <a16:creationId xmlns:a16="http://schemas.microsoft.com/office/drawing/2014/main" id="{95ACBC97-F7A1-4E5D-8180-1E891938F9C3}"/>
              </a:ext>
            </a:extLst>
          </p:cNvPr>
          <p:cNvSpPr>
            <a:spLocks noGrp="1"/>
          </p:cNvSpPr>
          <p:nvPr>
            <p:ph sz="half" idx="2"/>
          </p:nvPr>
        </p:nvSpPr>
        <p:spPr>
          <a:xfrm>
            <a:off x="1056170" y="1400538"/>
            <a:ext cx="9986078" cy="5387720"/>
          </a:xfrm>
        </p:spPr>
        <p:txBody>
          <a:bodyPr rtlCol="0">
            <a:normAutofit fontScale="85000" lnSpcReduction="20000"/>
          </a:bodyPr>
          <a:lstStyle>
            <a:defPPr>
              <a:defRPr lang="pt-BR"/>
            </a:defPPr>
          </a:lstStyle>
          <a:p>
            <a:pPr rtl="0"/>
            <a:r>
              <a:rPr lang="pt-BR" dirty="0"/>
              <a:t>4. Modelagem:</a:t>
            </a:r>
          </a:p>
          <a:p>
            <a:pPr marL="285750" indent="-285750" rtl="0">
              <a:buFont typeface="Arial" panose="020B0604020202020204" pitchFamily="34" charset="0"/>
              <a:buChar char="•"/>
            </a:pPr>
            <a:r>
              <a:rPr lang="pt-BR" b="0" dirty="0"/>
              <a:t>Definição de modelos de machine learning e de redes neurais;</a:t>
            </a:r>
          </a:p>
          <a:p>
            <a:pPr marL="285750" indent="-285750" rtl="0">
              <a:buFont typeface="Arial" panose="020B0604020202020204" pitchFamily="34" charset="0"/>
              <a:buChar char="•"/>
            </a:pPr>
            <a:r>
              <a:rPr lang="pt-BR" b="0" dirty="0"/>
              <a:t>Separação de base de dados de treinamento e teste;</a:t>
            </a:r>
          </a:p>
          <a:p>
            <a:pPr marL="285750" indent="-285750" rtl="0">
              <a:buFont typeface="Arial" panose="020B0604020202020204" pitchFamily="34" charset="0"/>
              <a:buChar char="•"/>
            </a:pPr>
            <a:r>
              <a:rPr lang="pt-BR" b="0" dirty="0"/>
              <a:t>Normalização da base de dados;</a:t>
            </a:r>
          </a:p>
          <a:p>
            <a:pPr marL="285750" indent="-285750" rtl="0">
              <a:buFont typeface="Arial" panose="020B0604020202020204" pitchFamily="34" charset="0"/>
              <a:buChar char="•"/>
            </a:pPr>
            <a:r>
              <a:rPr lang="pt-BR" b="0" dirty="0"/>
              <a:t>Definição de métrica de performance;</a:t>
            </a:r>
          </a:p>
          <a:p>
            <a:pPr marL="285750" indent="-285750" rtl="0">
              <a:buFont typeface="Arial" panose="020B0604020202020204" pitchFamily="34" charset="0"/>
              <a:buChar char="•"/>
            </a:pPr>
            <a:r>
              <a:rPr lang="pt-BR" b="0" dirty="0"/>
              <a:t>Modelagem dos dados;</a:t>
            </a:r>
          </a:p>
          <a:p>
            <a:pPr marL="285750" indent="-285750" rtl="0">
              <a:buFont typeface="Arial" panose="020B0604020202020204" pitchFamily="34" charset="0"/>
              <a:buChar char="•"/>
            </a:pPr>
            <a:r>
              <a:rPr lang="pt-BR" b="0" dirty="0"/>
              <a:t>Comparação com modelo de base (modelo obtido por machine learning).</a:t>
            </a:r>
          </a:p>
          <a:p>
            <a:pPr rtl="0"/>
            <a:r>
              <a:rPr lang="pt-BR" dirty="0"/>
              <a:t>5. Avaliação:</a:t>
            </a:r>
          </a:p>
          <a:p>
            <a:pPr lvl="1"/>
            <a:r>
              <a:rPr lang="pt-BR" dirty="0"/>
              <a:t>Avaliação de performance do modelo utilizando base de dados de teste;</a:t>
            </a:r>
          </a:p>
          <a:p>
            <a:pPr lvl="1"/>
            <a:r>
              <a:rPr lang="pt-BR" dirty="0"/>
              <a:t>Avaliação de capacidade de explicação do modelo alinhado com conceitos econômicos (verificar importância correta de variáveis econômicas e se reflete relações econômicas esperadas);</a:t>
            </a:r>
          </a:p>
          <a:p>
            <a:pPr lvl="1"/>
            <a:r>
              <a:rPr lang="pt-BR" dirty="0"/>
              <a:t>Teste de Stress.</a:t>
            </a:r>
          </a:p>
          <a:p>
            <a:pPr marL="0" lvl="1" indent="0" rtl="0">
              <a:buNone/>
            </a:pPr>
            <a:r>
              <a:rPr lang="pt-BR" b="1" dirty="0"/>
              <a:t>6. Deployment:</a:t>
            </a:r>
          </a:p>
          <a:p>
            <a:pPr marL="285750" lvl="1"/>
            <a:r>
              <a:rPr lang="pt-BR" dirty="0"/>
              <a:t>Preparar plano para disponibilização do modelo em ambiente amigável ao usuário;</a:t>
            </a:r>
          </a:p>
          <a:p>
            <a:pPr marL="285750" lvl="1"/>
            <a:r>
              <a:rPr lang="pt-BR" dirty="0"/>
              <a:t>Criação de rotina de monitoramento da performance do modelo;</a:t>
            </a:r>
          </a:p>
          <a:p>
            <a:pPr marL="285750" lvl="1"/>
            <a:r>
              <a:rPr lang="pt-BR" dirty="0"/>
              <a:t>Criação do ambiente para usuário;</a:t>
            </a:r>
          </a:p>
          <a:p>
            <a:pPr marL="285750" lvl="1"/>
            <a:r>
              <a:rPr lang="pt-BR" dirty="0"/>
              <a:t>Treinamento de usuário. (não será realizado)</a:t>
            </a:r>
          </a:p>
          <a:p>
            <a:pPr marL="0" lvl="1" indent="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EC39FCF4-B52C-FD59-A661-C58C9B19E899}"/>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9</a:t>
            </a:fld>
            <a:endParaRPr lang="pt-BR" dirty="0"/>
          </a:p>
        </p:txBody>
      </p:sp>
    </p:spTree>
    <p:extLst>
      <p:ext uri="{BB962C8B-B14F-4D97-AF65-F5344CB8AC3E}">
        <p14:creationId xmlns:p14="http://schemas.microsoft.com/office/powerpoint/2010/main" val="1019215936"/>
      </p:ext>
    </p:extLst>
  </p:cSld>
  <p:clrMapOvr>
    <a:masterClrMapping/>
  </p:clrMapOvr>
</p:sld>
</file>

<file path=ppt/theme/theme1.xml><?xml version="1.0" encoding="utf-8"?>
<a:theme xmlns:a="http://schemas.openxmlformats.org/drawingml/2006/main" name="Tema do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34_TF67328976_Win32" id="{5D810135-0794-4857-8BF9-B0A0881FFA16}" vid="{643E305F-B6E6-4704-9213-E244374D846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minimalista</Template>
  <TotalTime>5299</TotalTime>
  <Words>4466</Words>
  <Application>Microsoft Office PowerPoint</Application>
  <PresentationFormat>Widescreen</PresentationFormat>
  <Paragraphs>590</Paragraphs>
  <Slides>27</Slides>
  <Notes>17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27</vt:i4>
      </vt:variant>
    </vt:vector>
  </HeadingPairs>
  <TitlesOfParts>
    <vt:vector size="32" baseType="lpstr">
      <vt:lpstr>Aptos Narrow</vt:lpstr>
      <vt:lpstr>Arial</vt:lpstr>
      <vt:lpstr>Calibri</vt:lpstr>
      <vt:lpstr>Tenorite</vt:lpstr>
      <vt:lpstr>Tema do Office</vt:lpstr>
      <vt:lpstr>Apresentação– Trabalho Aplicado  Decisões Baseadas em Dados II  Priscila yumi sasaki Martins data: 14/07/2025</vt:lpstr>
      <vt:lpstr>Conteúdo</vt:lpstr>
      <vt:lpstr>Plano de execução – Definições e PREMISSAS</vt:lpstr>
      <vt:lpstr>1. ENTENDIMENTO DO NEGÓCIO</vt:lpstr>
      <vt:lpstr>Apresentação do PowerPoint</vt:lpstr>
      <vt:lpstr>1. ENTENDIMENTO DO NEGÓCIO</vt:lpstr>
      <vt:lpstr>1. ENTENDIMENTO DO NEGÓCIO</vt:lpstr>
      <vt:lpstr>Plano de execução - ETAPAS</vt:lpstr>
      <vt:lpstr>Plano de execução - ETAPAS</vt:lpstr>
      <vt:lpstr>Matriz de Riscos e Contingências (Excerto)</vt:lpstr>
      <vt:lpstr>Planejamento de Atividades (Excerto)</vt:lpstr>
      <vt:lpstr>2. Entendimento dos DADOS</vt:lpstr>
      <vt:lpstr>2. Entendimento dos DADOS</vt:lpstr>
      <vt:lpstr>2. Entendimento dos DADOS</vt:lpstr>
      <vt:lpstr>2. Entendimento dos DADOS</vt:lpstr>
      <vt:lpstr>DADOS – Proxy Custo de Produção Indústria Transformação</vt:lpstr>
      <vt:lpstr>3. Preparação dos DADOS</vt:lpstr>
      <vt:lpstr>3. Preparação dos DADOS</vt:lpstr>
      <vt:lpstr>4. Modelagem</vt:lpstr>
      <vt:lpstr>4. Modelagem</vt:lpstr>
      <vt:lpstr>5. Avaliação</vt:lpstr>
      <vt:lpstr>5. Avaliação</vt:lpstr>
      <vt:lpstr>5. Avaliação</vt:lpstr>
      <vt:lpstr>5. Avaliação</vt:lpstr>
      <vt:lpstr>6. IMPLANTAÇÃO – etapa subsequente</vt:lpstr>
      <vt:lpstr>6. implantação – etapa subsequente</vt:lpstr>
      <vt:lpstr>OBRIGADA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Priscila Martins</dc:creator>
  <cp:lastModifiedBy>Priscila Martins</cp:lastModifiedBy>
  <cp:revision>4</cp:revision>
  <dcterms:created xsi:type="dcterms:W3CDTF">2025-05-10T22:14:55Z</dcterms:created>
  <dcterms:modified xsi:type="dcterms:W3CDTF">2025-07-16T14:10:49Z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